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7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93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17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277B40-09B4-4DD6-9F4C-40C1F3F1B4D4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FD3BD8D-62C0-4F77-BD12-0BD9C03144D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bdNB6XlQKc" TargetMode="External"/><Relationship Id="rId2" Type="http://schemas.openxmlformats.org/officeDocument/2006/relationships/hyperlink" Target="https://www.youtube.com/watch?v=m_ALjsA1Als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7A5360-A746-4245-BE6C-6EA6287CC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Module: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F1D1A8-7D7D-4CF0-B2AC-16777CB9D7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66966"/>
            <a:ext cx="8229600" cy="4434840"/>
          </a:xfrm>
        </p:spPr>
        <p:txBody>
          <a:bodyPr/>
          <a:lstStyle/>
          <a:p>
            <a:pPr marL="0" indent="0" algn="ctr">
              <a:buNone/>
            </a:pPr>
            <a:r>
              <a:rPr lang="en-US" i="1" u="sng" dirty="0"/>
              <a:t>Precipitation</a:t>
            </a:r>
          </a:p>
          <a:p>
            <a:pPr marL="0" indent="0">
              <a:buNone/>
            </a:pPr>
            <a:r>
              <a:rPr lang="en-US" i="1" u="sng" dirty="0"/>
              <a:t>Subject</a:t>
            </a:r>
            <a:r>
              <a:rPr lang="en-US" dirty="0"/>
              <a:t>                                                             </a:t>
            </a:r>
            <a:r>
              <a:rPr lang="en-US" i="1" u="sng" dirty="0"/>
              <a:t>Subject Code</a:t>
            </a:r>
          </a:p>
          <a:p>
            <a:pPr marL="0" indent="0">
              <a:buNone/>
            </a:pPr>
            <a:r>
              <a:rPr lang="en-US" dirty="0"/>
              <a:t>Hydrology &amp; Irrigation </a:t>
            </a:r>
            <a:r>
              <a:rPr lang="en-US" dirty="0" err="1"/>
              <a:t>Engg</a:t>
            </a:r>
            <a:r>
              <a:rPr lang="en-US" dirty="0"/>
              <a:t>                           15CV73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u="sng" dirty="0"/>
              <a:t>Name of the Faculty</a:t>
            </a:r>
          </a:p>
          <a:p>
            <a:pPr marL="0" indent="0">
              <a:buNone/>
            </a:pPr>
            <a:r>
              <a:rPr lang="en-US" dirty="0"/>
              <a:t>SHASHI PRASAD N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Dept. of Civil </a:t>
            </a:r>
            <a:r>
              <a:rPr lang="en-US" dirty="0" err="1"/>
              <a:t>Engg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K S SCHOOL OF ENGG &amp; Management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image1.jpg">
            <a:extLst>
              <a:ext uri="{FF2B5EF4-FFF2-40B4-BE49-F238E27FC236}">
                <a16:creationId xmlns:a16="http://schemas.microsoft.com/office/drawing/2014/main" xmlns="" id="{C09751AF-0868-4644-A2B9-11F3A7C85B78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886200" y="3810000"/>
            <a:ext cx="1371600" cy="13716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748833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lgerian" pitchFamily="82" charset="0"/>
              </a:rPr>
              <a:t>PRECIPITATION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It is defined as any form of moisture reaching the earth’s surface from the atmosphere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133600"/>
            <a:ext cx="41148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7760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FORMS OF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various forms of precipitation are: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Rain: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It is used to describe the precipitation in the form 0f water droplets of sizes larger than 0.5mm.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maximum size of the rain drop is 6mm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81200"/>
            <a:ext cx="37338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009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FORMS OF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2.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Snow: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It consist of ice 	crystals which is 	usually combine to 	form flakes.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Its initial density varies from 0.06 to 0.15 kg/cm3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average density is about 0.1 g/cm3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Image result for Sn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38862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793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FORMS OF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Drizzle: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it is a fine sprinkle of numerous water droplets of size less than 0.5mm.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Its  intensity is less than 1mm/hr.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drops are so small that they appear to float in the air</a:t>
            </a:r>
          </a:p>
        </p:txBody>
      </p:sp>
      <p:pic>
        <p:nvPicPr>
          <p:cNvPr id="4098" name="Picture 2" descr="Image result for Drizz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0" y="2057400"/>
            <a:ext cx="37338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41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FORMS OF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Glaze: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when rain or drizzle comes in contact with cold ground at around 0 degree Celsius, the water drops freeze to form an ice coating  </a:t>
            </a:r>
          </a:p>
        </p:txBody>
      </p:sp>
      <p:sp>
        <p:nvSpPr>
          <p:cNvPr id="5" name="AutoShape 2" descr="Image result for precipitation-Gla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precipitation-Glaz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440" y="2179320"/>
            <a:ext cx="37338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7161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FORMS OF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Sleet: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it is an frozen rain drops of transparent grains which form when rainfalls through air at sub freezing temperature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2" descr="Image result for precipitation-sle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057400"/>
            <a:ext cx="3395663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379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FORMS OF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Hail: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it forms in the form of irregular pellets or lumps of size more than 8mm.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usually occur in violent thunderstorms in which vertical currents are strong</a:t>
            </a:r>
          </a:p>
        </p:txBody>
      </p:sp>
      <p:sp>
        <p:nvSpPr>
          <p:cNvPr id="5" name="AutoShape 2" descr="Image result for precipitation-Ha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133600"/>
            <a:ext cx="3657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3925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TYPES OF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7772400" cy="4434840"/>
          </a:xfrm>
        </p:spPr>
        <p:txBody>
          <a:bodyPr/>
          <a:lstStyle/>
          <a:p>
            <a:r>
              <a:rPr lang="en-US" dirty="0"/>
              <a:t>     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10800000">
            <a:off x="1219200" y="2743200"/>
            <a:ext cx="3124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3400" y="2743200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3" idx="0"/>
          </p:cNvCxnSpPr>
          <p:nvPr/>
        </p:nvCxnSpPr>
        <p:spPr>
          <a:xfrm rot="16200000" flipH="1">
            <a:off x="3931841" y="2331643"/>
            <a:ext cx="82311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3932635" y="3077765"/>
            <a:ext cx="82311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7590236" y="3153965"/>
            <a:ext cx="82311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808436" y="3153964"/>
            <a:ext cx="82311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ular Callout 16"/>
          <p:cNvSpPr/>
          <p:nvPr/>
        </p:nvSpPr>
        <p:spPr>
          <a:xfrm>
            <a:off x="381000" y="3581400"/>
            <a:ext cx="1981200" cy="990600"/>
          </a:xfrm>
          <a:prstGeom prst="wedge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Cyclonic precipitation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6934200" y="3581400"/>
            <a:ext cx="1981200" cy="990600"/>
          </a:xfrm>
          <a:prstGeom prst="wedge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Orographic</a:t>
            </a:r>
            <a:endParaRPr lang="en-US" dirty="0"/>
          </a:p>
          <a:p>
            <a:pPr algn="ctr"/>
            <a:r>
              <a:rPr lang="en-US" dirty="0"/>
              <a:t>precipitation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3276600" y="3505200"/>
            <a:ext cx="1981200" cy="990600"/>
          </a:xfrm>
          <a:prstGeom prst="wedge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Convection precipitation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TYPES OF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1. Cyclonic Precipitation:</a:t>
            </a:r>
          </a:p>
          <a:p>
            <a:r>
              <a:rPr lang="en-US" dirty="0"/>
              <a:t>It is a large low pressure region with circular wind motion.</a:t>
            </a:r>
          </a:p>
          <a:p>
            <a:r>
              <a:rPr lang="en-US" dirty="0"/>
              <a:t>There are two types in cyclonic precipitation:</a:t>
            </a:r>
          </a:p>
          <a:p>
            <a:pPr marL="514350" indent="-514350">
              <a:buAutoNum type="arabicPeriod"/>
            </a:pPr>
            <a:r>
              <a:rPr lang="en-US" dirty="0"/>
              <a:t>Tropical Cyclones</a:t>
            </a:r>
          </a:p>
          <a:p>
            <a:pPr marL="514350" indent="-514350">
              <a:buAutoNum type="arabicPeriod"/>
            </a:pPr>
            <a:r>
              <a:rPr lang="en-US" dirty="0"/>
              <a:t>Extra-Tropical Cyclones</a:t>
            </a:r>
          </a:p>
        </p:txBody>
      </p:sp>
      <p:pic>
        <p:nvPicPr>
          <p:cNvPr id="1026" name="Picture 2" descr="C:\Users\THINKING\Pictures\cyclonic precipitation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400" y="2209800"/>
            <a:ext cx="44196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TROPICAL CYCLONES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 is a wind system with an intensely strong depression with MSL pressures, sometimes below 915m bars.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normal area extent of a cyclone is about 100-200 Km in diameter.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isobars are closely spaced and the winds are in anticlockwise in the northern hemisphere</a:t>
            </a:r>
          </a:p>
        </p:txBody>
      </p:sp>
      <p:pic>
        <p:nvPicPr>
          <p:cNvPr id="2050" name="Picture 2" descr="C:\Users\THINKING\Pictures\tropical cyclon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286000"/>
            <a:ext cx="40386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TROPICAL CYCLONES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centre of the storm is called eye which can extend about 10-50km in diameter.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wind speed gradually decreases towards the outer edge.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right outside the eye, very strong winds/reaching as much as 200kmph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pressure also increases outwards.</a:t>
            </a:r>
          </a:p>
        </p:txBody>
      </p:sp>
      <p:pic>
        <p:nvPicPr>
          <p:cNvPr id="5" name="Picture 2" descr="C:\Users\THINKING\Pictures\tropical cyclon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057400"/>
            <a:ext cx="40386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TROPICAL CYCLONES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centre of the storm is called eye which can extend about 10-50km in diameter.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wind speed gradually decreases towards the outer edge.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right outside the eye, very strong winds/reaching as much as 200kmph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pressure also increases outwards.</a:t>
            </a:r>
          </a:p>
        </p:txBody>
      </p:sp>
      <p:pic>
        <p:nvPicPr>
          <p:cNvPr id="5" name="Picture 2" descr="C:\Users\THINKING\Pictures\tropical cyclon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057400"/>
            <a:ext cx="40386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TROPICAL CYCLONES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/>
              <a:t>The rainfall will normally be heavy in entire area occupied by the cyclone.</a:t>
            </a:r>
          </a:p>
          <a:p>
            <a:pPr algn="just"/>
            <a:r>
              <a:rPr lang="en-US" dirty="0"/>
              <a:t>This cyclone causes heavy damage to the life and property on their land path and intense rainfall and heavy floods in the streams are its usual consequences</a:t>
            </a:r>
          </a:p>
        </p:txBody>
      </p:sp>
      <p:pic>
        <p:nvPicPr>
          <p:cNvPr id="5" name="Picture 2" descr="C:\Users\THINKING\Pictures\tropical cyclon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057400"/>
            <a:ext cx="4038600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EXTRA-TROPICAL CYCLONE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These are formed in location outside the tropical zone.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They posses a strong counter clockwise wind circulation in the northern hemisphere.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magnitude of precipitation and wind velocities are relatively lower than these of a tropical cyclones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duration of this type is usually longer and the area extent also is larger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THINKING\Pictures\extra tropica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590800"/>
            <a:ext cx="3657600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CONVECTIVE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 packet of air which is warmer than the surrounding air due to the localized heating rises because of its lesser density.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Air from the cooler surroundings flows to take up its place thus setting up a convective cell.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warmer air continues to rise, undergoes cooling and resulting in precipitation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area extent off such rains is small being limited to a diameter of about 10km.</a:t>
            </a:r>
          </a:p>
        </p:txBody>
      </p:sp>
      <p:pic>
        <p:nvPicPr>
          <p:cNvPr id="4098" name="Picture 2" descr="C:\Users\THINKING\Pictures\convention precipitation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00" y="2362200"/>
            <a:ext cx="4114799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OROGRAPHIC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moist air masses get lifted up to higher altitudes due to the presence of mountains barriers and consequently undergo cooling, condensation and precipitation.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In the mountain ranges, the windward slopes have heavy precipitation and the lee ward slopes light rainfall</a:t>
            </a:r>
          </a:p>
        </p:txBody>
      </p:sp>
      <p:pic>
        <p:nvPicPr>
          <p:cNvPr id="5122" name="Picture 2" descr="C:\Users\THINKING\Pictures\orographi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38700" y="2286000"/>
            <a:ext cx="365760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SYMON’S RAIN 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/>
              <a:t>It is the non-recording rain guages.</a:t>
            </a:r>
          </a:p>
          <a:p>
            <a:pPr algn="just"/>
            <a:r>
              <a:rPr lang="en-US" dirty="0"/>
              <a:t>It essential consists of a circular collecting area of 12.7 cm in diameter connected to the funnel.</a:t>
            </a:r>
          </a:p>
          <a:p>
            <a:pPr algn="just"/>
            <a:r>
              <a:rPr lang="en-US" dirty="0"/>
              <a:t>The rim of the collector is set in a horizontal plane at a height of 30.5cm  above the ground level.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  <p:pic>
        <p:nvPicPr>
          <p:cNvPr id="5" name="Content Placeholder 4" descr="clip_image002_thumb-246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48212" y="2162175"/>
            <a:ext cx="3838575" cy="378142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SYMON’S RAIN 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funnel discharges the rainfall, catch into a receiving vessel.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funnel and the receiving vessels are housed in a metallic container.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Water contained in the receiving vessel is measured by a suitably graduated measuring glass with an accuracy up to 0.1mm. </a:t>
            </a:r>
          </a:p>
        </p:txBody>
      </p:sp>
      <p:pic>
        <p:nvPicPr>
          <p:cNvPr id="5" name="Content Placeholder 4" descr="clip_image002_thumb-246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48212" y="2247106"/>
            <a:ext cx="3838575" cy="378142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SYMON’S RAIN 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rainfall is measured everyday at 8.30 am and is recorded as the rainfall in a day.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receiving bottle normally does not hold more than 10cm of the rain.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Proper care must be taken in maintenance and inspections of 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rainguages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Content Placeholder 4" descr="clip_image002_thumb-246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48212" y="2247106"/>
            <a:ext cx="3838575" cy="3781425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SYPHON’S RAINGUAGES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This is the recording type of rain guages. It is also called as float type rain guages.</a:t>
            </a:r>
          </a:p>
          <a:p>
            <a:r>
              <a:rPr lang="en-US" dirty="0"/>
              <a:t>It uses the siphon mechanism to empty the rain water collected in the float chamber.</a:t>
            </a:r>
          </a:p>
          <a:p>
            <a:r>
              <a:rPr lang="en-US" dirty="0"/>
              <a:t>Rain water entering the guage at the top is led into the float chamber through a funnel and filter</a:t>
            </a:r>
          </a:p>
        </p:txBody>
      </p:sp>
      <p:pic>
        <p:nvPicPr>
          <p:cNvPr id="5" name="Content Placeholder 4" descr="download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76800" y="2133600"/>
            <a:ext cx="2819400" cy="36576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SYPHON’S RAINGUAGES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filter is provided to prevent the dust and other particles 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float chart consist of the float with a vertical stem protruding outside to the top of which pen is mounted.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pen rest on a chart secured around a clock driven drum.</a:t>
            </a:r>
          </a:p>
        </p:txBody>
      </p:sp>
      <p:pic>
        <p:nvPicPr>
          <p:cNvPr id="7" name="Content Placeholder 4" descr="download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05400" y="2209800"/>
            <a:ext cx="3048000" cy="38100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SYPHON’S RAINGUAGES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There is a small compartment by the side of the float chamber which is connected to the float chamber through a small opening at the bottom.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is called as siphon chamber which houses the small vertical pipe.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pipe with the bottom end open and the top end almost touching the top of the chamber.</a:t>
            </a:r>
          </a:p>
        </p:txBody>
      </p:sp>
      <p:pic>
        <p:nvPicPr>
          <p:cNvPr id="5" name="Content Placeholder 4" descr="image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2895600"/>
            <a:ext cx="4419600" cy="22860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SYPHON’S RAINGUAGES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During the rain water is collected in the float chamber raises the water surface in it and along with the water surface the float also rises enabling the pen to a make a trace of cumulative depth of rainfall on the chart</a:t>
            </a:r>
          </a:p>
        </p:txBody>
      </p:sp>
      <p:pic>
        <p:nvPicPr>
          <p:cNvPr id="5" name="Content Placeholder 4" descr="download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29200" y="2209800"/>
            <a:ext cx="3200400" cy="419100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https://www.youtube.com/watch?v=m_ALjsA1Als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https://www.youtube.com/watch?v=PbdNB6XlQKc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056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OPTIMUM NUMBER OF RAIN- GUAGE STATIONS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n-US" dirty="0"/>
              <a:t>The selected area of a rain guage is very small compared to the areal extent of a storm.</a:t>
            </a:r>
          </a:p>
          <a:p>
            <a:pPr algn="just"/>
            <a:r>
              <a:rPr lang="en-US" dirty="0"/>
              <a:t>To get a actual representative of rain over a catchment area the number of rain-guages should be large as possible.</a:t>
            </a:r>
          </a:p>
          <a:p>
            <a:pPr algn="just"/>
            <a:endParaRPr lang="en-US" dirty="0"/>
          </a:p>
        </p:txBody>
      </p:sp>
      <p:pic>
        <p:nvPicPr>
          <p:cNvPr id="5" name="Content Placeholder 4" descr="otimim rain gauge station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2057400"/>
            <a:ext cx="4114800" cy="388620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OPTIMUM NUMBER OF RAIN- GUAGE STATIONS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229600" cy="443484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world meteorological organization recommends the  following densities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In Flat regions of temperate, Mediterranean and tropical zones: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Ideal – 1 station for 600-900 km2.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Acceptable: 1 station for 900-3000 km2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 mountain region of temperate, Mediterranean and tropical zones: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Ideal – 1 station for 100-250 km2.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Acceptable: 1 station for 250-1000 km2</a:t>
            </a:r>
          </a:p>
          <a:p>
            <a:pPr marL="514350" indent="-514350"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 arid and polar zones 1 station for 1500-10000 km2 depending upon the feasibility.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OPTIMUM NUMBER OF RAIN- GUAGE STATIONS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7848600" cy="443484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From practical considerations of Indian conditions, the Indian Standards recommends the following densities as sufficient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In Plains – 1 station for 520km2.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 region of average elevation of 1000m – 1 station per 260-390 km2.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 predominantly hilly areas with heavy rainfall- 1 station per 130km2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CONSISTENCY OF RAINFALL DATA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001000" cy="443484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 is a technique for checking for inconsistency of a record.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causes for the inconsistency of a record is due to: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Shifting of a rain-guage to a new location.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neighbour-hood of the station undergoing a marked change.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Change in ecosystem due to calamities such as landslides etc.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Occurrence of observational error from a certain data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DOUBLE MASS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7924800" cy="443484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 group of 5 to 10 base stations in the neighbour-hood of the problem ‘X’ station is selected.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data of the annual rainfall of the station ‘X’ and also the average rainfall of the group of the base station covering for a long period is arranged in the reverse chronological order.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accumulated precipitation of the station </a:t>
            </a:r>
            <a:r>
              <a:rPr lang="en-US" dirty="0" err="1">
                <a:latin typeface="Times New Roman" pitchFamily="18" charset="0"/>
                <a:ea typeface="Cambria Math"/>
                <a:cs typeface="Times New Roman" pitchFamily="18" charset="0"/>
              </a:rPr>
              <a:t>ƩPx</a:t>
            </a:r>
            <a:r>
              <a:rPr lang="en-US" dirty="0">
                <a:latin typeface="Times New Roman" pitchFamily="18" charset="0"/>
                <a:ea typeface="Cambria Math"/>
                <a:cs typeface="Times New Roman" pitchFamily="18" charset="0"/>
              </a:rPr>
              <a:t> and the accumulated values of the average of the group of base station </a:t>
            </a:r>
            <a:r>
              <a:rPr lang="en-US" dirty="0" err="1">
                <a:latin typeface="Times New Roman" pitchFamily="18" charset="0"/>
                <a:ea typeface="Cambria Math"/>
                <a:cs typeface="Times New Roman" pitchFamily="18" charset="0"/>
              </a:rPr>
              <a:t>ƩPav</a:t>
            </a:r>
            <a:r>
              <a:rPr lang="en-US" dirty="0">
                <a:latin typeface="Times New Roman" pitchFamily="18" charset="0"/>
                <a:ea typeface="Cambria Math"/>
                <a:cs typeface="Times New Roman" pitchFamily="18" charset="0"/>
              </a:rPr>
              <a:t> is calculated starting from the latest record.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DOUBLE MASS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Values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ƩPx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are plotted against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ƩPav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for the various consecutive time periods. 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 decided break in the slope of the resulting plot indicates a change in precipitation regime of a station ‘X’.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precipitation values at station ‘X’ beyond the period of change of regime is corrected by using the relation </a:t>
            </a: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Pxc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* (Me/Ma)</a:t>
            </a:r>
          </a:p>
        </p:txBody>
      </p:sp>
      <p:pic>
        <p:nvPicPr>
          <p:cNvPr id="7" name="Content Placeholder 6" descr="double mass curv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2209800"/>
            <a:ext cx="4114800" cy="365760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COMPUTATION OF MEAN RAINFALL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7772400" cy="4434840"/>
          </a:xfrm>
        </p:spPr>
        <p:txBody>
          <a:bodyPr/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There are three methods to calculate the mean rainfall. They are: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Arithmetical Mean Method.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Thiessen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Mean Method.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Isohyetal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Method.</a:t>
            </a:r>
          </a:p>
          <a:p>
            <a:pPr marL="514350" indent="-514350" algn="just">
              <a:buFont typeface="+mj-lt"/>
              <a:buAutoNum type="arabi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Arithmetical Mean Method.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20085"/>
            <a:ext cx="4114800" cy="4434840"/>
          </a:xfrm>
        </p:spPr>
        <p:txBody>
          <a:bodyPr/>
          <a:lstStyle/>
          <a:p>
            <a:pPr marL="514350" indent="-51435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When the rainfall measured at various stations in a catchment show little variation, the average precipitation over the catchment area is taken as  arithmetical Mean Method..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map_arit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2805" y="1965325"/>
            <a:ext cx="3049389" cy="4435475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THIESSEN MEAN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7772400" cy="1585115"/>
          </a:xfrm>
        </p:spPr>
        <p:txBody>
          <a:bodyPr/>
          <a:lstStyle/>
          <a:p>
            <a:pPr algn="just"/>
            <a:r>
              <a:rPr lang="en-US" dirty="0"/>
              <a:t>In this method the rainfall recorded at each station is given a weightage on the basis of an area closet to the station.</a:t>
            </a:r>
          </a:p>
          <a:p>
            <a:pPr algn="just">
              <a:buNone/>
            </a:pPr>
            <a:endParaRPr lang="en-US" dirty="0"/>
          </a:p>
        </p:txBody>
      </p:sp>
      <p:pic>
        <p:nvPicPr>
          <p:cNvPr id="5" name="Content Placeholder 4" descr="theissen mean method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90600" y="3505200"/>
            <a:ext cx="6477000" cy="297180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ISOHYETAL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 is the line joining points of equal rainfall magnitude.</a:t>
            </a:r>
          </a:p>
        </p:txBody>
      </p:sp>
      <p:pic>
        <p:nvPicPr>
          <p:cNvPr id="5" name="Content Placeholder 4" descr="isohyetal method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57400" y="3200400"/>
            <a:ext cx="5638800" cy="32766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PRESENTATION OF PRECIPITATION DATA – MOVING AVERAGE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 is a technique for smoothening out the high frequency fluctuations of a time  series and to enable the trends, if any noticed.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technique can be applied to other hydrological parameters such as temperature, wind etc.  </a:t>
            </a:r>
          </a:p>
        </p:txBody>
      </p:sp>
      <p:pic>
        <p:nvPicPr>
          <p:cNvPr id="5" name="Content Placeholder 4" descr="moving average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24400" y="2362200"/>
            <a:ext cx="4038600" cy="289560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PRESENTATION OF PRECIPITATION DATA – MASS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 is a plot of the accumulated precipitation against the time plotted in chronological order.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Records obtained from the float type and weighing bucket type guages are of this form.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 is very useful in extracting the information on the duration and magnitude of the storm.</a:t>
            </a:r>
          </a:p>
        </p:txBody>
      </p:sp>
      <p:pic>
        <p:nvPicPr>
          <p:cNvPr id="5" name="Content Placeholder 4" descr="mass curv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14600"/>
            <a:ext cx="4038600" cy="2895600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PRESENTATION OF PRECIPITATION DATA – HYETOGRAPH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It is the plot of the intensity of rainfall against the time interval.</a:t>
            </a:r>
          </a:p>
          <a:p>
            <a:pPr algn="just"/>
            <a:r>
              <a:rPr lang="en-US" dirty="0"/>
              <a:t>It is derived from the mass curve and is usually represented as a bar chart.</a:t>
            </a:r>
          </a:p>
          <a:p>
            <a:pPr algn="just"/>
            <a:r>
              <a:rPr lang="en-US" dirty="0"/>
              <a:t>It represents  the total precipitation received in the period.</a:t>
            </a:r>
          </a:p>
          <a:p>
            <a:pPr algn="just"/>
            <a:r>
              <a:rPr lang="en-US" dirty="0"/>
              <a:t> The time intervals depends on the purpose required. </a:t>
            </a:r>
          </a:p>
        </p:txBody>
      </p:sp>
      <p:pic>
        <p:nvPicPr>
          <p:cNvPr id="5" name="Content Placeholder 4" descr="hyetograph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667000"/>
            <a:ext cx="3581400" cy="30480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181</TotalTime>
  <Words>1659</Words>
  <Application>Microsoft Office PowerPoint</Application>
  <PresentationFormat>On-screen Show (4:3)</PresentationFormat>
  <Paragraphs>158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Flow</vt:lpstr>
      <vt:lpstr>Module: 1</vt:lpstr>
      <vt:lpstr>PRECIPITATION</vt:lpstr>
      <vt:lpstr>FORMS OF PRECIPITATION</vt:lpstr>
      <vt:lpstr>FORMS OF PRECIPITATION</vt:lpstr>
      <vt:lpstr>FORMS OF PRECIPITATION</vt:lpstr>
      <vt:lpstr>FORMS OF PRECIPITATION</vt:lpstr>
      <vt:lpstr>FORMS OF PRECIPITATION</vt:lpstr>
      <vt:lpstr>FORMS OF PRECIPITATION</vt:lpstr>
      <vt:lpstr>TYPES OF PRECIPITATION</vt:lpstr>
      <vt:lpstr>TYPES OF PRECIPITATION</vt:lpstr>
      <vt:lpstr>TROPICAL CYCLONES</vt:lpstr>
      <vt:lpstr>TROPICAL CYCLONES</vt:lpstr>
      <vt:lpstr>TROPICAL CYCLONES</vt:lpstr>
      <vt:lpstr>TROPICAL CYCLONES</vt:lpstr>
      <vt:lpstr>EXTRA-TROPICAL CYCLONE</vt:lpstr>
      <vt:lpstr>CONVECTIVE PRECIPITATION</vt:lpstr>
      <vt:lpstr>OROGRAPHIC PRECIPITATION</vt:lpstr>
      <vt:lpstr>SYMON’S RAIN GUAGES</vt:lpstr>
      <vt:lpstr>SYMON’S RAIN GUAGES</vt:lpstr>
      <vt:lpstr>SYMON’S RAIN GUAGES</vt:lpstr>
      <vt:lpstr>SYPHON’S RAINGUAGES</vt:lpstr>
      <vt:lpstr>SYPHON’S RAINGUAGES</vt:lpstr>
      <vt:lpstr>SYPHON’S RAINGUAGES</vt:lpstr>
      <vt:lpstr>SYPHON’S RAINGUAGES</vt:lpstr>
      <vt:lpstr>PowerPoint Presentation</vt:lpstr>
      <vt:lpstr>OPTIMUM NUMBER OF RAIN- GUAGE STATIONS</vt:lpstr>
      <vt:lpstr>OPTIMUM NUMBER OF RAIN- GUAGE STATIONS</vt:lpstr>
      <vt:lpstr>OPTIMUM NUMBER OF RAIN- GUAGE STATIONS</vt:lpstr>
      <vt:lpstr>CONSISTENCY OF RAINFALL DATA  </vt:lpstr>
      <vt:lpstr>DOUBLE MASS CURVE</vt:lpstr>
      <vt:lpstr>DOUBLE MASS CURVE</vt:lpstr>
      <vt:lpstr>COMPUTATION OF MEAN RAINFALL</vt:lpstr>
      <vt:lpstr>Arithmetical Mean Method. </vt:lpstr>
      <vt:lpstr>THIESSEN MEAN METHOD</vt:lpstr>
      <vt:lpstr>ISOHYETAL METHOD</vt:lpstr>
      <vt:lpstr>PRESENTATION OF PRECIPITATION DATA – MOVING AVERAGE CURVE</vt:lpstr>
      <vt:lpstr>PRESENTATION OF PRECIPITATION DATA – MASS CURVE</vt:lpstr>
      <vt:lpstr>PRESENTATION OF PRECIPITATION DATA – HYETOGRAPH</vt:lpstr>
    </vt:vector>
  </TitlesOfParts>
  <Company>K.S.School of Engineering 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PRECIPITATION</dc:title>
  <dc:creator>KSSEM</dc:creator>
  <cp:lastModifiedBy>Dr. Rajeeva S.V.</cp:lastModifiedBy>
  <cp:revision>26</cp:revision>
  <dcterms:created xsi:type="dcterms:W3CDTF">2019-08-06T08:13:13Z</dcterms:created>
  <dcterms:modified xsi:type="dcterms:W3CDTF">2020-01-24T06:39:23Z</dcterms:modified>
</cp:coreProperties>
</file>