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sldIdLst>
    <p:sldId id="262" r:id="rId3"/>
    <p:sldId id="256" r:id="rId4"/>
    <p:sldId id="257" r:id="rId5"/>
    <p:sldId id="258" r:id="rId6"/>
    <p:sldId id="259" r:id="rId7"/>
    <p:sldId id="260" r:id="rId8"/>
    <p:sldId id="261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22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4F2D66-91DD-4885-955F-391395E28E7B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2168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020D30-09B7-43AA-B6E7-9051A2972653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157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6618C5-FFBF-400C-B074-EC88D7B3591C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5374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E0C2CB-734C-4655-89AE-78F0931E7D8A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410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2A424-4D5C-4570-B9C7-23B88AF127DB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2636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67BBC-C64C-42D8-98E2-896C66AA0FE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1219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F8EB1-B175-4A8C-9FB0-37A7BF6AC025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3599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6AD63E-DC6E-44FE-8BD6-66E9896D3AC4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8918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C72109-1D64-4AD4-BD4D-62FE3DFD9DE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7962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D540EE-156B-4C2F-BE8D-C9E255979EE2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0493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FEF472-6741-4B1A-8103-862CF7E286BC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224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3ADFE45-65D8-4DF1-8C60-09154D87EC89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920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mj3s4S62fQ" TargetMode="External"/><Relationship Id="rId2" Type="http://schemas.openxmlformats.org/officeDocument/2006/relationships/hyperlink" Target="https://www.khanacademy.org/math/differential-equations/laplace-transform/laplace-transform-tutorial/v/laplace-transform-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9RJml41PFnc" TargetMode="External"/><Relationship Id="rId5" Type="http://schemas.openxmlformats.org/officeDocument/2006/relationships/hyperlink" Target="https://www.youtube.com/watch?v=c9NibpoQjDk" TargetMode="External"/><Relationship Id="rId4" Type="http://schemas.openxmlformats.org/officeDocument/2006/relationships/hyperlink" Target="https://www.youtube.com/watch?v=RDtITuZDZi4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4343400" y="4038600"/>
            <a:ext cx="3657600" cy="805938"/>
          </a:xfrm>
        </p:spPr>
        <p:txBody>
          <a:bodyPr/>
          <a:lstStyle/>
          <a:p>
            <a:pPr eaLnBrk="1" hangingPunct="1"/>
            <a:r>
              <a:rPr lang="es-UY" sz="2400" b="1" dirty="0">
                <a:solidFill>
                  <a:srgbClr val="7030A0"/>
                </a:solidFill>
                <a:latin typeface="Algerian" pitchFamily="82" charset="0"/>
              </a:rPr>
              <a:t>MANOHAR  KUMAR K.N</a:t>
            </a:r>
            <a:endParaRPr lang="es-ES" sz="2400" dirty="0">
              <a:solidFill>
                <a:srgbClr val="7030A0"/>
              </a:solidFill>
            </a:endParaRPr>
          </a:p>
        </p:txBody>
      </p:sp>
      <p:sp>
        <p:nvSpPr>
          <p:cNvPr id="15363" name="Rectangle 29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4724400"/>
            <a:ext cx="5181600" cy="1752600"/>
          </a:xfrm>
        </p:spPr>
        <p:txBody>
          <a:bodyPr/>
          <a:lstStyle/>
          <a:p>
            <a:r>
              <a:rPr lang="es-UY" sz="1800" b="1" dirty="0" err="1">
                <a:solidFill>
                  <a:srgbClr val="FF0000"/>
                </a:solidFill>
              </a:rPr>
              <a:t>Assistant</a:t>
            </a:r>
            <a:r>
              <a:rPr lang="es-UY" sz="1800" b="1" dirty="0">
                <a:solidFill>
                  <a:srgbClr val="FF0000"/>
                </a:solidFill>
              </a:rPr>
              <a:t> </a:t>
            </a:r>
            <a:r>
              <a:rPr lang="es-UY" sz="1800" b="1" dirty="0" err="1">
                <a:solidFill>
                  <a:srgbClr val="FF0000"/>
                </a:solidFill>
              </a:rPr>
              <a:t>Professor</a:t>
            </a:r>
            <a:endParaRPr lang="es-UY" sz="1800" b="1" dirty="0">
              <a:solidFill>
                <a:srgbClr val="FF0000"/>
              </a:solidFill>
            </a:endParaRPr>
          </a:p>
          <a:p>
            <a:r>
              <a:rPr lang="es-UY" sz="1800" b="1" dirty="0" err="1">
                <a:solidFill>
                  <a:srgbClr val="FF0000"/>
                </a:solidFill>
              </a:rPr>
              <a:t>Department</a:t>
            </a:r>
            <a:r>
              <a:rPr lang="es-UY" sz="1800" b="1" dirty="0">
                <a:solidFill>
                  <a:srgbClr val="FF0000"/>
                </a:solidFill>
              </a:rPr>
              <a:t> of </a:t>
            </a:r>
            <a:r>
              <a:rPr lang="es-UY" sz="1800" b="1" dirty="0" err="1">
                <a:solidFill>
                  <a:srgbClr val="FF0000"/>
                </a:solidFill>
              </a:rPr>
              <a:t>Mathematics</a:t>
            </a:r>
            <a:endParaRPr lang="es-UY" sz="1800" b="1" dirty="0">
              <a:solidFill>
                <a:srgbClr val="FF0000"/>
              </a:solidFill>
            </a:endParaRPr>
          </a:p>
          <a:p>
            <a:r>
              <a:rPr lang="es-UY" sz="1800" b="1" dirty="0">
                <a:solidFill>
                  <a:srgbClr val="FF0000"/>
                </a:solidFill>
              </a:rPr>
              <a:t>K.S. </a:t>
            </a:r>
            <a:r>
              <a:rPr lang="es-UY" sz="1800" b="1" dirty="0" err="1">
                <a:solidFill>
                  <a:srgbClr val="FF0000"/>
                </a:solidFill>
              </a:rPr>
              <a:t>School</a:t>
            </a:r>
            <a:r>
              <a:rPr lang="es-UY" sz="1800" b="1" dirty="0">
                <a:solidFill>
                  <a:srgbClr val="FF0000"/>
                </a:solidFill>
              </a:rPr>
              <a:t> of </a:t>
            </a:r>
            <a:r>
              <a:rPr lang="es-UY" sz="1800" b="1" dirty="0" err="1">
                <a:solidFill>
                  <a:srgbClr val="FF0000"/>
                </a:solidFill>
              </a:rPr>
              <a:t>Engineering</a:t>
            </a:r>
            <a:r>
              <a:rPr lang="es-UY" sz="1800" b="1" dirty="0">
                <a:solidFill>
                  <a:srgbClr val="FF0000"/>
                </a:solidFill>
              </a:rPr>
              <a:t> and Management</a:t>
            </a:r>
          </a:p>
          <a:p>
            <a:r>
              <a:rPr lang="es-UY" sz="1800" b="1" dirty="0" err="1">
                <a:solidFill>
                  <a:srgbClr val="FF0000"/>
                </a:solidFill>
              </a:rPr>
              <a:t>Bengaluru</a:t>
            </a:r>
            <a:r>
              <a:rPr lang="es-UY" sz="1800" b="1" dirty="0">
                <a:solidFill>
                  <a:srgbClr val="FF0000"/>
                </a:solidFill>
              </a:rPr>
              <a:t> - 560109</a:t>
            </a:r>
            <a:endParaRPr lang="es-ES" sz="1800" b="1" dirty="0">
              <a:solidFill>
                <a:srgbClr val="FF0000"/>
              </a:solidFill>
            </a:endParaRPr>
          </a:p>
          <a:p>
            <a:pPr eaLnBrk="1" hangingPunct="1"/>
            <a:endParaRPr lang="en-US" dirty="0"/>
          </a:p>
        </p:txBody>
      </p:sp>
      <p:sp>
        <p:nvSpPr>
          <p:cNvPr id="4" name="Rectangle 25">
            <a:extLst>
              <a:ext uri="{FF2B5EF4-FFF2-40B4-BE49-F238E27FC236}">
                <a16:creationId xmlns:a16="http://schemas.microsoft.com/office/drawing/2014/main" id="{3E03DBD0-66AF-46EC-A749-E2F630810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81000"/>
            <a:ext cx="77724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s-UY" b="1" kern="0" dirty="0">
              <a:solidFill>
                <a:srgbClr val="7030A0"/>
              </a:solidFill>
              <a:latin typeface="Algerian" pitchFamily="82" charset="0"/>
            </a:endParaRPr>
          </a:p>
          <a:p>
            <a:pPr eaLnBrk="1" hangingPunct="1"/>
            <a:r>
              <a:rPr lang="es-UY" b="1" kern="0" dirty="0">
                <a:solidFill>
                  <a:schemeClr val="accent2"/>
                </a:solidFill>
                <a:latin typeface="Algerian" pitchFamily="82" charset="0"/>
              </a:rPr>
              <a:t>18mat31</a:t>
            </a:r>
          </a:p>
          <a:p>
            <a:pPr eaLnBrk="1" hangingPunct="1"/>
            <a:r>
              <a:rPr lang="es-UY" b="1" kern="0" dirty="0">
                <a:solidFill>
                  <a:srgbClr val="00B050"/>
                </a:solidFill>
                <a:latin typeface="Algerian" pitchFamily="82" charset="0"/>
              </a:rPr>
              <a:t>Module 1</a:t>
            </a:r>
          </a:p>
          <a:p>
            <a:pPr eaLnBrk="1" hangingPunct="1"/>
            <a:r>
              <a:rPr lang="es-ES" kern="0" dirty="0" err="1">
                <a:solidFill>
                  <a:srgbClr val="7030A0"/>
                </a:solidFill>
              </a:rPr>
              <a:t>Engineering</a:t>
            </a:r>
            <a:r>
              <a:rPr lang="es-ES" kern="0" dirty="0">
                <a:solidFill>
                  <a:srgbClr val="7030A0"/>
                </a:solidFill>
              </a:rPr>
              <a:t> </a:t>
            </a:r>
            <a:r>
              <a:rPr lang="es-ES" kern="0" dirty="0" err="1">
                <a:solidFill>
                  <a:srgbClr val="7030A0"/>
                </a:solidFill>
              </a:rPr>
              <a:t>Mathematics</a:t>
            </a:r>
            <a:r>
              <a:rPr lang="es-ES" kern="0" dirty="0">
                <a:solidFill>
                  <a:srgbClr val="7030A0"/>
                </a:solidFill>
              </a:rPr>
              <a:t> - III</a:t>
            </a:r>
          </a:p>
        </p:txBody>
      </p:sp>
    </p:spTree>
    <p:extLst>
      <p:ext uri="{BB962C8B-B14F-4D97-AF65-F5344CB8AC3E}">
        <p14:creationId xmlns:p14="http://schemas.microsoft.com/office/powerpoint/2010/main" val="4133215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LAPLACE TRANSFORM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2">
              <a:buFont typeface="Wingdings" pitchFamily="2" charset="2"/>
              <a:buChar char="Ø"/>
            </a:pPr>
            <a:r>
              <a:rPr lang="en-IN" dirty="0">
                <a:latin typeface="Calibri" pitchFamily="34" charset="0"/>
                <a:cs typeface="Calibri" pitchFamily="34" charset="0"/>
              </a:rPr>
              <a:t>  Laplace Transform is an integral transform which is   </a:t>
            </a:r>
          </a:p>
          <a:p>
            <a:pPr marL="658368" lvl="2" indent="0">
              <a:buNone/>
            </a:pPr>
            <a:r>
              <a:rPr lang="en-IN" dirty="0">
                <a:latin typeface="Calibri" pitchFamily="34" charset="0"/>
                <a:cs typeface="Calibri" pitchFamily="34" charset="0"/>
              </a:rPr>
              <a:t>      developed by Mathematician </a:t>
            </a:r>
            <a:r>
              <a:rPr lang="en-IN" b="1" dirty="0">
                <a:latin typeface="Calibri" pitchFamily="34" charset="0"/>
                <a:cs typeface="Calibri" pitchFamily="34" charset="0"/>
              </a:rPr>
              <a:t>Pierre-Simon  </a:t>
            </a:r>
          </a:p>
          <a:p>
            <a:pPr marL="658368" lvl="2" indent="0">
              <a:buNone/>
            </a:pPr>
            <a:r>
              <a:rPr lang="en-IN" b="1" dirty="0">
                <a:latin typeface="Calibri" pitchFamily="34" charset="0"/>
                <a:cs typeface="Calibri" pitchFamily="34" charset="0"/>
              </a:rPr>
              <a:t>      Laplace</a:t>
            </a:r>
            <a:r>
              <a:rPr lang="en-IN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 lvl="2">
              <a:lnSpc>
                <a:spcPct val="160000"/>
              </a:lnSpc>
              <a:buFont typeface="Wingdings" pitchFamily="2" charset="2"/>
              <a:buChar char="Ø"/>
            </a:pPr>
            <a:r>
              <a:rPr lang="en-IN" dirty="0">
                <a:latin typeface="Calibri" pitchFamily="34" charset="0"/>
                <a:cs typeface="Calibri" pitchFamily="34" charset="0"/>
              </a:rPr>
              <a:t>  Laplace transform method is a powerful tool or  </a:t>
            </a:r>
          </a:p>
          <a:p>
            <a:pPr marL="658368" lvl="2" indent="0">
              <a:buNone/>
            </a:pPr>
            <a:r>
              <a:rPr lang="en-IN" dirty="0">
                <a:latin typeface="Calibri" pitchFamily="34" charset="0"/>
                <a:cs typeface="Calibri" pitchFamily="34" charset="0"/>
              </a:rPr>
              <a:t>      technique for solving </a:t>
            </a:r>
            <a:r>
              <a:rPr lang="en-IN" b="1" dirty="0">
                <a:latin typeface="Calibri" pitchFamily="34" charset="0"/>
                <a:cs typeface="Calibri" pitchFamily="34" charset="0"/>
              </a:rPr>
              <a:t>Linear differential equation</a:t>
            </a:r>
            <a:r>
              <a:rPr lang="en-IN" dirty="0">
                <a:latin typeface="Calibri" pitchFamily="34" charset="0"/>
                <a:cs typeface="Calibri" pitchFamily="34" charset="0"/>
              </a:rPr>
              <a:t>     </a:t>
            </a:r>
          </a:p>
          <a:p>
            <a:pPr marL="658368" lvl="2" indent="0">
              <a:buNone/>
            </a:pPr>
            <a:r>
              <a:rPr lang="en-IN" dirty="0">
                <a:latin typeface="Calibri" pitchFamily="34" charset="0"/>
                <a:cs typeface="Calibri" pitchFamily="34" charset="0"/>
              </a:rPr>
              <a:t>      with initial condition.</a:t>
            </a:r>
          </a:p>
          <a:p>
            <a:pPr lvl="2">
              <a:lnSpc>
                <a:spcPct val="160000"/>
              </a:lnSpc>
              <a:buFont typeface="Wingdings" pitchFamily="2" charset="2"/>
              <a:buChar char="Ø"/>
            </a:pPr>
            <a:r>
              <a:rPr lang="en-IN" dirty="0">
                <a:latin typeface="Calibri" pitchFamily="34" charset="0"/>
                <a:cs typeface="Calibri" pitchFamily="34" charset="0"/>
              </a:rPr>
              <a:t>  Generally transform means To change one form to </a:t>
            </a:r>
          </a:p>
          <a:p>
            <a:pPr marL="658368" lvl="2" indent="0">
              <a:buNone/>
            </a:pPr>
            <a:r>
              <a:rPr lang="en-IN" dirty="0">
                <a:latin typeface="Calibri" pitchFamily="34" charset="0"/>
                <a:cs typeface="Calibri" pitchFamily="34" charset="0"/>
              </a:rPr>
              <a:t>      another form without changing its value.</a:t>
            </a:r>
          </a:p>
          <a:p>
            <a:pPr lvl="2">
              <a:lnSpc>
                <a:spcPct val="160000"/>
              </a:lnSpc>
              <a:buFont typeface="Wingdings" pitchFamily="2" charset="2"/>
              <a:buChar char="Ø"/>
            </a:pPr>
            <a:r>
              <a:rPr lang="en-IN" dirty="0">
                <a:latin typeface="Calibri" pitchFamily="34" charset="0"/>
                <a:cs typeface="Calibri" pitchFamily="34" charset="0"/>
              </a:rPr>
              <a:t>  Laplace transform is a simple way of converting  </a:t>
            </a:r>
          </a:p>
          <a:p>
            <a:pPr marL="658368" lvl="2" indent="0">
              <a:buNone/>
            </a:pPr>
            <a:r>
              <a:rPr lang="en-IN" dirty="0">
                <a:latin typeface="Calibri" pitchFamily="34" charset="0"/>
                <a:cs typeface="Calibri" pitchFamily="34" charset="0"/>
              </a:rPr>
              <a:t>      functions in </a:t>
            </a:r>
            <a:r>
              <a:rPr lang="en-IN" b="1" dirty="0">
                <a:latin typeface="Calibri" pitchFamily="34" charset="0"/>
                <a:cs typeface="Calibri" pitchFamily="34" charset="0"/>
              </a:rPr>
              <a:t>time domain</a:t>
            </a:r>
            <a:r>
              <a:rPr lang="en-IN" dirty="0">
                <a:latin typeface="Calibri" pitchFamily="34" charset="0"/>
                <a:cs typeface="Calibri" pitchFamily="34" charset="0"/>
              </a:rPr>
              <a:t> to the function of   </a:t>
            </a:r>
          </a:p>
          <a:p>
            <a:pPr marL="658368" lvl="2" indent="0">
              <a:buNone/>
            </a:pPr>
            <a:r>
              <a:rPr lang="en-IN" dirty="0">
                <a:latin typeface="Calibri" pitchFamily="34" charset="0"/>
                <a:cs typeface="Calibri" pitchFamily="34" charset="0"/>
              </a:rPr>
              <a:t>      </a:t>
            </a:r>
            <a:r>
              <a:rPr lang="en-IN" b="1" dirty="0">
                <a:latin typeface="Calibri" pitchFamily="34" charset="0"/>
                <a:cs typeface="Calibri" pitchFamily="34" charset="0"/>
              </a:rPr>
              <a:t>frequency domain</a:t>
            </a:r>
          </a:p>
        </p:txBody>
      </p:sp>
    </p:spTree>
    <p:extLst>
      <p:ext uri="{BB962C8B-B14F-4D97-AF65-F5344CB8AC3E}">
        <p14:creationId xmlns:p14="http://schemas.microsoft.com/office/powerpoint/2010/main" val="84869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95400" y="304800"/>
                <a:ext cx="7498080" cy="6324600"/>
              </a:xfrm>
            </p:spPr>
            <p:txBody>
              <a:bodyPr>
                <a:normAutofit fontScale="47500" lnSpcReduction="20000"/>
              </a:bodyPr>
              <a:lstStyle/>
              <a:p>
                <a:pPr marL="82296" indent="0">
                  <a:buNone/>
                </a:pPr>
                <a:r>
                  <a:rPr lang="en-IN" sz="5100" u="sng" dirty="0">
                    <a:solidFill>
                      <a:srgbClr val="002060"/>
                    </a:solidFill>
                  </a:rPr>
                  <a:t>Definition:</a:t>
                </a:r>
              </a:p>
              <a:p>
                <a:pPr marL="82296" indent="0">
                  <a:lnSpc>
                    <a:spcPct val="150000"/>
                  </a:lnSpc>
                  <a:buNone/>
                </a:pPr>
                <a:r>
                  <a:rPr lang="en-IN" sz="3400" dirty="0">
                    <a:latin typeface="Calibri" pitchFamily="34" charset="0"/>
                    <a:cs typeface="Calibri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sz="3400">
                        <a:latin typeface="Cambria Math"/>
                      </a:rPr>
                      <m:t>f</m:t>
                    </m:r>
                    <m:r>
                      <a:rPr lang="en-IN" sz="3400"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IN" sz="3400" b="0" i="0" smtClean="0">
                        <a:latin typeface="Cambria Math"/>
                      </a:rPr>
                      <m:t>t</m:t>
                    </m:r>
                    <m:r>
                      <a:rPr lang="en-IN" sz="3400">
                        <a:latin typeface="Cambria Math"/>
                      </a:rPr>
                      <m:t>)</m:t>
                    </m:r>
                  </m:oMath>
                </a14:m>
                <a:r>
                  <a:rPr lang="en-IN" sz="3400" dirty="0">
                    <a:latin typeface="Calibri" pitchFamily="34" charset="0"/>
                    <a:cs typeface="Calibri" pitchFamily="34" charset="0"/>
                  </a:rPr>
                  <a:t> be a function of real variable </a:t>
                </a:r>
                <a14:m>
                  <m:oMath xmlns:m="http://schemas.openxmlformats.org/officeDocument/2006/math">
                    <m:r>
                      <a:rPr lang="en-IN" sz="3400" i="1">
                        <a:latin typeface="Cambria Math"/>
                      </a:rPr>
                      <m:t>′</m:t>
                    </m:r>
                    <m:r>
                      <m:rPr>
                        <m:sty m:val="p"/>
                      </m:rPr>
                      <a:rPr lang="en-IN" sz="3400">
                        <a:latin typeface="Cambria Math"/>
                      </a:rPr>
                      <m:t>t</m:t>
                    </m:r>
                    <m:r>
                      <a:rPr lang="en-IN" sz="3400" i="1">
                        <a:latin typeface="Cambria Math"/>
                      </a:rPr>
                      <m:t>′</m:t>
                    </m:r>
                  </m:oMath>
                </a14:m>
                <a:r>
                  <a:rPr lang="en-IN" sz="3400" dirty="0">
                    <a:latin typeface="Calibri" pitchFamily="34" charset="0"/>
                    <a:cs typeface="Calibri" pitchFamily="34" charset="0"/>
                  </a:rPr>
                  <a:t> defined for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sz="3400" i="0">
                        <a:latin typeface="Cambria Math"/>
                      </a:rPr>
                      <m:t>t</m:t>
                    </m:r>
                    <m:r>
                      <a:rPr lang="en-IN" sz="3400" i="0">
                        <a:latin typeface="Cambria Math"/>
                      </a:rPr>
                      <m:t>≥0</m:t>
                    </m:r>
                  </m:oMath>
                </a14:m>
                <a:r>
                  <a:rPr lang="en-IN" sz="3400" dirty="0">
                    <a:latin typeface="Calibri" pitchFamily="34" charset="0"/>
                    <a:cs typeface="Calibri" pitchFamily="34" charset="0"/>
                  </a:rPr>
                  <a:t>. Laplace transform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sz="3400">
                        <a:latin typeface="Cambria Math"/>
                      </a:rPr>
                      <m:t>f</m:t>
                    </m:r>
                    <m:r>
                      <a:rPr lang="en-IN" sz="3400"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IN" sz="3400">
                        <a:latin typeface="Cambria Math"/>
                      </a:rPr>
                      <m:t>t</m:t>
                    </m:r>
                    <m:r>
                      <a:rPr lang="en-IN" sz="3400">
                        <a:latin typeface="Cambria Math"/>
                      </a:rPr>
                      <m:t>)</m:t>
                    </m:r>
                  </m:oMath>
                </a14:m>
                <a:r>
                  <a:rPr lang="en-IN" sz="3400" dirty="0">
                    <a:latin typeface="Calibri" pitchFamily="34" charset="0"/>
                    <a:cs typeface="Calibri" pitchFamily="34" charset="0"/>
                  </a:rPr>
                  <a:t> is denoted by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sz="3400">
                        <a:latin typeface="Cambria Math"/>
                      </a:rPr>
                      <m:t>L</m:t>
                    </m:r>
                    <m:r>
                      <a:rPr lang="en-IN" sz="3400">
                        <a:latin typeface="Cambria Math"/>
                      </a:rPr>
                      <m:t>[</m:t>
                    </m:r>
                    <m:r>
                      <m:rPr>
                        <m:sty m:val="p"/>
                      </m:rPr>
                      <a:rPr lang="en-IN" sz="3400">
                        <a:latin typeface="Cambria Math"/>
                      </a:rPr>
                      <m:t>f</m:t>
                    </m:r>
                    <m:d>
                      <m:dPr>
                        <m:ctrlPr>
                          <a:rPr lang="en-IN" sz="3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IN" sz="3400">
                            <a:latin typeface="Cambria Math"/>
                          </a:rPr>
                          <m:t>t</m:t>
                        </m:r>
                      </m:e>
                    </m:d>
                    <m:r>
                      <a:rPr lang="en-IN" sz="3400">
                        <a:latin typeface="Cambria Math"/>
                      </a:rPr>
                      <m:t>]</m:t>
                    </m:r>
                  </m:oMath>
                </a14:m>
                <a:r>
                  <a:rPr lang="en-IN" sz="3400" dirty="0">
                    <a:latin typeface="Calibri" pitchFamily="34" charset="0"/>
                    <a:cs typeface="Calibri" pitchFamily="34" charset="0"/>
                  </a:rPr>
                  <a:t> and is defined by </a:t>
                </a:r>
              </a:p>
              <a:p>
                <a:pPr marL="82296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sz="3400">
                          <a:latin typeface="Cambria Math"/>
                        </a:rPr>
                        <m:t>L</m:t>
                      </m:r>
                      <m:d>
                        <m:dPr>
                          <m:begChr m:val="["/>
                          <m:endChr m:val="]"/>
                          <m:ctrlPr>
                            <a:rPr lang="en-IN" sz="3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sz="3400">
                              <a:latin typeface="Cambria Math"/>
                            </a:rPr>
                            <m:t>f</m:t>
                          </m:r>
                          <m:d>
                            <m:dPr>
                              <m:ctrlPr>
                                <a:rPr lang="en-IN" sz="3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IN" sz="3400">
                                  <a:latin typeface="Cambria Math"/>
                                </a:rPr>
                                <m:t>t</m:t>
                              </m:r>
                            </m:e>
                          </m:d>
                        </m:e>
                      </m:d>
                      <m:r>
                        <a:rPr lang="en-IN" sz="3400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IN" sz="3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34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IN" sz="3400" i="1">
                              <a:latin typeface="Cambria Math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IN" sz="3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34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IN" sz="3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IN" sz="3400" i="1">
                                  <a:latin typeface="Cambria Math"/>
                                </a:rPr>
                                <m:t>𝑠𝑡</m:t>
                              </m:r>
                            </m:sup>
                          </m:sSup>
                          <m:r>
                            <a:rPr lang="en-IN" sz="3400" i="1">
                              <a:latin typeface="Cambria Math"/>
                            </a:rPr>
                            <m:t> </m:t>
                          </m:r>
                          <m:r>
                            <a:rPr lang="en-IN" sz="34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IN" sz="3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3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IN" sz="3400" i="1">
                              <a:latin typeface="Cambria Math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IN" sz="3400" dirty="0">
                  <a:latin typeface="Calibri" pitchFamily="34" charset="0"/>
                  <a:cs typeface="Calibri" pitchFamily="34" charset="0"/>
                </a:endParaRPr>
              </a:p>
              <a:p>
                <a:pPr marL="82296" indent="0">
                  <a:buNone/>
                </a:pPr>
                <a:r>
                  <a:rPr lang="en-IN" sz="3400" dirty="0">
                    <a:latin typeface="Calibri" pitchFamily="34" charset="0"/>
                    <a:cs typeface="Calibri" pitchFamily="34" charset="0"/>
                  </a:rPr>
                  <a:t>Where ‘s’ is a parameter, real or complex.</a:t>
                </a:r>
              </a:p>
              <a:p>
                <a:pPr marL="82296" indent="0">
                  <a:buNone/>
                </a:pPr>
                <a:endParaRPr lang="en-IN" sz="2200" dirty="0">
                  <a:latin typeface="Calibri" pitchFamily="34" charset="0"/>
                  <a:cs typeface="Calibri" pitchFamily="34" charset="0"/>
                </a:endParaRPr>
              </a:p>
              <a:p>
                <a:pPr marL="82296" indent="0">
                  <a:buNone/>
                </a:pPr>
                <a:r>
                  <a:rPr lang="en-IN" sz="5100" u="sng" dirty="0">
                    <a:solidFill>
                      <a:srgbClr val="002060"/>
                    </a:solidFill>
                  </a:rPr>
                  <a:t>Properties of Laplace Transform:</a:t>
                </a:r>
              </a:p>
              <a:p>
                <a:pPr>
                  <a:lnSpc>
                    <a:spcPct val="170000"/>
                  </a:lnSpc>
                  <a:buFont typeface="Wingdings" pitchFamily="2" charset="2"/>
                  <a:buChar char="v"/>
                </a:pPr>
                <a:r>
                  <a:rPr lang="en-IN" sz="3400" dirty="0"/>
                  <a:t> </a:t>
                </a:r>
                <a:r>
                  <a:rPr lang="en-IN" sz="5100" dirty="0">
                    <a:solidFill>
                      <a:srgbClr val="7030A0"/>
                    </a:solidFill>
                  </a:rPr>
                  <a:t>Linearity Property</a:t>
                </a:r>
                <a:endParaRPr lang="en-IN" sz="3400" dirty="0">
                  <a:solidFill>
                    <a:srgbClr val="7030A0"/>
                  </a:solidFill>
                </a:endParaRPr>
              </a:p>
              <a:p>
                <a:pPr marL="82296" indent="0">
                  <a:lnSpc>
                    <a:spcPct val="17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sz="3400" i="0">
                          <a:latin typeface="Cambria Math"/>
                        </a:rPr>
                        <m:t>L</m:t>
                      </m:r>
                      <m:d>
                        <m:dPr>
                          <m:begChr m:val="["/>
                          <m:endChr m:val="]"/>
                          <m:ctrlPr>
                            <a:rPr lang="en-IN" sz="3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sz="3400" i="0">
                              <a:latin typeface="Cambria Math"/>
                            </a:rPr>
                            <m:t>a</m:t>
                          </m:r>
                          <m:r>
                            <a:rPr lang="en-IN" sz="3400" i="0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IN" sz="3400" i="0">
                              <a:latin typeface="Cambria Math"/>
                            </a:rPr>
                            <m:t>f</m:t>
                          </m:r>
                          <m:d>
                            <m:dPr>
                              <m:ctrlPr>
                                <a:rPr lang="en-IN" sz="3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IN" sz="3400" i="0">
                                  <a:latin typeface="Cambria Math"/>
                                </a:rPr>
                                <m:t>t</m:t>
                              </m:r>
                            </m:e>
                          </m:d>
                          <m:r>
                            <a:rPr lang="en-IN" sz="3400" i="0">
                              <a:latin typeface="Cambria Math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IN" sz="3400" i="0">
                              <a:latin typeface="Cambria Math"/>
                            </a:rPr>
                            <m:t>bg</m:t>
                          </m:r>
                          <m:d>
                            <m:dPr>
                              <m:ctrlPr>
                                <a:rPr lang="en-IN" sz="3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IN" sz="3400" i="0">
                                  <a:latin typeface="Cambria Math"/>
                                </a:rPr>
                                <m:t>t</m:t>
                              </m:r>
                            </m:e>
                          </m:d>
                        </m:e>
                      </m:d>
                      <m:r>
                        <a:rPr lang="en-IN" sz="3400" i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sz="3400" i="0">
                          <a:latin typeface="Cambria Math"/>
                        </a:rPr>
                        <m:t>aL</m:t>
                      </m:r>
                      <m:d>
                        <m:dPr>
                          <m:begChr m:val="["/>
                          <m:endChr m:val="]"/>
                          <m:ctrlPr>
                            <a:rPr lang="en-IN" sz="3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sz="3400" i="0">
                              <a:latin typeface="Cambria Math"/>
                            </a:rPr>
                            <m:t>f</m:t>
                          </m:r>
                          <m:d>
                            <m:dPr>
                              <m:ctrlPr>
                                <a:rPr lang="en-IN" sz="3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IN" sz="3400" i="0">
                                  <a:latin typeface="Cambria Math"/>
                                </a:rPr>
                                <m:t>t</m:t>
                              </m:r>
                            </m:e>
                          </m:d>
                        </m:e>
                      </m:d>
                      <m:r>
                        <a:rPr lang="en-IN" sz="3400" i="0">
                          <a:latin typeface="Cambria Math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sz="3400" i="0">
                          <a:latin typeface="Cambria Math"/>
                        </a:rPr>
                        <m:t>bL</m:t>
                      </m:r>
                      <m:r>
                        <a:rPr lang="en-IN" sz="3400" i="0">
                          <a:latin typeface="Cambria Math"/>
                        </a:rPr>
                        <m:t>[</m:t>
                      </m:r>
                      <m:r>
                        <m:rPr>
                          <m:sty m:val="p"/>
                        </m:rPr>
                        <a:rPr lang="en-IN" sz="3400" i="0">
                          <a:latin typeface="Cambria Math"/>
                        </a:rPr>
                        <m:t>g</m:t>
                      </m:r>
                      <m:d>
                        <m:dPr>
                          <m:ctrlPr>
                            <a:rPr lang="en-IN" sz="3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sz="3400" i="0">
                              <a:latin typeface="Cambria Math"/>
                            </a:rPr>
                            <m:t>t</m:t>
                          </m:r>
                        </m:e>
                      </m:d>
                      <m:r>
                        <a:rPr lang="en-IN" sz="3400" i="0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en-IN" sz="3400" dirty="0"/>
              </a:p>
              <a:p>
                <a:pPr>
                  <a:lnSpc>
                    <a:spcPct val="170000"/>
                  </a:lnSpc>
                  <a:buFont typeface="Wingdings" pitchFamily="2" charset="2"/>
                  <a:buChar char="v"/>
                </a:pPr>
                <a:r>
                  <a:rPr lang="en-IN" sz="3400" dirty="0"/>
                  <a:t> </a:t>
                </a:r>
                <a:r>
                  <a:rPr lang="en-IN" sz="5100" dirty="0">
                    <a:solidFill>
                      <a:srgbClr val="7030A0"/>
                    </a:solidFill>
                  </a:rPr>
                  <a:t>First Shifting Property</a:t>
                </a:r>
                <a:endParaRPr lang="en-IN" sz="3400" dirty="0">
                  <a:solidFill>
                    <a:srgbClr val="7030A0"/>
                  </a:solidFill>
                </a:endParaRPr>
              </a:p>
              <a:p>
                <a:pPr marL="82296" indent="0">
                  <a:lnSpc>
                    <a:spcPct val="17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sz="3400">
                          <a:latin typeface="Cambria Math" pitchFamily="18" charset="0"/>
                          <a:ea typeface="Cambria Math" pitchFamily="18" charset="0"/>
                        </a:rPr>
                        <m:t>If</m:t>
                      </m:r>
                      <m:r>
                        <a:rPr lang="en-IN" sz="3400">
                          <a:latin typeface="Cambria Math" pitchFamily="18" charset="0"/>
                          <a:ea typeface="Cambria Math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n-IN" sz="3400">
                          <a:latin typeface="Cambria Math" pitchFamily="18" charset="0"/>
                          <a:ea typeface="Cambria Math" pitchFamily="18" charset="0"/>
                        </a:rPr>
                        <m:t>L</m:t>
                      </m:r>
                      <m:d>
                        <m:dPr>
                          <m:begChr m:val="["/>
                          <m:endChr m:val="]"/>
                          <m:ctrlPr>
                            <a:rPr lang="en-IN" sz="3400" i="1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sz="3400">
                              <a:latin typeface="Cambria Math" pitchFamily="18" charset="0"/>
                              <a:ea typeface="Cambria Math" pitchFamily="18" charset="0"/>
                            </a:rPr>
                            <m:t>f</m:t>
                          </m:r>
                          <m:d>
                            <m:dPr>
                              <m:ctrlPr>
                                <a:rPr lang="en-IN" sz="3400" i="1">
                                  <a:latin typeface="Cambria Math" panose="02040503050406030204" pitchFamily="18" charset="0"/>
                                  <a:ea typeface="Cambria Math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IN" sz="3400">
                                  <a:latin typeface="Cambria Math" pitchFamily="18" charset="0"/>
                                  <a:ea typeface="Cambria Math" pitchFamily="18" charset="0"/>
                                </a:rPr>
                                <m:t>t</m:t>
                              </m:r>
                            </m:e>
                          </m:d>
                        </m:e>
                      </m:d>
                      <m:r>
                        <a:rPr lang="en-IN" sz="3400">
                          <a:latin typeface="Cambria Math" pitchFamily="18" charset="0"/>
                          <a:ea typeface="Cambria Math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sz="3400">
                          <a:latin typeface="Cambria Math" pitchFamily="18" charset="0"/>
                          <a:ea typeface="Cambria Math" pitchFamily="18" charset="0"/>
                        </a:rPr>
                        <m:t>F</m:t>
                      </m:r>
                      <m:d>
                        <m:dPr>
                          <m:ctrlPr>
                            <a:rPr lang="en-IN" sz="3400" i="1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sz="3400">
                              <a:latin typeface="Cambria Math" pitchFamily="18" charset="0"/>
                              <a:ea typeface="Cambria Math" pitchFamily="18" charset="0"/>
                            </a:rPr>
                            <m:t>s</m:t>
                          </m:r>
                        </m:e>
                      </m:d>
                      <m:r>
                        <a:rPr lang="en-IN" sz="3400" b="0" i="0" smtClean="0">
                          <a:latin typeface="Cambria Math" pitchFamily="18" charset="0"/>
                          <a:ea typeface="Cambria Math" pitchFamily="18" charset="0"/>
                        </a:rPr>
                        <m:t>  </m:t>
                      </m:r>
                      <m:r>
                        <a:rPr lang="en-IN" sz="3400">
                          <a:latin typeface="Cambria Math" pitchFamily="18" charset="0"/>
                          <a:ea typeface="Cambria Math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N" sz="3400">
                          <a:latin typeface="Cambria Math" pitchFamily="18" charset="0"/>
                          <a:ea typeface="Cambria Math" pitchFamily="18" charset="0"/>
                        </a:rPr>
                        <m:t>then</m:t>
                      </m:r>
                      <m:r>
                        <a:rPr lang="en-IN" sz="3400">
                          <a:latin typeface="Cambria Math" pitchFamily="18" charset="0"/>
                          <a:ea typeface="Cambria Math" pitchFamily="18" charset="0"/>
                        </a:rPr>
                        <m:t>    </m:t>
                      </m:r>
                      <m:r>
                        <m:rPr>
                          <m:sty m:val="p"/>
                        </m:rPr>
                        <a:rPr lang="en-IN" sz="3400">
                          <a:latin typeface="Cambria Math" pitchFamily="18" charset="0"/>
                          <a:ea typeface="Cambria Math" pitchFamily="18" charset="0"/>
                        </a:rPr>
                        <m:t>L</m:t>
                      </m:r>
                      <m:d>
                        <m:dPr>
                          <m:begChr m:val="["/>
                          <m:endChr m:val="]"/>
                          <m:ctrlPr>
                            <a:rPr lang="en-IN" sz="3400" i="1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N" sz="3400" i="1">
                                  <a:latin typeface="Cambria Math" panose="02040503050406030204" pitchFamily="18" charset="0"/>
                                  <a:ea typeface="Cambria Math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sz="3400">
                                  <a:latin typeface="Cambria Math" pitchFamily="18" charset="0"/>
                                  <a:ea typeface="Cambria Math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n-IN" sz="3400">
                                  <a:latin typeface="Cambria Math" pitchFamily="18" charset="0"/>
                                  <a:ea typeface="Cambria Math" pitchFamily="18" charset="0"/>
                                </a:rPr>
                                <m:t>at</m:t>
                              </m:r>
                            </m:sup>
                          </m:sSup>
                          <m:r>
                            <a:rPr lang="en-IN" sz="3400">
                              <a:latin typeface="Cambria Math" pitchFamily="18" charset="0"/>
                              <a:ea typeface="Cambria Math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IN" sz="3400">
                              <a:latin typeface="Cambria Math" pitchFamily="18" charset="0"/>
                              <a:ea typeface="Cambria Math" pitchFamily="18" charset="0"/>
                            </a:rPr>
                            <m:t>f</m:t>
                          </m:r>
                          <m:d>
                            <m:dPr>
                              <m:ctrlPr>
                                <a:rPr lang="en-IN" sz="3400" i="1">
                                  <a:latin typeface="Cambria Math" panose="02040503050406030204" pitchFamily="18" charset="0"/>
                                  <a:ea typeface="Cambria Math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IN" sz="3400">
                                  <a:latin typeface="Cambria Math" pitchFamily="18" charset="0"/>
                                  <a:ea typeface="Cambria Math" pitchFamily="18" charset="0"/>
                                </a:rPr>
                                <m:t>t</m:t>
                              </m:r>
                            </m:e>
                          </m:d>
                        </m:e>
                      </m:d>
                      <m:r>
                        <a:rPr lang="en-IN" sz="3400" b="0" i="0" smtClean="0">
                          <a:latin typeface="Cambria Math"/>
                          <a:ea typeface="Cambria Math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sz="3400" b="0" i="0" smtClean="0">
                          <a:latin typeface="Cambria Math"/>
                          <a:ea typeface="Cambria Math" pitchFamily="18" charset="0"/>
                        </a:rPr>
                        <m:t>F</m:t>
                      </m:r>
                      <m:r>
                        <a:rPr lang="en-IN" sz="3400" b="0" i="0" smtClean="0">
                          <a:latin typeface="Cambria Math"/>
                          <a:ea typeface="Cambria Math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IN" sz="3400" b="0" i="0" smtClean="0">
                          <a:latin typeface="Cambria Math"/>
                          <a:ea typeface="Cambria Math" pitchFamily="18" charset="0"/>
                        </a:rPr>
                        <m:t>s</m:t>
                      </m:r>
                      <m:r>
                        <a:rPr lang="en-IN" sz="3400" b="0" i="0" smtClean="0">
                          <a:latin typeface="Cambria Math"/>
                          <a:ea typeface="Cambria Math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IN" sz="3400" b="0" i="0" smtClean="0">
                          <a:latin typeface="Cambria Math"/>
                          <a:ea typeface="Cambria Math" pitchFamily="18" charset="0"/>
                        </a:rPr>
                        <m:t>a</m:t>
                      </m:r>
                      <m:r>
                        <a:rPr lang="en-IN" sz="3400" b="0" i="0" smtClean="0">
                          <a:latin typeface="Cambria Math"/>
                          <a:ea typeface="Cambria Math" pitchFamily="18" charset="0"/>
                        </a:rPr>
                        <m:t>)</m:t>
                      </m:r>
                    </m:oMath>
                  </m:oMathPara>
                </a14:m>
                <a:endParaRPr lang="en-IN" sz="3400" dirty="0">
                  <a:latin typeface="Cambria Math" pitchFamily="18" charset="0"/>
                  <a:ea typeface="Cambria Math" pitchFamily="18" charset="0"/>
                </a:endParaRPr>
              </a:p>
              <a:p>
                <a:pPr marL="82296" indent="0">
                  <a:buNone/>
                </a:pPr>
                <a:endParaRPr lang="en-IN" sz="3400" dirty="0">
                  <a:solidFill>
                    <a:srgbClr val="7030A0"/>
                  </a:solidFill>
                </a:endParaRPr>
              </a:p>
              <a:p>
                <a:pPr>
                  <a:buFont typeface="Wingdings" pitchFamily="2" charset="2"/>
                  <a:buChar char="v"/>
                </a:pPr>
                <a:r>
                  <a:rPr lang="en-IN" sz="3400" dirty="0"/>
                  <a:t> </a:t>
                </a:r>
                <a:r>
                  <a:rPr lang="en-IN" sz="5100" dirty="0">
                    <a:solidFill>
                      <a:srgbClr val="7030A0"/>
                    </a:solidFill>
                  </a:rPr>
                  <a:t>Change of Scale Property</a:t>
                </a:r>
                <a:endParaRPr lang="en-IN" sz="3400" dirty="0">
                  <a:solidFill>
                    <a:srgbClr val="7030A0"/>
                  </a:solidFill>
                </a:endParaRPr>
              </a:p>
              <a:p>
                <a:pPr marL="82296" indent="0">
                  <a:lnSpc>
                    <a:spcPct val="17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sz="3400">
                          <a:latin typeface="Cambria Math"/>
                        </a:rPr>
                        <m:t>If</m:t>
                      </m:r>
                      <m:r>
                        <a:rPr lang="en-IN" sz="3400">
                          <a:latin typeface="Cambria Math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n-IN" sz="3400">
                          <a:latin typeface="Cambria Math"/>
                        </a:rPr>
                        <m:t>L</m:t>
                      </m:r>
                      <m:d>
                        <m:dPr>
                          <m:begChr m:val="["/>
                          <m:endChr m:val="]"/>
                          <m:ctrlPr>
                            <a:rPr lang="en-IN" sz="3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sz="3400">
                              <a:latin typeface="Cambria Math"/>
                            </a:rPr>
                            <m:t>f</m:t>
                          </m:r>
                          <m:d>
                            <m:dPr>
                              <m:ctrlPr>
                                <a:rPr lang="en-IN" sz="3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IN" sz="3400">
                                  <a:latin typeface="Cambria Math"/>
                                </a:rPr>
                                <m:t>t</m:t>
                              </m:r>
                            </m:e>
                          </m:d>
                        </m:e>
                      </m:d>
                      <m:r>
                        <a:rPr lang="en-IN" sz="340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sz="3400">
                          <a:latin typeface="Cambria Math"/>
                        </a:rPr>
                        <m:t>F</m:t>
                      </m:r>
                      <m:d>
                        <m:dPr>
                          <m:ctrlPr>
                            <a:rPr lang="en-IN" sz="3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sz="3400">
                              <a:latin typeface="Cambria Math"/>
                            </a:rPr>
                            <m:t>s</m:t>
                          </m:r>
                        </m:e>
                      </m:d>
                      <m:r>
                        <a:rPr lang="en-IN" sz="3400" b="0" i="0" smtClean="0">
                          <a:latin typeface="Cambria Math"/>
                        </a:rPr>
                        <m:t>   </m:t>
                      </m:r>
                      <m:r>
                        <a:rPr lang="en-IN" sz="340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N" sz="3400">
                          <a:latin typeface="Cambria Math"/>
                        </a:rPr>
                        <m:t>then</m:t>
                      </m:r>
                      <m:r>
                        <a:rPr lang="en-IN" sz="3400" b="0" i="0" smtClean="0">
                          <a:latin typeface="Cambria Math"/>
                        </a:rPr>
                        <m:t>   </m:t>
                      </m:r>
                      <m:r>
                        <a:rPr lang="en-IN" sz="340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N" sz="3400">
                          <a:latin typeface="Cambria Math"/>
                        </a:rPr>
                        <m:t>L</m:t>
                      </m:r>
                      <m:d>
                        <m:dPr>
                          <m:begChr m:val="["/>
                          <m:endChr m:val="]"/>
                          <m:ctrlPr>
                            <a:rPr lang="en-IN" sz="3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sz="3400">
                              <a:latin typeface="Cambria Math"/>
                            </a:rPr>
                            <m:t>f</m:t>
                          </m:r>
                          <m:d>
                            <m:dPr>
                              <m:ctrlPr>
                                <a:rPr lang="en-IN" sz="3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3400" b="0" i="1" smtClean="0">
                                  <a:latin typeface="Cambria Math"/>
                                </a:rPr>
                                <m:t>𝑎</m:t>
                              </m:r>
                              <m:r>
                                <m:rPr>
                                  <m:sty m:val="p"/>
                                </m:rPr>
                                <a:rPr lang="en-IN" sz="3400">
                                  <a:latin typeface="Cambria Math"/>
                                </a:rPr>
                                <m:t>t</m:t>
                              </m:r>
                            </m:e>
                          </m:d>
                        </m:e>
                      </m:d>
                      <m:r>
                        <a:rPr lang="en-IN" sz="3400" b="0" i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IN" sz="3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400" b="0" i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sz="3400" b="0" i="0" smtClean="0">
                              <a:latin typeface="Cambria Math"/>
                            </a:rPr>
                            <m:t>a</m:t>
                          </m:r>
                        </m:den>
                      </m:f>
                      <m:r>
                        <a:rPr lang="en-IN" sz="3400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N" sz="3400" b="0" i="0" smtClean="0">
                          <a:latin typeface="Cambria Math"/>
                        </a:rPr>
                        <m:t>F</m:t>
                      </m:r>
                      <m:d>
                        <m:dPr>
                          <m:ctrlPr>
                            <a:rPr lang="en-IN" sz="3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3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3400" b="0" i="1" smtClean="0">
                                  <a:latin typeface="Cambria Math"/>
                                </a:rPr>
                                <m:t>𝑠</m:t>
                              </m:r>
                            </m:num>
                            <m:den>
                              <m:r>
                                <a:rPr lang="en-IN" sz="3400" b="0" i="1" smtClean="0">
                                  <a:latin typeface="Cambria Math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sz="3400" dirty="0"/>
              </a:p>
              <a:p>
                <a:pPr marL="82296" indent="0">
                  <a:buNone/>
                </a:pPr>
                <a:endParaRPr lang="en-IN" dirty="0">
                  <a:solidFill>
                    <a:srgbClr val="7030A0"/>
                  </a:solidFill>
                </a:endParaRPr>
              </a:p>
              <a:p>
                <a:pPr marL="82296" indent="0">
                  <a:buNone/>
                </a:pPr>
                <a:endParaRPr lang="en-IN" dirty="0"/>
              </a:p>
              <a:p>
                <a:pPr marL="82296" indent="0">
                  <a:buNone/>
                </a:pPr>
                <a:endParaRPr lang="en-IN" dirty="0"/>
              </a:p>
              <a:p>
                <a:pPr marL="82296" indent="0">
                  <a:buNone/>
                </a:pPr>
                <a:endParaRPr lang="en-IN" dirty="0"/>
              </a:p>
              <a:p>
                <a:pPr marL="82296" indent="0">
                  <a:buNone/>
                </a:pPr>
                <a:endParaRPr lang="en-IN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0" y="304800"/>
                <a:ext cx="7498080" cy="6324600"/>
              </a:xfrm>
              <a:blipFill rotWithShape="1">
                <a:blip r:embed="rId2"/>
                <a:stretch>
                  <a:fillRect l="-163" t="-1927" b="-1560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3350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19200" y="0"/>
                <a:ext cx="7498080" cy="6705600"/>
              </a:xfrm>
            </p:spPr>
            <p:txBody>
              <a:bodyPr>
                <a:normAutofit/>
              </a:bodyPr>
              <a:lstStyle/>
              <a:p>
                <a:pPr marL="82296" indent="0">
                  <a:lnSpc>
                    <a:spcPct val="170000"/>
                  </a:lnSpc>
                  <a:buNone/>
                </a:pPr>
                <a:r>
                  <a:rPr lang="en-IN" sz="3800" u="sng" dirty="0">
                    <a:solidFill>
                      <a:srgbClr val="002060"/>
                    </a:solidFill>
                  </a:rPr>
                  <a:t>Elementary Transformation:</a:t>
                </a:r>
              </a:p>
              <a:p>
                <a:pPr>
                  <a:lnSpc>
                    <a:spcPct val="120000"/>
                  </a:lnSpc>
                  <a:buFont typeface="Wingdings" pitchFamily="2" charset="2"/>
                  <a:buChar char="ü"/>
                </a:pPr>
                <a:r>
                  <a:rPr lang="en-IN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sz="2400">
                        <a:latin typeface="Cambria Math"/>
                      </a:rPr>
                      <m:t>L</m:t>
                    </m:r>
                    <m:d>
                      <m:d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IN" sz="2400">
                            <a:latin typeface="Cambria Math"/>
                          </a:rPr>
                          <m:t>a</m:t>
                        </m:r>
                      </m:e>
                    </m:d>
                    <m:r>
                      <a:rPr lang="en-IN" sz="240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0" i="0" smtClean="0"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IN" sz="2400">
                            <a:latin typeface="Cambria Math"/>
                          </a:rPr>
                          <m:t>a</m:t>
                        </m:r>
                        <m:r>
                          <a:rPr lang="en-IN" sz="2400" b="0" i="0" smtClean="0"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IN" sz="2400">
                            <a:latin typeface="Cambria Math"/>
                          </a:rPr>
                          <m:t>s</m:t>
                        </m:r>
                      </m:den>
                    </m:f>
                  </m:oMath>
                </a14:m>
                <a:endParaRPr lang="en-IN" sz="2400" dirty="0"/>
              </a:p>
              <a:p>
                <a:pPr>
                  <a:lnSpc>
                    <a:spcPct val="120000"/>
                  </a:lnSpc>
                  <a:buFont typeface="Wingdings" pitchFamily="2" charset="2"/>
                  <a:buChar char="ü"/>
                </a:pPr>
                <a:r>
                  <a:rPr lang="en-IN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sz="2400">
                        <a:latin typeface="Cambria Math"/>
                      </a:rPr>
                      <m:t>L</m:t>
                    </m:r>
                    <m:d>
                      <m:d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IN" sz="2400">
                                <a:latin typeface="Cambria Math"/>
                              </a:rPr>
                              <m:t>e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IN" sz="2400">
                                <a:latin typeface="Cambria Math"/>
                              </a:rPr>
                              <m:t>at</m:t>
                            </m:r>
                          </m:sup>
                        </m:sSup>
                      </m:e>
                    </m:d>
                    <m:r>
                      <a:rPr lang="en-IN" sz="240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IN" sz="2400">
                            <a:latin typeface="Cambria Math"/>
                          </a:rPr>
                          <m:t>s</m:t>
                        </m:r>
                        <m:r>
                          <a:rPr lang="en-IN" sz="2400" i="1">
                            <a:latin typeface="Cambria Math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IN" sz="2400">
                            <a:latin typeface="Cambria Math"/>
                          </a:rPr>
                          <m:t>a</m:t>
                        </m:r>
                      </m:den>
                    </m:f>
                  </m:oMath>
                </a14:m>
                <a:endParaRPr lang="en-IN" sz="2400" dirty="0"/>
              </a:p>
              <a:p>
                <a:pPr>
                  <a:lnSpc>
                    <a:spcPct val="120000"/>
                  </a:lnSpc>
                  <a:buFont typeface="Wingdings" pitchFamily="2" charset="2"/>
                  <a:buChar char="ü"/>
                </a:pPr>
                <a:r>
                  <a:rPr lang="en-IN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sz="2400">
                        <a:latin typeface="Cambria Math"/>
                      </a:rPr>
                      <m:t>L</m:t>
                    </m:r>
                    <m:d>
                      <m:d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IN" sz="2400">
                                <a:latin typeface="Cambria Math"/>
                              </a:rPr>
                              <m:t>e</m:t>
                            </m:r>
                          </m:e>
                          <m:sup>
                            <m:r>
                              <a:rPr lang="en-IN" sz="2400" i="1">
                                <a:latin typeface="Cambria Math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IN" sz="2400">
                                <a:latin typeface="Cambria Math"/>
                              </a:rPr>
                              <m:t>at</m:t>
                            </m:r>
                          </m:sup>
                        </m:sSup>
                      </m:e>
                    </m:d>
                    <m:r>
                      <a:rPr lang="en-IN" sz="240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IN" sz="2400">
                            <a:latin typeface="Cambria Math"/>
                          </a:rPr>
                          <m:t>s</m:t>
                        </m:r>
                        <m:r>
                          <a:rPr lang="en-IN" sz="2400">
                            <a:latin typeface="Cambria Math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IN" sz="2400">
                            <a:latin typeface="Cambria Math"/>
                          </a:rPr>
                          <m:t>a</m:t>
                        </m:r>
                      </m:den>
                    </m:f>
                  </m:oMath>
                </a14:m>
                <a:endParaRPr lang="en-IN" sz="2400" dirty="0"/>
              </a:p>
              <a:p>
                <a:pPr>
                  <a:lnSpc>
                    <a:spcPct val="120000"/>
                  </a:lnSpc>
                  <a:buFont typeface="Wingdings" pitchFamily="2" charset="2"/>
                  <a:buChar char="ü"/>
                </a:pPr>
                <a:r>
                  <a:rPr lang="en-IN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sz="2400">
                        <a:latin typeface="Cambria Math"/>
                      </a:rPr>
                      <m:t>L</m:t>
                    </m:r>
                    <m:d>
                      <m:d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IN" sz="2400">
                            <a:latin typeface="Cambria Math"/>
                          </a:rPr>
                          <m:t>sinat</m:t>
                        </m:r>
                      </m:e>
                    </m:d>
                    <m:r>
                      <a:rPr lang="en-IN" sz="240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IN" sz="2400">
                            <a:latin typeface="Cambria Math"/>
                          </a:rPr>
                          <m:t>a</m:t>
                        </m:r>
                      </m:num>
                      <m:den>
                        <m:sSup>
                          <m:sSup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IN" sz="2400">
                                <a:latin typeface="Cambria Math"/>
                              </a:rPr>
                              <m:t>s</m:t>
                            </m:r>
                          </m:e>
                          <m:sup>
                            <m:r>
                              <a:rPr lang="en-IN" sz="240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IN" sz="240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IN" sz="2400">
                                <a:latin typeface="Cambria Math"/>
                              </a:rPr>
                              <m:t>a</m:t>
                            </m:r>
                          </m:e>
                          <m:sup>
                            <m:r>
                              <a:rPr lang="en-IN" sz="240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IN" sz="2400" dirty="0"/>
              </a:p>
              <a:p>
                <a:pPr>
                  <a:buFont typeface="Wingdings" pitchFamily="2" charset="2"/>
                  <a:buChar char="ü"/>
                </a:pPr>
                <a:r>
                  <a:rPr lang="en-IN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sz="2400">
                        <a:latin typeface="Cambria Math"/>
                      </a:rPr>
                      <m:t>L</m:t>
                    </m:r>
                    <m:d>
                      <m:d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IN" sz="240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IN" sz="2400">
                                <a:latin typeface="Cambria Math"/>
                              </a:rPr>
                              <m:t>at</m:t>
                            </m:r>
                          </m:e>
                        </m:func>
                      </m:e>
                    </m:d>
                    <m:r>
                      <a:rPr lang="en-IN" sz="240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IN" sz="2400">
                            <a:latin typeface="Cambria Math"/>
                          </a:rPr>
                          <m:t>s</m:t>
                        </m:r>
                      </m:num>
                      <m:den>
                        <m:sSup>
                          <m:sSup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IN" sz="2400">
                                <a:latin typeface="Cambria Math"/>
                              </a:rPr>
                              <m:t>s</m:t>
                            </m:r>
                          </m:e>
                          <m:sup>
                            <m:r>
                              <a:rPr lang="en-IN" sz="240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IN" sz="240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IN" sz="2400">
                                <a:latin typeface="Cambria Math"/>
                              </a:rPr>
                              <m:t>a</m:t>
                            </m:r>
                          </m:e>
                          <m:sup>
                            <m:r>
                              <a:rPr lang="en-IN" sz="240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IN" sz="2400" dirty="0"/>
              </a:p>
              <a:p>
                <a:pPr>
                  <a:buFont typeface="Wingdings" pitchFamily="2" charset="2"/>
                  <a:buChar char="ü"/>
                </a:pPr>
                <a:r>
                  <a:rPr lang="en-IN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sz="2400">
                        <a:latin typeface="Cambria Math"/>
                      </a:rPr>
                      <m:t>L</m:t>
                    </m:r>
                    <m:d>
                      <m:d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IN" sz="2400">
                            <a:latin typeface="Cambria Math"/>
                          </a:rPr>
                          <m:t>sinhat</m:t>
                        </m:r>
                      </m:e>
                    </m:d>
                    <m:r>
                      <a:rPr lang="en-IN" sz="240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IN" sz="2400">
                            <a:latin typeface="Cambria Math"/>
                          </a:rPr>
                          <m:t>a</m:t>
                        </m:r>
                      </m:num>
                      <m:den>
                        <m:sSup>
                          <m:sSup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IN" sz="2400">
                                <a:latin typeface="Cambria Math"/>
                              </a:rPr>
                              <m:t>s</m:t>
                            </m:r>
                          </m:e>
                          <m:sup>
                            <m:r>
                              <a:rPr lang="en-IN" sz="240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IN" sz="2400" i="1"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IN" sz="2400">
                                <a:latin typeface="Cambria Math"/>
                              </a:rPr>
                              <m:t>a</m:t>
                            </m:r>
                          </m:e>
                          <m:sup>
                            <m:r>
                              <a:rPr lang="en-IN" sz="240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IN" sz="2400" dirty="0"/>
              </a:p>
              <a:p>
                <a:pPr>
                  <a:buFont typeface="Wingdings" pitchFamily="2" charset="2"/>
                  <a:buChar char="ü"/>
                </a:pPr>
                <a:r>
                  <a:rPr lang="en-IN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sz="2400">
                        <a:latin typeface="Cambria Math"/>
                      </a:rPr>
                      <m:t>L</m:t>
                    </m:r>
                    <m:d>
                      <m:d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IN" sz="2400">
                            <a:latin typeface="Cambria Math"/>
                          </a:rPr>
                          <m:t>coshat</m:t>
                        </m:r>
                      </m:e>
                    </m:d>
                    <m:r>
                      <a:rPr lang="en-IN" sz="240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IN" sz="2400">
                            <a:latin typeface="Cambria Math"/>
                          </a:rPr>
                          <m:t>s</m:t>
                        </m:r>
                      </m:num>
                      <m:den>
                        <m:sSup>
                          <m:sSup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IN" sz="2400">
                                <a:latin typeface="Cambria Math"/>
                              </a:rPr>
                              <m:t>s</m:t>
                            </m:r>
                          </m:e>
                          <m:sup>
                            <m:r>
                              <a:rPr lang="en-IN" sz="240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IN" sz="2400" i="1"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IN" sz="2400">
                                <a:latin typeface="Cambria Math"/>
                              </a:rPr>
                              <m:t>a</m:t>
                            </m:r>
                          </m:e>
                          <m:sup>
                            <m:r>
                              <a:rPr lang="en-IN" sz="240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IN" sz="2400" dirty="0"/>
              </a:p>
              <a:p>
                <a:pPr>
                  <a:buFont typeface="Wingdings" pitchFamily="2" charset="2"/>
                  <a:buChar char="ü"/>
                </a:pPr>
                <a:r>
                  <a:rPr lang="en-IN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sz="2400">
                        <a:latin typeface="Cambria Math"/>
                      </a:rPr>
                      <m:t>L</m:t>
                    </m:r>
                    <m:d>
                      <m:d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IN" sz="2400">
                                <a:latin typeface="Cambria Math"/>
                              </a:rPr>
                              <m:t>t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IN" sz="2400">
                                <a:latin typeface="Cambria Math"/>
                              </a:rPr>
                              <m:t>n</m:t>
                            </m:r>
                          </m:sup>
                        </m:sSup>
                      </m:e>
                    </m:d>
                    <m:r>
                      <a:rPr lang="en-IN" sz="240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IN" sz="2400">
                            <a:latin typeface="Cambria Math"/>
                          </a:rPr>
                          <m:t>n</m:t>
                        </m:r>
                        <m:r>
                          <a:rPr lang="en-IN" sz="2400">
                            <a:latin typeface="Cambria Math"/>
                          </a:rPr>
                          <m:t>!</m:t>
                        </m:r>
                      </m:num>
                      <m:den>
                        <m:sSup>
                          <m:sSup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IN" sz="2400">
                                <a:latin typeface="Cambria Math"/>
                              </a:rPr>
                              <m:t>s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IN" sz="2400">
                                <a:latin typeface="Cambria Math"/>
                              </a:rPr>
                              <m:t>n</m:t>
                            </m:r>
                            <m:r>
                              <a:rPr lang="en-IN" sz="2400">
                                <a:latin typeface="Cambria Math"/>
                              </a:rPr>
                              <m:t>+1</m:t>
                            </m:r>
                          </m:sup>
                        </m:sSup>
                      </m:den>
                    </m:f>
                  </m:oMath>
                </a14:m>
                <a:endParaRPr lang="en-IN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19200" y="0"/>
                <a:ext cx="7498080" cy="6705600"/>
              </a:xfrm>
              <a:blipFill rotWithShape="1">
                <a:blip r:embed="rId2"/>
                <a:stretch>
                  <a:fillRect l="-146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1764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990600" y="228600"/>
                <a:ext cx="7924800" cy="6324600"/>
              </a:xfrm>
            </p:spPr>
            <p:txBody>
              <a:bodyPr>
                <a:normAutofit/>
              </a:bodyPr>
              <a:lstStyle/>
              <a:p>
                <a:pPr marL="82296" indent="0">
                  <a:buNone/>
                </a:pPr>
                <a:r>
                  <a:rPr lang="en-IN" sz="3800" u="sng" dirty="0">
                    <a:solidFill>
                      <a:srgbClr val="002060"/>
                    </a:solidFill>
                  </a:rPr>
                  <a:t>Periodic Function:</a:t>
                </a:r>
              </a:p>
              <a:p>
                <a:pPr marL="82296" indent="0">
                  <a:buNone/>
                </a:pPr>
                <a:r>
                  <a:rPr lang="en-IN" sz="2800" u="sng" dirty="0">
                    <a:solidFill>
                      <a:srgbClr val="7030A0"/>
                    </a:solidFill>
                  </a:rPr>
                  <a:t>Definition:</a:t>
                </a:r>
                <a:endParaRPr lang="en-IN" sz="3800" u="sng" dirty="0">
                  <a:solidFill>
                    <a:srgbClr val="7030A0"/>
                  </a:solidFill>
                </a:endParaRPr>
              </a:p>
              <a:p>
                <a:pPr marL="82296" indent="0">
                  <a:lnSpc>
                    <a:spcPct val="150000"/>
                  </a:lnSpc>
                  <a:buNone/>
                </a:pPr>
                <a:r>
                  <a:rPr lang="en-IN" sz="2400" dirty="0">
                    <a:solidFill>
                      <a:schemeClr val="tx1"/>
                    </a:solidFill>
                    <a:latin typeface="Calibri" pitchFamily="34" charset="0"/>
                    <a:cs typeface="Calibri" pitchFamily="34" charset="0"/>
                  </a:rPr>
                  <a:t>A function </a:t>
                </a:r>
                <a14:m>
                  <m:oMath xmlns:m="http://schemas.openxmlformats.org/officeDocument/2006/math">
                    <m:r>
                      <a:rPr lang="en-IN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en-IN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en-IN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𝑡</m:t>
                    </m:r>
                    <m:r>
                      <a:rPr lang="en-IN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IN" sz="2400" dirty="0">
                    <a:solidFill>
                      <a:schemeClr val="tx1"/>
                    </a:solidFill>
                    <a:latin typeface="Calibri" pitchFamily="34" charset="0"/>
                    <a:cs typeface="Calibri" pitchFamily="34" charset="0"/>
                  </a:rPr>
                  <a:t> is said to be periodic function of period </a:t>
                </a:r>
                <a14:m>
                  <m:oMath xmlns:m="http://schemas.openxmlformats.org/officeDocument/2006/math">
                    <m:r>
                      <a:rPr lang="en-IN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𝑇</m:t>
                    </m:r>
                    <m:r>
                      <a:rPr lang="en-IN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&gt;0</m:t>
                    </m:r>
                  </m:oMath>
                </a14:m>
                <a:r>
                  <a:rPr lang="en-IN" sz="2400" dirty="0">
                    <a:solidFill>
                      <a:schemeClr val="tx1"/>
                    </a:solidFill>
                    <a:latin typeface="Calibri" pitchFamily="34" charset="0"/>
                    <a:cs typeface="Calibri" pitchFamily="34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IN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I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en-IN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IN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𝑛𝑡</m:t>
                        </m:r>
                      </m:e>
                    </m:d>
                    <m:r>
                      <a:rPr lang="en-IN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IN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I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IN" sz="2400" dirty="0">
                    <a:solidFill>
                      <a:schemeClr val="tx1"/>
                    </a:solidFill>
                    <a:latin typeface="Calibri" pitchFamily="34" charset="0"/>
                    <a:cs typeface="Calibri" pitchFamily="34" charset="0"/>
                  </a:rPr>
                  <a:t> where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sz="2400" b="0" i="0" smtClean="0">
                        <a:solidFill>
                          <a:schemeClr val="tx1"/>
                        </a:solidFill>
                        <a:latin typeface="Cambria Math"/>
                      </a:rPr>
                      <m:t>n</m:t>
                    </m:r>
                    <m:r>
                      <a:rPr lang="en-IN" sz="2400" b="0" i="0" smtClean="0">
                        <a:solidFill>
                          <a:schemeClr val="tx1"/>
                        </a:solidFill>
                        <a:latin typeface="Cambria Math"/>
                      </a:rPr>
                      <m:t>=1,2,3…</m:t>
                    </m:r>
                  </m:oMath>
                </a14:m>
                <a:endParaRPr lang="en-IN" sz="2400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endParaRPr>
              </a:p>
              <a:p>
                <a:pPr marL="82296" indent="0">
                  <a:lnSpc>
                    <a:spcPct val="150000"/>
                  </a:lnSpc>
                  <a:buNone/>
                </a:pPr>
                <a:r>
                  <a:rPr lang="en-IN" sz="24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Example:</a:t>
                </a:r>
                <a:r>
                  <a:rPr lang="en-IN" sz="2400" dirty="0">
                    <a:latin typeface="Calibri" pitchFamily="34" charset="0"/>
                    <a:cs typeface="Calibri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IN" sz="2400" b="0" i="0" dirty="0" smtClean="0">
                        <a:latin typeface="Cambria Math"/>
                        <a:cs typeface="Calibri" pitchFamily="34" charset="0"/>
                      </a:rPr>
                      <m:t> </m:t>
                    </m:r>
                    <m:r>
                      <a:rPr lang="en-IN" sz="2400" i="1" dirty="0" smtClean="0">
                        <a:solidFill>
                          <a:srgbClr val="FF0000"/>
                        </a:solidFill>
                        <a:latin typeface="Cambria Math"/>
                        <a:cs typeface="Calibri" pitchFamily="34" charset="0"/>
                      </a:rPr>
                      <m:t>𝑠</m:t>
                    </m:r>
                    <m:r>
                      <a:rPr lang="en-IN" sz="2400" i="1" dirty="0" err="1" smtClean="0">
                        <a:solidFill>
                          <a:srgbClr val="FF0000"/>
                        </a:solidFill>
                        <a:latin typeface="Cambria Math"/>
                        <a:cs typeface="Calibri" pitchFamily="34" charset="0"/>
                      </a:rPr>
                      <m:t>𝑖𝑛𝑡</m:t>
                    </m:r>
                  </m:oMath>
                </a14:m>
                <a:r>
                  <a:rPr lang="en-IN" sz="2400" dirty="0">
                    <a:latin typeface="Calibri" pitchFamily="34" charset="0"/>
                    <a:cs typeface="Calibri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IN" sz="2400" i="1" dirty="0" smtClean="0">
                        <a:solidFill>
                          <a:srgbClr val="FF0000"/>
                        </a:solidFill>
                        <a:latin typeface="Cambria Math"/>
                        <a:cs typeface="Calibri" pitchFamily="34" charset="0"/>
                      </a:rPr>
                      <m:t>𝑐𝑜𝑠𝑡</m:t>
                    </m:r>
                  </m:oMath>
                </a14:m>
                <a:r>
                  <a:rPr lang="en-IN" sz="2400" dirty="0">
                    <a:latin typeface="Calibri" pitchFamily="34" charset="0"/>
                    <a:cs typeface="Calibri" pitchFamily="34" charset="0"/>
                  </a:rPr>
                  <a:t> are periodic functions of period </a:t>
                </a:r>
                <a14:m>
                  <m:oMath xmlns:m="http://schemas.openxmlformats.org/officeDocument/2006/math">
                    <m:r>
                      <a:rPr lang="en-IN" sz="2400" b="0" i="0" smtClean="0">
                        <a:latin typeface="Cambria Math"/>
                        <a:cs typeface="Calibri" pitchFamily="34" charset="0"/>
                      </a:rPr>
                      <m:t>2</m:t>
                    </m:r>
                    <m:r>
                      <m:rPr>
                        <m:sty m:val="p"/>
                      </m:rPr>
                      <a:rPr lang="el-GR" sz="2400" b="0" i="1" smtClean="0">
                        <a:latin typeface="Cambria Math"/>
                        <a:ea typeface="Cambria Math"/>
                        <a:cs typeface="Calibri" pitchFamily="34" charset="0"/>
                      </a:rPr>
                      <m:t>π</m:t>
                    </m:r>
                  </m:oMath>
                </a14:m>
                <a:endParaRPr lang="en-IN" sz="2400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endParaRPr>
              </a:p>
              <a:p>
                <a:pPr marL="82296" indent="0">
                  <a:buNone/>
                </a:pPr>
                <a:r>
                  <a:rPr lang="en-IN" sz="2800" u="sng" dirty="0">
                    <a:solidFill>
                      <a:srgbClr val="7030A0"/>
                    </a:solidFill>
                  </a:rPr>
                  <a:t>Statement:</a:t>
                </a:r>
              </a:p>
              <a:p>
                <a:pPr marL="82296" indent="0">
                  <a:lnSpc>
                    <a:spcPct val="150000"/>
                  </a:lnSpc>
                  <a:buNone/>
                </a:pPr>
                <a:r>
                  <a:rPr lang="en-IN" sz="2400" dirty="0">
                    <a:solidFill>
                      <a:schemeClr val="tx1"/>
                    </a:solidFill>
                    <a:latin typeface="Calibri" pitchFamily="34" charset="0"/>
                    <a:cs typeface="Calibri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IN" sz="2400" i="1" dirty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en-IN" sz="2400" i="1" dirty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en-IN" sz="2400" i="1" dirty="0">
                        <a:solidFill>
                          <a:schemeClr val="tx1"/>
                        </a:solidFill>
                        <a:latin typeface="Cambria Math"/>
                      </a:rPr>
                      <m:t>𝑡</m:t>
                    </m:r>
                    <m:r>
                      <a:rPr lang="en-IN" sz="2400" i="1" dirty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IN" sz="2400" dirty="0">
                    <a:solidFill>
                      <a:schemeClr val="tx1"/>
                    </a:solidFill>
                    <a:latin typeface="Calibri" pitchFamily="34" charset="0"/>
                    <a:cs typeface="Calibri" pitchFamily="34" charset="0"/>
                  </a:rPr>
                  <a:t> is a periodic function of period T then</a:t>
                </a:r>
              </a:p>
              <a:p>
                <a:pPr marL="82296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/>
                          <a:cs typeface="Calibri" pitchFamily="34" charset="0"/>
                        </a:rPr>
                        <m:t>𝐿</m:t>
                      </m:r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/>
                          <a:cs typeface="Calibri" pitchFamily="34" charset="0"/>
                        </a:rPr>
                        <m:t>[</m:t>
                      </m:r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/>
                          <a:cs typeface="Calibri" pitchFamily="34" charset="0"/>
                        </a:rPr>
                        <m:t>𝑓</m:t>
                      </m:r>
                      <m:d>
                        <m:dPr>
                          <m:ctrlPr>
                            <a:rPr lang="en-I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itchFamily="34" charset="0"/>
                            </a:rPr>
                          </m:ctrlPr>
                        </m:dPr>
                        <m:e>
                          <m:r>
                            <a:rPr lang="en-IN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Calibri" pitchFamily="34" charset="0"/>
                            </a:rPr>
                            <m:t>𝑡</m:t>
                          </m:r>
                        </m:e>
                      </m:d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/>
                          <a:cs typeface="Calibri" pitchFamily="34" charset="0"/>
                        </a:rPr>
                        <m:t>= </m:t>
                      </m:r>
                      <m:f>
                        <m:fPr>
                          <m:ctrlPr>
                            <a:rPr lang="en-I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itchFamily="34" charset="0"/>
                            </a:rPr>
                          </m:ctrlPr>
                        </m:fPr>
                        <m:num>
                          <m:r>
                            <a:rPr lang="en-IN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Calibri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IN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Calibri" pitchFamily="34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I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itchFamily="34" charset="0"/>
                                </a:rPr>
                              </m:ctrlPr>
                            </m:sSupPr>
                            <m:e>
                              <m:r>
                                <a:rPr lang="en-IN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Calibri" pitchFamily="34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IN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Calibri" pitchFamily="34" charset="0"/>
                                </a:rPr>
                                <m:t>−</m:t>
                              </m:r>
                              <m:r>
                                <a:rPr lang="en-IN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Calibri" pitchFamily="34" charset="0"/>
                                </a:rPr>
                                <m:t>𝑠𝑇</m:t>
                              </m:r>
                            </m:sup>
                          </m:sSup>
                        </m:den>
                      </m:f>
                      <m:nary>
                        <m:naryPr>
                          <m:ctrlPr>
                            <a:rPr lang="en-I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itchFamily="34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IN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Calibri" pitchFamily="34" charset="0"/>
                            </a:rPr>
                            <m:t>0</m:t>
                          </m:r>
                        </m:sub>
                        <m:sup>
                          <m:r>
                            <a:rPr lang="en-IN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Calibri" pitchFamily="34" charset="0"/>
                            </a:rPr>
                            <m:t>𝑡</m:t>
                          </m:r>
                        </m:sup>
                        <m:e>
                          <m:sSup>
                            <m:sSupPr>
                              <m:ctrlPr>
                                <a:rPr lang="en-I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itchFamily="34" charset="0"/>
                                </a:rPr>
                              </m:ctrlPr>
                            </m:sSupPr>
                            <m:e>
                              <m:r>
                                <a:rPr lang="en-IN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Calibri" pitchFamily="34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IN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Calibri" pitchFamily="34" charset="0"/>
                                </a:rPr>
                                <m:t>−</m:t>
                              </m:r>
                              <m:r>
                                <a:rPr lang="en-IN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Calibri" pitchFamily="34" charset="0"/>
                                </a:rPr>
                                <m:t>𝑠𝑡</m:t>
                              </m:r>
                              <m:r>
                                <a:rPr lang="en-IN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Calibri" pitchFamily="34" charset="0"/>
                                </a:rPr>
                                <m:t> </m:t>
                              </m:r>
                            </m:sup>
                          </m:sSup>
                          <m:r>
                            <a:rPr lang="en-IN" sz="2400" i="1">
                              <a:latin typeface="Cambria Math"/>
                              <a:cs typeface="Calibri" pitchFamily="34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  <a:cs typeface="Calibri" pitchFamily="34" charset="0"/>
                                </a:rPr>
                              </m:ctrlPr>
                            </m:dPr>
                            <m:e>
                              <m:r>
                                <a:rPr lang="en-IN" sz="2400" i="1">
                                  <a:latin typeface="Cambria Math"/>
                                  <a:cs typeface="Calibri" pitchFamily="34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IN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Calibri" pitchFamily="34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IN" sz="2400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0600" y="228600"/>
                <a:ext cx="7924800" cy="6324600"/>
              </a:xfrm>
              <a:blipFill rotWithShape="1">
                <a:blip r:embed="rId2"/>
                <a:stretch>
                  <a:fillRect l="-1462" t="-1543" r="-184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3041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19200" y="228600"/>
                <a:ext cx="7498080" cy="6172200"/>
              </a:xfrm>
            </p:spPr>
            <p:txBody>
              <a:bodyPr>
                <a:normAutofit fontScale="92500"/>
              </a:bodyPr>
              <a:lstStyle/>
              <a:p>
                <a:pPr marL="82296" indent="0">
                  <a:buNone/>
                </a:pPr>
                <a:r>
                  <a:rPr lang="en-IN" sz="3600" u="sng" dirty="0">
                    <a:solidFill>
                      <a:srgbClr val="002060"/>
                    </a:solidFill>
                  </a:rPr>
                  <a:t>Unit step function(Heaviside function):</a:t>
                </a:r>
              </a:p>
              <a:p>
                <a:pPr marL="82296" indent="0">
                  <a:buNone/>
                </a:pPr>
                <a:r>
                  <a:rPr lang="en-IN" sz="2800" u="sng" dirty="0">
                    <a:solidFill>
                      <a:srgbClr val="7030A0"/>
                    </a:solidFill>
                  </a:rPr>
                  <a:t>Definition:</a:t>
                </a:r>
              </a:p>
              <a:p>
                <a:pPr marL="82296" indent="0">
                  <a:buNone/>
                </a:pPr>
                <a:r>
                  <a:rPr lang="en-IN" sz="2400" dirty="0">
                    <a:latin typeface="Calibri" pitchFamily="34" charset="0"/>
                    <a:cs typeface="Calibri" pitchFamily="34" charset="0"/>
                  </a:rPr>
                  <a:t>The unit step function </a:t>
                </a:r>
                <a14:m>
                  <m:oMath xmlns:m="http://schemas.openxmlformats.org/officeDocument/2006/math">
                    <m:r>
                      <a:rPr lang="en-IN" sz="2400" b="0" i="1" smtClean="0">
                        <a:latin typeface="Cambria Math"/>
                        <a:cs typeface="Calibri" pitchFamily="34" charset="0"/>
                      </a:rPr>
                      <m:t>𝑢</m:t>
                    </m:r>
                    <m:r>
                      <a:rPr lang="en-IN" sz="2400" b="0" i="1" smtClean="0">
                        <a:latin typeface="Cambria Math"/>
                        <a:cs typeface="Calibri" pitchFamily="34" charset="0"/>
                      </a:rPr>
                      <m:t>(</m:t>
                    </m:r>
                    <m:r>
                      <a:rPr lang="en-IN" sz="2400" b="0" i="1" smtClean="0">
                        <a:latin typeface="Cambria Math"/>
                        <a:cs typeface="Calibri" pitchFamily="34" charset="0"/>
                      </a:rPr>
                      <m:t>𝑡</m:t>
                    </m:r>
                    <m:r>
                      <a:rPr lang="en-IN" sz="2400" b="0" i="1" smtClean="0">
                        <a:latin typeface="Cambria Math"/>
                        <a:cs typeface="Calibri" pitchFamily="34" charset="0"/>
                      </a:rPr>
                      <m:t>−</m:t>
                    </m:r>
                    <m:r>
                      <a:rPr lang="en-IN" sz="2400" b="0" i="1" smtClean="0">
                        <a:latin typeface="Cambria Math"/>
                        <a:cs typeface="Calibri" pitchFamily="34" charset="0"/>
                      </a:rPr>
                      <m:t>𝑎</m:t>
                    </m:r>
                    <m:r>
                      <a:rPr lang="en-IN" sz="2400" b="0" i="1" smtClean="0">
                        <a:latin typeface="Cambria Math"/>
                        <a:cs typeface="Calibri" pitchFamily="34" charset="0"/>
                      </a:rPr>
                      <m:t>)</m:t>
                    </m:r>
                  </m:oMath>
                </a14:m>
                <a:r>
                  <a:rPr lang="en-IN" sz="2400" dirty="0">
                    <a:latin typeface="Calibri" pitchFamily="34" charset="0"/>
                    <a:cs typeface="Calibri" pitchFamily="34" charset="0"/>
                  </a:rPr>
                  <a:t> is defined as follows.</a:t>
                </a:r>
              </a:p>
              <a:p>
                <a:pPr marL="82296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r>
                      <a:rPr lang="en-IN" sz="2400" b="0" i="1" smtClean="0">
                        <a:latin typeface="Cambria Math"/>
                        <a:cs typeface="Calibri" pitchFamily="34" charset="0"/>
                      </a:rPr>
                      <m:t>𝑢</m:t>
                    </m:r>
                    <m:d>
                      <m:dPr>
                        <m:ctrlPr>
                          <a:rPr lang="en-IN" sz="2400" b="0" i="1" smtClean="0">
                            <a:latin typeface="Cambria Math" panose="02040503050406030204" pitchFamily="18" charset="0"/>
                            <a:cs typeface="Calibri" pitchFamily="34" charset="0"/>
                          </a:rPr>
                        </m:ctrlPr>
                      </m:dPr>
                      <m:e>
                        <m:r>
                          <a:rPr lang="en-IN" sz="2400" b="0" i="1" smtClean="0">
                            <a:latin typeface="Cambria Math"/>
                            <a:cs typeface="Calibri" pitchFamily="34" charset="0"/>
                          </a:rPr>
                          <m:t>𝑡</m:t>
                        </m:r>
                        <m:r>
                          <a:rPr lang="en-IN" sz="2400" b="0" i="1" smtClean="0">
                            <a:latin typeface="Cambria Math"/>
                            <a:cs typeface="Calibri" pitchFamily="34" charset="0"/>
                          </a:rPr>
                          <m:t>−</m:t>
                        </m:r>
                        <m:r>
                          <a:rPr lang="en-IN" sz="2400" b="0" i="1" smtClean="0">
                            <a:latin typeface="Cambria Math"/>
                            <a:cs typeface="Calibri" pitchFamily="34" charset="0"/>
                          </a:rPr>
                          <m:t>𝑎</m:t>
                        </m:r>
                      </m:e>
                    </m:d>
                    <m:r>
                      <a:rPr lang="en-IN" sz="2400" b="0" i="1" smtClean="0">
                        <a:latin typeface="Cambria Math"/>
                        <a:cs typeface="Calibri" pitchFamily="34" charset="0"/>
                      </a:rPr>
                      <m:t>= </m:t>
                    </m:r>
                    <m:d>
                      <m:dPr>
                        <m:begChr m:val="{"/>
                        <m:endChr m:val="}"/>
                        <m:ctrlPr>
                          <a:rPr lang="en-IN" sz="2400" b="0" i="1" smtClean="0">
                            <a:latin typeface="Cambria Math" panose="02040503050406030204" pitchFamily="18" charset="0"/>
                            <a:cs typeface="Calibri" pitchFamily="3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IN" sz="2400" b="0" i="1" smtClean="0">
                                <a:latin typeface="Cambria Math" panose="02040503050406030204" pitchFamily="18" charset="0"/>
                                <a:cs typeface="Calibri" pitchFamily="34" charset="0"/>
                              </a:rPr>
                            </m:ctrlPr>
                          </m:eqArrPr>
                          <m:e>
                            <m:r>
                              <a:rPr lang="en-IN" sz="2400" b="0" i="1" smtClean="0">
                                <a:latin typeface="Cambria Math"/>
                                <a:cs typeface="Calibri" pitchFamily="34" charset="0"/>
                              </a:rPr>
                              <m:t>0 ,   </m:t>
                            </m:r>
                            <m:r>
                              <a:rPr lang="en-IN" sz="2400" b="0" i="1" smtClean="0">
                                <a:latin typeface="Cambria Math"/>
                                <a:cs typeface="Calibri" pitchFamily="34" charset="0"/>
                              </a:rPr>
                              <m:t>𝑡</m:t>
                            </m:r>
                            <m:r>
                              <a:rPr lang="en-IN" sz="2400" b="0" i="1" smtClean="0">
                                <a:latin typeface="Cambria Math"/>
                                <a:ea typeface="Cambria Math"/>
                                <a:cs typeface="Calibri" pitchFamily="34" charset="0"/>
                              </a:rPr>
                              <m:t>≤</m:t>
                            </m:r>
                            <m:r>
                              <a:rPr lang="en-IN" sz="2400" b="0" i="1" smtClean="0">
                                <a:latin typeface="Cambria Math"/>
                                <a:ea typeface="Cambria Math"/>
                                <a:cs typeface="Calibri" pitchFamily="34" charset="0"/>
                              </a:rPr>
                              <m:t>𝑎</m:t>
                            </m:r>
                          </m:e>
                          <m:e>
                            <m:r>
                              <a:rPr lang="en-IN" sz="2400" b="0" i="1" smtClean="0">
                                <a:latin typeface="Cambria Math"/>
                                <a:cs typeface="Calibri" pitchFamily="34" charset="0"/>
                              </a:rPr>
                              <m:t>1 ,  </m:t>
                            </m:r>
                            <m:r>
                              <a:rPr lang="en-IN" sz="2400" b="0" i="1" smtClean="0">
                                <a:latin typeface="Cambria Math"/>
                                <a:cs typeface="Calibri" pitchFamily="34" charset="0"/>
                              </a:rPr>
                              <m:t>𝑡</m:t>
                            </m:r>
                            <m:r>
                              <a:rPr lang="en-IN" sz="2400" b="0" i="1" smtClean="0">
                                <a:latin typeface="Cambria Math"/>
                                <a:ea typeface="Cambria Math"/>
                                <a:cs typeface="Calibri" pitchFamily="34" charset="0"/>
                              </a:rPr>
                              <m:t>&gt;</m:t>
                            </m:r>
                            <m:r>
                              <a:rPr lang="en-IN" sz="2400" b="0" i="1" smtClean="0">
                                <a:latin typeface="Cambria Math"/>
                                <a:ea typeface="Cambria Math"/>
                                <a:cs typeface="Calibri" pitchFamily="34" charset="0"/>
                              </a:rPr>
                              <m:t>𝑎</m:t>
                            </m:r>
                          </m:e>
                        </m:eqArr>
                      </m:e>
                    </m:d>
                  </m:oMath>
                </a14:m>
                <a:r>
                  <a:rPr lang="en-IN" sz="2400" dirty="0">
                    <a:latin typeface="Calibri" pitchFamily="34" charset="0"/>
                    <a:cs typeface="Calibri" pitchFamily="34" charset="0"/>
                  </a:rPr>
                  <a:t>  where </a:t>
                </a:r>
                <a14:m>
                  <m:oMath xmlns:m="http://schemas.openxmlformats.org/officeDocument/2006/math">
                    <m:r>
                      <a:rPr lang="en-IN" sz="2400" b="0" i="1" smtClean="0">
                        <a:latin typeface="Cambria Math"/>
                        <a:cs typeface="Calibri" pitchFamily="34" charset="0"/>
                      </a:rPr>
                      <m:t>𝑎</m:t>
                    </m:r>
                    <m:r>
                      <a:rPr lang="en-IN" sz="2400" b="0" i="1" smtClean="0">
                        <a:latin typeface="Cambria Math"/>
                        <a:cs typeface="Calibri" pitchFamily="34" charset="0"/>
                      </a:rPr>
                      <m:t> </m:t>
                    </m:r>
                  </m:oMath>
                </a14:m>
                <a:r>
                  <a:rPr lang="en-IN" sz="2400" dirty="0">
                    <a:latin typeface="Calibri" pitchFamily="34" charset="0"/>
                    <a:cs typeface="Calibri" pitchFamily="34" charset="0"/>
                  </a:rPr>
                  <a:t>is positive constant.</a:t>
                </a:r>
              </a:p>
              <a:p>
                <a:pPr marL="82296" indent="0">
                  <a:buNone/>
                </a:pPr>
                <a:r>
                  <a:rPr lang="en-IN" sz="2800" u="sng" dirty="0">
                    <a:solidFill>
                      <a:srgbClr val="7030A0"/>
                    </a:solidFill>
                  </a:rPr>
                  <a:t>Properties:</a:t>
                </a:r>
              </a:p>
              <a:p>
                <a:pPr marL="82296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1.    </m:t>
                      </m:r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𝐿</m:t>
                      </m:r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[</m:t>
                      </m:r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𝑢</m:t>
                      </m:r>
                      <m:d>
                        <m:dPr>
                          <m:ctrlPr>
                            <a:rPr lang="en-I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IN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IN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d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I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IN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IN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𝑎𝑠</m:t>
                              </m:r>
                            </m:sup>
                          </m:sSup>
                        </m:num>
                        <m:den>
                          <m:r>
                            <a:rPr lang="en-IN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IN" sz="2400" b="0" i="1" dirty="0">
                  <a:solidFill>
                    <a:schemeClr val="tx1"/>
                  </a:solidFill>
                </a:endParaRPr>
              </a:p>
              <a:p>
                <a:pPr marL="82296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2.     </m:t>
                      </m:r>
                      <m:r>
                        <a:rPr lang="en-IN" sz="2400" i="1">
                          <a:solidFill>
                            <a:schemeClr val="tx1"/>
                          </a:solidFill>
                          <a:latin typeface="Cambria Math"/>
                        </a:rPr>
                        <m:t>𝐿</m:t>
                      </m:r>
                      <m:r>
                        <a:rPr lang="en-IN" sz="2400" i="1">
                          <a:solidFill>
                            <a:schemeClr val="tx1"/>
                          </a:solidFill>
                          <a:latin typeface="Cambria Math"/>
                        </a:rPr>
                        <m:t>[</m:t>
                      </m:r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I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IN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IN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d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IN" sz="2400" i="1">
                          <a:solidFill>
                            <a:schemeClr val="tx1"/>
                          </a:solidFill>
                          <a:latin typeface="Cambria Math"/>
                        </a:rPr>
                        <m:t>𝑢</m:t>
                      </m:r>
                      <m:d>
                        <m:dPr>
                          <m:ctrlPr>
                            <a:rPr lang="en-I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IN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IN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d>
                      <m:r>
                        <a:rPr lang="en-IN" sz="2400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I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IN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IN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𝑎𝑠</m:t>
                          </m:r>
                        </m:sup>
                      </m:sSup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𝐹</m:t>
                      </m:r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(</m:t>
                      </m:r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𝑠</m:t>
                      </m:r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IN" sz="2400" b="0" i="1" dirty="0">
                  <a:solidFill>
                    <a:schemeClr val="tx1"/>
                  </a:solidFill>
                </a:endParaRPr>
              </a:p>
              <a:p>
                <a:pPr marL="82296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3.  </m:t>
                      </m:r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𝐼𝑓</m:t>
                      </m:r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I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 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I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I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IN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I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IN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,    </m:t>
                              </m:r>
                              <m:r>
                                <a:rPr lang="en-IN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IN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IN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I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IN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I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IN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,   </m:t>
                              </m:r>
                              <m:r>
                                <a:rPr lang="en-IN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IN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&gt;</m:t>
                              </m:r>
                              <m:r>
                                <a:rPr lang="en-IN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e>
                          </m:eqArr>
                        </m:e>
                      </m:d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𝑡h𝑒𝑛</m:t>
                      </m:r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IN" sz="2400" b="0" i="1" dirty="0">
                  <a:solidFill>
                    <a:schemeClr val="tx1"/>
                  </a:solidFill>
                </a:endParaRPr>
              </a:p>
              <a:p>
                <a:pPr marL="82296" indent="0">
                  <a:lnSpc>
                    <a:spcPct val="150000"/>
                  </a:lnSpc>
                  <a:buNone/>
                </a:pPr>
                <a:r>
                  <a:rPr lang="en-IN" sz="2400" b="0" dirty="0">
                    <a:solidFill>
                      <a:schemeClr val="tx1"/>
                    </a:solidFill>
                  </a:rPr>
                  <a:t>          </a:t>
                </a:r>
                <a14:m>
                  <m:oMath xmlns:m="http://schemas.openxmlformats.org/officeDocument/2006/math">
                    <m:r>
                      <a:rPr lang="en-IN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I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IN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I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IN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I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IN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d>
                      <m:dPr>
                        <m:begChr m:val="["/>
                        <m:endChr m:val="]"/>
                        <m:ctrlPr>
                          <a:rPr lang="en-I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IN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I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en-IN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I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IN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I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IN" sz="2400" i="1">
                        <a:solidFill>
                          <a:schemeClr val="tx1"/>
                        </a:solidFill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en-I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en-IN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IN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endParaRPr lang="en-IN" sz="24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19200" y="228600"/>
                <a:ext cx="7498080" cy="6172200"/>
              </a:xfrm>
              <a:blipFill rotWithShape="1">
                <a:blip r:embed="rId2"/>
                <a:stretch>
                  <a:fillRect l="-976" t="-128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8802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304800"/>
            <a:ext cx="7498080" cy="57912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IN" sz="3300" u="sng" dirty="0">
                <a:solidFill>
                  <a:srgbClr val="002060"/>
                </a:solidFill>
              </a:rPr>
              <a:t>Related Links:</a:t>
            </a:r>
          </a:p>
          <a:p>
            <a:pPr marL="82296" indent="0">
              <a:buNone/>
            </a:pPr>
            <a:endParaRPr lang="en-IN" sz="3300" u="sng" dirty="0">
              <a:solidFill>
                <a:srgbClr val="002060"/>
              </a:solidFill>
            </a:endParaRPr>
          </a:p>
          <a:p>
            <a:pPr marL="82296" indent="0">
              <a:lnSpc>
                <a:spcPct val="150000"/>
              </a:lnSpc>
              <a:buNone/>
            </a:pPr>
            <a:r>
              <a:rPr lang="en-IN" sz="2000" dirty="0"/>
              <a:t>1. </a:t>
            </a:r>
            <a:r>
              <a:rPr lang="en-IN" sz="2000" dirty="0">
                <a:hlinkClick r:id="rId2"/>
              </a:rPr>
              <a:t>https://www.khanacademy.org/math/differential-equations/laplace- </a:t>
            </a:r>
          </a:p>
          <a:p>
            <a:pPr marL="82296" indent="0">
              <a:lnSpc>
                <a:spcPct val="150000"/>
              </a:lnSpc>
              <a:buNone/>
            </a:pPr>
            <a:r>
              <a:rPr lang="en-IN" sz="2000" dirty="0">
                <a:hlinkClick r:id="rId2"/>
              </a:rPr>
              <a:t>    transform/</a:t>
            </a:r>
            <a:r>
              <a:rPr lang="en-IN" sz="2000" dirty="0" err="1">
                <a:hlinkClick r:id="rId2"/>
              </a:rPr>
              <a:t>laplace</a:t>
            </a:r>
            <a:r>
              <a:rPr lang="en-IN" sz="2000" dirty="0">
                <a:hlinkClick r:id="rId2"/>
              </a:rPr>
              <a:t>-transform-tutorial/v/laplace-transform-1</a:t>
            </a:r>
            <a:endParaRPr lang="en-IN" sz="2000" dirty="0"/>
          </a:p>
          <a:p>
            <a:pPr marL="82296" indent="0">
              <a:lnSpc>
                <a:spcPct val="150000"/>
              </a:lnSpc>
              <a:buNone/>
            </a:pPr>
            <a:r>
              <a:rPr lang="en-IN" sz="2000" u="sng" dirty="0">
                <a:solidFill>
                  <a:srgbClr val="002060"/>
                </a:solidFill>
              </a:rPr>
              <a:t>2. </a:t>
            </a:r>
            <a:r>
              <a:rPr lang="en-IN" sz="2000" dirty="0">
                <a:hlinkClick r:id="rId3"/>
              </a:rPr>
              <a:t>https://www.youtube.com/watch?v=Lmj3s4S62fQ</a:t>
            </a:r>
            <a:endParaRPr lang="en-IN" sz="2000" dirty="0"/>
          </a:p>
          <a:p>
            <a:pPr marL="82296" indent="0">
              <a:lnSpc>
                <a:spcPct val="150000"/>
              </a:lnSpc>
              <a:buNone/>
            </a:pPr>
            <a:r>
              <a:rPr lang="en-IN" sz="2000" u="sng" dirty="0">
                <a:solidFill>
                  <a:srgbClr val="002060"/>
                </a:solidFill>
              </a:rPr>
              <a:t>3. </a:t>
            </a:r>
            <a:r>
              <a:rPr lang="en-IN" sz="2000" dirty="0">
                <a:hlinkClick r:id="rId4"/>
              </a:rPr>
              <a:t>https://www.youtube.com/watch?v=RDtITuZDZi4</a:t>
            </a:r>
            <a:endParaRPr lang="en-IN" sz="2000" dirty="0"/>
          </a:p>
          <a:p>
            <a:pPr marL="82296" indent="0">
              <a:lnSpc>
                <a:spcPct val="150000"/>
              </a:lnSpc>
              <a:buNone/>
            </a:pPr>
            <a:r>
              <a:rPr lang="en-IN" sz="2000" u="sng" dirty="0">
                <a:solidFill>
                  <a:srgbClr val="002060"/>
                </a:solidFill>
              </a:rPr>
              <a:t>4. </a:t>
            </a:r>
            <a:r>
              <a:rPr lang="en-IN" sz="2000" dirty="0">
                <a:hlinkClick r:id="rId5"/>
              </a:rPr>
              <a:t>https://www.youtube.com/watch?v=c9NibpoQjDk</a:t>
            </a:r>
            <a:endParaRPr lang="en-IN" sz="2000" dirty="0"/>
          </a:p>
          <a:p>
            <a:pPr marL="82296" indent="0">
              <a:lnSpc>
                <a:spcPct val="150000"/>
              </a:lnSpc>
              <a:buNone/>
            </a:pPr>
            <a:r>
              <a:rPr lang="en-IN" sz="2000" u="sng" dirty="0">
                <a:solidFill>
                  <a:srgbClr val="002060"/>
                </a:solidFill>
              </a:rPr>
              <a:t>5. </a:t>
            </a:r>
            <a:r>
              <a:rPr lang="en-IN" sz="2000" dirty="0">
                <a:hlinkClick r:id="rId6"/>
              </a:rPr>
              <a:t>https://www.youtube.com/watch?v=9RJml41PFnc</a:t>
            </a:r>
            <a:endParaRPr lang="en-IN" sz="2000" u="sng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700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304800"/>
            <a:ext cx="7498080" cy="4800600"/>
          </a:xfrm>
        </p:spPr>
        <p:txBody>
          <a:bodyPr/>
          <a:lstStyle/>
          <a:p>
            <a:pPr marL="82296" indent="0">
              <a:buNone/>
            </a:pPr>
            <a:endParaRPr lang="en-IN" dirty="0"/>
          </a:p>
          <a:p>
            <a:pPr marL="82296" indent="0">
              <a:buNone/>
            </a:pPr>
            <a:endParaRPr lang="en-IN" dirty="0"/>
          </a:p>
          <a:p>
            <a:pPr marL="82296" indent="0">
              <a:buNone/>
            </a:pPr>
            <a:endParaRPr lang="en-IN" dirty="0"/>
          </a:p>
          <a:p>
            <a:pPr marL="82296" indent="0">
              <a:buNone/>
            </a:pPr>
            <a:r>
              <a:rPr lang="en-IN" dirty="0"/>
              <a:t>                   </a:t>
            </a:r>
            <a:r>
              <a:rPr lang="en-IN" sz="4400" dirty="0">
                <a:solidFill>
                  <a:srgbClr val="00B050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688693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228</TotalTime>
  <Words>498</Words>
  <Application>Microsoft Office PowerPoint</Application>
  <PresentationFormat>On-screen Show (4:3)</PresentationFormat>
  <Paragraphs>74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Algerian</vt:lpstr>
      <vt:lpstr>Arial</vt:lpstr>
      <vt:lpstr>Calibri</vt:lpstr>
      <vt:lpstr>Cambria Math</vt:lpstr>
      <vt:lpstr>Gill Sans MT</vt:lpstr>
      <vt:lpstr>Verdana</vt:lpstr>
      <vt:lpstr>Wingdings</vt:lpstr>
      <vt:lpstr>Wingdings 2</vt:lpstr>
      <vt:lpstr>Solstice</vt:lpstr>
      <vt:lpstr>Diseño predeterminado</vt:lpstr>
      <vt:lpstr>MANOHAR  KUMAR K.N</vt:lpstr>
      <vt:lpstr>LAPLACE TRANSFORM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LAPLACE TRANSFORM</dc:title>
  <dc:creator>manoh_000</dc:creator>
  <cp:lastModifiedBy>pradeep kr</cp:lastModifiedBy>
  <cp:revision>24</cp:revision>
  <dcterms:created xsi:type="dcterms:W3CDTF">2006-08-16T00:00:00Z</dcterms:created>
  <dcterms:modified xsi:type="dcterms:W3CDTF">2020-01-22T05:33:21Z</dcterms:modified>
</cp:coreProperties>
</file>