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87D7D-5528-4593-9082-4A10D1C6CA25}" type="datetimeFigureOut">
              <a:rPr lang="en-US" smtClean="0"/>
              <a:t>1/25/2020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C9003-A20B-4305-92D4-21BDB602CC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976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87D7D-5528-4593-9082-4A10D1C6CA25}" type="datetimeFigureOut">
              <a:rPr lang="en-US" smtClean="0"/>
              <a:t>1/25/2020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C9003-A20B-4305-92D4-21BDB602CC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66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87D7D-5528-4593-9082-4A10D1C6CA25}" type="datetimeFigureOut">
              <a:rPr lang="en-US" smtClean="0"/>
              <a:t>1/25/2020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C9003-A20B-4305-92D4-21BDB602CC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770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87D7D-5528-4593-9082-4A10D1C6CA25}" type="datetimeFigureOut">
              <a:rPr lang="en-US" smtClean="0"/>
              <a:t>1/25/2020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C9003-A20B-4305-92D4-21BDB602CC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300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87D7D-5528-4593-9082-4A10D1C6CA25}" type="datetimeFigureOut">
              <a:rPr lang="en-US" smtClean="0"/>
              <a:t>1/25/2020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C9003-A20B-4305-92D4-21BDB602CC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282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87D7D-5528-4593-9082-4A10D1C6CA25}" type="datetimeFigureOut">
              <a:rPr lang="en-US" smtClean="0"/>
              <a:t>1/25/2020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C9003-A20B-4305-92D4-21BDB602CC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049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87D7D-5528-4593-9082-4A10D1C6CA25}" type="datetimeFigureOut">
              <a:rPr lang="en-US" smtClean="0"/>
              <a:t>1/25/2020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C9003-A20B-4305-92D4-21BDB602CC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934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87D7D-5528-4593-9082-4A10D1C6CA25}" type="datetimeFigureOut">
              <a:rPr lang="en-US" smtClean="0"/>
              <a:t>1/25/2020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C9003-A20B-4305-92D4-21BDB602CC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526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87D7D-5528-4593-9082-4A10D1C6CA25}" type="datetimeFigureOut">
              <a:rPr lang="en-US" smtClean="0"/>
              <a:t>1/25/2020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C9003-A20B-4305-92D4-21BDB602CC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753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87D7D-5528-4593-9082-4A10D1C6CA25}" type="datetimeFigureOut">
              <a:rPr lang="en-US" smtClean="0"/>
              <a:t>1/25/2020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C9003-A20B-4305-92D4-21BDB602CC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141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87D7D-5528-4593-9082-4A10D1C6CA25}" type="datetimeFigureOut">
              <a:rPr lang="en-US" smtClean="0"/>
              <a:t>1/25/2020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C9003-A20B-4305-92D4-21BDB602CC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512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687D7D-5528-4593-9082-4A10D1C6CA25}" type="datetimeFigureOut">
              <a:rPr lang="en-US" smtClean="0"/>
              <a:t>1/25/2020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8C9003-A20B-4305-92D4-21BDB602CC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938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Switch" TargetMode="External"/><Relationship Id="rId2" Type="http://schemas.openxmlformats.org/officeDocument/2006/relationships/hyperlink" Target="https://en.wikipedia.org/wiki/Electricity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Fuse_(electrical)" TargetMode="External"/><Relationship Id="rId5" Type="http://schemas.openxmlformats.org/officeDocument/2006/relationships/hyperlink" Target="https://en.wikipedia.org/wiki/Short_circuit" TargetMode="External"/><Relationship Id="rId4" Type="http://schemas.openxmlformats.org/officeDocument/2006/relationships/hyperlink" Target="https://en.wikipedia.org/wiki/Electrical_network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circuitglobe.com/circuit-breaker.html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ptelvideos.com/lecture.php?id=8532" TargetMode="External"/><Relationship Id="rId2" Type="http://schemas.openxmlformats.org/officeDocument/2006/relationships/hyperlink" Target="http://www.nptelvideos.com/lecture.php?id=8520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533400"/>
            <a:ext cx="8077200" cy="1295401"/>
          </a:xfrm>
        </p:spPr>
        <p:txBody>
          <a:bodyPr>
            <a:noAutofit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K S SCHOOL OF ENGINEERING AND MANAGEMENT</a:t>
            </a:r>
            <a:br>
              <a:rPr lang="en-US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DEPARTMENT OF ELECTRICAL AND ELCTRONICS ENGINEERING</a:t>
            </a:r>
            <a:endParaRPr lang="en-US" sz="4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3000" y="4648200"/>
            <a:ext cx="6477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Name:            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Mrs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Prathiksha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Designation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   Assistant Professor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Subject Name: Power System Protection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Subject code:   15EE72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971800" y="2325469"/>
            <a:ext cx="3733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Topic: Circuit Breakers</a:t>
            </a:r>
          </a:p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Module 4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14400"/>
            <a:ext cx="755650" cy="89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9907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2954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Module 4:Circuit breakers</a:t>
            </a:r>
            <a:b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36877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1. Introduction</a:t>
            </a:r>
          </a:p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2. Fault clearing time of circuit breaker</a:t>
            </a:r>
          </a:p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3. Arc voltage</a:t>
            </a:r>
          </a:p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4. Arc Interruption</a:t>
            </a:r>
          </a:p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5. Types of Circuit breakers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858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 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circuit breaker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 is an automatically operated </a:t>
            </a:r>
            <a:r>
              <a:rPr lang="en-US" sz="2800" dirty="0">
                <a:latin typeface="Times New Roman" pitchFamily="18" charset="0"/>
                <a:cs typeface="Times New Roman" pitchFamily="18" charset="0"/>
                <a:hlinkClick r:id="rId2" tooltip="Electricity"/>
              </a:rPr>
              <a:t>electrical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800" dirty="0">
                <a:latin typeface="Times New Roman" pitchFamily="18" charset="0"/>
                <a:cs typeface="Times New Roman" pitchFamily="18" charset="0"/>
                <a:hlinkClick r:id="rId3" tooltip="Switch"/>
              </a:rPr>
              <a:t>switch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 designed to protect an </a:t>
            </a:r>
            <a:r>
              <a:rPr lang="en-US" sz="2800" dirty="0">
                <a:latin typeface="Times New Roman" pitchFamily="18" charset="0"/>
                <a:cs typeface="Times New Roman" pitchFamily="18" charset="0"/>
                <a:hlinkClick r:id="rId4" tooltip="Electrical network"/>
              </a:rPr>
              <a:t>electrical circuit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 from damage caused by excess current from an overload or </a:t>
            </a:r>
            <a:r>
              <a:rPr lang="en-US" sz="2800" dirty="0">
                <a:latin typeface="Times New Roman" pitchFamily="18" charset="0"/>
                <a:cs typeface="Times New Roman" pitchFamily="18" charset="0"/>
                <a:hlinkClick r:id="rId5" tooltip="Short circuit"/>
              </a:rPr>
              <a:t>short circuit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 Its basic function is to interrupt current flow after a fault is detected. Unlike a </a:t>
            </a:r>
            <a:r>
              <a:rPr lang="en-US" sz="2800" dirty="0">
                <a:latin typeface="Times New Roman" pitchFamily="18" charset="0"/>
                <a:cs typeface="Times New Roman" pitchFamily="18" charset="0"/>
                <a:hlinkClick r:id="rId6" tooltip="Fuse (electrical)"/>
              </a:rPr>
              <a:t>fuse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which operates once and then must be replaced, a circuit breaker can be reset (either manually or automatically) to resume normal operation.</a:t>
            </a:r>
          </a:p>
        </p:txBody>
      </p:sp>
    </p:spTree>
    <p:extLst>
      <p:ext uri="{BB962C8B-B14F-4D97-AF65-F5344CB8AC3E}">
        <p14:creationId xmlns:p14="http://schemas.microsoft.com/office/powerpoint/2010/main" val="1756452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Fault Clearing time of CB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295400"/>
            <a:ext cx="5181600" cy="2438400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3733800"/>
            <a:ext cx="5562600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667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Arc Voltage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 soon as the contacts of the </a:t>
            </a:r>
            <a:r>
              <a:rPr lang="en-US" b="1" dirty="0"/>
              <a:t>circuit breaker</a:t>
            </a:r>
            <a:r>
              <a:rPr lang="en-US" dirty="0"/>
              <a:t> separate, an </a:t>
            </a:r>
            <a:r>
              <a:rPr lang="en-US" b="1" dirty="0"/>
              <a:t>arc</a:t>
            </a:r>
            <a:r>
              <a:rPr lang="en-US" dirty="0"/>
              <a:t> is formed. The </a:t>
            </a:r>
            <a:r>
              <a:rPr lang="en-US" b="1" dirty="0"/>
              <a:t>voltage</a:t>
            </a:r>
            <a:r>
              <a:rPr lang="en-US" dirty="0"/>
              <a:t> that appears across the contacts during arcing period is called the </a:t>
            </a:r>
            <a:r>
              <a:rPr lang="en-US" b="1" dirty="0"/>
              <a:t>arc voltage</a:t>
            </a:r>
            <a:r>
              <a:rPr lang="en-US" dirty="0"/>
              <a:t>. 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886200"/>
            <a:ext cx="3352800" cy="188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3609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Arc Interruption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 smtClean="0"/>
              <a:t>High resistance Interruption</a:t>
            </a:r>
            <a:r>
              <a:rPr lang="en-US" dirty="0" smtClean="0"/>
              <a:t>: 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this method, the arc is controlled in such a way that its effective resistance increase with the time, so that the current is reduced to such a value that heat formed by it is not sufficient to maintain the arc or thus arc is extinguished</a:t>
            </a:r>
            <a:r>
              <a:rPr lang="en-US" dirty="0" smtClean="0"/>
              <a:t>.</a:t>
            </a:r>
          </a:p>
          <a:p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The following are the reasons which can increase the resistance of the arc.</a:t>
            </a:r>
          </a:p>
          <a:p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Cooling of arc</a:t>
            </a:r>
          </a:p>
          <a:p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Increasing the length of the arc</a:t>
            </a:r>
          </a:p>
          <a:p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Reducing the cross section of the arc</a:t>
            </a:r>
          </a:p>
          <a:p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Splitting of arc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1097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Arc Interruption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 smtClean="0"/>
              <a:t>Current Zero Interruption :</a:t>
            </a:r>
          </a:p>
          <a:p>
            <a:r>
              <a:rPr lang="en-US" sz="3300" dirty="0">
                <a:latin typeface="Times New Roman" pitchFamily="18" charset="0"/>
                <a:cs typeface="Times New Roman" pitchFamily="18" charset="0"/>
              </a:rPr>
              <a:t>This method is applicable only in AC circuit interruption because there are natural zero of current, 100 times in a second for 50Hz three-phase supply system. This is one of the most significant advantages of AC circuit for arc interruption purpose because the current is not allowed to rise again.</a:t>
            </a:r>
          </a:p>
          <a:p>
            <a:r>
              <a:rPr lang="en-US" sz="3300" dirty="0">
                <a:latin typeface="Times New Roman" pitchFamily="18" charset="0"/>
                <a:cs typeface="Times New Roman" pitchFamily="18" charset="0"/>
              </a:rPr>
              <a:t>In this method, the arc resistance is kept low until the current is zero where the arc extinguishes naturally, and it’s prevented from </a:t>
            </a:r>
            <a:r>
              <a:rPr lang="en-US" sz="3300" dirty="0" err="1">
                <a:latin typeface="Times New Roman" pitchFamily="18" charset="0"/>
                <a:cs typeface="Times New Roman" pitchFamily="18" charset="0"/>
              </a:rPr>
              <a:t>restriking</a:t>
            </a:r>
            <a:r>
              <a:rPr lang="en-US" sz="3300" dirty="0">
                <a:latin typeface="Times New Roman" pitchFamily="18" charset="0"/>
                <a:cs typeface="Times New Roman" pitchFamily="18" charset="0"/>
              </a:rPr>
              <a:t> after it has gone out at a particular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873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r>
              <a:rPr lang="en-US" b="1" dirty="0" smtClean="0"/>
              <a:t>Current Zero Interruption :</a:t>
            </a:r>
          </a:p>
          <a:p>
            <a:pPr marL="514350" indent="-514350">
              <a:buAutoNum type="arabicPeriod"/>
            </a:pPr>
            <a:r>
              <a:rPr lang="en-US" dirty="0" smtClean="0"/>
              <a:t>Recovery rate theory:</a:t>
            </a:r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Energy balance theory: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119" y="1676400"/>
            <a:ext cx="2582483" cy="1600200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4572000"/>
            <a:ext cx="31242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945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5. Types of Circuit Breaker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Air Break circuit Breaker</a:t>
            </a:r>
          </a:p>
          <a:p>
            <a:r>
              <a:rPr lang="en-US" dirty="0" smtClean="0"/>
              <a:t>Oil Circuit Breaker</a:t>
            </a:r>
          </a:p>
          <a:p>
            <a:r>
              <a:rPr lang="en-US" dirty="0" smtClean="0"/>
              <a:t>Air Blast Circuit Breaker</a:t>
            </a:r>
          </a:p>
          <a:p>
            <a:r>
              <a:rPr lang="en-US" dirty="0" smtClean="0"/>
              <a:t>SF6 Circuit Breaker</a:t>
            </a:r>
          </a:p>
          <a:p>
            <a:r>
              <a:rPr lang="en-US" dirty="0" err="1" smtClean="0"/>
              <a:t>Vaccum</a:t>
            </a:r>
            <a:r>
              <a:rPr lang="en-US" dirty="0" smtClean="0"/>
              <a:t> Circuit Breaker</a:t>
            </a:r>
          </a:p>
          <a:p>
            <a:r>
              <a:rPr lang="en-US" dirty="0" smtClean="0"/>
              <a:t>HVDC Circuit Breaker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952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Air Break Circuit Breaker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676400"/>
            <a:ext cx="4495799" cy="402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4388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Oil Circuit Breaker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3429000"/>
            <a:ext cx="2362200" cy="2667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85800" y="1066800"/>
            <a:ext cx="57912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Arial" pitchFamily="34" charset="0"/>
              <a:buChar char="•"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It has fixed and moving contact immersed in oil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Arial" pitchFamily="34" charset="0"/>
              <a:buChar char="•"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When contact separates there is a severe arc which decomposes the oil into gases. The gas is mainly hydrogen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Arial" pitchFamily="34" charset="0"/>
              <a:buChar char="•"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The volume of the gas produced is about 1000 times of the oil decomposed.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Arial" pitchFamily="34" charset="0"/>
              <a:buChar char="•"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Hence the oil is pushed away from arc and the gaseous medium surrounds the arc.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tank of the CB should be strong to withstand large amount of energy.</a:t>
            </a:r>
          </a:p>
        </p:txBody>
      </p:sp>
    </p:spTree>
    <p:extLst>
      <p:ext uri="{BB962C8B-B14F-4D97-AF65-F5344CB8AC3E}">
        <p14:creationId xmlns:p14="http://schemas.microsoft.com/office/powerpoint/2010/main" val="2589360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Air Blast Circuit Breaker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1905000"/>
            <a:ext cx="4648200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552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Air Blast Circuit Breaker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Air blast circuit breaker used compressed air or gas as the arc interrupting medium. </a:t>
            </a:r>
          </a:p>
          <a:p>
            <a:pPr lvl="0"/>
            <a:r>
              <a:rPr lang="en-US" dirty="0">
                <a:latin typeface="Times New Roman" pitchFamily="18" charset="0"/>
                <a:cs typeface="Times New Roman" pitchFamily="18" charset="0"/>
              </a:rPr>
              <a:t>In the air blast, circuit breaker compressed air is stored in a tank and released through a nozzle to produce a high-velocity jet; this is used to extinguish the arc. </a:t>
            </a:r>
          </a:p>
          <a:p>
            <a:pPr lvl="0"/>
            <a:r>
              <a:rPr lang="en-US" dirty="0">
                <a:latin typeface="Times New Roman" pitchFamily="18" charset="0"/>
                <a:cs typeface="Times New Roman" pitchFamily="18" charset="0"/>
              </a:rPr>
              <a:t>Air blast circuit breakers are used for indoor services in the medium high voltage field and medium rupturing capacity. </a:t>
            </a:r>
          </a:p>
          <a:p>
            <a:pPr lvl="0"/>
            <a:r>
              <a:rPr lang="en-US" dirty="0">
                <a:latin typeface="Times New Roman" pitchFamily="18" charset="0"/>
                <a:cs typeface="Times New Roman" pitchFamily="18" charset="0"/>
              </a:rPr>
              <a:t>The air blast needs an additional compressed air system which supplies air to the air receiver. </a:t>
            </a:r>
          </a:p>
          <a:p>
            <a:pPr lvl="0"/>
            <a:r>
              <a:rPr lang="en-US" dirty="0">
                <a:latin typeface="Times New Roman" pitchFamily="18" charset="0"/>
                <a:cs typeface="Times New Roman" pitchFamily="18" charset="0"/>
              </a:rPr>
              <a:t>When opening air is required, compressed air is admitted to the arc extinction chamber. It pushes away the moving contacts. </a:t>
            </a:r>
          </a:p>
          <a:p>
            <a:pPr lvl="0"/>
            <a:r>
              <a:rPr lang="en-US" dirty="0">
                <a:latin typeface="Times New Roman" pitchFamily="18" charset="0"/>
                <a:cs typeface="Times New Roman" pitchFamily="18" charset="0"/>
              </a:rPr>
              <a:t>In doing so, the contacts are pulled apart, and the air blast moves away the ionized gas along with it and assists arc extinction.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Air blast extinguishes the arc within one or more cycles, and the arc chamber is filled with high-pressure air, which prevents restrikes.</a:t>
            </a:r>
          </a:p>
        </p:txBody>
      </p:sp>
    </p:spTree>
    <p:extLst>
      <p:ext uri="{BB962C8B-B14F-4D97-AF65-F5344CB8AC3E}">
        <p14:creationId xmlns:p14="http://schemas.microsoft.com/office/powerpoint/2010/main" val="2942216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SF6 Circuit Breaker</a:t>
            </a: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447800"/>
            <a:ext cx="54102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173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6248400"/>
          </a:xfrm>
        </p:spPr>
        <p:txBody>
          <a:bodyPr>
            <a:noAutofit/>
          </a:bodyPr>
          <a:lstStyle/>
          <a:p>
            <a:pPr lvl="0" algn="just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In the closed position of the breaker, the contacts remain surrounded by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sulphur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hexafluoride gas (SF6) gas at a pressure of about 2.8 kg/cm</a:t>
            </a:r>
            <a:r>
              <a:rPr lang="en-US" sz="2200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just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When the breaker operates, the moving contact is pulled apart and an arc is struck between the contacts. </a:t>
            </a:r>
          </a:p>
          <a:p>
            <a:pPr lvl="0" algn="just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The movement of the moving contact is synchronized with the opening of a valve. The valve permits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sulphur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hexafluoride gas (SF6) gas at 14 kg/cm</a:t>
            </a:r>
            <a:r>
              <a:rPr lang="en-US" sz="2200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pressure from the reservoir to the arc interruption chamber.</a:t>
            </a:r>
          </a:p>
          <a:p>
            <a:pPr lvl="0" algn="just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The high-pressure flow of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sulphur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hexafluoride gas (SF6) rapidly absorbs the free electrons in the arc path. It forms immobile negative ions which are ineffective as charge carriers.</a:t>
            </a:r>
          </a:p>
          <a:p>
            <a:pPr lvl="0" algn="just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The result is that the medium between the contacts quickly builds up high dielectric strength and causes the extinction of the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arc.</a:t>
            </a:r>
          </a:p>
          <a:p>
            <a:pPr lvl="0" algn="just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After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the breaker operation 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valve is closed by the action of a set of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springs.</a:t>
            </a:r>
          </a:p>
        </p:txBody>
      </p:sp>
    </p:spTree>
    <p:extLst>
      <p:ext uri="{BB962C8B-B14F-4D97-AF65-F5344CB8AC3E}">
        <p14:creationId xmlns:p14="http://schemas.microsoft.com/office/powerpoint/2010/main" val="2299079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Vaccum</a:t>
            </a:r>
            <a:r>
              <a:rPr lang="en-US" dirty="0" smtClean="0"/>
              <a:t> Circuit Breaker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600200"/>
            <a:ext cx="4343400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003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HVDC Circuit Breaker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447800"/>
            <a:ext cx="3124200" cy="1371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405719" y="2819400"/>
            <a:ext cx="70104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buFont typeface="Arial" pitchFamily="34" charset="0"/>
              <a:buChar char="•"/>
            </a:pPr>
            <a:r>
              <a:rPr lang="en-IN" sz="2200" dirty="0">
                <a:latin typeface="Times New Roman" pitchFamily="18" charset="0"/>
                <a:cs typeface="Times New Roman" pitchFamily="18" charset="0"/>
              </a:rPr>
              <a:t>It consists of a main MCB. It may be SF6 or vacuum CB.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just">
              <a:buFont typeface="Arial" pitchFamily="34" charset="0"/>
              <a:buChar char="•"/>
            </a:pPr>
            <a:r>
              <a:rPr lang="en-IN" sz="2200" dirty="0">
                <a:latin typeface="Times New Roman" pitchFamily="18" charset="0"/>
                <a:cs typeface="Times New Roman" pitchFamily="18" charset="0"/>
              </a:rPr>
              <a:t>R and C are connected in parallel with the main CB to reduce dv/</a:t>
            </a:r>
            <a:r>
              <a:rPr lang="en-IN" sz="2200" dirty="0" err="1">
                <a:latin typeface="Times New Roman" pitchFamily="18" charset="0"/>
                <a:cs typeface="Times New Roman" pitchFamily="18" charset="0"/>
              </a:rPr>
              <a:t>dt.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just">
              <a:buFont typeface="Arial" pitchFamily="34" charset="0"/>
              <a:buChar char="•"/>
            </a:pPr>
            <a:r>
              <a:rPr lang="en-IN" sz="2200" dirty="0">
                <a:latin typeface="Times New Roman" pitchFamily="18" charset="0"/>
                <a:cs typeface="Times New Roman" pitchFamily="18" charset="0"/>
              </a:rPr>
              <a:t>L is </a:t>
            </a:r>
            <a:r>
              <a:rPr lang="en-IN" sz="2200" dirty="0" err="1">
                <a:latin typeface="Times New Roman" pitchFamily="18" charset="0"/>
                <a:cs typeface="Times New Roman" pitchFamily="18" charset="0"/>
              </a:rPr>
              <a:t>saturable</a:t>
            </a:r>
            <a:r>
              <a:rPr lang="en-IN" sz="2200" dirty="0">
                <a:latin typeface="Times New Roman" pitchFamily="18" charset="0"/>
                <a:cs typeface="Times New Roman" pitchFamily="18" charset="0"/>
              </a:rPr>
              <a:t> reactor in series with the main CB. It reduces di/</a:t>
            </a:r>
            <a:r>
              <a:rPr lang="en-IN" sz="2200" dirty="0" err="1">
                <a:latin typeface="Times New Roman" pitchFamily="18" charset="0"/>
                <a:cs typeface="Times New Roman" pitchFamily="18" charset="0"/>
              </a:rPr>
              <a:t>dt</a:t>
            </a:r>
            <a:r>
              <a:rPr lang="en-IN" sz="2200" dirty="0">
                <a:latin typeface="Times New Roman" pitchFamily="18" charset="0"/>
                <a:cs typeface="Times New Roman" pitchFamily="18" charset="0"/>
              </a:rPr>
              <a:t> before current zero.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just">
              <a:buFont typeface="Arial" pitchFamily="34" charset="0"/>
              <a:buChar char="•"/>
            </a:pPr>
            <a:r>
              <a:rPr lang="en-IN" sz="2200" dirty="0" err="1">
                <a:latin typeface="Times New Roman" pitchFamily="18" charset="0"/>
                <a:cs typeface="Times New Roman" pitchFamily="18" charset="0"/>
              </a:rPr>
              <a:t>Cp</a:t>
            </a:r>
            <a:r>
              <a:rPr lang="en-IN" sz="2200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IN" sz="2200" dirty="0" err="1">
                <a:latin typeface="Times New Roman" pitchFamily="18" charset="0"/>
                <a:cs typeface="Times New Roman" pitchFamily="18" charset="0"/>
              </a:rPr>
              <a:t>Lp</a:t>
            </a:r>
            <a:r>
              <a:rPr lang="en-IN" sz="2200" dirty="0">
                <a:latin typeface="Times New Roman" pitchFamily="18" charset="0"/>
                <a:cs typeface="Times New Roman" pitchFamily="18" charset="0"/>
              </a:rPr>
              <a:t> are connected in parallel to produce artificial current zero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Switch s is triggered vacuum gap is switched immediately after the opening of contacts of the main CB. </a:t>
            </a:r>
          </a:p>
        </p:txBody>
      </p:sp>
    </p:spTree>
    <p:extLst>
      <p:ext uri="{BB962C8B-B14F-4D97-AF65-F5344CB8AC3E}">
        <p14:creationId xmlns:p14="http://schemas.microsoft.com/office/powerpoint/2010/main" val="3769662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A breaker which used vacuum as an arc extinction medium is called a vacuum </a:t>
            </a:r>
            <a:r>
              <a:rPr lang="en-US" sz="2600" u="sng" dirty="0">
                <a:latin typeface="Times New Roman" pitchFamily="18" charset="0"/>
                <a:cs typeface="Times New Roman" pitchFamily="18" charset="0"/>
                <a:hlinkClick r:id="rId2"/>
              </a:rPr>
              <a:t>circuit breaker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. It has a high insulating medium for arc extinction</a:t>
            </a:r>
          </a:p>
          <a:p>
            <a:pPr lvl="0" algn="just"/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In this circuit breaker, the fixed and moving contact is enclosed in a permanently sealed vacuum interrupter. </a:t>
            </a:r>
          </a:p>
          <a:p>
            <a:pPr lvl="0" algn="just"/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The arc is extinct as the contacts are separated in high vacuum. It is mainly used for medium voltage ranging from 11 KV to 33 KV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just"/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When the fault occurs in the system, the contacts of the breaker are moved apart and hence the arc is developed between them. </a:t>
            </a:r>
          </a:p>
          <a:p>
            <a:pPr lvl="0" algn="just"/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When the current carrying contacts are pulled apart, the temperature of their connecting parts is very high due to which ionization occurs. </a:t>
            </a:r>
          </a:p>
          <a:p>
            <a:pPr lvl="0" algn="just"/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Due to the ionization, the contact space is filled with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vapour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of positive ions which is discharged from the contact material.</a:t>
            </a:r>
          </a:p>
          <a:p>
            <a:pPr algn="just"/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The density of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vapour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depends on the current in the arcing. </a:t>
            </a: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en-US" sz="2600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243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NPTEL and </a:t>
            </a:r>
            <a:r>
              <a:rPr lang="en-US" dirty="0" err="1" smtClean="0"/>
              <a:t>Youtube</a:t>
            </a:r>
            <a:r>
              <a:rPr lang="en-US" dirty="0" smtClean="0"/>
              <a:t> Video Links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www.nptelvideos.com/lecture.php?id=8520</a:t>
            </a:r>
            <a:r>
              <a:rPr lang="en-US" dirty="0" smtClean="0"/>
              <a:t> –Circuit breaker co-ordination</a:t>
            </a:r>
          </a:p>
          <a:p>
            <a:r>
              <a:rPr lang="en-US" dirty="0" smtClean="0">
                <a:hlinkClick r:id="rId3"/>
              </a:rPr>
              <a:t>http</a:t>
            </a:r>
            <a:r>
              <a:rPr lang="en-US" dirty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www.nptelvideos.com/lecture.php?id=8532</a:t>
            </a:r>
            <a:r>
              <a:rPr lang="en-US" dirty="0" smtClean="0"/>
              <a:t> –Relaying for distributed generation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769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371600"/>
            <a:ext cx="7086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1500" i="1" dirty="0" smtClean="0">
                <a:latin typeface="Times New Roman" pitchFamily="18" charset="0"/>
                <a:cs typeface="Times New Roman" pitchFamily="18" charset="0"/>
              </a:rPr>
              <a:t>THANK YOU</a:t>
            </a:r>
            <a:endParaRPr lang="en-US" sz="115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5597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890</Words>
  <Application>Microsoft Office PowerPoint</Application>
  <PresentationFormat>On-screen Show (4:3)</PresentationFormat>
  <Paragraphs>85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 K S SCHOOL OF ENGINEERING AND MANAGEMENT DEPARTMENT OF ELECTRICAL AND ELCTRONICS ENGINEERING</vt:lpstr>
      <vt:lpstr>Module 4:Circuit breakers </vt:lpstr>
      <vt:lpstr>1. Introduction</vt:lpstr>
      <vt:lpstr>2. Fault Clearing time of CB</vt:lpstr>
      <vt:lpstr>3. Arc Voltage</vt:lpstr>
      <vt:lpstr>4. Arc Interruption</vt:lpstr>
      <vt:lpstr>4. Arc Interruption</vt:lpstr>
      <vt:lpstr>PowerPoint Presentation</vt:lpstr>
      <vt:lpstr>5. Types of Circuit Breaker</vt:lpstr>
      <vt:lpstr>Air Break Circuit Breaker</vt:lpstr>
      <vt:lpstr>Oil Circuit Breaker </vt:lpstr>
      <vt:lpstr>Air Blast Circuit Breaker </vt:lpstr>
      <vt:lpstr>Air Blast Circuit Breaker</vt:lpstr>
      <vt:lpstr>SF6 Circuit Breaker</vt:lpstr>
      <vt:lpstr>PowerPoint Presentation</vt:lpstr>
      <vt:lpstr>Vaccum Circuit Breaker</vt:lpstr>
      <vt:lpstr>HVDC Circuit Breaker</vt:lpstr>
      <vt:lpstr>PowerPoint Presentation</vt:lpstr>
      <vt:lpstr>NPTEL and Youtube Video Links </vt:lpstr>
      <vt:lpstr>PowerPoint Presentation</vt:lpstr>
    </vt:vector>
  </TitlesOfParts>
  <Company>K.S.School of Engineering and Management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Module 4</dc:title>
  <dc:creator>Student</dc:creator>
  <cp:lastModifiedBy>Student</cp:lastModifiedBy>
  <cp:revision>30</cp:revision>
  <dcterms:created xsi:type="dcterms:W3CDTF">2019-12-20T08:31:08Z</dcterms:created>
  <dcterms:modified xsi:type="dcterms:W3CDTF">2020-01-25T03:51:34Z</dcterms:modified>
</cp:coreProperties>
</file>