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900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8AC5B570-4F9E-4102-B454-4D600782E1B1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125847FB-12A8-4BC2-9402-F826697E3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9213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3922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2059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2694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1081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9693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5872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3374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993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2870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2236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5151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7DB72-A698-4CBD-93E6-8D3511B25A09}" type="datetimeFigureOut">
              <a:rPr lang="en-GB" smtClean="0"/>
              <a:pPr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416EB-AB0C-4C9B-A036-76A763624F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932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courses/electrical-engineering-and-computer-science/6-884-complex-digital-systems-spring-2005/lecture-notes/l02_verilog.pdf" TargetMode="External"/><Relationship Id="rId2" Type="http://schemas.openxmlformats.org/officeDocument/2006/relationships/hyperlink" Target="https://www.youtube.com/watch?v=FWE0-FOoE4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JGvZSlsLK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954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Structured Procedures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1219200"/>
          </a:xfrm>
        </p:spPr>
        <p:txBody>
          <a:bodyPr/>
          <a:lstStyle/>
          <a:p>
            <a:r>
              <a:rPr lang="en-US" dirty="0" err="1" smtClean="0"/>
              <a:t>Shanthala</a:t>
            </a:r>
            <a:r>
              <a:rPr lang="en-US" dirty="0"/>
              <a:t> </a:t>
            </a:r>
            <a:r>
              <a:rPr lang="en-US" dirty="0" smtClean="0"/>
              <a:t>G.M</a:t>
            </a:r>
          </a:p>
          <a:p>
            <a:r>
              <a:rPr lang="en-US" dirty="0" smtClean="0"/>
              <a:t>Associate Professor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5334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Module </a:t>
            </a:r>
            <a:r>
              <a:rPr lang="en-US" sz="4400" dirty="0">
                <a:latin typeface="+mj-lt"/>
                <a:ea typeface="+mj-ea"/>
                <a:cs typeface="+mj-cs"/>
              </a:rPr>
              <a:t>4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0" y="19812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Subject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Name:Verilog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HDL        Subject Code:17EC53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age1.jpg" descr="http://www.ksit.ac.in/imgs/logo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114800" y="4148137"/>
            <a:ext cx="823913" cy="1033463"/>
          </a:xfrm>
          <a:prstGeom prst="rect">
            <a:avLst/>
          </a:prstGeom>
          <a:ln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609600" y="54102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K.S. SCHOOL OF ENGINEERING AND MANAGEMENT, BANGALORE - 560109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990600" y="6172200"/>
            <a:ext cx="7315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DEPARTMENT OF ELETRONICS AND COMMUNICATION ENGINEERING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854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Structured Procedures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two structured procedure statements in Verilog: </a:t>
            </a:r>
            <a:endParaRPr lang="en-GB" dirty="0" smtClean="0"/>
          </a:p>
          <a:p>
            <a:r>
              <a:rPr lang="en-GB" b="1" dirty="0" smtClean="0"/>
              <a:t>1)always</a:t>
            </a:r>
            <a:r>
              <a:rPr lang="en-GB" dirty="0" smtClean="0"/>
              <a:t> </a:t>
            </a:r>
            <a:r>
              <a:rPr lang="en-GB" dirty="0"/>
              <a:t>and </a:t>
            </a:r>
            <a:endParaRPr lang="en-GB" dirty="0" smtClean="0"/>
          </a:p>
          <a:p>
            <a:r>
              <a:rPr lang="en-GB" b="1" dirty="0" smtClean="0"/>
              <a:t>2)initial</a:t>
            </a:r>
            <a:r>
              <a:rPr lang="en-GB" dirty="0"/>
              <a:t> </a:t>
            </a:r>
            <a:r>
              <a:rPr lang="en-GB" dirty="0" smtClean="0"/>
              <a:t>statements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82347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b="1" dirty="0"/>
              <a:t>Example 7-1 initial Statement</a:t>
            </a:r>
          </a:p>
          <a:p>
            <a:r>
              <a:rPr lang="en-GB" dirty="0"/>
              <a:t>module stimulus;</a:t>
            </a:r>
          </a:p>
          <a:p>
            <a:r>
              <a:rPr lang="en-GB" dirty="0" err="1"/>
              <a:t>reg</a:t>
            </a:r>
            <a:r>
              <a:rPr lang="en-GB" dirty="0"/>
              <a:t> </a:t>
            </a:r>
            <a:r>
              <a:rPr lang="en-GB" dirty="0" err="1"/>
              <a:t>x,y</a:t>
            </a:r>
            <a:r>
              <a:rPr lang="en-GB" dirty="0"/>
              <a:t>, </a:t>
            </a:r>
            <a:r>
              <a:rPr lang="en-GB" dirty="0" err="1"/>
              <a:t>a,b</a:t>
            </a:r>
            <a:r>
              <a:rPr lang="en-GB" dirty="0"/>
              <a:t>, m;</a:t>
            </a:r>
          </a:p>
          <a:p>
            <a:r>
              <a:rPr lang="en-GB" b="1" dirty="0"/>
              <a:t>initial</a:t>
            </a:r>
          </a:p>
          <a:p>
            <a:r>
              <a:rPr lang="en-GB" dirty="0"/>
              <a:t>m = 1'b0; //single statement; does not need to be grouped</a:t>
            </a:r>
          </a:p>
          <a:p>
            <a:r>
              <a:rPr lang="en-GB" b="1" dirty="0"/>
              <a:t>initial</a:t>
            </a:r>
          </a:p>
          <a:p>
            <a:r>
              <a:rPr lang="en-GB" dirty="0"/>
              <a:t>begin</a:t>
            </a:r>
          </a:p>
          <a:p>
            <a:r>
              <a:rPr lang="en-GB" dirty="0"/>
              <a:t>#5 a = 1'b1; //multiple statements; need to be grouped</a:t>
            </a:r>
          </a:p>
          <a:p>
            <a:r>
              <a:rPr lang="en-GB" dirty="0"/>
              <a:t>#25 b = 1'b0;</a:t>
            </a:r>
          </a:p>
          <a:p>
            <a:r>
              <a:rPr lang="en-GB" dirty="0"/>
              <a:t>end</a:t>
            </a:r>
          </a:p>
          <a:p>
            <a:r>
              <a:rPr lang="en-GB" b="1" dirty="0"/>
              <a:t>initial</a:t>
            </a:r>
          </a:p>
          <a:p>
            <a:r>
              <a:rPr lang="en-GB" dirty="0"/>
              <a:t>begin</a:t>
            </a:r>
          </a:p>
          <a:p>
            <a:r>
              <a:rPr lang="en-GB" dirty="0"/>
              <a:t>#10 x = 1'b0;</a:t>
            </a:r>
          </a:p>
          <a:p>
            <a:r>
              <a:rPr lang="en-GB" dirty="0"/>
              <a:t>#25 y = 1'b1;</a:t>
            </a:r>
          </a:p>
          <a:p>
            <a:r>
              <a:rPr lang="en-GB" dirty="0"/>
              <a:t>end</a:t>
            </a:r>
          </a:p>
          <a:p>
            <a:r>
              <a:rPr lang="en-GB" b="1" dirty="0"/>
              <a:t>initial</a:t>
            </a:r>
          </a:p>
          <a:p>
            <a:r>
              <a:rPr lang="en-GB" dirty="0"/>
              <a:t>128</a:t>
            </a:r>
          </a:p>
          <a:p>
            <a:r>
              <a:rPr lang="en-GB" dirty="0"/>
              <a:t>#50 $finish;</a:t>
            </a:r>
          </a:p>
          <a:p>
            <a:r>
              <a:rPr lang="en-GB" dirty="0" err="1"/>
              <a:t>endmodule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030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0 m = 1'b0;</a:t>
            </a:r>
          </a:p>
          <a:p>
            <a:r>
              <a:rPr lang="en-GB" dirty="0"/>
              <a:t>5 a = 1'b1;</a:t>
            </a:r>
          </a:p>
          <a:p>
            <a:r>
              <a:rPr lang="en-GB" dirty="0"/>
              <a:t>10 x = 1'b0;</a:t>
            </a:r>
          </a:p>
          <a:p>
            <a:r>
              <a:rPr lang="en-GB" dirty="0"/>
              <a:t>30 b = 1'b0;</a:t>
            </a:r>
          </a:p>
          <a:p>
            <a:r>
              <a:rPr lang="en-GB" dirty="0"/>
              <a:t>35 y = 1'b1;</a:t>
            </a:r>
          </a:p>
          <a:p>
            <a:r>
              <a:rPr lang="en-GB" dirty="0"/>
              <a:t>50 $finish;</a:t>
            </a:r>
          </a:p>
        </p:txBody>
      </p:sp>
    </p:spTree>
    <p:extLst>
      <p:ext uri="{BB962C8B-B14F-4D97-AF65-F5344CB8AC3E}">
        <p14:creationId xmlns="" xmlns:p14="http://schemas.microsoft.com/office/powerpoint/2010/main" val="375470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Combined Port/Data Declaration and Initialization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module adder (sum, co, a, b, ci);</a:t>
            </a:r>
          </a:p>
          <a:p>
            <a:r>
              <a:rPr lang="en-GB" dirty="0"/>
              <a:t>output </a:t>
            </a:r>
            <a:r>
              <a:rPr lang="en-GB" dirty="0" err="1"/>
              <a:t>reg</a:t>
            </a:r>
            <a:r>
              <a:rPr lang="en-GB" dirty="0"/>
              <a:t> [7:0] sum = 0; //Initialize 8 bit output sum</a:t>
            </a:r>
          </a:p>
          <a:p>
            <a:r>
              <a:rPr lang="en-GB" dirty="0"/>
              <a:t>output </a:t>
            </a:r>
            <a:r>
              <a:rPr lang="en-GB" dirty="0" err="1"/>
              <a:t>reg</a:t>
            </a:r>
            <a:r>
              <a:rPr lang="en-GB" dirty="0"/>
              <a:t> co = 0; //Initialize 1 bit output co</a:t>
            </a:r>
          </a:p>
          <a:p>
            <a:r>
              <a:rPr lang="en-GB" dirty="0"/>
              <a:t>input [7:0] a, b;</a:t>
            </a:r>
          </a:p>
          <a:p>
            <a:r>
              <a:rPr lang="en-GB" dirty="0"/>
              <a:t>input ci;</a:t>
            </a:r>
          </a:p>
          <a:p>
            <a:r>
              <a:rPr lang="en-GB" dirty="0"/>
              <a:t>--</a:t>
            </a:r>
          </a:p>
          <a:p>
            <a:r>
              <a:rPr lang="en-GB" dirty="0"/>
              <a:t>--</a:t>
            </a:r>
          </a:p>
          <a:p>
            <a:r>
              <a:rPr lang="en-GB" dirty="0" err="1" smtClean="0"/>
              <a:t>endmodule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8129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Combined ANSI C Style Port Declaration and Initialization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ANSI C style port declaration can also be combined with an initialization. </a:t>
            </a:r>
          </a:p>
          <a:p>
            <a:r>
              <a:rPr lang="en-GB" b="1" dirty="0" smtClean="0"/>
              <a:t>Example -Combined ANSI C Port Declaration and Variable Initialization</a:t>
            </a:r>
          </a:p>
          <a:p>
            <a:r>
              <a:rPr lang="en-GB" dirty="0" smtClean="0"/>
              <a:t>module adder (output </a:t>
            </a:r>
            <a:r>
              <a:rPr lang="en-GB" dirty="0" err="1" smtClean="0"/>
              <a:t>reg</a:t>
            </a:r>
            <a:r>
              <a:rPr lang="en-GB" dirty="0" smtClean="0"/>
              <a:t> [7:0] sum = 0, //Initialize 8 bit output</a:t>
            </a:r>
          </a:p>
          <a:p>
            <a:r>
              <a:rPr lang="en-GB" dirty="0" smtClean="0"/>
              <a:t>output </a:t>
            </a:r>
            <a:r>
              <a:rPr lang="en-GB" dirty="0" err="1" smtClean="0"/>
              <a:t>reg</a:t>
            </a:r>
            <a:r>
              <a:rPr lang="en-GB" dirty="0" smtClean="0"/>
              <a:t> co = 0, //Initialize 1 bit output co</a:t>
            </a:r>
          </a:p>
          <a:p>
            <a:r>
              <a:rPr lang="en-GB" dirty="0" smtClean="0"/>
              <a:t>input [7:0] a, b,</a:t>
            </a:r>
          </a:p>
          <a:p>
            <a:r>
              <a:rPr lang="en-GB" dirty="0" smtClean="0"/>
              <a:t>input ci</a:t>
            </a:r>
          </a:p>
          <a:p>
            <a:r>
              <a:rPr lang="en-GB" dirty="0" smtClean="0"/>
              <a:t>);</a:t>
            </a:r>
          </a:p>
          <a:p>
            <a:r>
              <a:rPr lang="en-GB" dirty="0" smtClean="0"/>
              <a:t>--</a:t>
            </a:r>
          </a:p>
          <a:p>
            <a:r>
              <a:rPr lang="en-GB" dirty="0" smtClean="0"/>
              <a:t>--</a:t>
            </a:r>
          </a:p>
          <a:p>
            <a:r>
              <a:rPr lang="en-GB" dirty="0" err="1" smtClean="0"/>
              <a:t>endmodule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75029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always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All </a:t>
            </a:r>
            <a:r>
              <a:rPr lang="en-GB" dirty="0" err="1"/>
              <a:t>behavioral</a:t>
            </a:r>
            <a:r>
              <a:rPr lang="en-GB" dirty="0"/>
              <a:t> statements inside an always statement constitute an always block. The</a:t>
            </a:r>
          </a:p>
          <a:p>
            <a:r>
              <a:rPr lang="en-GB" dirty="0"/>
              <a:t>always statement starts at time 0 and executes the statements in the always </a:t>
            </a:r>
            <a:r>
              <a:rPr lang="en-GB" dirty="0" smtClean="0"/>
              <a:t>block continuously </a:t>
            </a:r>
            <a:r>
              <a:rPr lang="en-GB" dirty="0"/>
              <a:t>in a looping fashion. </a:t>
            </a:r>
            <a:endParaRPr lang="en-GB" dirty="0" smtClean="0"/>
          </a:p>
          <a:p>
            <a:r>
              <a:rPr lang="en-GB" dirty="0" smtClean="0"/>
              <a:t>This </a:t>
            </a:r>
            <a:r>
              <a:rPr lang="en-GB" dirty="0"/>
              <a:t>statement is used to model a block of activity </a:t>
            </a:r>
            <a:r>
              <a:rPr lang="en-GB" dirty="0" smtClean="0"/>
              <a:t>that is </a:t>
            </a:r>
            <a:r>
              <a:rPr lang="en-GB" dirty="0"/>
              <a:t>repeated continuously in a digital circuit. An example is a clock generator module that</a:t>
            </a:r>
          </a:p>
          <a:p>
            <a:pPr marL="0" indent="0">
              <a:buNone/>
            </a:pPr>
            <a:r>
              <a:rPr lang="en-GB" dirty="0" smtClean="0"/>
              <a:t>    toggles </a:t>
            </a:r>
            <a:r>
              <a:rPr lang="en-GB" dirty="0"/>
              <a:t>the clock signal every half cycle.</a:t>
            </a:r>
          </a:p>
        </p:txBody>
      </p:sp>
    </p:spTree>
    <p:extLst>
      <p:ext uri="{BB962C8B-B14F-4D97-AF65-F5344CB8AC3E}">
        <p14:creationId xmlns="" xmlns:p14="http://schemas.microsoft.com/office/powerpoint/2010/main" val="424887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Clock generation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module </a:t>
            </a:r>
            <a:r>
              <a:rPr lang="en-GB" dirty="0" err="1"/>
              <a:t>clock_gen</a:t>
            </a:r>
            <a:r>
              <a:rPr lang="en-GB" dirty="0"/>
              <a:t> (output </a:t>
            </a:r>
            <a:r>
              <a:rPr lang="en-GB" dirty="0" err="1"/>
              <a:t>reg</a:t>
            </a:r>
            <a:r>
              <a:rPr lang="en-GB" dirty="0"/>
              <a:t> clock);</a:t>
            </a:r>
          </a:p>
          <a:p>
            <a:pPr marL="0" indent="0">
              <a:buNone/>
            </a:pPr>
            <a:r>
              <a:rPr lang="en-GB" dirty="0" smtClean="0"/>
              <a:t>initial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clock = 1'b0;</a:t>
            </a:r>
          </a:p>
          <a:p>
            <a:pPr marL="0" indent="0">
              <a:buNone/>
            </a:pPr>
            <a:r>
              <a:rPr lang="en-GB" dirty="0" smtClean="0"/>
              <a:t>always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#10 clock = ~clock</a:t>
            </a:r>
            <a:r>
              <a:rPr lang="en-GB" dirty="0" smtClean="0"/>
              <a:t>;</a:t>
            </a:r>
          </a:p>
          <a:p>
            <a:pPr marL="0" indent="0">
              <a:buNone/>
            </a:pPr>
            <a:r>
              <a:rPr lang="en-GB" dirty="0" smtClean="0"/>
              <a:t>Initial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#1000 $finish;</a:t>
            </a:r>
          </a:p>
          <a:p>
            <a:pPr marL="0" indent="0">
              <a:buNone/>
            </a:pPr>
            <a:r>
              <a:rPr lang="en-GB" dirty="0" err="1"/>
              <a:t>endmodule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1684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Procedural Assignments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Procedural assignments update values of </a:t>
            </a:r>
            <a:r>
              <a:rPr lang="en-GB" dirty="0" err="1"/>
              <a:t>reg</a:t>
            </a:r>
            <a:r>
              <a:rPr lang="en-GB" dirty="0"/>
              <a:t>, integer, real, or time variables. The value</a:t>
            </a:r>
          </a:p>
          <a:p>
            <a:pPr marL="0" indent="0">
              <a:buNone/>
            </a:pPr>
            <a:r>
              <a:rPr lang="en-GB" dirty="0" smtClean="0"/>
              <a:t>    placed </a:t>
            </a:r>
            <a:r>
              <a:rPr lang="en-GB" dirty="0"/>
              <a:t>on a variable will remain </a:t>
            </a:r>
            <a:r>
              <a:rPr lang="en-GB" dirty="0" smtClean="0"/>
              <a:t>unchanged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until </a:t>
            </a:r>
            <a:r>
              <a:rPr lang="en-GB" dirty="0"/>
              <a:t>another procedural assignment </a:t>
            </a:r>
            <a:r>
              <a:rPr lang="en-GB" dirty="0" smtClean="0"/>
              <a:t>updates</a:t>
            </a:r>
          </a:p>
          <a:p>
            <a:pPr marL="0" indent="0">
              <a:buNone/>
            </a:pPr>
            <a:r>
              <a:rPr lang="en-GB" dirty="0" smtClean="0"/>
              <a:t>    the </a:t>
            </a:r>
            <a:r>
              <a:rPr lang="en-GB" dirty="0"/>
              <a:t>variable with a different </a:t>
            </a:r>
            <a:r>
              <a:rPr lang="en-GB" dirty="0" smtClean="0"/>
              <a:t>value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502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assignment ::= </a:t>
            </a:r>
            <a:r>
              <a:rPr lang="en-GB" dirty="0" err="1"/>
              <a:t>variable_lvalue</a:t>
            </a:r>
            <a:r>
              <a:rPr lang="en-GB" dirty="0"/>
              <a:t> = [ </a:t>
            </a:r>
            <a:r>
              <a:rPr lang="en-GB" dirty="0" err="1" smtClean="0"/>
              <a:t>delay_or_event_control</a:t>
            </a:r>
            <a:r>
              <a:rPr lang="en-GB" dirty="0" smtClean="0"/>
              <a:t> ] expression</a:t>
            </a:r>
            <a:endParaRPr lang="en-GB" dirty="0"/>
          </a:p>
          <a:p>
            <a:r>
              <a:rPr lang="en-GB" dirty="0"/>
              <a:t>The left-hand side of a procedural assignment &lt;</a:t>
            </a:r>
            <a:r>
              <a:rPr lang="en-GB" dirty="0" err="1"/>
              <a:t>lvalue</a:t>
            </a:r>
            <a:r>
              <a:rPr lang="en-GB" dirty="0"/>
              <a:t>&gt; can be one of the following:</a:t>
            </a:r>
          </a:p>
          <a:p>
            <a:pPr marL="0" indent="0">
              <a:buNone/>
            </a:pPr>
            <a:r>
              <a:rPr lang="en-GB" dirty="0"/>
              <a:t>• A </a:t>
            </a:r>
            <a:r>
              <a:rPr lang="en-GB" dirty="0" err="1"/>
              <a:t>reg</a:t>
            </a:r>
            <a:r>
              <a:rPr lang="en-GB" dirty="0"/>
              <a:t>, integer, real, or time register variable or a memory element</a:t>
            </a:r>
          </a:p>
          <a:p>
            <a:pPr marL="0" indent="0">
              <a:buNone/>
            </a:pPr>
            <a:r>
              <a:rPr lang="en-GB" dirty="0"/>
              <a:t>• A bit select of these variables (e.g., </a:t>
            </a:r>
            <a:r>
              <a:rPr lang="en-GB" dirty="0" err="1"/>
              <a:t>addr</a:t>
            </a:r>
            <a:r>
              <a:rPr lang="en-GB" dirty="0"/>
              <a:t>[0])</a:t>
            </a:r>
          </a:p>
          <a:p>
            <a:pPr marL="0" indent="0">
              <a:buNone/>
            </a:pPr>
            <a:r>
              <a:rPr lang="en-GB" dirty="0"/>
              <a:t>• A part select of these variables (e.g., </a:t>
            </a:r>
            <a:r>
              <a:rPr lang="en-GB" dirty="0" err="1"/>
              <a:t>addr</a:t>
            </a:r>
            <a:r>
              <a:rPr lang="en-GB" dirty="0"/>
              <a:t>[31:16])</a:t>
            </a:r>
          </a:p>
          <a:p>
            <a:pPr marL="0" indent="0">
              <a:buNone/>
            </a:pPr>
            <a:r>
              <a:rPr lang="en-GB" dirty="0"/>
              <a:t>• A concatenation of any of the above</a:t>
            </a:r>
          </a:p>
        </p:txBody>
      </p:sp>
    </p:spTree>
    <p:extLst>
      <p:ext uri="{BB962C8B-B14F-4D97-AF65-F5344CB8AC3E}">
        <p14:creationId xmlns="" xmlns:p14="http://schemas.microsoft.com/office/powerpoint/2010/main" val="262826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</a:t>
            </a:r>
            <a:r>
              <a:rPr lang="en-GB" dirty="0" smtClean="0"/>
              <a:t>wo </a:t>
            </a:r>
            <a:r>
              <a:rPr lang="en-GB" dirty="0"/>
              <a:t>types of procedural assignment statements</a:t>
            </a:r>
            <a:r>
              <a:rPr lang="en-GB" dirty="0" smtClean="0"/>
              <a:t>:.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B</a:t>
            </a:r>
            <a:r>
              <a:rPr lang="en-GB" b="1" dirty="0" smtClean="0"/>
              <a:t>locking and </a:t>
            </a:r>
            <a:r>
              <a:rPr lang="en-GB" b="1" dirty="0" err="1" smtClean="0"/>
              <a:t>Nonblocking</a:t>
            </a:r>
            <a:endParaRPr lang="en-GB" b="1" dirty="0" smtClean="0"/>
          </a:p>
          <a:p>
            <a:r>
              <a:rPr lang="en-GB" b="1" dirty="0"/>
              <a:t>Blocking assignment </a:t>
            </a:r>
            <a:r>
              <a:rPr lang="en-GB" dirty="0"/>
              <a:t>statements are executed in the order they are specified in </a:t>
            </a:r>
            <a:r>
              <a:rPr lang="en-GB" dirty="0" smtClean="0"/>
              <a:t>a sequential </a:t>
            </a:r>
            <a:r>
              <a:rPr lang="en-GB" dirty="0"/>
              <a:t>block. </a:t>
            </a:r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blocking assignment will not block execution of statements </a:t>
            </a:r>
            <a:r>
              <a:rPr lang="en-GB" dirty="0" smtClean="0"/>
              <a:t>that follow </a:t>
            </a:r>
            <a:r>
              <a:rPr lang="en-GB" dirty="0"/>
              <a:t>in a parallel block</a:t>
            </a:r>
            <a:r>
              <a:rPr lang="en-GB" dirty="0" smtClean="0"/>
              <a:t>.</a:t>
            </a:r>
          </a:p>
          <a:p>
            <a:r>
              <a:rPr lang="en-GB" dirty="0"/>
              <a:t>The = operator is used to specify blocking</a:t>
            </a:r>
          </a:p>
          <a:p>
            <a:r>
              <a:rPr lang="en-GB" dirty="0"/>
              <a:t>assignments.</a:t>
            </a:r>
          </a:p>
        </p:txBody>
      </p:sp>
    </p:spTree>
    <p:extLst>
      <p:ext uri="{BB962C8B-B14F-4D97-AF65-F5344CB8AC3E}">
        <p14:creationId xmlns="" xmlns:p14="http://schemas.microsoft.com/office/powerpoint/2010/main" val="276047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reg</a:t>
            </a:r>
            <a:r>
              <a:rPr lang="en-GB" dirty="0"/>
              <a:t> x, y, z;</a:t>
            </a:r>
          </a:p>
          <a:p>
            <a:r>
              <a:rPr lang="en-GB" dirty="0" err="1"/>
              <a:t>reg</a:t>
            </a:r>
            <a:r>
              <a:rPr lang="en-GB" dirty="0"/>
              <a:t> [15:0] </a:t>
            </a:r>
            <a:r>
              <a:rPr lang="en-GB" dirty="0" err="1"/>
              <a:t>reg_a</a:t>
            </a:r>
            <a:r>
              <a:rPr lang="en-GB" dirty="0"/>
              <a:t>, </a:t>
            </a:r>
            <a:r>
              <a:rPr lang="en-GB" dirty="0" err="1"/>
              <a:t>reg_b</a:t>
            </a:r>
            <a:r>
              <a:rPr lang="en-GB" dirty="0"/>
              <a:t>;</a:t>
            </a:r>
          </a:p>
          <a:p>
            <a:r>
              <a:rPr lang="en-GB" dirty="0"/>
              <a:t>integer count;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initial</a:t>
            </a:r>
          </a:p>
          <a:p>
            <a:r>
              <a:rPr lang="en-GB" dirty="0"/>
              <a:t>begin</a:t>
            </a:r>
          </a:p>
          <a:p>
            <a:r>
              <a:rPr lang="fr-FR" dirty="0"/>
              <a:t>x = 0; y = 1; z = 1; //</a:t>
            </a:r>
            <a:r>
              <a:rPr lang="fr-FR" dirty="0" err="1"/>
              <a:t>Scalar</a:t>
            </a:r>
            <a:r>
              <a:rPr lang="fr-FR" dirty="0"/>
              <a:t> </a:t>
            </a:r>
            <a:r>
              <a:rPr lang="fr-FR" dirty="0" err="1"/>
              <a:t>assignments</a:t>
            </a:r>
            <a:endParaRPr lang="fr-FR" dirty="0"/>
          </a:p>
          <a:p>
            <a:r>
              <a:rPr lang="en-GB" dirty="0"/>
              <a:t>count = 0; //Assignment to integer variables</a:t>
            </a:r>
          </a:p>
          <a:p>
            <a:r>
              <a:rPr lang="en-GB" dirty="0" err="1"/>
              <a:t>reg_a</a:t>
            </a:r>
            <a:r>
              <a:rPr lang="en-GB" dirty="0"/>
              <a:t> = 16'b0; </a:t>
            </a:r>
            <a:r>
              <a:rPr lang="en-GB" dirty="0" err="1"/>
              <a:t>reg_b</a:t>
            </a:r>
            <a:r>
              <a:rPr lang="en-GB" dirty="0"/>
              <a:t> = </a:t>
            </a:r>
            <a:r>
              <a:rPr lang="en-GB" dirty="0" err="1"/>
              <a:t>reg_a</a:t>
            </a:r>
            <a:r>
              <a:rPr lang="en-GB" dirty="0"/>
              <a:t>; //initialize </a:t>
            </a:r>
            <a:r>
              <a:rPr lang="en-GB" dirty="0" smtClean="0"/>
              <a:t>vectors</a:t>
            </a:r>
          </a:p>
          <a:p>
            <a:endParaRPr lang="en-GB" dirty="0"/>
          </a:p>
          <a:p>
            <a:r>
              <a:rPr lang="en-GB" dirty="0"/>
              <a:t>#15 </a:t>
            </a:r>
            <a:r>
              <a:rPr lang="en-GB" dirty="0" err="1"/>
              <a:t>reg_a</a:t>
            </a:r>
            <a:r>
              <a:rPr lang="en-GB" dirty="0"/>
              <a:t>[2] = 1'b1; //Bit select assignment with delay</a:t>
            </a:r>
          </a:p>
          <a:p>
            <a:r>
              <a:rPr lang="en-GB" dirty="0"/>
              <a:t>#10 </a:t>
            </a:r>
            <a:r>
              <a:rPr lang="en-GB" dirty="0" err="1"/>
              <a:t>reg_b</a:t>
            </a:r>
            <a:r>
              <a:rPr lang="en-GB" dirty="0"/>
              <a:t>[15:13] = {x, y, z} //Assign result of </a:t>
            </a:r>
            <a:r>
              <a:rPr lang="en-GB" dirty="0" smtClean="0"/>
              <a:t>concatenation to</a:t>
            </a:r>
            <a:endParaRPr lang="en-GB" dirty="0"/>
          </a:p>
          <a:p>
            <a:r>
              <a:rPr lang="en-GB" dirty="0"/>
              <a:t>// part select of a vector</a:t>
            </a:r>
          </a:p>
          <a:p>
            <a:r>
              <a:rPr lang="en-GB" dirty="0"/>
              <a:t>count = count + 1; //Assignment to an integer (increment)</a:t>
            </a:r>
          </a:p>
          <a:p>
            <a:r>
              <a:rPr lang="en-GB" dirty="0"/>
              <a:t>end</a:t>
            </a:r>
          </a:p>
        </p:txBody>
      </p:sp>
    </p:spTree>
    <p:extLst>
      <p:ext uri="{BB962C8B-B14F-4D97-AF65-F5344CB8AC3E}">
        <p14:creationId xmlns="" xmlns:p14="http://schemas.microsoft.com/office/powerpoint/2010/main" val="416910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/>
              <a:t>Nonblocking</a:t>
            </a:r>
            <a:r>
              <a:rPr lang="en-GB" b="1" dirty="0" smtClean="0"/>
              <a:t> Assignment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b="1" dirty="0"/>
              <a:t>Example </a:t>
            </a:r>
            <a:endParaRPr lang="en-GB" sz="2000" b="1" dirty="0" smtClean="0"/>
          </a:p>
          <a:p>
            <a:r>
              <a:rPr lang="en-GB" sz="2000" dirty="0" err="1" smtClean="0"/>
              <a:t>reg</a:t>
            </a:r>
            <a:r>
              <a:rPr lang="en-GB" sz="2000" dirty="0" smtClean="0"/>
              <a:t> </a:t>
            </a:r>
            <a:r>
              <a:rPr lang="en-GB" sz="2000" dirty="0"/>
              <a:t>x, y, z;</a:t>
            </a:r>
          </a:p>
          <a:p>
            <a:r>
              <a:rPr lang="en-GB" sz="2000" dirty="0" err="1"/>
              <a:t>reg</a:t>
            </a:r>
            <a:r>
              <a:rPr lang="en-GB" sz="2000" dirty="0"/>
              <a:t> [15:0] </a:t>
            </a:r>
            <a:r>
              <a:rPr lang="en-GB" sz="2000" dirty="0" err="1"/>
              <a:t>reg_a</a:t>
            </a:r>
            <a:r>
              <a:rPr lang="en-GB" sz="2000" dirty="0"/>
              <a:t>, </a:t>
            </a:r>
            <a:r>
              <a:rPr lang="en-GB" sz="2000" dirty="0" err="1"/>
              <a:t>reg_b</a:t>
            </a:r>
            <a:r>
              <a:rPr lang="en-GB" sz="2000" dirty="0"/>
              <a:t>;</a:t>
            </a:r>
          </a:p>
          <a:p>
            <a:r>
              <a:rPr lang="en-GB" sz="2000" dirty="0"/>
              <a:t>integer count;</a:t>
            </a:r>
          </a:p>
          <a:p>
            <a:endParaRPr lang="en-GB" sz="2000" dirty="0" smtClean="0"/>
          </a:p>
          <a:p>
            <a:r>
              <a:rPr lang="en-GB" sz="2000" dirty="0" smtClean="0"/>
              <a:t>initial</a:t>
            </a:r>
            <a:endParaRPr lang="en-GB" sz="2000" dirty="0"/>
          </a:p>
          <a:p>
            <a:r>
              <a:rPr lang="en-GB" sz="2000" dirty="0"/>
              <a:t>begin</a:t>
            </a:r>
          </a:p>
          <a:p>
            <a:r>
              <a:rPr lang="fr-FR" sz="2000" dirty="0"/>
              <a:t>x = 0; y = 1; z = 1; //</a:t>
            </a:r>
            <a:r>
              <a:rPr lang="fr-FR" sz="2000" dirty="0" err="1"/>
              <a:t>Scalar</a:t>
            </a:r>
            <a:r>
              <a:rPr lang="fr-FR" sz="2000" dirty="0"/>
              <a:t> </a:t>
            </a:r>
            <a:r>
              <a:rPr lang="fr-FR" sz="2000" dirty="0" err="1"/>
              <a:t>assignments</a:t>
            </a:r>
            <a:endParaRPr lang="fr-FR" sz="2000" dirty="0"/>
          </a:p>
          <a:p>
            <a:r>
              <a:rPr lang="en-GB" sz="2000" dirty="0"/>
              <a:t>count = 0; //Assignment to integer variables</a:t>
            </a:r>
          </a:p>
          <a:p>
            <a:r>
              <a:rPr lang="en-GB" sz="2000" dirty="0" err="1"/>
              <a:t>reg_a</a:t>
            </a:r>
            <a:r>
              <a:rPr lang="en-GB" sz="2000" dirty="0"/>
              <a:t> = 16'b0; </a:t>
            </a:r>
            <a:r>
              <a:rPr lang="en-GB" sz="2000" dirty="0" err="1"/>
              <a:t>reg_b</a:t>
            </a:r>
            <a:r>
              <a:rPr lang="en-GB" sz="2000" dirty="0"/>
              <a:t> = </a:t>
            </a:r>
            <a:r>
              <a:rPr lang="en-GB" sz="2000" dirty="0" err="1"/>
              <a:t>reg_a</a:t>
            </a:r>
            <a:r>
              <a:rPr lang="en-GB" sz="2000" dirty="0"/>
              <a:t>; //Initialize </a:t>
            </a:r>
            <a:r>
              <a:rPr lang="en-GB" sz="2000" dirty="0" smtClean="0"/>
              <a:t>vectors</a:t>
            </a:r>
          </a:p>
          <a:p>
            <a:endParaRPr lang="en-GB" sz="2000" dirty="0"/>
          </a:p>
          <a:p>
            <a:r>
              <a:rPr lang="en-GB" sz="2000" dirty="0" err="1"/>
              <a:t>reg_a</a:t>
            </a:r>
            <a:r>
              <a:rPr lang="en-GB" sz="2000" dirty="0"/>
              <a:t>[2] &lt;= #15 1'b1; //Bit select assignment with delay</a:t>
            </a:r>
          </a:p>
          <a:p>
            <a:r>
              <a:rPr lang="en-GB" sz="2000" dirty="0" err="1"/>
              <a:t>reg_b</a:t>
            </a:r>
            <a:r>
              <a:rPr lang="en-GB" sz="2000" dirty="0"/>
              <a:t>[15:13] &lt;= #10 {x, y, z}; //Assign result of concatenation</a:t>
            </a:r>
          </a:p>
          <a:p>
            <a:r>
              <a:rPr lang="en-GB" sz="2000" dirty="0" smtClean="0"/>
              <a:t>count </a:t>
            </a:r>
            <a:r>
              <a:rPr lang="en-GB" sz="2000" dirty="0"/>
              <a:t>&lt;= count + 1; //Assignment to an integer (increment)</a:t>
            </a:r>
          </a:p>
          <a:p>
            <a:r>
              <a:rPr lang="en-GB" sz="2000" dirty="0"/>
              <a:t>end</a:t>
            </a:r>
          </a:p>
        </p:txBody>
      </p:sp>
    </p:spTree>
    <p:extLst>
      <p:ext uri="{BB962C8B-B14F-4D97-AF65-F5344CB8AC3E}">
        <p14:creationId xmlns="" xmlns:p14="http://schemas.microsoft.com/office/powerpoint/2010/main" val="25617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Nonblocking</a:t>
            </a:r>
            <a:r>
              <a:rPr lang="en-GB" dirty="0"/>
              <a:t> assignments allow scheduling of assignments without blocking execution </a:t>
            </a:r>
            <a:r>
              <a:rPr lang="en-GB" dirty="0" smtClean="0"/>
              <a:t>of the </a:t>
            </a:r>
            <a:r>
              <a:rPr lang="en-GB" dirty="0"/>
              <a:t>statements that follow in a sequential block. </a:t>
            </a:r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&lt;= operator is used to </a:t>
            </a:r>
            <a:r>
              <a:rPr lang="en-GB" dirty="0" smtClean="0"/>
              <a:t>specify </a:t>
            </a:r>
            <a:r>
              <a:rPr lang="en-GB" dirty="0" err="1" smtClean="0"/>
              <a:t>nonblocking</a:t>
            </a:r>
            <a:r>
              <a:rPr lang="en-GB" dirty="0" smtClean="0"/>
              <a:t> </a:t>
            </a:r>
            <a:r>
              <a:rPr lang="en-GB" dirty="0"/>
              <a:t>assignments. </a:t>
            </a:r>
            <a:endParaRPr lang="en-GB" dirty="0" smtClean="0"/>
          </a:p>
          <a:p>
            <a:r>
              <a:rPr lang="en-GB" dirty="0" smtClean="0"/>
              <a:t>Note </a:t>
            </a:r>
            <a:r>
              <a:rPr lang="en-GB" dirty="0"/>
              <a:t>that this operator has the same symbol as a </a:t>
            </a:r>
            <a:r>
              <a:rPr lang="en-GB" dirty="0" smtClean="0"/>
              <a:t>relational operator</a:t>
            </a:r>
            <a:r>
              <a:rPr lang="en-GB" dirty="0"/>
              <a:t>, </a:t>
            </a:r>
            <a:r>
              <a:rPr lang="en-GB" dirty="0" err="1"/>
              <a:t>less_than_equal_to</a:t>
            </a:r>
            <a:r>
              <a:rPr lang="en-GB" dirty="0"/>
              <a:t>. The operator &lt;= is interpreted as a relational operator in </a:t>
            </a:r>
            <a:r>
              <a:rPr lang="en-GB" dirty="0" smtClean="0"/>
              <a:t>an expression </a:t>
            </a:r>
            <a:r>
              <a:rPr lang="en-GB" dirty="0"/>
              <a:t>and as an assignment operator in the context of a </a:t>
            </a:r>
            <a:r>
              <a:rPr lang="en-GB" dirty="0" err="1"/>
              <a:t>nonblocking</a:t>
            </a:r>
            <a:r>
              <a:rPr lang="en-GB" dirty="0"/>
              <a:t> assignment.</a:t>
            </a:r>
          </a:p>
        </p:txBody>
      </p:sp>
    </p:spTree>
    <p:extLst>
      <p:ext uri="{BB962C8B-B14F-4D97-AF65-F5344CB8AC3E}">
        <p14:creationId xmlns="" xmlns:p14="http://schemas.microsoft.com/office/powerpoint/2010/main" val="8554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GB" dirty="0" err="1"/>
              <a:t>reg_a</a:t>
            </a:r>
            <a:r>
              <a:rPr lang="en-GB" dirty="0"/>
              <a:t>[2] = 0 is scheduled to execute after 15 units (i.e., time = 15)</a:t>
            </a:r>
          </a:p>
          <a:p>
            <a:r>
              <a:rPr lang="en-GB" dirty="0"/>
              <a:t>2. </a:t>
            </a:r>
            <a:r>
              <a:rPr lang="en-GB" dirty="0" err="1"/>
              <a:t>reg_b</a:t>
            </a:r>
            <a:r>
              <a:rPr lang="en-GB" dirty="0"/>
              <a:t>[15:13] = {x, y, z} is scheduled to execute after 10 time units (i.e.,</a:t>
            </a:r>
          </a:p>
          <a:p>
            <a:r>
              <a:rPr lang="en-GB" dirty="0"/>
              <a:t>time = 10)</a:t>
            </a:r>
          </a:p>
          <a:p>
            <a:r>
              <a:rPr lang="en-GB" dirty="0"/>
              <a:t>3. count = count + 1 is scheduled to be executed without any delay (i.e., time = 0)</a:t>
            </a:r>
          </a:p>
        </p:txBody>
      </p:sp>
    </p:spTree>
    <p:extLst>
      <p:ext uri="{BB962C8B-B14F-4D97-AF65-F5344CB8AC3E}">
        <p14:creationId xmlns="" xmlns:p14="http://schemas.microsoft.com/office/powerpoint/2010/main" val="8042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Application of </a:t>
            </a:r>
            <a:r>
              <a:rPr lang="en-GB" b="1" dirty="0" err="1"/>
              <a:t>nonblocking</a:t>
            </a:r>
            <a:r>
              <a:rPr lang="en-GB" b="1" dirty="0"/>
              <a:t> assignments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always @(</a:t>
            </a:r>
            <a:r>
              <a:rPr lang="en-GB" dirty="0" err="1"/>
              <a:t>posedge</a:t>
            </a:r>
            <a:r>
              <a:rPr lang="en-GB" dirty="0"/>
              <a:t> clock)</a:t>
            </a:r>
          </a:p>
          <a:p>
            <a:r>
              <a:rPr lang="en-GB" dirty="0"/>
              <a:t>begin</a:t>
            </a:r>
          </a:p>
          <a:p>
            <a:r>
              <a:rPr lang="en-GB" dirty="0"/>
              <a:t>reg1 &lt;= #1 in1;</a:t>
            </a:r>
          </a:p>
          <a:p>
            <a:r>
              <a:rPr lang="en-GB" dirty="0"/>
              <a:t>reg2 &lt;= @(</a:t>
            </a:r>
            <a:r>
              <a:rPr lang="en-GB" dirty="0" err="1"/>
              <a:t>negedge</a:t>
            </a:r>
            <a:r>
              <a:rPr lang="en-GB" dirty="0"/>
              <a:t> clock) in2 ^ in3;</a:t>
            </a:r>
          </a:p>
          <a:p>
            <a:r>
              <a:rPr lang="en-GB" dirty="0"/>
              <a:t>reg3 &lt;= #1 reg1; //The old value of reg1</a:t>
            </a:r>
          </a:p>
          <a:p>
            <a:r>
              <a:rPr lang="en-GB" dirty="0"/>
              <a:t>end</a:t>
            </a:r>
          </a:p>
        </p:txBody>
      </p:sp>
    </p:spTree>
    <p:extLst>
      <p:ext uri="{BB962C8B-B14F-4D97-AF65-F5344CB8AC3E}">
        <p14:creationId xmlns="" xmlns:p14="http://schemas.microsoft.com/office/powerpoint/2010/main" val="160993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9600" dirty="0" smtClean="0"/>
          </a:p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r>
              <a:rPr lang="en-GB" sz="9600" dirty="0" smtClean="0"/>
              <a:t>At </a:t>
            </a:r>
            <a:r>
              <a:rPr lang="en-GB" sz="9600" dirty="0"/>
              <a:t>each positive edge of clock, the following sequence takes place for the </a:t>
            </a:r>
            <a:r>
              <a:rPr lang="en-GB" sz="9600" dirty="0" err="1" smtClean="0"/>
              <a:t>nonblocking</a:t>
            </a:r>
            <a:r>
              <a:rPr lang="en-GB" sz="9600" dirty="0" smtClean="0"/>
              <a:t> assignments.</a:t>
            </a:r>
          </a:p>
          <a:p>
            <a:pPr marL="0" indent="0">
              <a:buNone/>
            </a:pPr>
            <a:endParaRPr lang="en-GB" sz="9600" dirty="0"/>
          </a:p>
          <a:p>
            <a:pPr>
              <a:buFont typeface="Wingdings" pitchFamily="2" charset="2"/>
              <a:buChar char="§"/>
            </a:pPr>
            <a:r>
              <a:rPr lang="en-GB" sz="9600" b="1" dirty="0" smtClean="0"/>
              <a:t>A </a:t>
            </a:r>
            <a:r>
              <a:rPr lang="en-GB" sz="9600" b="1" dirty="0"/>
              <a:t>read operation i</a:t>
            </a:r>
            <a:r>
              <a:rPr lang="en-GB" sz="9600" dirty="0"/>
              <a:t>s performed on each right-hand-side variable, in1, in2, in3, </a:t>
            </a:r>
            <a:r>
              <a:rPr lang="en-GB" sz="9600" dirty="0" smtClean="0"/>
              <a:t>and reg1</a:t>
            </a:r>
            <a:r>
              <a:rPr lang="en-GB" sz="9600" dirty="0"/>
              <a:t>, at the positive edge of clock. </a:t>
            </a:r>
            <a:endParaRPr lang="en-GB" sz="9600" dirty="0" smtClean="0"/>
          </a:p>
          <a:p>
            <a:pPr>
              <a:buFont typeface="Wingdings" pitchFamily="2" charset="2"/>
              <a:buChar char="§"/>
            </a:pPr>
            <a:r>
              <a:rPr lang="en-GB" sz="9600" b="1" dirty="0" smtClean="0"/>
              <a:t>The </a:t>
            </a:r>
            <a:r>
              <a:rPr lang="en-GB" sz="9600" b="1" dirty="0"/>
              <a:t>write operations </a:t>
            </a:r>
            <a:r>
              <a:rPr lang="en-GB" sz="9600" dirty="0"/>
              <a:t>to the left-hand-side variables are scheduled to be </a:t>
            </a:r>
            <a:r>
              <a:rPr lang="en-GB" sz="9600" dirty="0" smtClean="0"/>
              <a:t>executed at </a:t>
            </a:r>
            <a:r>
              <a:rPr lang="en-GB" sz="9600" dirty="0"/>
              <a:t>the time specified by the intra-assignment delay in each </a:t>
            </a:r>
            <a:r>
              <a:rPr lang="en-GB" sz="9600" dirty="0" smtClean="0"/>
              <a:t>assignment.</a:t>
            </a:r>
          </a:p>
          <a:p>
            <a:pPr>
              <a:buFont typeface="Wingdings" pitchFamily="2" charset="2"/>
              <a:buChar char="§"/>
            </a:pPr>
            <a:endParaRPr lang="en-GB" sz="9600" dirty="0"/>
          </a:p>
          <a:p>
            <a:pPr>
              <a:buFont typeface="Wingdings" pitchFamily="2" charset="2"/>
              <a:buChar char="§"/>
            </a:pPr>
            <a:r>
              <a:rPr lang="en-GB" sz="9600" b="1" dirty="0" smtClean="0"/>
              <a:t>The </a:t>
            </a:r>
            <a:r>
              <a:rPr lang="en-GB" sz="9600" b="1" dirty="0"/>
              <a:t>write operations are executed at the scheduled time steps</a:t>
            </a:r>
            <a:r>
              <a:rPr lang="en-GB" sz="9600" dirty="0"/>
              <a:t>. The order in </a:t>
            </a:r>
            <a:r>
              <a:rPr lang="en-GB" sz="9600" dirty="0" smtClean="0"/>
              <a:t>which the </a:t>
            </a:r>
            <a:r>
              <a:rPr lang="en-GB" sz="9600" dirty="0"/>
              <a:t>write operations are executed is not important because the internally </a:t>
            </a:r>
            <a:r>
              <a:rPr lang="en-GB" sz="9600" dirty="0" smtClean="0"/>
              <a:t>stored right-hand-side </a:t>
            </a:r>
            <a:r>
              <a:rPr lang="en-GB" sz="9600" dirty="0"/>
              <a:t>expression values are used to assign to the left-hand-side </a:t>
            </a:r>
            <a:r>
              <a:rPr lang="en-GB" sz="9600" dirty="0" smtClean="0"/>
              <a:t>values..</a:t>
            </a:r>
            <a:endParaRPr lang="en-GB" sz="9600" dirty="0"/>
          </a:p>
        </p:txBody>
      </p:sp>
    </p:spTree>
    <p:extLst>
      <p:ext uri="{BB962C8B-B14F-4D97-AF65-F5344CB8AC3E}">
        <p14:creationId xmlns="" xmlns:p14="http://schemas.microsoft.com/office/powerpoint/2010/main" val="222333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www.youtube.com/watch?v=FWE0-FOoE4s</a:t>
            </a:r>
            <a:endParaRPr lang="en-US" dirty="0" smtClean="0"/>
          </a:p>
          <a:p>
            <a:pPr lvl="1"/>
            <a:r>
              <a:rPr lang="en-US" dirty="0" smtClean="0"/>
              <a:t>Video link from </a:t>
            </a:r>
            <a:r>
              <a:rPr lang="en-US" dirty="0" err="1" smtClean="0"/>
              <a:t>altera</a:t>
            </a:r>
            <a:r>
              <a:rPr lang="en-US" dirty="0" smtClean="0"/>
              <a:t> on </a:t>
            </a:r>
            <a:r>
              <a:rPr lang="en-US" dirty="0" err="1" smtClean="0"/>
              <a:t>verilog</a:t>
            </a:r>
            <a:r>
              <a:rPr lang="en-US" dirty="0" smtClean="0"/>
              <a:t> HDL basics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ocw.mit.edu/courses/electrical-engineering-and-computer-science/6-884-complex-digital-systems-spring-2005/lecture-notes/l02_verilog.pdf</a:t>
            </a:r>
            <a:endParaRPr lang="en-US" dirty="0" smtClean="0"/>
          </a:p>
          <a:p>
            <a:pPr lvl="1"/>
            <a:r>
              <a:rPr lang="en-US" dirty="0" smtClean="0"/>
              <a:t>Power point presentation from MIT.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www.youtube.com/watch?v=PJGvZSlsLKs</a:t>
            </a:r>
            <a:endParaRPr lang="en-US" dirty="0" smtClean="0"/>
          </a:p>
          <a:p>
            <a:pPr lvl="1"/>
            <a:r>
              <a:rPr lang="en-US" dirty="0" smtClean="0"/>
              <a:t>NPTEL Video from Prof </a:t>
            </a:r>
            <a:r>
              <a:rPr lang="en-US" dirty="0" err="1" smtClean="0"/>
              <a:t>Indranil</a:t>
            </a:r>
            <a:r>
              <a:rPr lang="en-US" dirty="0" smtClean="0"/>
              <a:t> </a:t>
            </a:r>
            <a:r>
              <a:rPr lang="en-US" dirty="0" err="1" smtClean="0"/>
              <a:t>Senguptha</a:t>
            </a:r>
            <a:r>
              <a:rPr lang="en-US" dirty="0" smtClean="0"/>
              <a:t>, IIT </a:t>
            </a:r>
            <a:r>
              <a:rPr lang="en-US" dirty="0" err="1" smtClean="0"/>
              <a:t>Kharagpur</a:t>
            </a:r>
            <a:r>
              <a:rPr lang="en-US" dirty="0" smtClean="0"/>
              <a:t> on </a:t>
            </a:r>
            <a:r>
              <a:rPr lang="en-US" i="1" dirty="0" smtClean="0"/>
              <a:t>Introduction to Hardware Modeling using </a:t>
            </a:r>
            <a:r>
              <a:rPr lang="en-US" i="1" dirty="0" err="1" smtClean="0"/>
              <a:t>verilog</a:t>
            </a:r>
            <a:endParaRPr lang="en-US" i="1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1083</Words>
  <Application>Microsoft Office PowerPoint</Application>
  <PresentationFormat>On-screen Show (4:3)</PresentationFormat>
  <Paragraphs>149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Structured Procedures</vt:lpstr>
      <vt:lpstr>Structured Procedures</vt:lpstr>
      <vt:lpstr>Slide 3</vt:lpstr>
      <vt:lpstr>result</vt:lpstr>
      <vt:lpstr>Combined Port/Data Declaration and Initialization</vt:lpstr>
      <vt:lpstr>Combined ANSI C Style Port Declaration and Initialization </vt:lpstr>
      <vt:lpstr>always Statement</vt:lpstr>
      <vt:lpstr>Clock generation</vt:lpstr>
      <vt:lpstr>Procedural Assignments</vt:lpstr>
      <vt:lpstr>Slide 10</vt:lpstr>
      <vt:lpstr>Two types of procedural assignment statements:.</vt:lpstr>
      <vt:lpstr>Slide 12</vt:lpstr>
      <vt:lpstr>Nonblocking Assignment </vt:lpstr>
      <vt:lpstr>Slide 14</vt:lpstr>
      <vt:lpstr>Slide 15</vt:lpstr>
      <vt:lpstr>Application of nonblocking assignments</vt:lpstr>
      <vt:lpstr>Slide 17</vt:lpstr>
      <vt:lpstr>Web Links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Structured Procedures</dc:title>
  <dc:creator>manju</dc:creator>
  <cp:lastModifiedBy>Arun Kumar M</cp:lastModifiedBy>
  <cp:revision>23</cp:revision>
  <cp:lastPrinted>2020-01-04T09:29:15Z</cp:lastPrinted>
  <dcterms:created xsi:type="dcterms:W3CDTF">2019-10-16T12:18:41Z</dcterms:created>
  <dcterms:modified xsi:type="dcterms:W3CDTF">2020-01-20T05:44:38Z</dcterms:modified>
</cp:coreProperties>
</file>