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62" r:id="rId4"/>
    <p:sldId id="263" r:id="rId5"/>
    <p:sldId id="351" r:id="rId6"/>
    <p:sldId id="361" r:id="rId7"/>
    <p:sldId id="352" r:id="rId8"/>
    <p:sldId id="258" r:id="rId9"/>
    <p:sldId id="259" r:id="rId10"/>
    <p:sldId id="260" r:id="rId11"/>
    <p:sldId id="265" r:id="rId12"/>
    <p:sldId id="266" r:id="rId13"/>
    <p:sldId id="267" r:id="rId14"/>
    <p:sldId id="268" r:id="rId15"/>
    <p:sldId id="269" r:id="rId16"/>
    <p:sldId id="282" r:id="rId17"/>
    <p:sldId id="362" r:id="rId18"/>
    <p:sldId id="284" r:id="rId19"/>
    <p:sldId id="285" r:id="rId20"/>
    <p:sldId id="286" r:id="rId21"/>
    <p:sldId id="288" r:id="rId22"/>
    <p:sldId id="290" r:id="rId23"/>
    <p:sldId id="292" r:id="rId24"/>
    <p:sldId id="293" r:id="rId25"/>
    <p:sldId id="344" r:id="rId26"/>
    <p:sldId id="345" r:id="rId27"/>
    <p:sldId id="363" r:id="rId28"/>
    <p:sldId id="34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85" d="100"/>
          <a:sy n="85" d="100"/>
        </p:scale>
        <p:origin x="-72" y="29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3FE266-8D24-41DE-8D2A-12B61F0A8A4E}" type="datetimeFigureOut">
              <a:rPr lang="en-US" smtClean="0"/>
              <a:pPr/>
              <a:t>1/18/2020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470026-CA55-40AA-AA60-0800BEE415CB}" type="slidenum">
              <a:rPr lang="en-US" smtClean="0"/>
              <a:pPr/>
              <a:t>‹#›</a:t>
            </a:fld>
            <a:endParaRPr lang="en-US"/>
          </a:p>
        </p:txBody>
      </p:sp>
    </p:spTree>
    <p:extLst>
      <p:ext uri="{BB962C8B-B14F-4D97-AF65-F5344CB8AC3E}">
        <p14:creationId xmlns="" xmlns:p14="http://schemas.microsoft.com/office/powerpoint/2010/main" val="2029993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470026-CA55-40AA-AA60-0800BEE415CB}" type="slidenum">
              <a:rPr lang="en-US" smtClean="0"/>
              <a:pPr/>
              <a:t>10</a:t>
            </a:fld>
            <a:endParaRPr lang="en-US"/>
          </a:p>
        </p:txBody>
      </p:sp>
    </p:spTree>
    <p:extLst>
      <p:ext uri="{BB962C8B-B14F-4D97-AF65-F5344CB8AC3E}">
        <p14:creationId xmlns="" xmlns:p14="http://schemas.microsoft.com/office/powerpoint/2010/main" val="2149135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81F7BD-E2E0-4D2A-A962-2B63750E56AF}" type="datetimeFigureOut">
              <a:rPr lang="en-US" smtClean="0"/>
              <a:pPr/>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1403391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81F7BD-E2E0-4D2A-A962-2B63750E56AF}" type="datetimeFigureOut">
              <a:rPr lang="en-US" smtClean="0"/>
              <a:pPr/>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3623164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81F7BD-E2E0-4D2A-A962-2B63750E56AF}" type="datetimeFigureOut">
              <a:rPr lang="en-US" smtClean="0"/>
              <a:pPr/>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1959473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81F7BD-E2E0-4D2A-A962-2B63750E56AF}" type="datetimeFigureOut">
              <a:rPr lang="en-US" smtClean="0"/>
              <a:pPr/>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4083452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81F7BD-E2E0-4D2A-A962-2B63750E56AF}" type="datetimeFigureOut">
              <a:rPr lang="en-US" smtClean="0"/>
              <a:pPr/>
              <a:t>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1340427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81F7BD-E2E0-4D2A-A962-2B63750E56AF}" type="datetimeFigureOut">
              <a:rPr lang="en-US" smtClean="0"/>
              <a:pPr/>
              <a:t>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1518754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81F7BD-E2E0-4D2A-A962-2B63750E56AF}" type="datetimeFigureOut">
              <a:rPr lang="en-US" smtClean="0"/>
              <a:pPr/>
              <a:t>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834759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1F7BD-E2E0-4D2A-A962-2B63750E56AF}" type="datetimeFigureOut">
              <a:rPr lang="en-US" smtClean="0"/>
              <a:pPr/>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3557906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1F7BD-E2E0-4D2A-A962-2B63750E56AF}" type="datetimeFigureOut">
              <a:rPr lang="en-US" smtClean="0"/>
              <a:pPr/>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3802338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81F7BD-E2E0-4D2A-A962-2B63750E56AF}" type="datetimeFigureOut">
              <a:rPr lang="en-US" smtClean="0"/>
              <a:pPr/>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3176244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81F7BD-E2E0-4D2A-A962-2B63750E56AF}" type="datetimeFigureOut">
              <a:rPr lang="en-US" smtClean="0"/>
              <a:pPr/>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2044592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81F7BD-E2E0-4D2A-A962-2B63750E56AF}" type="datetimeFigureOut">
              <a:rPr lang="en-US" smtClean="0"/>
              <a:pPr/>
              <a:t>1/18/2020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450816-7991-4579-A36A-F9949C299B5F}" type="slidenum">
              <a:rPr lang="en-US" smtClean="0"/>
              <a:pPr/>
              <a:t>‹#›</a:t>
            </a:fld>
            <a:endParaRPr lang="en-US"/>
          </a:p>
        </p:txBody>
      </p:sp>
    </p:spTree>
    <p:extLst>
      <p:ext uri="{BB962C8B-B14F-4D97-AF65-F5344CB8AC3E}">
        <p14:creationId xmlns="" xmlns:p14="http://schemas.microsoft.com/office/powerpoint/2010/main" val="1366387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theclassroom.com/the-seven-parts-of-a-letter-12084087.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bconsi.blogspot.com/2013/08/definition-of-business-organization.html" TargetMode="External"/><Relationship Id="rId2" Type="http://schemas.openxmlformats.org/officeDocument/2006/relationships/hyperlink" Target="http://bconsi.blogspot.com/2012/11/definition-of-communication-wide.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youtube.com/watch?v=q5-B_FsXoy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24150"/>
            <a:ext cx="7772400" cy="857250"/>
          </a:xfrm>
        </p:spPr>
        <p:txBody>
          <a:bodyPr>
            <a:normAutofit fontScale="90000"/>
          </a:bodyPr>
          <a:lstStyle/>
          <a:p>
            <a:r>
              <a:rPr lang="en-US" dirty="0" smtClean="0"/>
              <a:t/>
            </a:r>
            <a:br>
              <a:rPr lang="en-US" dirty="0" smtClean="0"/>
            </a:br>
            <a:r>
              <a:rPr lang="en-US" sz="3100" b="1" dirty="0" smtClean="0"/>
              <a:t>Department of MBA</a:t>
            </a:r>
            <a:br>
              <a:rPr lang="en-US" sz="3100" b="1" dirty="0" smtClean="0"/>
            </a:br>
            <a:r>
              <a:rPr lang="en-US" sz="3100" b="1" dirty="0" smtClean="0"/>
              <a:t>1</a:t>
            </a:r>
            <a:r>
              <a:rPr lang="en-US" sz="3100" b="1" baseline="30000" dirty="0" smtClean="0"/>
              <a:t>st</a:t>
            </a:r>
            <a:r>
              <a:rPr lang="en-US" sz="3100" b="1" dirty="0" smtClean="0"/>
              <a:t> Semester </a:t>
            </a:r>
            <a:r>
              <a:rPr lang="en-US" sz="3100" b="1" dirty="0" smtClean="0"/>
              <a:t/>
            </a:r>
            <a:br>
              <a:rPr lang="en-US" sz="3100" b="1" dirty="0" smtClean="0"/>
            </a:br>
            <a:r>
              <a:rPr lang="en-US" sz="3100" b="1" dirty="0" smtClean="0"/>
              <a:t>Subject Name – Managerial Communication</a:t>
            </a:r>
            <a:br>
              <a:rPr lang="en-US" sz="3100" b="1" dirty="0" smtClean="0"/>
            </a:br>
            <a:r>
              <a:rPr lang="en-US" sz="3100" b="1" dirty="0" smtClean="0"/>
              <a:t>Subject Code </a:t>
            </a:r>
            <a:r>
              <a:rPr lang="en-US" sz="3100" b="1" dirty="0" smtClean="0"/>
              <a:t>- </a:t>
            </a:r>
            <a:r>
              <a:rPr lang="en-US" sz="3100" b="1" dirty="0" smtClean="0"/>
              <a:t>18MBA16</a:t>
            </a:r>
            <a:br>
              <a:rPr lang="en-US" sz="3100" b="1" dirty="0" smtClean="0"/>
            </a:br>
            <a:r>
              <a:rPr lang="en-US" sz="3100" b="1" dirty="0" smtClean="0"/>
              <a:t/>
            </a:r>
            <a:br>
              <a:rPr lang="en-US" sz="3100" b="1" dirty="0" smtClean="0"/>
            </a:br>
            <a:r>
              <a:rPr lang="en-US" sz="2200" b="1" dirty="0" smtClean="0"/>
              <a:t>Mr. </a:t>
            </a:r>
            <a:r>
              <a:rPr lang="en-US" sz="2200" b="1" dirty="0" err="1" smtClean="0"/>
              <a:t>Sreedhar.N</a:t>
            </a:r>
            <a:r>
              <a:rPr lang="en-US" sz="2200" b="1" dirty="0" smtClean="0"/>
              <a:t/>
            </a:r>
            <a:br>
              <a:rPr lang="en-US" sz="2200" b="1" dirty="0" smtClean="0"/>
            </a:br>
            <a:r>
              <a:rPr lang="en-US" sz="2200" b="1" dirty="0" smtClean="0"/>
              <a:t>Assistant Professor</a:t>
            </a:r>
            <a:r>
              <a:rPr lang="en-IN" sz="2200" b="1" dirty="0" smtClean="0"/>
              <a:t/>
            </a:r>
            <a:br>
              <a:rPr lang="en-IN" sz="2200" b="1" dirty="0" smtClean="0"/>
            </a:br>
            <a:endParaRPr lang="en-US" sz="2200" b="1" dirty="0"/>
          </a:p>
        </p:txBody>
      </p:sp>
      <p:sp>
        <p:nvSpPr>
          <p:cNvPr id="3" name="Subtitle 2"/>
          <p:cNvSpPr>
            <a:spLocks noGrp="1"/>
          </p:cNvSpPr>
          <p:nvPr>
            <p:ph type="subTitle" idx="1"/>
          </p:nvPr>
        </p:nvSpPr>
        <p:spPr>
          <a:xfrm>
            <a:off x="1371600" y="4953000"/>
            <a:ext cx="6400800" cy="1066800"/>
          </a:xfrm>
        </p:spPr>
        <p:txBody>
          <a:bodyPr>
            <a:normAutofit lnSpcReduction="10000"/>
          </a:bodyPr>
          <a:lstStyle/>
          <a:p>
            <a:r>
              <a:rPr lang="en-US" b="1" dirty="0" smtClean="0"/>
              <a:t>Module-4</a:t>
            </a:r>
          </a:p>
          <a:p>
            <a:r>
              <a:rPr lang="en-US" b="1" dirty="0" smtClean="0"/>
              <a:t>Business </a:t>
            </a:r>
            <a:r>
              <a:rPr lang="en-US" b="1" dirty="0" smtClean="0"/>
              <a:t>Letters and Reports</a:t>
            </a:r>
            <a:endParaRPr lang="en-US" b="1" dirty="0"/>
          </a:p>
        </p:txBody>
      </p:sp>
      <p:pic>
        <p:nvPicPr>
          <p:cNvPr id="4" name="Picture 2" descr="C:\Documents and Settings\roopa.KSSEM-MBA-CC16\Desktop\New Folder\KSSEM_Logo.png"/>
          <p:cNvPicPr>
            <a:picLocks noChangeAspect="1" noChangeArrowheads="1"/>
          </p:cNvPicPr>
          <p:nvPr/>
        </p:nvPicPr>
        <p:blipFill>
          <a:blip r:embed="rId2"/>
          <a:srcRect/>
          <a:stretch>
            <a:fillRect/>
          </a:stretch>
        </p:blipFill>
        <p:spPr bwMode="auto">
          <a:xfrm>
            <a:off x="457200" y="609600"/>
            <a:ext cx="7086600" cy="1371600"/>
          </a:xfrm>
          <a:prstGeom prst="rect">
            <a:avLst/>
          </a:prstGeom>
          <a:noFill/>
        </p:spPr>
      </p:pic>
    </p:spTree>
    <p:extLst>
      <p:ext uri="{BB962C8B-B14F-4D97-AF65-F5344CB8AC3E}">
        <p14:creationId xmlns="" xmlns:p14="http://schemas.microsoft.com/office/powerpoint/2010/main" val="898415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Business letters </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304800" y="1600200"/>
            <a:ext cx="8534400" cy="5029200"/>
          </a:xfrm>
        </p:spPr>
        <p:txBody>
          <a:bodyPr>
            <a:normAutofit/>
          </a:bodyPr>
          <a:lstStyle/>
          <a:p>
            <a:pPr algn="just">
              <a:lnSpc>
                <a:spcPct val="150000"/>
              </a:lnSpc>
            </a:pPr>
            <a:r>
              <a:rPr lang="en-US" sz="2400" dirty="0">
                <a:latin typeface="Times New Roman" pitchFamily="18" charset="0"/>
                <a:cs typeface="Times New Roman" pitchFamily="18" charset="0"/>
              </a:rPr>
              <a:t>Business Letters are also called Commercial Letters. </a:t>
            </a:r>
            <a:endParaRPr lang="en-US" sz="2400" dirty="0" smtClean="0">
              <a:latin typeface="Times New Roman" pitchFamily="18" charset="0"/>
              <a:cs typeface="Times New Roman" pitchFamily="18" charset="0"/>
            </a:endParaRPr>
          </a:p>
          <a:p>
            <a:pPr algn="just">
              <a:lnSpc>
                <a:spcPct val="150000"/>
              </a:lnSpc>
            </a:pPr>
            <a:r>
              <a:rPr lang="en-US" sz="2400" dirty="0" smtClean="0">
                <a:latin typeface="Times New Roman" pitchFamily="18" charset="0"/>
                <a:cs typeface="Times New Roman" pitchFamily="18" charset="0"/>
              </a:rPr>
              <a:t>It is the handwritten</a:t>
            </a:r>
            <a:r>
              <a:rPr lang="en-US" sz="2400" dirty="0">
                <a:latin typeface="Times New Roman" pitchFamily="18" charset="0"/>
                <a:cs typeface="Times New Roman" pitchFamily="18" charset="0"/>
              </a:rPr>
              <a:t>, typewritten, or </a:t>
            </a:r>
            <a:r>
              <a:rPr lang="en-US" sz="2400" dirty="0" smtClean="0">
                <a:latin typeface="Times New Roman" pitchFamily="18" charset="0"/>
                <a:cs typeface="Times New Roman" pitchFamily="18" charset="0"/>
              </a:rPr>
              <a:t>printed.</a:t>
            </a:r>
          </a:p>
          <a:p>
            <a:pPr algn="just">
              <a:lnSpc>
                <a:spcPct val="150000"/>
              </a:lnSpc>
            </a:pPr>
            <a:r>
              <a:rPr lang="en-US" sz="2400" dirty="0" smtClean="0">
                <a:latin typeface="Times New Roman" pitchFamily="18" charset="0"/>
                <a:cs typeface="Times New Roman" pitchFamily="18" charset="0"/>
              </a:rPr>
              <a:t>It is used for business correspondence.</a:t>
            </a:r>
          </a:p>
          <a:p>
            <a:pPr algn="just">
              <a:lnSpc>
                <a:spcPct val="150000"/>
              </a:lnSpc>
            </a:pPr>
            <a:r>
              <a:rPr lang="en-US" sz="2400" dirty="0" smtClean="0">
                <a:latin typeface="Times New Roman" pitchFamily="18" charset="0"/>
                <a:cs typeface="Times New Roman" pitchFamily="18" charset="0"/>
              </a:rPr>
              <a:t>It is used to communicate with suppliers</a:t>
            </a:r>
            <a:r>
              <a:rPr lang="en-US" sz="2400" dirty="0">
                <a:latin typeface="Times New Roman" pitchFamily="18" charset="0"/>
                <a:cs typeface="Times New Roman" pitchFamily="18" charset="0"/>
              </a:rPr>
              <a:t>, customers, </a:t>
            </a:r>
            <a:r>
              <a:rPr lang="en-US" sz="2400" dirty="0" smtClean="0">
                <a:latin typeface="Times New Roman" pitchFamily="18" charset="0"/>
                <a:cs typeface="Times New Roman" pitchFamily="18" charset="0"/>
              </a:rPr>
              <a:t>government departments</a:t>
            </a:r>
            <a:r>
              <a:rPr lang="en-US" sz="2400" dirty="0">
                <a:latin typeface="Times New Roman" pitchFamily="18" charset="0"/>
                <a:cs typeface="Times New Roman" pitchFamily="18" charset="0"/>
              </a:rPr>
              <a:t>, banks, insurance agencies, transporters, job-seekers and so on.</a:t>
            </a:r>
            <a:endParaRPr lang="en-US" sz="2400" dirty="0" smtClean="0">
              <a:latin typeface="Times New Roman" pitchFamily="18" charset="0"/>
              <a:cs typeface="Times New Roman" pitchFamily="18" charset="0"/>
            </a:endParaRPr>
          </a:p>
          <a:p>
            <a:pPr algn="just">
              <a:lnSpc>
                <a:spcPct val="150000"/>
              </a:lnSpc>
            </a:pPr>
            <a:r>
              <a:rPr lang="en-US" sz="2400" dirty="0" smtClean="0">
                <a:latin typeface="Times New Roman" pitchFamily="18" charset="0"/>
                <a:cs typeface="Times New Roman" pitchFamily="18" charset="0"/>
              </a:rPr>
              <a:t>It is unique piece of information </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2584226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14400"/>
          </a:xfrm>
        </p:spPr>
        <p:txBody>
          <a:bodyPr>
            <a:normAutofit fontScale="90000"/>
          </a:bodyPr>
          <a:lstStyle/>
          <a:p>
            <a:r>
              <a:rPr lang="en-IN" altLang="en-US" b="1" dirty="0" smtClean="0">
                <a:solidFill>
                  <a:srgbClr val="00B050"/>
                </a:solidFill>
                <a:latin typeface="Times New Roman" pitchFamily="18" charset="0"/>
              </a:rPr>
              <a:t>Basic principles</a:t>
            </a:r>
            <a:r>
              <a:rPr lang="en-IN" altLang="en-US" b="1" dirty="0" smtClean="0">
                <a:latin typeface="Times New Roman" pitchFamily="18" charset="0"/>
              </a:rPr>
              <a:t/>
            </a:r>
            <a:br>
              <a:rPr lang="en-IN" altLang="en-US" b="1" dirty="0" smtClean="0">
                <a:latin typeface="Times New Roman" pitchFamily="18" charset="0"/>
              </a:rPr>
            </a:br>
            <a:endParaRPr lang="en-US" dirty="0"/>
          </a:p>
        </p:txBody>
      </p:sp>
      <p:sp>
        <p:nvSpPr>
          <p:cNvPr id="3" name="Content Placeholder 2"/>
          <p:cNvSpPr>
            <a:spLocks noGrp="1"/>
          </p:cNvSpPr>
          <p:nvPr>
            <p:ph idx="1"/>
          </p:nvPr>
        </p:nvSpPr>
        <p:spPr>
          <a:xfrm>
            <a:off x="457200" y="1600200"/>
            <a:ext cx="8229600" cy="4648200"/>
          </a:xfrm>
        </p:spPr>
        <p:txBody>
          <a:bodyPr>
            <a:normAutofit fontScale="85000" lnSpcReduction="20000"/>
          </a:bodyPr>
          <a:lstStyle/>
          <a:p>
            <a:pPr algn="just">
              <a:lnSpc>
                <a:spcPct val="130000"/>
              </a:lnSpc>
              <a:spcBef>
                <a:spcPct val="50000"/>
              </a:spcBef>
            </a:pPr>
            <a:r>
              <a:rPr lang="en-IN" altLang="en-US" u="sng" dirty="0" smtClean="0">
                <a:latin typeface="Times New Roman" pitchFamily="18" charset="0"/>
                <a:cs typeface="Times New Roman" pitchFamily="18" charset="0"/>
              </a:rPr>
              <a:t>Give importance to readers </a:t>
            </a:r>
            <a:r>
              <a:rPr lang="en-IN" altLang="en-US" dirty="0" smtClean="0">
                <a:latin typeface="Times New Roman" pitchFamily="18" charset="0"/>
                <a:cs typeface="Times New Roman" pitchFamily="18" charset="0"/>
              </a:rPr>
              <a:t>: reader’s background,    relationship, needs</a:t>
            </a:r>
          </a:p>
          <a:p>
            <a:pPr algn="just">
              <a:lnSpc>
                <a:spcPct val="130000"/>
              </a:lnSpc>
              <a:spcBef>
                <a:spcPct val="50000"/>
              </a:spcBef>
            </a:pPr>
            <a:r>
              <a:rPr lang="en-IN" altLang="en-US" u="sng" dirty="0" smtClean="0">
                <a:latin typeface="Times New Roman" pitchFamily="18" charset="0"/>
                <a:cs typeface="Times New Roman" pitchFamily="18" charset="0"/>
              </a:rPr>
              <a:t>Keep to the point: </a:t>
            </a:r>
            <a:r>
              <a:rPr lang="en-IN" altLang="en-US" dirty="0" smtClean="0">
                <a:latin typeface="Times New Roman" pitchFamily="18" charset="0"/>
                <a:cs typeface="Times New Roman" pitchFamily="18" charset="0"/>
              </a:rPr>
              <a:t>clarity of objectives, outline</a:t>
            </a:r>
          </a:p>
          <a:p>
            <a:pPr algn="just">
              <a:lnSpc>
                <a:spcPct val="130000"/>
              </a:lnSpc>
              <a:spcBef>
                <a:spcPct val="50000"/>
              </a:spcBef>
            </a:pPr>
            <a:r>
              <a:rPr lang="en-IN" altLang="en-US" u="sng" dirty="0" smtClean="0">
                <a:latin typeface="Times New Roman" pitchFamily="18" charset="0"/>
                <a:cs typeface="Times New Roman" pitchFamily="18" charset="0"/>
              </a:rPr>
              <a:t>Set the right tone</a:t>
            </a:r>
            <a:r>
              <a:rPr lang="en-IN" altLang="en-US" dirty="0" smtClean="0">
                <a:latin typeface="Times New Roman" pitchFamily="18" charset="0"/>
                <a:cs typeface="Times New Roman" pitchFamily="18" charset="0"/>
              </a:rPr>
              <a:t>: friendly &amp; efficient</a:t>
            </a:r>
          </a:p>
          <a:p>
            <a:pPr algn="just">
              <a:lnSpc>
                <a:spcPct val="130000"/>
              </a:lnSpc>
              <a:spcBef>
                <a:spcPct val="50000"/>
              </a:spcBef>
            </a:pPr>
            <a:r>
              <a:rPr lang="en-IN" altLang="en-US" u="sng" dirty="0" smtClean="0">
                <a:latin typeface="Times New Roman" pitchFamily="18" charset="0"/>
                <a:cs typeface="Times New Roman" pitchFamily="18" charset="0"/>
              </a:rPr>
              <a:t>Write a strong opening </a:t>
            </a:r>
            <a:r>
              <a:rPr lang="en-IN" altLang="en-US" dirty="0" smtClean="0">
                <a:latin typeface="Times New Roman" pitchFamily="18" charset="0"/>
                <a:cs typeface="Times New Roman" pitchFamily="18" charset="0"/>
              </a:rPr>
              <a:t>: gain attention, most    important information first, should stand out</a:t>
            </a:r>
          </a:p>
          <a:p>
            <a:pPr algn="just">
              <a:lnSpc>
                <a:spcPct val="130000"/>
              </a:lnSpc>
              <a:spcBef>
                <a:spcPct val="50000"/>
              </a:spcBef>
            </a:pPr>
            <a:r>
              <a:rPr lang="en-IN" altLang="en-US" u="sng" dirty="0" smtClean="0">
                <a:latin typeface="Times New Roman" pitchFamily="18" charset="0"/>
                <a:cs typeface="Times New Roman" pitchFamily="18" charset="0"/>
              </a:rPr>
              <a:t>End emphatically </a:t>
            </a:r>
            <a:r>
              <a:rPr lang="en-IN" altLang="en-US" dirty="0" smtClean="0">
                <a:latin typeface="Times New Roman" pitchFamily="18" charset="0"/>
                <a:cs typeface="Times New Roman" pitchFamily="18" charset="0"/>
              </a:rPr>
              <a:t>: polite and business-like note,    summarize key points</a:t>
            </a:r>
          </a:p>
          <a:p>
            <a:pPr algn="just"/>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3692060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503238"/>
          </a:xfrm>
        </p:spPr>
        <p:txBody>
          <a:bodyPr>
            <a:normAutofit fontScale="90000"/>
          </a:bodyPr>
          <a:lstStyle/>
          <a:p>
            <a:r>
              <a:rPr lang="en-IN" altLang="en-US" b="1" dirty="0" smtClean="0">
                <a:solidFill>
                  <a:srgbClr val="00B050"/>
                </a:solidFill>
                <a:latin typeface="Times New Roman" pitchFamily="18" charset="0"/>
              </a:rPr>
              <a:t>Writing strategies</a:t>
            </a:r>
            <a:br>
              <a:rPr lang="en-IN" altLang="en-US" b="1" dirty="0" smtClean="0">
                <a:solidFill>
                  <a:srgbClr val="00B050"/>
                </a:solidFill>
                <a:latin typeface="Times New Roman" pitchFamily="18" charset="0"/>
              </a:rPr>
            </a:br>
            <a:endParaRPr lang="en-US" dirty="0">
              <a:solidFill>
                <a:srgbClr val="00B050"/>
              </a:solidFill>
            </a:endParaRPr>
          </a:p>
        </p:txBody>
      </p:sp>
      <p:sp>
        <p:nvSpPr>
          <p:cNvPr id="3" name="Content Placeholder 2"/>
          <p:cNvSpPr>
            <a:spLocks noGrp="1"/>
          </p:cNvSpPr>
          <p:nvPr>
            <p:ph idx="1"/>
          </p:nvPr>
        </p:nvSpPr>
        <p:spPr>
          <a:xfrm>
            <a:off x="457200" y="1066800"/>
            <a:ext cx="8229600" cy="5059363"/>
          </a:xfrm>
        </p:spPr>
        <p:txBody>
          <a:bodyPr>
            <a:normAutofit fontScale="92500" lnSpcReduction="20000"/>
          </a:bodyPr>
          <a:lstStyle/>
          <a:p>
            <a:pPr algn="just">
              <a:lnSpc>
                <a:spcPct val="150000"/>
              </a:lnSpc>
              <a:spcBef>
                <a:spcPct val="50000"/>
              </a:spcBef>
            </a:pPr>
            <a:r>
              <a:rPr lang="en-IN" altLang="en-US" dirty="0" smtClean="0">
                <a:latin typeface="Times New Roman" pitchFamily="18" charset="0"/>
                <a:cs typeface="Times New Roman" pitchFamily="18" charset="0"/>
              </a:rPr>
              <a:t>State the main business / purpose / subject</a:t>
            </a:r>
          </a:p>
          <a:p>
            <a:pPr algn="just">
              <a:lnSpc>
                <a:spcPct val="150000"/>
              </a:lnSpc>
              <a:spcBef>
                <a:spcPct val="50000"/>
              </a:spcBef>
            </a:pPr>
            <a:r>
              <a:rPr lang="en-IN" altLang="en-US" dirty="0" smtClean="0">
                <a:latin typeface="Times New Roman" pitchFamily="18" charset="0"/>
                <a:cs typeface="Times New Roman" pitchFamily="18" charset="0"/>
              </a:rPr>
              <a:t>Keep paragraphs short</a:t>
            </a:r>
          </a:p>
          <a:p>
            <a:pPr algn="just">
              <a:lnSpc>
                <a:spcPct val="150000"/>
              </a:lnSpc>
              <a:spcBef>
                <a:spcPct val="50000"/>
              </a:spcBef>
            </a:pPr>
            <a:r>
              <a:rPr lang="en-IN" altLang="en-US" dirty="0" smtClean="0">
                <a:latin typeface="Times New Roman" pitchFamily="18" charset="0"/>
                <a:cs typeface="Times New Roman" pitchFamily="18" charset="0"/>
              </a:rPr>
              <a:t>Provide topic indicators</a:t>
            </a:r>
          </a:p>
          <a:p>
            <a:pPr algn="just">
              <a:lnSpc>
                <a:spcPct val="150000"/>
              </a:lnSpc>
              <a:spcBef>
                <a:spcPct val="50000"/>
              </a:spcBef>
            </a:pPr>
            <a:r>
              <a:rPr lang="en-IN" altLang="en-US" dirty="0" smtClean="0">
                <a:latin typeface="Times New Roman" pitchFamily="18" charset="0"/>
                <a:cs typeface="Times New Roman" pitchFamily="18" charset="0"/>
              </a:rPr>
              <a:t>Place important information strategically</a:t>
            </a:r>
          </a:p>
          <a:p>
            <a:pPr algn="just">
              <a:lnSpc>
                <a:spcPct val="150000"/>
              </a:lnSpc>
              <a:spcBef>
                <a:spcPct val="50000"/>
              </a:spcBef>
            </a:pPr>
            <a:r>
              <a:rPr lang="en-IN" altLang="en-US" dirty="0" smtClean="0">
                <a:latin typeface="Times New Roman" pitchFamily="18" charset="0"/>
                <a:cs typeface="Times New Roman" pitchFamily="18" charset="0"/>
              </a:rPr>
              <a:t>Focus on recipient’s needs</a:t>
            </a:r>
          </a:p>
          <a:p>
            <a:pPr algn="just">
              <a:lnSpc>
                <a:spcPct val="150000"/>
              </a:lnSpc>
              <a:spcBef>
                <a:spcPct val="50000"/>
              </a:spcBef>
            </a:pPr>
            <a:r>
              <a:rPr lang="en-IN" altLang="en-US" dirty="0" smtClean="0">
                <a:latin typeface="Times New Roman" pitchFamily="18" charset="0"/>
                <a:cs typeface="Times New Roman" pitchFamily="18" charset="0"/>
              </a:rPr>
              <a:t>Give an action ending whenever appropriate</a:t>
            </a:r>
          </a:p>
          <a:p>
            <a:pPr algn="just"/>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2793809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r>
              <a:rPr lang="en-IN" altLang="en-US" sz="3600" b="1" dirty="0" smtClean="0">
                <a:solidFill>
                  <a:schemeClr val="hlink"/>
                </a:solidFill>
                <a:latin typeface="Times New Roman" pitchFamily="18" charset="0"/>
              </a:rPr>
              <a:t>Components/ELEMENT/STRUCTURE</a:t>
            </a:r>
            <a:r>
              <a:rPr lang="en-IN" altLang="en-US" b="1" dirty="0" smtClean="0">
                <a:solidFill>
                  <a:schemeClr val="hlink"/>
                </a:solidFill>
                <a:latin typeface="Times New Roman" pitchFamily="18" charset="0"/>
              </a:rPr>
              <a:t/>
            </a:r>
            <a:br>
              <a:rPr lang="en-IN" altLang="en-US" b="1" dirty="0" smtClean="0">
                <a:solidFill>
                  <a:schemeClr val="hlink"/>
                </a:solidFill>
                <a:latin typeface="Times New Roman" pitchFamily="18" charset="0"/>
              </a:rPr>
            </a:br>
            <a:endParaRPr lang="en-US" dirty="0"/>
          </a:p>
        </p:txBody>
      </p:sp>
      <p:sp>
        <p:nvSpPr>
          <p:cNvPr id="3" name="Content Placeholder 2"/>
          <p:cNvSpPr>
            <a:spLocks noGrp="1"/>
          </p:cNvSpPr>
          <p:nvPr>
            <p:ph idx="1"/>
          </p:nvPr>
        </p:nvSpPr>
        <p:spPr>
          <a:xfrm>
            <a:off x="533400" y="1143000"/>
            <a:ext cx="8458200" cy="5715000"/>
          </a:xfrm>
        </p:spPr>
        <p:txBody>
          <a:bodyPr>
            <a:noAutofit/>
          </a:bodyPr>
          <a:lstStyle/>
          <a:p>
            <a:pPr algn="just">
              <a:buNone/>
            </a:pPr>
            <a:r>
              <a:rPr lang="en-US" sz="1800" b="1" u="sng" dirty="0" smtClean="0">
                <a:solidFill>
                  <a:srgbClr val="0070C0"/>
                </a:solidFill>
                <a:latin typeface="Times New Roman" pitchFamily="18" charset="0"/>
                <a:cs typeface="Times New Roman" pitchFamily="18" charset="0"/>
              </a:rPr>
              <a:t>1.HEADING</a:t>
            </a:r>
            <a:r>
              <a:rPr lang="en-US" sz="1800" dirty="0" smtClean="0">
                <a:solidFill>
                  <a:srgbClr val="0070C0"/>
                </a:solidFill>
                <a:latin typeface="Times New Roman" pitchFamily="18" charset="0"/>
                <a:cs typeface="Times New Roman" pitchFamily="18" charset="0"/>
              </a:rPr>
              <a:t>: </a:t>
            </a:r>
            <a:r>
              <a:rPr lang="en-US" sz="1800" dirty="0" smtClean="0">
                <a:latin typeface="Times New Roman" pitchFamily="18" charset="0"/>
                <a:cs typeface="Times New Roman" pitchFamily="18" charset="0"/>
              </a:rPr>
              <a:t>The sender name ,address and contact details can be typed.</a:t>
            </a:r>
          </a:p>
          <a:p>
            <a:pPr algn="just">
              <a:buNone/>
            </a:pPr>
            <a:endParaRPr lang="en-US" sz="1800" dirty="0" smtClean="0">
              <a:latin typeface="Times New Roman" pitchFamily="18" charset="0"/>
              <a:cs typeface="Times New Roman" pitchFamily="18" charset="0"/>
            </a:endParaRPr>
          </a:p>
          <a:p>
            <a:pPr algn="just">
              <a:buNone/>
            </a:pPr>
            <a:r>
              <a:rPr lang="en-US" sz="1800" b="1" u="sng" dirty="0" smtClean="0">
                <a:latin typeface="Times New Roman" pitchFamily="18" charset="0"/>
                <a:cs typeface="Times New Roman" pitchFamily="18" charset="0"/>
              </a:rPr>
              <a:t>2.DATE</a:t>
            </a:r>
            <a:r>
              <a:rPr lang="en-US" sz="1800" b="1"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Date, name of the month and year .never write letter without date it show the write careless.</a:t>
            </a:r>
          </a:p>
          <a:p>
            <a:pPr algn="just">
              <a:buNone/>
            </a:pPr>
            <a:r>
              <a:rPr lang="en-US" sz="1800" dirty="0" err="1" smtClean="0">
                <a:latin typeface="Times New Roman" pitchFamily="18" charset="0"/>
                <a:cs typeface="Times New Roman" pitchFamily="18" charset="0"/>
              </a:rPr>
              <a:t>Eg</a:t>
            </a:r>
            <a:r>
              <a:rPr lang="en-US" sz="1800" dirty="0" smtClean="0">
                <a:latin typeface="Times New Roman" pitchFamily="18" charset="0"/>
                <a:cs typeface="Times New Roman" pitchFamily="18" charset="0"/>
              </a:rPr>
              <a:t>: 23 NOVEMBER 2017 or 23</a:t>
            </a:r>
            <a:r>
              <a:rPr lang="en-US" sz="1800" baseline="30000" dirty="0" smtClean="0">
                <a:latin typeface="Times New Roman" pitchFamily="18" charset="0"/>
                <a:cs typeface="Times New Roman" pitchFamily="18" charset="0"/>
              </a:rPr>
              <a:t>rd</a:t>
            </a:r>
            <a:r>
              <a:rPr lang="en-US" sz="1800" dirty="0" smtClean="0">
                <a:latin typeface="Times New Roman" pitchFamily="18" charset="0"/>
                <a:cs typeface="Times New Roman" pitchFamily="18" charset="0"/>
              </a:rPr>
              <a:t> Nov 2017</a:t>
            </a:r>
          </a:p>
          <a:p>
            <a:pPr algn="just">
              <a:buNone/>
            </a:pPr>
            <a:r>
              <a:rPr lang="en-US" sz="1800" dirty="0" smtClean="0">
                <a:latin typeface="Times New Roman" pitchFamily="18" charset="0"/>
                <a:cs typeface="Times New Roman" pitchFamily="18" charset="0"/>
              </a:rPr>
              <a:t> </a:t>
            </a:r>
          </a:p>
          <a:p>
            <a:pPr algn="just">
              <a:buNone/>
            </a:pPr>
            <a:r>
              <a:rPr lang="en-US" sz="1800" b="1" u="sng" dirty="0" smtClean="0">
                <a:latin typeface="Times New Roman" pitchFamily="18" charset="0"/>
                <a:cs typeface="Times New Roman" pitchFamily="18" charset="0"/>
              </a:rPr>
              <a:t>3.INSIDE ADDRESS</a:t>
            </a:r>
            <a:r>
              <a:rPr lang="en-US" sz="1800" b="1"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name of the firm or the individual  to whom the letter is written .if you don’t know the name begin with job title or departmental: (the sale manager ) .Use courtesy  titles like (Mr., </a:t>
            </a:r>
            <a:r>
              <a:rPr lang="en-US" sz="1800" dirty="0" err="1" smtClean="0">
                <a:latin typeface="Times New Roman" pitchFamily="18" charset="0"/>
                <a:cs typeface="Times New Roman" pitchFamily="18" charset="0"/>
              </a:rPr>
              <a:t>Miss,Mrs,Dr,Prof</a:t>
            </a:r>
            <a:r>
              <a:rPr lang="en-US" sz="1800" dirty="0" smtClean="0">
                <a:latin typeface="Times New Roman" pitchFamily="18" charset="0"/>
                <a:cs typeface="Times New Roman" pitchFamily="18" charset="0"/>
              </a:rPr>
              <a:t> etc)</a:t>
            </a:r>
          </a:p>
          <a:p>
            <a:pPr algn="just">
              <a:buNone/>
            </a:pPr>
            <a:endParaRPr lang="en-US" sz="1800" dirty="0" smtClean="0">
              <a:latin typeface="Times New Roman" pitchFamily="18" charset="0"/>
              <a:cs typeface="Times New Roman" pitchFamily="18" charset="0"/>
            </a:endParaRPr>
          </a:p>
          <a:p>
            <a:pPr algn="just">
              <a:buNone/>
            </a:pPr>
            <a:r>
              <a:rPr lang="en-US" sz="1800" b="1" u="sng" dirty="0" smtClean="0">
                <a:latin typeface="Times New Roman" pitchFamily="18" charset="0"/>
                <a:cs typeface="Times New Roman" pitchFamily="18" charset="0"/>
              </a:rPr>
              <a:t>4.SUBJECT :  </a:t>
            </a:r>
            <a:r>
              <a:rPr lang="en-US" sz="1800" dirty="0" smtClean="0">
                <a:latin typeface="Times New Roman" pitchFamily="18" charset="0"/>
                <a:cs typeface="Times New Roman" pitchFamily="18" charset="0"/>
              </a:rPr>
              <a:t>it helps reader to immediately know what the letter is about..</a:t>
            </a:r>
          </a:p>
          <a:p>
            <a:pPr algn="just">
              <a:buNone/>
            </a:pPr>
            <a:endParaRPr lang="en-US" sz="1800" dirty="0" smtClean="0">
              <a:latin typeface="Times New Roman" pitchFamily="18" charset="0"/>
              <a:cs typeface="Times New Roman" pitchFamily="18" charset="0"/>
            </a:endParaRPr>
          </a:p>
          <a:p>
            <a:pPr algn="just">
              <a:buNone/>
            </a:pPr>
            <a:r>
              <a:rPr lang="en-US" sz="1800" b="1" u="sng" dirty="0" smtClean="0">
                <a:latin typeface="Times New Roman" pitchFamily="18" charset="0"/>
                <a:cs typeface="Times New Roman" pitchFamily="18" charset="0"/>
              </a:rPr>
              <a:t>5. SALUTATION </a:t>
            </a:r>
            <a:r>
              <a:rPr lang="en-US" sz="1800" dirty="0" smtClean="0">
                <a:latin typeface="Times New Roman" pitchFamily="18" charset="0"/>
                <a:cs typeface="Times New Roman" pitchFamily="18" charset="0"/>
              </a:rPr>
              <a:t>:  complementary or greeting .it depends upon gender, position etc</a:t>
            </a:r>
          </a:p>
          <a:p>
            <a:pPr algn="just">
              <a:buNone/>
            </a:pPr>
            <a:r>
              <a:rPr lang="en-US" sz="1800" dirty="0" err="1" smtClean="0">
                <a:latin typeface="Times New Roman" pitchFamily="18" charset="0"/>
                <a:cs typeface="Times New Roman" pitchFamily="18" charset="0"/>
              </a:rPr>
              <a:t>Eg</a:t>
            </a:r>
            <a:r>
              <a:rPr lang="en-US" sz="1800" dirty="0" smtClean="0">
                <a:latin typeface="Times New Roman" pitchFamily="18" charset="0"/>
                <a:cs typeface="Times New Roman" pitchFamily="18" charset="0"/>
              </a:rPr>
              <a:t>: Dear Sir /Madam/ Dear Sales Manager</a:t>
            </a:r>
          </a:p>
          <a:p>
            <a:pPr algn="just">
              <a:buNone/>
            </a:pPr>
            <a:endParaRPr lang="en-US" sz="1800" dirty="0" smtClean="0">
              <a:latin typeface="Times New Roman" pitchFamily="18" charset="0"/>
              <a:cs typeface="Times New Roman" pitchFamily="18" charset="0"/>
            </a:endParaRPr>
          </a:p>
          <a:p>
            <a:pPr algn="just">
              <a:buNone/>
            </a:pPr>
            <a:r>
              <a:rPr lang="en-US" sz="1800" b="1" u="sng" dirty="0" smtClean="0">
                <a:latin typeface="Times New Roman" pitchFamily="18" charset="0"/>
                <a:cs typeface="Times New Roman" pitchFamily="18" charset="0"/>
              </a:rPr>
              <a:t>6.BODY OF THE LETTER</a:t>
            </a:r>
            <a:r>
              <a:rPr lang="en-US" sz="1800" b="1"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begins two spaces below the  salutation contain introductory paragraph, middle paragraph ,closing paragraph</a:t>
            </a:r>
          </a:p>
          <a:p>
            <a:pPr algn="just">
              <a:buNone/>
            </a:pPr>
            <a:endParaRPr lang="en-US" sz="1800" dirty="0" smtClean="0">
              <a:latin typeface="Times New Roman" pitchFamily="18" charset="0"/>
              <a:cs typeface="Times New Roman" pitchFamily="18" charset="0"/>
            </a:endParaRPr>
          </a:p>
          <a:p>
            <a:pPr algn="just">
              <a:buNone/>
            </a:pPr>
            <a:endParaRPr lang="en-US" sz="1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990600"/>
          </a:xfrm>
        </p:spPr>
        <p:txBody>
          <a:bodyPr>
            <a:normAutofit fontScale="90000"/>
          </a:bodyPr>
          <a:lstStyle/>
          <a:p>
            <a:r>
              <a:rPr lang="en-US" dirty="0" smtClean="0"/>
              <a:t/>
            </a:r>
            <a:br>
              <a:rPr lang="en-US" dirty="0" smtClean="0"/>
            </a:br>
            <a:r>
              <a:rPr lang="en-US" dirty="0" smtClean="0"/>
              <a:t/>
            </a:r>
            <a:br>
              <a:rPr lang="en-US" dirty="0" smtClean="0"/>
            </a:br>
            <a:r>
              <a:rPr lang="en-US" dirty="0" smtClean="0"/>
              <a:t>-</a:t>
            </a:r>
            <a:r>
              <a:rPr lang="en-US" b="1" spc="-5" dirty="0" smtClean="0">
                <a:solidFill>
                  <a:srgbClr val="1B1B1B"/>
                </a:solidFill>
                <a:latin typeface="DejaVu Sans"/>
                <a:cs typeface="DejaVu Sans"/>
              </a:rPr>
              <a:t>Students are advised to </a:t>
            </a:r>
            <a:r>
              <a:rPr lang="en-US" b="1" dirty="0" smtClean="0">
                <a:solidFill>
                  <a:srgbClr val="1B1B1B"/>
                </a:solidFill>
                <a:latin typeface="DejaVu Sans"/>
                <a:cs typeface="DejaVu Sans"/>
              </a:rPr>
              <a:t>go through </a:t>
            </a:r>
            <a:r>
              <a:rPr lang="en-US" b="1" spc="-5" dirty="0" smtClean="0">
                <a:solidFill>
                  <a:srgbClr val="1B1B1B"/>
                </a:solidFill>
                <a:latin typeface="DejaVu Sans"/>
                <a:cs typeface="DejaVu Sans"/>
              </a:rPr>
              <a:t>the link</a:t>
            </a:r>
            <a:r>
              <a:rPr lang="en-US" b="1" spc="45" dirty="0" smtClean="0">
                <a:solidFill>
                  <a:srgbClr val="1B1B1B"/>
                </a:solidFill>
                <a:latin typeface="DejaVu Sans"/>
                <a:cs typeface="DejaVu Sans"/>
              </a:rPr>
              <a:t> </a:t>
            </a:r>
            <a:r>
              <a:rPr lang="en-US" b="1" spc="-5" dirty="0" smtClean="0">
                <a:solidFill>
                  <a:srgbClr val="1B1B1B"/>
                </a:solidFill>
                <a:latin typeface="DejaVu Sans"/>
                <a:cs typeface="DejaVu Sans"/>
              </a:rPr>
              <a:t>provided.</a:t>
            </a:r>
            <a:br>
              <a:rPr lang="en-US" b="1" spc="-5" dirty="0" smtClean="0">
                <a:solidFill>
                  <a:srgbClr val="1B1B1B"/>
                </a:solidFill>
                <a:latin typeface="DejaVu Sans"/>
                <a:cs typeface="DejaVu Sans"/>
              </a:rPr>
            </a:br>
            <a:r>
              <a:rPr lang="en-US" dirty="0" smtClean="0">
                <a:latin typeface="DejaVu Sans"/>
                <a:cs typeface="DejaVu Sans"/>
              </a:rPr>
              <a:t/>
            </a:r>
            <a:br>
              <a:rPr lang="en-US" dirty="0" smtClean="0">
                <a:latin typeface="DejaVu Sans"/>
                <a:cs typeface="DejaVu Sans"/>
              </a:rPr>
            </a:br>
            <a:endParaRPr lang="en-US" dirty="0"/>
          </a:p>
        </p:txBody>
      </p:sp>
      <p:sp>
        <p:nvSpPr>
          <p:cNvPr id="3" name="Content Placeholder 2"/>
          <p:cNvSpPr>
            <a:spLocks noGrp="1"/>
          </p:cNvSpPr>
          <p:nvPr>
            <p:ph idx="1"/>
          </p:nvPr>
        </p:nvSpPr>
        <p:spPr>
          <a:xfrm>
            <a:off x="0" y="2667000"/>
            <a:ext cx="8229600" cy="2743200"/>
          </a:xfrm>
        </p:spPr>
        <p:txBody>
          <a:bodyPr>
            <a:normAutofit fontScale="77500" lnSpcReduction="20000"/>
          </a:bodyPr>
          <a:lstStyle/>
          <a:p>
            <a:r>
              <a:rPr lang="en-US" dirty="0" smtClean="0">
                <a:hlinkClick r:id="rId2"/>
              </a:rPr>
              <a:t>https://</a:t>
            </a:r>
            <a:r>
              <a:rPr lang="en-US" dirty="0" smtClean="0">
                <a:hlinkClick r:id="rId2"/>
              </a:rPr>
              <a:t>www.theclassroom.com/the-seven-parts-of-a-letter-12084087.html</a:t>
            </a:r>
            <a:endParaRPr lang="en-US" dirty="0" smtClean="0"/>
          </a:p>
          <a:p>
            <a:endParaRPr lang="en-US" dirty="0" smtClean="0"/>
          </a:p>
          <a:p>
            <a:r>
              <a:rPr lang="en-US" dirty="0" smtClean="0"/>
              <a:t>Description : </a:t>
            </a:r>
            <a:r>
              <a:rPr lang="en-US" dirty="0" smtClean="0"/>
              <a:t>Alison </a:t>
            </a:r>
            <a:r>
              <a:rPr lang="en-US" dirty="0" err="1" smtClean="0"/>
              <a:t>Datko</a:t>
            </a:r>
            <a:r>
              <a:rPr lang="en-US" dirty="0" smtClean="0"/>
              <a:t> is a professional editor with experience as a journalist, writer and blogger. </a:t>
            </a:r>
            <a:r>
              <a:rPr lang="en-US" dirty="0" smtClean="0"/>
              <a:t>He has briefed about the components of the letter through the interactive session  in US  . This link is helpful to understand the depth of the topic at the international level.</a:t>
            </a:r>
            <a:endParaRPr lang="en-US" dirty="0" smtClean="0"/>
          </a:p>
          <a:p>
            <a:endParaRPr lang="en-US" dirty="0"/>
          </a:p>
        </p:txBody>
      </p:sp>
      <p:sp>
        <p:nvSpPr>
          <p:cNvPr id="4" name="Rectangle 3"/>
          <p:cNvSpPr/>
          <p:nvPr/>
        </p:nvSpPr>
        <p:spPr>
          <a:xfrm>
            <a:off x="3480579" y="1981200"/>
            <a:ext cx="2182842" cy="369332"/>
          </a:xfrm>
          <a:prstGeom prst="rect">
            <a:avLst/>
          </a:prstGeom>
        </p:spPr>
        <p:txBody>
          <a:bodyPr wrap="square">
            <a:spAutoFit/>
          </a:bodyPr>
          <a:lstStyle/>
          <a:p>
            <a:r>
              <a:rPr lang="en-US" b="1" dirty="0" smtClean="0"/>
              <a:t>Seven parts of Letter </a:t>
            </a:r>
            <a:endParaRPr lang="en-US"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410200"/>
          </a:xfrm>
        </p:spPr>
        <p:txBody>
          <a:bodyPr>
            <a:normAutofit fontScale="77500" lnSpcReduction="20000"/>
          </a:bodyPr>
          <a:lstStyle/>
          <a:p>
            <a:pPr>
              <a:lnSpc>
                <a:spcPct val="150000"/>
              </a:lnSpc>
              <a:buNone/>
            </a:pPr>
            <a:r>
              <a:rPr lang="en-US" sz="1800" b="1" u="sng" dirty="0" smtClean="0">
                <a:latin typeface="Times New Roman" pitchFamily="18" charset="0"/>
                <a:cs typeface="Times New Roman" pitchFamily="18" charset="0"/>
              </a:rPr>
              <a:t>7.Complimentary close </a:t>
            </a:r>
            <a:r>
              <a:rPr lang="en-US" sz="1800" dirty="0" smtClean="0">
                <a:latin typeface="Times New Roman" pitchFamily="18" charset="0"/>
                <a:cs typeface="Times New Roman" pitchFamily="18" charset="0"/>
              </a:rPr>
              <a:t>: 2 space below the last lines of the body of the letter. Its an polite way of telling good bye.</a:t>
            </a:r>
          </a:p>
          <a:p>
            <a:pPr>
              <a:lnSpc>
                <a:spcPct val="150000"/>
              </a:lnSpc>
              <a:buNone/>
            </a:pPr>
            <a:r>
              <a:rPr lang="en-US" sz="1800" dirty="0" err="1" smtClean="0">
                <a:latin typeface="Times New Roman" pitchFamily="18" charset="0"/>
                <a:cs typeface="Times New Roman" pitchFamily="18" charset="0"/>
              </a:rPr>
              <a:t>Eg</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formal</a:t>
            </a:r>
            <a:r>
              <a:rPr lang="en-US" sz="1800" dirty="0" smtClean="0">
                <a:latin typeface="Times New Roman" pitchFamily="18" charset="0"/>
                <a:cs typeface="Times New Roman" pitchFamily="18" charset="0"/>
              </a:rPr>
              <a:t> :respectfully, your sincerely</a:t>
            </a:r>
          </a:p>
          <a:p>
            <a:pPr>
              <a:lnSpc>
                <a:spcPct val="150000"/>
              </a:lnSpc>
              <a:buNone/>
            </a:pPr>
            <a:r>
              <a:rPr lang="en-US" sz="1800" u="sng" dirty="0" smtClean="0">
                <a:latin typeface="Times New Roman" pitchFamily="18" charset="0"/>
                <a:cs typeface="Times New Roman" pitchFamily="18" charset="0"/>
              </a:rPr>
              <a:t>Informa</a:t>
            </a:r>
            <a:r>
              <a:rPr lang="en-US" sz="1800" dirty="0" smtClean="0">
                <a:latin typeface="Times New Roman" pitchFamily="18" charset="0"/>
                <a:cs typeface="Times New Roman" pitchFamily="18" charset="0"/>
              </a:rPr>
              <a:t>l :warm regards best wishes</a:t>
            </a:r>
          </a:p>
          <a:p>
            <a:pPr>
              <a:lnSpc>
                <a:spcPct val="150000"/>
              </a:lnSpc>
              <a:buNone/>
            </a:pPr>
            <a:endParaRPr lang="en-US" sz="1800" dirty="0" smtClean="0">
              <a:latin typeface="Times New Roman" pitchFamily="18" charset="0"/>
              <a:cs typeface="Times New Roman" pitchFamily="18" charset="0"/>
            </a:endParaRPr>
          </a:p>
          <a:p>
            <a:pPr>
              <a:lnSpc>
                <a:spcPct val="150000"/>
              </a:lnSpc>
              <a:buNone/>
            </a:pPr>
            <a:r>
              <a:rPr lang="en-US" sz="1800" b="1" u="sng" dirty="0" smtClean="0">
                <a:latin typeface="Times New Roman" pitchFamily="18" charset="0"/>
                <a:cs typeface="Times New Roman" pitchFamily="18" charset="0"/>
              </a:rPr>
              <a:t>8.Signature and designation:</a:t>
            </a:r>
          </a:p>
          <a:p>
            <a:pPr>
              <a:lnSpc>
                <a:spcPct val="150000"/>
              </a:lnSpc>
              <a:buNone/>
            </a:pPr>
            <a:r>
              <a:rPr lang="en-US" sz="1800" dirty="0" smtClean="0">
                <a:latin typeface="Times New Roman" pitchFamily="18" charset="0"/>
                <a:cs typeface="Times New Roman" pitchFamily="18" charset="0"/>
              </a:rPr>
              <a:t>Written below the complimentary close. It acts as a proof.</a:t>
            </a:r>
          </a:p>
          <a:p>
            <a:pPr>
              <a:lnSpc>
                <a:spcPct val="150000"/>
              </a:lnSpc>
              <a:buNone/>
            </a:pPr>
            <a:endParaRPr lang="en-US" sz="1800" dirty="0" smtClean="0">
              <a:latin typeface="Times New Roman" pitchFamily="18" charset="0"/>
              <a:cs typeface="Times New Roman" pitchFamily="18" charset="0"/>
            </a:endParaRPr>
          </a:p>
          <a:p>
            <a:pPr>
              <a:lnSpc>
                <a:spcPct val="150000"/>
              </a:lnSpc>
              <a:buNone/>
            </a:pPr>
            <a:r>
              <a:rPr lang="en-US" sz="1800" b="1" u="sng" dirty="0" smtClean="0">
                <a:latin typeface="Times New Roman" pitchFamily="18" charset="0"/>
                <a:cs typeface="Times New Roman" pitchFamily="18" charset="0"/>
              </a:rPr>
              <a:t>9.Enclosures : </a:t>
            </a:r>
            <a:r>
              <a:rPr lang="en-US" sz="1800" dirty="0" smtClean="0">
                <a:latin typeface="Times New Roman" pitchFamily="18" charset="0"/>
                <a:cs typeface="Times New Roman" pitchFamily="18" charset="0"/>
              </a:rPr>
              <a:t>tells the reader to look into the envelope more</a:t>
            </a:r>
          </a:p>
          <a:p>
            <a:pPr>
              <a:lnSpc>
                <a:spcPct val="150000"/>
              </a:lnSpc>
              <a:buNone/>
            </a:pPr>
            <a:r>
              <a:rPr lang="en-US" sz="1800" dirty="0" err="1" smtClean="0">
                <a:latin typeface="Times New Roman" pitchFamily="18" charset="0"/>
                <a:cs typeface="Times New Roman" pitchFamily="18" charset="0"/>
              </a:rPr>
              <a:t>Eg</a:t>
            </a:r>
            <a:r>
              <a:rPr lang="en-US" sz="1800" dirty="0" smtClean="0">
                <a:latin typeface="Times New Roman" pitchFamily="18" charset="0"/>
                <a:cs typeface="Times New Roman" pitchFamily="18" charset="0"/>
              </a:rPr>
              <a:t>: enclosure :3/check #231for $5000</a:t>
            </a:r>
          </a:p>
          <a:p>
            <a:pPr>
              <a:lnSpc>
                <a:spcPct val="150000"/>
              </a:lnSpc>
              <a:buNone/>
            </a:pPr>
            <a:endParaRPr lang="en-US" sz="1800" dirty="0" smtClean="0">
              <a:latin typeface="Times New Roman" pitchFamily="18" charset="0"/>
              <a:cs typeface="Times New Roman" pitchFamily="18" charset="0"/>
            </a:endParaRPr>
          </a:p>
          <a:p>
            <a:pPr>
              <a:lnSpc>
                <a:spcPct val="150000"/>
              </a:lnSpc>
              <a:buNone/>
            </a:pPr>
            <a:r>
              <a:rPr lang="en-US" sz="1800" b="1" u="sng" dirty="0" smtClean="0">
                <a:latin typeface="Times New Roman" pitchFamily="18" charset="0"/>
                <a:cs typeface="Times New Roman" pitchFamily="18" charset="0"/>
              </a:rPr>
              <a:t>10. Copy </a:t>
            </a:r>
            <a:r>
              <a:rPr lang="en-US" sz="1800" dirty="0" smtClean="0">
                <a:latin typeface="Times New Roman" pitchFamily="18" charset="0"/>
                <a:cs typeface="Times New Roman" pitchFamily="18" charset="0"/>
              </a:rPr>
              <a:t>:</a:t>
            </a:r>
          </a:p>
          <a:p>
            <a:pPr>
              <a:lnSpc>
                <a:spcPct val="150000"/>
              </a:lnSpc>
              <a:buNone/>
            </a:pPr>
            <a:r>
              <a:rPr lang="en-US" sz="1800" dirty="0" smtClean="0">
                <a:latin typeface="Times New Roman" pitchFamily="18" charset="0"/>
                <a:cs typeface="Times New Roman" pitchFamily="18" charset="0"/>
              </a:rPr>
              <a:t>        where other people are to receive a copy of the same letter, their names are noted either by their ranks  or by alphabetically .Type cc before names if sending (carbon copy )</a:t>
            </a:r>
          </a:p>
          <a:p>
            <a:pPr>
              <a:lnSpc>
                <a:spcPct val="150000"/>
              </a:lnSpc>
              <a:buNone/>
            </a:pPr>
            <a:r>
              <a:rPr lang="en-US" sz="1800" dirty="0" smtClean="0">
                <a:latin typeface="Times New Roman" pitchFamily="18" charset="0"/>
                <a:cs typeface="Times New Roman" pitchFamily="18" charset="0"/>
              </a:rPr>
              <a:t>Pc  for photo copy (to)</a:t>
            </a:r>
          </a:p>
          <a:p>
            <a:pPr>
              <a:lnSpc>
                <a:spcPct val="150000"/>
              </a:lnSpc>
              <a:buNone/>
            </a:pPr>
            <a:r>
              <a:rPr lang="en-US" sz="1800" dirty="0" err="1" smtClean="0">
                <a:solidFill>
                  <a:srgbClr val="FF0000"/>
                </a:solidFill>
                <a:latin typeface="Times New Roman" pitchFamily="18" charset="0"/>
                <a:cs typeface="Times New Roman" pitchFamily="18" charset="0"/>
              </a:rPr>
              <a:t>Eg:</a:t>
            </a:r>
            <a:r>
              <a:rPr lang="en-US" sz="1800" dirty="0" err="1" smtClean="0">
                <a:latin typeface="Times New Roman" pitchFamily="18" charset="0"/>
                <a:cs typeface="Times New Roman" pitchFamily="18" charset="0"/>
              </a:rPr>
              <a:t>cc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Raj,ram</a:t>
            </a:r>
            <a:r>
              <a:rPr lang="en-US" sz="1800" dirty="0" smtClean="0">
                <a:latin typeface="Times New Roman" pitchFamily="18" charset="0"/>
                <a:cs typeface="Times New Roman" pitchFamily="18" charset="0"/>
              </a:rPr>
              <a:t> Etc</a:t>
            </a:r>
            <a:endParaRPr lang="en-US" sz="18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TYPES OF </a:t>
            </a:r>
            <a:r>
              <a:rPr lang="en-US" dirty="0" smtClean="0">
                <a:latin typeface="Times New Roman" pitchFamily="18" charset="0"/>
                <a:cs typeface="Times New Roman" pitchFamily="18" charset="0"/>
              </a:rPr>
              <a:t>Business LETTERS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dirty="0" smtClean="0">
                <a:latin typeface="Times New Roman" pitchFamily="18" charset="0"/>
                <a:cs typeface="Times New Roman" pitchFamily="18" charset="0"/>
              </a:rPr>
              <a:t>Inquiry Letters</a:t>
            </a:r>
          </a:p>
          <a:p>
            <a:r>
              <a:rPr lang="en-US" dirty="0" smtClean="0">
                <a:latin typeface="Times New Roman" pitchFamily="18" charset="0"/>
                <a:cs typeface="Times New Roman" pitchFamily="18" charset="0"/>
              </a:rPr>
              <a:t>Special Request Letters</a:t>
            </a:r>
          </a:p>
          <a:p>
            <a:r>
              <a:rPr lang="en-US" dirty="0" smtClean="0">
                <a:latin typeface="Times New Roman" pitchFamily="18" charset="0"/>
                <a:cs typeface="Times New Roman" pitchFamily="18" charset="0"/>
              </a:rPr>
              <a:t>Sales letters </a:t>
            </a:r>
          </a:p>
          <a:p>
            <a:r>
              <a:rPr lang="en-US" dirty="0" smtClean="0">
                <a:latin typeface="Times New Roman" pitchFamily="18" charset="0"/>
                <a:cs typeface="Times New Roman" pitchFamily="18" charset="0"/>
              </a:rPr>
              <a:t>Order Letters</a:t>
            </a:r>
          </a:p>
          <a:p>
            <a:r>
              <a:rPr lang="en-US" dirty="0" smtClean="0">
                <a:latin typeface="Times New Roman" pitchFamily="18" charset="0"/>
                <a:cs typeface="Times New Roman" pitchFamily="18" charset="0"/>
              </a:rPr>
              <a:t>Complaint Letters</a:t>
            </a:r>
          </a:p>
          <a:p>
            <a:r>
              <a:rPr lang="en-US" dirty="0" smtClean="0">
                <a:latin typeface="Times New Roman" pitchFamily="18" charset="0"/>
                <a:cs typeface="Times New Roman" pitchFamily="18" charset="0"/>
              </a:rPr>
              <a:t>Adjustment Letters</a:t>
            </a:r>
          </a:p>
          <a:p>
            <a:r>
              <a:rPr lang="en-US" dirty="0" smtClean="0">
                <a:latin typeface="Times New Roman" pitchFamily="18" charset="0"/>
                <a:cs typeface="Times New Roman" pitchFamily="18" charset="0"/>
              </a:rPr>
              <a:t>Follow-Up Letter</a:t>
            </a:r>
          </a:p>
          <a:p>
            <a:r>
              <a:rPr lang="en-US" dirty="0" smtClean="0">
                <a:latin typeface="Times New Roman" pitchFamily="18" charset="0"/>
                <a:cs typeface="Times New Roman" pitchFamily="18" charset="0"/>
              </a:rPr>
              <a:t>Letters of Recommendation</a:t>
            </a:r>
          </a:p>
          <a:p>
            <a:r>
              <a:rPr lang="en-US" dirty="0" smtClean="0">
                <a:latin typeface="Times New Roman" pitchFamily="18" charset="0"/>
                <a:cs typeface="Times New Roman" pitchFamily="18" charset="0"/>
              </a:rPr>
              <a:t>Acknowledgment Letters</a:t>
            </a:r>
          </a:p>
          <a:p>
            <a:r>
              <a:rPr lang="en-US" dirty="0" smtClean="0">
                <a:latin typeface="Times New Roman" pitchFamily="18" charset="0"/>
                <a:cs typeface="Times New Roman" pitchFamily="18" charset="0"/>
              </a:rPr>
              <a:t>Cover Letter</a:t>
            </a:r>
          </a:p>
          <a:p>
            <a:r>
              <a:rPr lang="en-US" dirty="0" smtClean="0">
                <a:latin typeface="Times New Roman" pitchFamily="18" charset="0"/>
                <a:cs typeface="Times New Roman" pitchFamily="18" charset="0"/>
              </a:rPr>
              <a:t>Letters of Resignation</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3914753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rmAutofit fontScale="90000"/>
          </a:bodyPr>
          <a:lstStyle/>
          <a:p>
            <a:r>
              <a:rPr lang="en-US" b="1" dirty="0" smtClean="0">
                <a:latin typeface="Times New Roman" pitchFamily="18" charset="0"/>
                <a:cs typeface="Times New Roman" pitchFamily="18" charset="0"/>
              </a:rPr>
              <a:t>Inquiry Letters</a:t>
            </a:r>
            <a:br>
              <a:rPr lang="en-US"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800" dirty="0" smtClean="0">
                <a:latin typeface="Times New Roman" pitchFamily="18" charset="0"/>
                <a:cs typeface="Times New Roman" pitchFamily="18" charset="0"/>
              </a:rPr>
              <a:t>An inquiry letter asks for information about a product, service, or procedure. </a:t>
            </a:r>
          </a:p>
          <a:p>
            <a:pPr algn="just"/>
            <a:r>
              <a:rPr lang="en-US" sz="2800" dirty="0" smtClean="0">
                <a:latin typeface="Times New Roman" pitchFamily="18" charset="0"/>
                <a:cs typeface="Times New Roman" pitchFamily="18" charset="0"/>
              </a:rPr>
              <a:t>Businesses frequently exchange inquiry letters, </a:t>
            </a:r>
          </a:p>
          <a:p>
            <a:pPr algn="just"/>
            <a:r>
              <a:rPr lang="en-US" sz="2800" dirty="0" smtClean="0">
                <a:latin typeface="Times New Roman" pitchFamily="18" charset="0"/>
                <a:cs typeface="Times New Roman" pitchFamily="18" charset="0"/>
              </a:rPr>
              <a:t>Customers frequently send them to businesses. </a:t>
            </a:r>
          </a:p>
          <a:p>
            <a:pPr algn="just"/>
            <a:r>
              <a:rPr lang="en-US" sz="2800" dirty="0" smtClean="0">
                <a:latin typeface="Times New Roman" pitchFamily="18" charset="0"/>
                <a:cs typeface="Times New Roman" pitchFamily="18" charset="0"/>
              </a:rPr>
              <a:t>Three basic rules for an effective inquiry letter are to </a:t>
            </a:r>
          </a:p>
          <a:p>
            <a:pPr algn="just">
              <a:buFont typeface="Wingdings" panose="05000000000000000000" pitchFamily="2" charset="2"/>
              <a:buChar char="ü"/>
            </a:pPr>
            <a:r>
              <a:rPr lang="en-US" sz="2800" dirty="0">
                <a:latin typeface="Times New Roman" pitchFamily="18" charset="0"/>
                <a:cs typeface="Times New Roman" pitchFamily="18" charset="0"/>
              </a:rPr>
              <a:t>S</a:t>
            </a:r>
            <a:r>
              <a:rPr lang="en-US" sz="2800" dirty="0" smtClean="0">
                <a:latin typeface="Times New Roman" pitchFamily="18" charset="0"/>
                <a:cs typeface="Times New Roman" pitchFamily="18" charset="0"/>
              </a:rPr>
              <a:t>tate exactly what information you want, </a:t>
            </a:r>
          </a:p>
          <a:p>
            <a:pPr algn="just">
              <a:buFont typeface="Wingdings" panose="05000000000000000000" pitchFamily="2" charset="2"/>
              <a:buChar char="ü"/>
            </a:pPr>
            <a:r>
              <a:rPr lang="en-US" sz="2800" dirty="0">
                <a:latin typeface="Times New Roman" pitchFamily="18" charset="0"/>
                <a:cs typeface="Times New Roman" pitchFamily="18" charset="0"/>
              </a:rPr>
              <a:t>I</a:t>
            </a:r>
            <a:r>
              <a:rPr lang="en-US" sz="2800" dirty="0" smtClean="0">
                <a:latin typeface="Times New Roman" pitchFamily="18" charset="0"/>
                <a:cs typeface="Times New Roman" pitchFamily="18" charset="0"/>
              </a:rPr>
              <a:t>ndicate clearly why you must have this information, </a:t>
            </a:r>
          </a:p>
          <a:p>
            <a:pPr algn="just">
              <a:buFont typeface="Wingdings" panose="05000000000000000000" pitchFamily="2" charset="2"/>
              <a:buChar char="ü"/>
            </a:pPr>
            <a:r>
              <a:rPr lang="en-US" sz="2800" dirty="0" smtClean="0">
                <a:latin typeface="Times New Roman" pitchFamily="18" charset="0"/>
                <a:cs typeface="Times New Roman" pitchFamily="18" charset="0"/>
              </a:rPr>
              <a:t>Specify exactly when you must have it.</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3878463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Letter of Enquiry</a:t>
            </a:r>
            <a:endParaRPr lang="en-US" dirty="0"/>
          </a:p>
        </p:txBody>
      </p:sp>
      <p:sp>
        <p:nvSpPr>
          <p:cNvPr id="3" name="Content Placeholder 2"/>
          <p:cNvSpPr>
            <a:spLocks noGrp="1"/>
          </p:cNvSpPr>
          <p:nvPr>
            <p:ph idx="1"/>
          </p:nvPr>
        </p:nvSpPr>
        <p:spPr>
          <a:xfrm>
            <a:off x="76200" y="1143000"/>
            <a:ext cx="8915400" cy="5715000"/>
          </a:xfrm>
        </p:spPr>
        <p:txBody>
          <a:bodyPr>
            <a:normAutofit fontScale="70000" lnSpcReduction="20000"/>
          </a:bodyPr>
          <a:lstStyle/>
          <a:p>
            <a:pPr marL="0" indent="0">
              <a:buNone/>
              <a:tabLst>
                <a:tab pos="1998663" algn="l"/>
              </a:tabLst>
            </a:pPr>
            <a:r>
              <a:rPr lang="en-US" dirty="0" smtClean="0">
                <a:latin typeface="Times New Roman" pitchFamily="18" charset="0"/>
                <a:cs typeface="Times New Roman" pitchFamily="18" charset="0"/>
              </a:rPr>
              <a:t>XYZ,</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2151 </a:t>
            </a:r>
            <a:r>
              <a:rPr lang="en-US" dirty="0" smtClean="0">
                <a:latin typeface="Times New Roman" pitchFamily="18" charset="0"/>
                <a:cs typeface="Times New Roman" pitchFamily="18" charset="0"/>
              </a:rPr>
              <a:t>DVG </a:t>
            </a:r>
            <a:r>
              <a:rPr lang="en-US" dirty="0">
                <a:latin typeface="Times New Roman" pitchFamily="18" charset="0"/>
                <a:cs typeface="Times New Roman" pitchFamily="18" charset="0"/>
              </a:rPr>
              <a:t>Road</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Bangalore-560021</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April 5, </a:t>
            </a:r>
            <a:r>
              <a:rPr lang="en-US" dirty="0" smtClean="0">
                <a:latin typeface="Times New Roman" pitchFamily="18" charset="0"/>
                <a:cs typeface="Times New Roman" pitchFamily="18" charset="0"/>
              </a:rPr>
              <a:t>2015</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ABC </a:t>
            </a:r>
            <a:r>
              <a:rPr lang="en-US" dirty="0" err="1" smtClean="0">
                <a:latin typeface="Times New Roman" pitchFamily="18" charset="0"/>
                <a:cs typeface="Times New Roman" pitchFamily="18" charset="0"/>
              </a:rPr>
              <a:t>Pvt</a:t>
            </a:r>
            <a:r>
              <a:rPr lang="en-US" dirty="0" smtClean="0">
                <a:latin typeface="Times New Roman" pitchFamily="18" charset="0"/>
                <a:cs typeface="Times New Roman" pitchFamily="18" charset="0"/>
              </a:rPr>
              <a:t> Ltd. </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64 Small Street</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Bangalore-560025</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Dear </a:t>
            </a:r>
            <a:r>
              <a:rPr lang="en-US" dirty="0">
                <a:latin typeface="Times New Roman" pitchFamily="18" charset="0"/>
                <a:cs typeface="Times New Roman" pitchFamily="18" charset="0"/>
              </a:rPr>
              <a:t>Sir,</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With reference to your advertisement in the </a:t>
            </a:r>
            <a:r>
              <a:rPr lang="en-US" dirty="0" smtClean="0">
                <a:latin typeface="Times New Roman" pitchFamily="18" charset="0"/>
                <a:cs typeface="Times New Roman" pitchFamily="18" charset="0"/>
              </a:rPr>
              <a:t>Deccan Herald </a:t>
            </a:r>
            <a:r>
              <a:rPr lang="en-US" dirty="0">
                <a:latin typeface="Times New Roman" pitchFamily="18" charset="0"/>
                <a:cs typeface="Times New Roman" pitchFamily="18" charset="0"/>
              </a:rPr>
              <a:t>dated April 3, </a:t>
            </a:r>
            <a:r>
              <a:rPr lang="en-US" dirty="0" smtClean="0">
                <a:latin typeface="Times New Roman" pitchFamily="18" charset="0"/>
                <a:cs typeface="Times New Roman" pitchFamily="18" charset="0"/>
              </a:rPr>
              <a:t>2015</a:t>
            </a:r>
            <a:r>
              <a:rPr lang="en-US" dirty="0">
                <a:latin typeface="Times New Roman" pitchFamily="18" charset="0"/>
                <a:cs typeface="Times New Roman" pitchFamily="18" charset="0"/>
              </a:rPr>
              <a:t>, I would like to have a copy your latest catalogue. I would appreciate it if you could send it at your earliest.</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Yours faithfully,</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XYZ</a:t>
            </a: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1454483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rmAutofit fontScale="90000"/>
          </a:bodyPr>
          <a:lstStyle/>
          <a:p>
            <a:r>
              <a:rPr lang="en-US" b="1" dirty="0" smtClean="0">
                <a:latin typeface="Times New Roman" pitchFamily="18" charset="0"/>
                <a:cs typeface="Times New Roman" pitchFamily="18" charset="0"/>
              </a:rPr>
              <a:t>Special Request Letters</a:t>
            </a:r>
            <a:br>
              <a:rPr lang="en-US"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228600" y="1600200"/>
            <a:ext cx="8839200" cy="5029200"/>
          </a:xfrm>
        </p:spPr>
        <p:txBody>
          <a:bodyPr>
            <a:normAutofit fontScale="85000" lnSpcReduction="10000"/>
          </a:bodyPr>
          <a:lstStyle/>
          <a:p>
            <a:pPr algn="just"/>
            <a:r>
              <a:rPr lang="en-US" dirty="0" smtClean="0">
                <a:latin typeface="Times New Roman" pitchFamily="18" charset="0"/>
                <a:cs typeface="Times New Roman" pitchFamily="18" charset="0"/>
              </a:rPr>
              <a:t>Special request letters make a special demand, not a routine inquiry. </a:t>
            </a:r>
          </a:p>
          <a:p>
            <a:pPr algn="just"/>
            <a:r>
              <a:rPr lang="en-US" dirty="0" smtClean="0">
                <a:latin typeface="Times New Roman" pitchFamily="18" charset="0"/>
                <a:cs typeface="Times New Roman" pitchFamily="18" charset="0"/>
              </a:rPr>
              <a:t>When asking for information in a request letter, state</a:t>
            </a:r>
          </a:p>
          <a:p>
            <a:pPr algn="just"/>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ho you are, </a:t>
            </a:r>
          </a:p>
          <a:p>
            <a:pPr algn="just"/>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hy you are writing, </a:t>
            </a:r>
          </a:p>
          <a:p>
            <a:pPr algn="just"/>
            <a:r>
              <a:rPr lang="en-US" dirty="0">
                <a:latin typeface="Times New Roman" pitchFamily="18" charset="0"/>
                <a:cs typeface="Times New Roman" pitchFamily="18" charset="0"/>
              </a:rPr>
              <a:t>P</a:t>
            </a:r>
            <a:r>
              <a:rPr lang="en-US" dirty="0" smtClean="0">
                <a:latin typeface="Times New Roman" pitchFamily="18" charset="0"/>
                <a:cs typeface="Times New Roman" pitchFamily="18" charset="0"/>
              </a:rPr>
              <a:t>recisely what information you need, and </a:t>
            </a:r>
          </a:p>
          <a:p>
            <a:pPr algn="just"/>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xactly when you need the information. </a:t>
            </a:r>
          </a:p>
          <a:p>
            <a:pPr algn="just"/>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f you are asking for information to include in a report or other document, offer to forward a copy of the finished document as a courtesy. State that you will keep the information confidential, if that is appropriate. Finally, thank the recipient for helping you.</a:t>
            </a: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427232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itchFamily="18" charset="0"/>
                <a:cs typeface="Times New Roman" pitchFamily="18" charset="0"/>
              </a:rPr>
              <a:t>Letter of </a:t>
            </a:r>
            <a:r>
              <a:rPr lang="en-US" b="1" dirty="0" smtClean="0">
                <a:latin typeface="Times New Roman" pitchFamily="18" charset="0"/>
                <a:cs typeface="Times New Roman" pitchFamily="18" charset="0"/>
              </a:rPr>
              <a:t>Request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400" y="1219200"/>
            <a:ext cx="8763000" cy="5638800"/>
          </a:xfrm>
        </p:spPr>
        <p:txBody>
          <a:bodyPr>
            <a:normAutofit fontScale="62500" lnSpcReduction="20000"/>
          </a:bodyPr>
          <a:lstStyle/>
          <a:p>
            <a:pPr marL="0" indent="0">
              <a:buNone/>
            </a:pPr>
            <a:r>
              <a:rPr lang="en-US" dirty="0" smtClean="0">
                <a:latin typeface="Times New Roman" pitchFamily="18" charset="0"/>
                <a:cs typeface="Times New Roman" pitchFamily="18" charset="0"/>
              </a:rPr>
              <a:t>						Margaret </a:t>
            </a:r>
            <a:r>
              <a:rPr lang="en-US" dirty="0">
                <a:latin typeface="Times New Roman" pitchFamily="18" charset="0"/>
                <a:cs typeface="Times New Roman" pitchFamily="18" charset="0"/>
              </a:rPr>
              <a:t>King</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						Hill </a:t>
            </a:r>
            <a:r>
              <a:rPr lang="en-US" dirty="0">
                <a:latin typeface="Times New Roman" pitchFamily="18" charset="0"/>
                <a:cs typeface="Times New Roman" pitchFamily="18" charset="0"/>
              </a:rPr>
              <a:t>Station Office</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						Dublin</a:t>
            </a:r>
            <a:r>
              <a:rPr lang="en-US" dirty="0">
                <a:latin typeface="Times New Roman" pitchFamily="18" charset="0"/>
                <a:cs typeface="Times New Roman" pitchFamily="18" charset="0"/>
              </a:rPr>
              <a:t>, Ireland</a:t>
            </a: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May </a:t>
            </a:r>
            <a:r>
              <a:rPr lang="en-US" dirty="0">
                <a:latin typeface="Times New Roman" pitchFamily="18" charset="0"/>
                <a:cs typeface="Times New Roman" pitchFamily="18" charset="0"/>
              </a:rPr>
              <a:t>21, </a:t>
            </a:r>
            <a:r>
              <a:rPr lang="en-US" dirty="0" smtClean="0">
                <a:latin typeface="Times New Roman" pitchFamily="18" charset="0"/>
                <a:cs typeface="Times New Roman" pitchFamily="18" charset="0"/>
              </a:rPr>
              <a:t>2004</a:t>
            </a:r>
            <a:endParaRPr lang="en-US" dirty="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Re</a:t>
            </a:r>
            <a:r>
              <a:rPr lang="en-US" dirty="0">
                <a:latin typeface="Times New Roman" pitchFamily="18" charset="0"/>
                <a:cs typeface="Times New Roman" pitchFamily="18" charset="0"/>
              </a:rPr>
              <a:t>: Monday’s Meeting</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PR Department</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Slates Company</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Dublin, Ireland</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Attention: Mr. Tom Jones</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Dear Mr. Jones,</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We would like to remind you about Monday’s meeting. I am sure you understand the importance of this meeting, and thus request you to be at our office at 10 a.m. sharp. In case the time does not suit you, please call our office and fix a different time with my secretary. Please bear in mind the urgency of this meeting and try not to delay too much.</a:t>
            </a: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Yours </a:t>
            </a:r>
            <a:r>
              <a:rPr lang="en-US" dirty="0">
                <a:latin typeface="Times New Roman" pitchFamily="18" charset="0"/>
                <a:cs typeface="Times New Roman" pitchFamily="18" charset="0"/>
              </a:rPr>
              <a:t>sincerely,</a:t>
            </a: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Margaret </a:t>
            </a:r>
            <a:r>
              <a:rPr lang="en-US" dirty="0">
                <a:latin typeface="Times New Roman" pitchFamily="18" charset="0"/>
                <a:cs typeface="Times New Roman" pitchFamily="18" charset="0"/>
              </a:rPr>
              <a:t>King.</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2625174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normAutofit fontScale="90000"/>
          </a:bodyPr>
          <a:lstStyle/>
          <a:p>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Sales letters </a:t>
            </a:r>
            <a:br>
              <a:rPr lang="en-US"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067800" cy="5257800"/>
          </a:xfrm>
        </p:spPr>
        <p:txBody>
          <a:bodyPr>
            <a:normAutofit fontScale="92500" lnSpcReduction="20000"/>
          </a:bodyPr>
          <a:lstStyle/>
          <a:p>
            <a:r>
              <a:rPr lang="en-US" dirty="0" smtClean="0">
                <a:latin typeface="Times New Roman" pitchFamily="18" charset="0"/>
                <a:cs typeface="Times New Roman" pitchFamily="18" charset="0"/>
              </a:rPr>
              <a:t>A form of direct mail in which an advertiser sends a letter to a potential customer .</a:t>
            </a:r>
          </a:p>
          <a:p>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s the sales letter typically sells a single product or product line</a:t>
            </a:r>
          </a:p>
          <a:p>
            <a:r>
              <a:rPr lang="en-US" dirty="0" smtClean="0">
                <a:latin typeface="Times New Roman" pitchFamily="18" charset="0"/>
                <a:cs typeface="Times New Roman" pitchFamily="18" charset="0"/>
              </a:rPr>
              <a:t>Components of sales letters</a:t>
            </a:r>
          </a:p>
          <a:p>
            <a:r>
              <a:rPr lang="en-US" b="1" dirty="0" smtClean="0">
                <a:latin typeface="Times New Roman" pitchFamily="18" charset="0"/>
                <a:cs typeface="Times New Roman" pitchFamily="18" charset="0"/>
              </a:rPr>
              <a:t>Introduction</a:t>
            </a:r>
          </a:p>
          <a:p>
            <a:r>
              <a:rPr lang="en-US" b="1" dirty="0" smtClean="0">
                <a:latin typeface="Times New Roman" pitchFamily="18" charset="0"/>
                <a:cs typeface="Times New Roman" pitchFamily="18" charset="0"/>
              </a:rPr>
              <a:t>Body copy</a:t>
            </a:r>
          </a:p>
          <a:p>
            <a:pPr>
              <a:buFont typeface="Wingdings" panose="05000000000000000000" pitchFamily="2" charset="2"/>
              <a:buChar char="ü"/>
            </a:pPr>
            <a:r>
              <a:rPr lang="en-US" dirty="0" smtClean="0">
                <a:latin typeface="Times New Roman" pitchFamily="18" charset="0"/>
                <a:cs typeface="Times New Roman" pitchFamily="18" charset="0"/>
              </a:rPr>
              <a:t>May be 4,8,16 page letters</a:t>
            </a:r>
          </a:p>
          <a:p>
            <a:pPr>
              <a:buFont typeface="Wingdings" panose="05000000000000000000" pitchFamily="2" charset="2"/>
              <a:buChar char="ü"/>
            </a:pPr>
            <a:r>
              <a:rPr lang="en-US" dirty="0" smtClean="0">
                <a:latin typeface="Times New Roman" pitchFamily="18" charset="0"/>
                <a:cs typeface="Times New Roman" pitchFamily="18" charset="0"/>
              </a:rPr>
              <a:t>Contains testimonials- pictures and information about the products</a:t>
            </a:r>
          </a:p>
          <a:p>
            <a:pPr>
              <a:buFont typeface="Wingdings" panose="05000000000000000000" pitchFamily="2" charset="2"/>
              <a:buChar char="ü"/>
            </a:pPr>
            <a:r>
              <a:rPr lang="en-US" dirty="0" smtClean="0">
                <a:latin typeface="Times New Roman" pitchFamily="18" charset="0"/>
                <a:cs typeface="Times New Roman" pitchFamily="18" charset="0"/>
              </a:rPr>
              <a:t>On the internet, the body copy may include embedded video or audio.</a:t>
            </a: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4135298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rmAutofit fontScale="90000"/>
          </a:bodyPr>
          <a:lstStyle/>
          <a:p>
            <a:r>
              <a:rPr lang="en-US" b="1" dirty="0" smtClean="0">
                <a:latin typeface="Times New Roman" pitchFamily="18" charset="0"/>
                <a:cs typeface="Times New Roman" pitchFamily="18" charset="0"/>
              </a:rPr>
              <a:t>Sales Letter to Current Client</a:t>
            </a:r>
            <a:br>
              <a:rPr lang="en-US"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b="1" dirty="0" smtClean="0">
                <a:latin typeface="Times New Roman" pitchFamily="18" charset="0"/>
                <a:cs typeface="Times New Roman" pitchFamily="18" charset="0"/>
              </a:rPr>
              <a:t>Conclusion</a:t>
            </a:r>
          </a:p>
          <a:p>
            <a:pPr marL="0" indent="0">
              <a:buNone/>
            </a:pPr>
            <a:r>
              <a:rPr lang="en-US" dirty="0" smtClean="0">
                <a:latin typeface="Times New Roman" pitchFamily="18" charset="0"/>
                <a:cs typeface="Times New Roman" pitchFamily="18" charset="0"/>
              </a:rPr>
              <a:t>intended to get the customer to commit to purchasing the product or service.</a:t>
            </a:r>
          </a:p>
          <a:p>
            <a:r>
              <a:rPr lang="en-US" b="1" dirty="0" smtClean="0">
                <a:latin typeface="Times New Roman" pitchFamily="18" charset="0"/>
                <a:cs typeface="Times New Roman" pitchFamily="18" charset="0"/>
              </a:rPr>
              <a:t>Graphic design</a:t>
            </a:r>
          </a:p>
          <a:p>
            <a:pPr marL="0" indent="0">
              <a:buNone/>
            </a:pPr>
            <a:r>
              <a:rPr lang="en-US" dirty="0" smtClean="0">
                <a:latin typeface="Times New Roman" pitchFamily="18" charset="0"/>
                <a:cs typeface="Times New Roman" pitchFamily="18" charset="0"/>
              </a:rPr>
              <a:t>part of the branding- images, format layout, line spacing etc.</a:t>
            </a:r>
            <a:endParaRPr lang="en-US" b="1" dirty="0">
              <a:latin typeface="Times New Roman" pitchFamily="18" charset="0"/>
              <a:cs typeface="Times New Roman" pitchFamily="18" charset="0"/>
            </a:endParaRPr>
          </a:p>
        </p:txBody>
      </p:sp>
    </p:spTree>
    <p:extLst>
      <p:ext uri="{BB962C8B-B14F-4D97-AF65-F5344CB8AC3E}">
        <p14:creationId xmlns="" xmlns:p14="http://schemas.microsoft.com/office/powerpoint/2010/main" val="4265250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rmAutofit fontScale="90000"/>
          </a:bodyPr>
          <a:lstStyle/>
          <a:p>
            <a:r>
              <a:rPr lang="en-US" b="1" dirty="0" smtClean="0"/>
              <a:t>Sales Letter to Current Client</a:t>
            </a:r>
            <a:br>
              <a:rPr lang="en-US" b="1" dirty="0" smtClean="0"/>
            </a:br>
            <a:endParaRPr lang="en-US" dirty="0"/>
          </a:p>
        </p:txBody>
      </p:sp>
      <p:sp>
        <p:nvSpPr>
          <p:cNvPr id="3" name="Content Placeholder 2"/>
          <p:cNvSpPr>
            <a:spLocks noGrp="1"/>
          </p:cNvSpPr>
          <p:nvPr>
            <p:ph idx="1"/>
          </p:nvPr>
        </p:nvSpPr>
        <p:spPr>
          <a:xfrm>
            <a:off x="228600" y="1600200"/>
            <a:ext cx="8458200" cy="5257800"/>
          </a:xfrm>
        </p:spPr>
        <p:txBody>
          <a:bodyPr>
            <a:normAutofit fontScale="47500" lnSpcReduction="20000"/>
          </a:bodyPr>
          <a:lstStyle/>
          <a:p>
            <a:pPr marL="0" indent="0">
              <a:buNone/>
            </a:pPr>
            <a:r>
              <a:rPr lang="en-US" dirty="0" smtClean="0">
                <a:latin typeface="Times New Roman" pitchFamily="18" charset="0"/>
                <a:cs typeface="Times New Roman" pitchFamily="18" charset="0"/>
              </a:rPr>
              <a:t>August 17</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2010</a:t>
            </a:r>
          </a:p>
          <a:p>
            <a:pPr marL="0" indent="0">
              <a:buNone/>
            </a:pPr>
            <a:r>
              <a:rPr lang="en-US" dirty="0" smtClean="0">
                <a:latin typeface="Times New Roman" pitchFamily="18" charset="0"/>
                <a:cs typeface="Times New Roman" pitchFamily="18" charset="0"/>
              </a:rPr>
              <a:t>MACRO Associates,</a:t>
            </a:r>
          </a:p>
          <a:p>
            <a:pPr marL="0" indent="0">
              <a:buNone/>
            </a:pPr>
            <a:r>
              <a:rPr lang="en-US" dirty="0" smtClean="0">
                <a:latin typeface="Times New Roman" pitchFamily="18" charset="0"/>
                <a:cs typeface="Times New Roman" pitchFamily="18" charset="0"/>
              </a:rPr>
              <a:t>Texas,</a:t>
            </a:r>
          </a:p>
          <a:p>
            <a:pPr marL="0" indent="0">
              <a:buNone/>
            </a:pPr>
            <a:r>
              <a:rPr lang="en-US" dirty="0" smtClean="0">
                <a:latin typeface="Times New Roman" pitchFamily="18" charset="0"/>
                <a:cs typeface="Times New Roman" pitchFamily="18" charset="0"/>
              </a:rPr>
              <a:t>Missouri.</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Dear Sir,</a:t>
            </a:r>
          </a:p>
          <a:p>
            <a:pPr marL="0" indent="0" algn="just">
              <a:buNone/>
            </a:pPr>
            <a:endParaRPr lang="en-US" dirty="0" smtClean="0">
              <a:latin typeface="Times New Roman" pitchFamily="18" charset="0"/>
              <a:cs typeface="Times New Roman" pitchFamily="18" charset="0"/>
            </a:endParaRPr>
          </a:p>
          <a:p>
            <a:pPr marL="0" indent="0" algn="just">
              <a:buNone/>
            </a:pPr>
            <a:r>
              <a:rPr lang="en-US" dirty="0" smtClean="0">
                <a:latin typeface="Times New Roman" pitchFamily="18" charset="0"/>
                <a:cs typeface="Times New Roman" pitchFamily="18" charset="0"/>
              </a:rPr>
              <a:t>We are appreciating you for your service to this industry by regular purchase of Car tires from our Company in wholesale since last four years. We are thanking you for the confidence kept in our product and the continuous business support you have been giving us. It my believe that we both will never make any compromise in quality of the products and you will also not face problem regarding our on time delivery services. We are taking extra care for the quality of our product and we have set up new machine tools for the same. We are also giving training to our staff members so that we can serve you in more better way.</a:t>
            </a:r>
          </a:p>
          <a:p>
            <a:pPr marL="0" indent="0" algn="just">
              <a:buNone/>
            </a:pPr>
            <a:endParaRPr lang="en-US" dirty="0" smtClean="0">
              <a:latin typeface="Times New Roman" pitchFamily="18" charset="0"/>
              <a:cs typeface="Times New Roman" pitchFamily="18" charset="0"/>
            </a:endParaRPr>
          </a:p>
          <a:p>
            <a:pPr marL="0" indent="0" algn="just">
              <a:buNone/>
            </a:pPr>
            <a:r>
              <a:rPr lang="en-US" dirty="0" smtClean="0">
                <a:latin typeface="Times New Roman" pitchFamily="18" charset="0"/>
                <a:cs typeface="Times New Roman" pitchFamily="18" charset="0"/>
              </a:rPr>
              <a:t>We are expecting that your assistance will continue like this in future also. We promise you to continue with our quality, quantity and delivery time assurances.</a:t>
            </a:r>
          </a:p>
          <a:p>
            <a:pPr marL="0" indent="0" algn="just">
              <a:buNone/>
            </a:pPr>
            <a:r>
              <a:rPr lang="en-US" dirty="0" smtClean="0">
                <a:latin typeface="Times New Roman" pitchFamily="18" charset="0"/>
                <a:cs typeface="Times New Roman" pitchFamily="18" charset="0"/>
              </a:rPr>
              <a:t>Once again wishing you all the success in all your future activities!</a:t>
            </a:r>
          </a:p>
          <a:p>
            <a:pPr marL="0" indent="0">
              <a:buNone/>
            </a:pPr>
            <a:endParaRPr lang="en-US" dirty="0" smtClean="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Yours truly,</a:t>
            </a:r>
          </a:p>
          <a:p>
            <a:pPr marL="0" indent="0">
              <a:buNone/>
            </a:pPr>
            <a:r>
              <a:rPr lang="en-US" dirty="0" smtClean="0">
                <a:latin typeface="Times New Roman" pitchFamily="18" charset="0"/>
                <a:cs typeface="Times New Roman" pitchFamily="18" charset="0"/>
              </a:rPr>
              <a:t>Mr. Charles John</a:t>
            </a:r>
          </a:p>
          <a:p>
            <a:pPr marL="0" indent="0">
              <a:buNone/>
            </a:pPr>
            <a:r>
              <a:rPr lang="en-US" dirty="0" smtClean="0">
                <a:latin typeface="Times New Roman" pitchFamily="18" charset="0"/>
                <a:cs typeface="Times New Roman" pitchFamily="18" charset="0"/>
              </a:rPr>
              <a:t>Senior Sales Manager,</a:t>
            </a:r>
          </a:p>
          <a:p>
            <a:pPr marL="0" indent="0">
              <a:buNone/>
            </a:pPr>
            <a:r>
              <a:rPr lang="en-US" dirty="0" smtClean="0">
                <a:latin typeface="Times New Roman" pitchFamily="18" charset="0"/>
                <a:cs typeface="Times New Roman" pitchFamily="18" charset="0"/>
              </a:rPr>
              <a:t>MRF Tires</a:t>
            </a:r>
          </a:p>
          <a:p>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1929225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ltLang="en-US" b="1" dirty="0" smtClean="0">
                <a:solidFill>
                  <a:schemeClr val="hlink"/>
                </a:solidFill>
                <a:latin typeface="Times New Roman" pitchFamily="18" charset="0"/>
              </a:rPr>
              <a:t>Business Reports- Definition</a:t>
            </a:r>
            <a:endParaRPr lang="en-US" dirty="0"/>
          </a:p>
        </p:txBody>
      </p:sp>
      <p:sp>
        <p:nvSpPr>
          <p:cNvPr id="3" name="Content Placeholder 2"/>
          <p:cNvSpPr>
            <a:spLocks noGrp="1"/>
          </p:cNvSpPr>
          <p:nvPr>
            <p:ph idx="1"/>
          </p:nvPr>
        </p:nvSpPr>
        <p:spPr>
          <a:xfrm>
            <a:off x="304800" y="1219200"/>
            <a:ext cx="8686800" cy="5638800"/>
          </a:xfrm>
        </p:spPr>
        <p:txBody>
          <a:bodyPr>
            <a:normAutofit/>
          </a:bodyPr>
          <a:lstStyle/>
          <a:p>
            <a:pPr>
              <a:lnSpc>
                <a:spcPct val="200000"/>
              </a:lnSpc>
              <a:spcBef>
                <a:spcPct val="50000"/>
              </a:spcBef>
              <a:buNone/>
            </a:pPr>
            <a:r>
              <a:rPr lang="en-IN" altLang="en-US" sz="1800" b="1" dirty="0" smtClean="0">
                <a:latin typeface="Times New Roman" pitchFamily="18" charset="0"/>
                <a:cs typeface="Times New Roman" pitchFamily="18" charset="0"/>
              </a:rPr>
              <a:t>        Logical presentation of facts and information Orderly arrangement of some factual information Compilation of information that has been sought,  collected, organized and written to convey a specific   message.</a:t>
            </a:r>
          </a:p>
          <a:p>
            <a:endParaRPr lang="en-US" sz="1800" dirty="0" smtClean="0">
              <a:latin typeface="Times New Roman" pitchFamily="18" charset="0"/>
              <a:cs typeface="Times New Roman" pitchFamily="18" charset="0"/>
            </a:endParaRPr>
          </a:p>
          <a:p>
            <a:endParaRPr lang="en-US" sz="1800" dirty="0" smtClean="0">
              <a:latin typeface="Times New Roman" pitchFamily="18" charset="0"/>
              <a:cs typeface="Times New Roman" pitchFamily="18" charset="0"/>
            </a:endParaRPr>
          </a:p>
          <a:p>
            <a:endParaRPr lang="en-US" sz="1800" dirty="0" smtClean="0">
              <a:latin typeface="Times New Roman" pitchFamily="18" charset="0"/>
              <a:cs typeface="Times New Roman" pitchFamily="18" charset="0"/>
            </a:endParaRPr>
          </a:p>
          <a:p>
            <a:pPr>
              <a:lnSpc>
                <a:spcPct val="200000"/>
              </a:lnSpc>
              <a:spcBef>
                <a:spcPct val="50000"/>
              </a:spcBef>
              <a:buNone/>
            </a:pPr>
            <a:endParaRPr lang="en-IN" altLang="en-US" sz="1800" b="1" dirty="0" smtClean="0">
              <a:latin typeface="Times New Roman" pitchFamily="18" charset="0"/>
              <a:cs typeface="Times New Roman" pitchFamily="18" charset="0"/>
            </a:endParaRPr>
          </a:p>
          <a:p>
            <a:pPr>
              <a:lnSpc>
                <a:spcPct val="200000"/>
              </a:lnSpc>
              <a:spcBef>
                <a:spcPct val="50000"/>
              </a:spcBef>
              <a:buNone/>
            </a:pPr>
            <a:endParaRPr lang="en-IN" altLang="en-US" sz="1800" b="1" dirty="0" smtClean="0">
              <a:latin typeface="Times New Roman" pitchFamily="18" charset="0"/>
              <a:cs typeface="Times New Roman" pitchFamily="18" charset="0"/>
            </a:endParaRPr>
          </a:p>
          <a:p>
            <a:pPr>
              <a:lnSpc>
                <a:spcPct val="200000"/>
              </a:lnSpc>
              <a:spcBef>
                <a:spcPct val="50000"/>
              </a:spcBef>
              <a:buNone/>
            </a:pPr>
            <a:endParaRPr lang="en-IN" altLang="en-US" sz="1800" b="1"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8" name="Picture 3" descr="C:\Documents and Settings\arpitha\Desktop\5.jpg"/>
          <p:cNvPicPr>
            <a:picLocks noChangeAspect="1" noChangeArrowheads="1"/>
          </p:cNvPicPr>
          <p:nvPr/>
        </p:nvPicPr>
        <p:blipFill>
          <a:blip r:embed="rId2"/>
          <a:srcRect/>
          <a:stretch>
            <a:fillRect/>
          </a:stretch>
        </p:blipFill>
        <p:spPr bwMode="auto">
          <a:xfrm>
            <a:off x="304800" y="2971800"/>
            <a:ext cx="8534400" cy="3886200"/>
          </a:xfrm>
          <a:prstGeom prst="rect">
            <a:avLst/>
          </a:prstGeom>
          <a:noFill/>
        </p:spPr>
      </p:pic>
    </p:spTree>
    <p:extLst>
      <p:ext uri="{BB962C8B-B14F-4D97-AF65-F5344CB8AC3E}">
        <p14:creationId xmlns="" xmlns:p14="http://schemas.microsoft.com/office/powerpoint/2010/main" val="3800531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838200"/>
          </a:xfrm>
        </p:spPr>
        <p:txBody>
          <a:bodyPr>
            <a:normAutofit fontScale="90000"/>
          </a:bodyPr>
          <a:lstStyle/>
          <a:p>
            <a:r>
              <a:rPr lang="en-US" b="1" dirty="0" smtClean="0"/>
              <a:t>Video Link </a:t>
            </a:r>
            <a:r>
              <a:rPr lang="en-US" dirty="0" smtClean="0"/>
              <a:t>– Business Reports Structure </a:t>
            </a:r>
            <a:endParaRPr lang="en-US" dirty="0"/>
          </a:p>
        </p:txBody>
      </p:sp>
      <p:sp>
        <p:nvSpPr>
          <p:cNvPr id="3" name="Content Placeholder 2"/>
          <p:cNvSpPr>
            <a:spLocks noGrp="1"/>
          </p:cNvSpPr>
          <p:nvPr>
            <p:ph idx="1"/>
          </p:nvPr>
        </p:nvSpPr>
        <p:spPr>
          <a:xfrm>
            <a:off x="457200" y="2209800"/>
            <a:ext cx="8229600" cy="3916363"/>
          </a:xfrm>
        </p:spPr>
        <p:txBody>
          <a:bodyPr/>
          <a:lstStyle/>
          <a:p>
            <a:r>
              <a:rPr lang="en-US" dirty="0" smtClean="0"/>
              <a:t>https://study.com/academy/lesson/writing-a-business-report-structure-examples.html</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rmAutofit fontScale="90000"/>
          </a:bodyPr>
          <a:lstStyle/>
          <a:p>
            <a:r>
              <a:rPr lang="en-IN" altLang="en-US" b="1" dirty="0">
                <a:solidFill>
                  <a:schemeClr val="hlink"/>
                </a:solidFill>
                <a:latin typeface="Times New Roman" pitchFamily="18" charset="0"/>
              </a:rPr>
              <a:t>Business Reports – Characteristics</a:t>
            </a:r>
            <a:br>
              <a:rPr lang="en-IN" altLang="en-US" b="1" dirty="0">
                <a:solidFill>
                  <a:schemeClr val="hlink"/>
                </a:solidFill>
                <a:latin typeface="Times New Roman" pitchFamily="18" charset="0"/>
              </a:rPr>
            </a:br>
            <a:endParaRPr lang="en-US" dirty="0"/>
          </a:p>
        </p:txBody>
      </p:sp>
      <p:sp>
        <p:nvSpPr>
          <p:cNvPr id="3" name="Content Placeholder 2"/>
          <p:cNvSpPr>
            <a:spLocks noGrp="1"/>
          </p:cNvSpPr>
          <p:nvPr>
            <p:ph idx="1"/>
          </p:nvPr>
        </p:nvSpPr>
        <p:spPr>
          <a:xfrm>
            <a:off x="457200" y="1600200"/>
            <a:ext cx="8229600" cy="5257800"/>
          </a:xfrm>
        </p:spPr>
        <p:txBody>
          <a:bodyPr>
            <a:noAutofit/>
          </a:bodyPr>
          <a:lstStyle/>
          <a:p>
            <a:pPr>
              <a:spcBef>
                <a:spcPct val="50000"/>
              </a:spcBef>
            </a:pPr>
            <a:r>
              <a:rPr lang="en-IN" altLang="en-US" sz="1800" b="1" dirty="0" smtClean="0">
                <a:latin typeface="Times New Roman" pitchFamily="18" charset="0"/>
                <a:cs typeface="Times New Roman" pitchFamily="18" charset="0"/>
              </a:rPr>
              <a:t>Accuracy :     In Both Information And Writing : </a:t>
            </a:r>
          </a:p>
          <a:p>
            <a:pPr>
              <a:spcBef>
                <a:spcPct val="50000"/>
              </a:spcBef>
            </a:pPr>
            <a:r>
              <a:rPr lang="en-IN" altLang="en-US" sz="1800" b="1" dirty="0" smtClean="0">
                <a:latin typeface="Times New Roman" pitchFamily="18" charset="0"/>
                <a:cs typeface="Times New Roman" pitchFamily="18" charset="0"/>
              </a:rPr>
              <a:t>Factual Information, Reliable Sources,  Accuracy In Reporting, Accuracy In Writing</a:t>
            </a:r>
          </a:p>
          <a:p>
            <a:pPr>
              <a:spcBef>
                <a:spcPct val="50000"/>
              </a:spcBef>
            </a:pPr>
            <a:r>
              <a:rPr lang="en-IN" altLang="en-US" sz="1800" b="1" dirty="0" smtClean="0">
                <a:latin typeface="Times New Roman" pitchFamily="18" charset="0"/>
                <a:cs typeface="Times New Roman" pitchFamily="18" charset="0"/>
              </a:rPr>
              <a:t>Objectivity: Free From Personal Prejudices :</a:t>
            </a:r>
          </a:p>
          <a:p>
            <a:pPr>
              <a:spcBef>
                <a:spcPct val="50000"/>
              </a:spcBef>
            </a:pPr>
            <a:r>
              <a:rPr lang="en-IN" altLang="en-US" sz="1800" b="1" dirty="0" smtClean="0">
                <a:latin typeface="Times New Roman" pitchFamily="18" charset="0"/>
                <a:cs typeface="Times New Roman" pitchFamily="18" charset="0"/>
              </a:rPr>
              <a:t> Distinguish Between Facts And Opinions.</a:t>
            </a:r>
          </a:p>
          <a:p>
            <a:pPr>
              <a:spcBef>
                <a:spcPct val="50000"/>
              </a:spcBef>
            </a:pPr>
            <a:r>
              <a:rPr lang="en-IN" altLang="en-US" sz="1800" b="1" dirty="0" smtClean="0">
                <a:latin typeface="Times New Roman" pitchFamily="18" charset="0"/>
                <a:cs typeface="Times New Roman" pitchFamily="18" charset="0"/>
              </a:rPr>
              <a:t>Present Both Positive And Negative Information</a:t>
            </a:r>
          </a:p>
          <a:p>
            <a:r>
              <a:rPr lang="en-US" sz="1800" dirty="0" smtClean="0">
                <a:latin typeface="Times New Roman" pitchFamily="18" charset="0"/>
                <a:cs typeface="Times New Roman" pitchFamily="18" charset="0"/>
              </a:rPr>
              <a:t>Simplicity</a:t>
            </a:r>
          </a:p>
          <a:p>
            <a:r>
              <a:rPr lang="en-US" sz="1800" dirty="0" smtClean="0">
                <a:latin typeface="Times New Roman" pitchFamily="18" charset="0"/>
                <a:cs typeface="Times New Roman" pitchFamily="18" charset="0"/>
              </a:rPr>
              <a:t>Completeness</a:t>
            </a:r>
          </a:p>
          <a:p>
            <a:r>
              <a:rPr lang="en-US" sz="1800" dirty="0" smtClean="0">
                <a:latin typeface="Times New Roman" pitchFamily="18" charset="0"/>
                <a:cs typeface="Times New Roman" pitchFamily="18" charset="0"/>
              </a:rPr>
              <a:t>Brevity</a:t>
            </a:r>
          </a:p>
          <a:p>
            <a:r>
              <a:rPr lang="en-US" sz="1800" dirty="0" smtClean="0">
                <a:latin typeface="Times New Roman" pitchFamily="18" charset="0"/>
                <a:cs typeface="Times New Roman" pitchFamily="18" charset="0"/>
              </a:rPr>
              <a:t>Readability</a:t>
            </a:r>
          </a:p>
          <a:p>
            <a:r>
              <a:rPr lang="en-US" sz="1800" dirty="0" smtClean="0">
                <a:latin typeface="Times New Roman" pitchFamily="18" charset="0"/>
                <a:cs typeface="Times New Roman" pitchFamily="18" charset="0"/>
              </a:rPr>
              <a:t>Logical Content</a:t>
            </a:r>
          </a:p>
        </p:txBody>
      </p:sp>
    </p:spTree>
    <p:extLst>
      <p:ext uri="{BB962C8B-B14F-4D97-AF65-F5344CB8AC3E}">
        <p14:creationId xmlns="" xmlns:p14="http://schemas.microsoft.com/office/powerpoint/2010/main" val="4138525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p:spPr>
        <p:txBody>
          <a:bodyPr>
            <a:normAutofit fontScale="90000"/>
          </a:bodyPr>
          <a:lstStyle/>
          <a:p>
            <a:r>
              <a:rPr lang="en-IN" altLang="en-US" b="1" dirty="0">
                <a:solidFill>
                  <a:schemeClr val="hlink"/>
                </a:solidFill>
                <a:latin typeface="Times New Roman" pitchFamily="18" charset="0"/>
              </a:rPr>
              <a:t>Business Reports – Writing Steps</a:t>
            </a:r>
            <a:br>
              <a:rPr lang="en-IN" altLang="en-US" b="1" dirty="0">
                <a:solidFill>
                  <a:schemeClr val="hlink"/>
                </a:solidFill>
                <a:latin typeface="Times New Roman" pitchFamily="18" charset="0"/>
              </a:rPr>
            </a:br>
            <a:endParaRPr lang="en-US" dirty="0"/>
          </a:p>
        </p:txBody>
      </p:sp>
      <p:sp>
        <p:nvSpPr>
          <p:cNvPr id="3" name="Content Placeholder 2"/>
          <p:cNvSpPr>
            <a:spLocks noGrp="1"/>
          </p:cNvSpPr>
          <p:nvPr>
            <p:ph idx="1"/>
          </p:nvPr>
        </p:nvSpPr>
        <p:spPr/>
        <p:txBody>
          <a:bodyPr>
            <a:normAutofit fontScale="85000" lnSpcReduction="20000"/>
          </a:bodyPr>
          <a:lstStyle/>
          <a:p>
            <a:pPr>
              <a:lnSpc>
                <a:spcPct val="150000"/>
              </a:lnSpc>
              <a:spcBef>
                <a:spcPct val="50000"/>
              </a:spcBef>
              <a:buBlip>
                <a:blip r:embed="rId2"/>
              </a:buBlip>
            </a:pPr>
            <a:r>
              <a:rPr lang="en-IN" altLang="en-US" dirty="0" smtClean="0">
                <a:latin typeface="Times New Roman" pitchFamily="18" charset="0"/>
                <a:cs typeface="Times New Roman" pitchFamily="18" charset="0"/>
              </a:rPr>
              <a:t>Be Clear With Purpose And Scope</a:t>
            </a:r>
          </a:p>
          <a:p>
            <a:pPr>
              <a:lnSpc>
                <a:spcPct val="150000"/>
              </a:lnSpc>
              <a:spcBef>
                <a:spcPct val="50000"/>
              </a:spcBef>
              <a:buBlip>
                <a:blip r:embed="rId2"/>
              </a:buBlip>
            </a:pPr>
            <a:r>
              <a:rPr lang="en-IN" altLang="en-US" dirty="0" smtClean="0">
                <a:latin typeface="Times New Roman" pitchFamily="18" charset="0"/>
                <a:cs typeface="Times New Roman" pitchFamily="18" charset="0"/>
              </a:rPr>
              <a:t>Determine Audience</a:t>
            </a:r>
          </a:p>
          <a:p>
            <a:pPr>
              <a:lnSpc>
                <a:spcPct val="150000"/>
              </a:lnSpc>
              <a:spcBef>
                <a:spcPct val="50000"/>
              </a:spcBef>
              <a:buBlip>
                <a:blip r:embed="rId2"/>
              </a:buBlip>
            </a:pPr>
            <a:r>
              <a:rPr lang="en-IN" altLang="en-US" dirty="0" smtClean="0">
                <a:latin typeface="Times New Roman" pitchFamily="18" charset="0"/>
                <a:cs typeface="Times New Roman" pitchFamily="18" charset="0"/>
              </a:rPr>
              <a:t>Collect Information</a:t>
            </a:r>
          </a:p>
          <a:p>
            <a:pPr>
              <a:lnSpc>
                <a:spcPct val="150000"/>
              </a:lnSpc>
              <a:spcBef>
                <a:spcPct val="50000"/>
              </a:spcBef>
              <a:buBlip>
                <a:blip r:embed="rId2"/>
              </a:buBlip>
            </a:pPr>
            <a:r>
              <a:rPr lang="en-IN" altLang="en-US" dirty="0" smtClean="0">
                <a:latin typeface="Times New Roman" pitchFamily="18" charset="0"/>
                <a:cs typeface="Times New Roman" pitchFamily="18" charset="0"/>
              </a:rPr>
              <a:t>Analyse Data</a:t>
            </a:r>
          </a:p>
          <a:p>
            <a:pPr>
              <a:lnSpc>
                <a:spcPct val="150000"/>
              </a:lnSpc>
              <a:spcBef>
                <a:spcPct val="50000"/>
              </a:spcBef>
              <a:buBlip>
                <a:blip r:embed="rId2"/>
              </a:buBlip>
            </a:pPr>
            <a:r>
              <a:rPr lang="en-IN" altLang="en-US" dirty="0" smtClean="0">
                <a:latin typeface="Times New Roman" pitchFamily="18" charset="0"/>
                <a:cs typeface="Times New Roman" pitchFamily="18" charset="0"/>
              </a:rPr>
              <a:t>Identify Solutions/OUTLINE AN REPORT</a:t>
            </a:r>
          </a:p>
          <a:p>
            <a:pPr>
              <a:lnSpc>
                <a:spcPct val="150000"/>
              </a:lnSpc>
              <a:spcBef>
                <a:spcPct val="50000"/>
              </a:spcBef>
              <a:buBlip>
                <a:blip r:embed="rId2"/>
              </a:buBlip>
            </a:pPr>
            <a:r>
              <a:rPr lang="en-IN" altLang="en-US" dirty="0" smtClean="0">
                <a:latin typeface="Times New Roman" pitchFamily="18" charset="0"/>
                <a:cs typeface="Times New Roman" pitchFamily="18" charset="0"/>
              </a:rPr>
              <a:t>Organize The Report</a:t>
            </a:r>
          </a:p>
          <a:p>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133997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85800"/>
          </a:xfrm>
        </p:spPr>
        <p:txBody>
          <a:bodyPr>
            <a:normAutofit fontScale="90000"/>
          </a:bodyPr>
          <a:lstStyle/>
          <a:p>
            <a:r>
              <a:rPr lang="en-US" b="1" dirty="0" smtClean="0"/>
              <a:t>Kinds of writing report</a:t>
            </a:r>
            <a:endParaRPr lang="en-US" b="1" dirty="0"/>
          </a:p>
        </p:txBody>
      </p:sp>
      <p:sp>
        <p:nvSpPr>
          <p:cNvPr id="3" name="Content Placeholder 2"/>
          <p:cNvSpPr>
            <a:spLocks noGrp="1"/>
          </p:cNvSpPr>
          <p:nvPr>
            <p:ph idx="1"/>
          </p:nvPr>
        </p:nvSpPr>
        <p:spPr>
          <a:xfrm>
            <a:off x="76200" y="1219200"/>
            <a:ext cx="8839200" cy="5638800"/>
          </a:xfrm>
        </p:spPr>
        <p:txBody>
          <a:bodyPr>
            <a:normAutofit/>
          </a:bodyPr>
          <a:lstStyle/>
          <a:p>
            <a:pPr algn="just">
              <a:buNone/>
            </a:pPr>
            <a:r>
              <a:rPr lang="en-US" sz="1800" b="1" dirty="0" smtClean="0">
                <a:latin typeface="Times New Roman" pitchFamily="18" charset="0"/>
                <a:cs typeface="Times New Roman" pitchFamily="18" charset="0"/>
              </a:rPr>
              <a:t> 1. Formal </a:t>
            </a:r>
            <a:r>
              <a:rPr lang="en-US" sz="1800" b="1" dirty="0">
                <a:latin typeface="Times New Roman" pitchFamily="18" charset="0"/>
                <a:cs typeface="Times New Roman" pitchFamily="18" charset="0"/>
              </a:rPr>
              <a:t>Reports </a:t>
            </a:r>
            <a:r>
              <a:rPr lang="en-US" sz="1800" b="1" dirty="0" smtClean="0">
                <a:latin typeface="Times New Roman" pitchFamily="18" charset="0"/>
                <a:cs typeface="Times New Roman" pitchFamily="18" charset="0"/>
              </a:rPr>
              <a:t> :</a:t>
            </a:r>
          </a:p>
          <a:p>
            <a:pPr algn="just"/>
            <a:r>
              <a:rPr lang="en-US" sz="1800" dirty="0" smtClean="0">
                <a:latin typeface="Times New Roman" pitchFamily="18" charset="0"/>
                <a:cs typeface="Times New Roman" pitchFamily="18" charset="0"/>
              </a:rPr>
              <a:t>Methodical structure and communicate knowledge to internal and external leaders</a:t>
            </a:r>
          </a:p>
          <a:p>
            <a:pPr algn="just"/>
            <a:r>
              <a:rPr lang="en-US" sz="1800" dirty="0" smtClean="0">
                <a:latin typeface="Times New Roman" pitchFamily="18" charset="0"/>
                <a:cs typeface="Times New Roman" pitchFamily="18" charset="0"/>
              </a:rPr>
              <a:t>It contain </a:t>
            </a:r>
            <a:r>
              <a:rPr lang="en-US" sz="1800" dirty="0">
                <a:latin typeface="Times New Roman" pitchFamily="18" charset="0"/>
                <a:cs typeface="Times New Roman" pitchFamily="18" charset="0"/>
              </a:rPr>
              <a:t>a title page, cover letter, table of contents, list of tables and illustrations, executive summary, an extensive body and references. </a:t>
            </a:r>
            <a:endParaRPr lang="en-US" sz="1800" dirty="0" smtClean="0">
              <a:latin typeface="Times New Roman" pitchFamily="18" charset="0"/>
              <a:cs typeface="Times New Roman" pitchFamily="18" charset="0"/>
            </a:endParaRPr>
          </a:p>
          <a:p>
            <a:pPr algn="just"/>
            <a:r>
              <a:rPr lang="en-US" sz="1800" dirty="0">
                <a:latin typeface="Times New Roman" pitchFamily="18" charset="0"/>
                <a:cs typeface="Times New Roman" pitchFamily="18" charset="0"/>
              </a:rPr>
              <a:t>The title page lists the name of the report, date of completion and name of author or company </a:t>
            </a:r>
            <a:endParaRPr lang="en-US" sz="1800" dirty="0" smtClean="0">
              <a:latin typeface="Times New Roman" pitchFamily="18" charset="0"/>
              <a:cs typeface="Times New Roman" pitchFamily="18" charset="0"/>
            </a:endParaRPr>
          </a:p>
          <a:p>
            <a:pPr algn="just"/>
            <a:endParaRPr lang="en-US" sz="1800" b="1" dirty="0" smtClean="0">
              <a:latin typeface="Times New Roman" pitchFamily="18" charset="0"/>
              <a:cs typeface="Times New Roman" pitchFamily="18" charset="0"/>
            </a:endParaRPr>
          </a:p>
          <a:p>
            <a:pPr>
              <a:buNone/>
            </a:pPr>
            <a:r>
              <a:rPr lang="en-US" sz="1800" b="1" dirty="0" smtClean="0">
                <a:latin typeface="Times New Roman" pitchFamily="18" charset="0"/>
                <a:cs typeface="Times New Roman" pitchFamily="18" charset="0"/>
              </a:rPr>
              <a:t>2.Semi-Formal Reports:</a:t>
            </a:r>
          </a:p>
          <a:p>
            <a:pPr algn="just"/>
            <a:r>
              <a:rPr lang="en-US" sz="1800" dirty="0" smtClean="0">
                <a:latin typeface="Times New Roman" pitchFamily="18" charset="0"/>
                <a:cs typeface="Times New Roman" pitchFamily="18" charset="0"/>
              </a:rPr>
              <a:t>A semi-formal report, also called a titled document, is a shorter, less complex version of a formal report. </a:t>
            </a:r>
          </a:p>
          <a:p>
            <a:pPr algn="just"/>
            <a:r>
              <a:rPr lang="en-US" sz="1800" dirty="0" smtClean="0">
                <a:latin typeface="Times New Roman" pitchFamily="18" charset="0"/>
                <a:cs typeface="Times New Roman" pitchFamily="18" charset="0"/>
              </a:rPr>
              <a:t>Semi-formal reports typically have multiple pages including a title page, introduction page, a body and references. </a:t>
            </a:r>
          </a:p>
          <a:p>
            <a:pPr algn="just">
              <a:buNone/>
            </a:pPr>
            <a:endParaRPr lang="en-US" sz="1800" b="1" dirty="0" smtClean="0"/>
          </a:p>
          <a:p>
            <a:pPr algn="just">
              <a:buNone/>
            </a:pPr>
            <a:r>
              <a:rPr lang="en-US" sz="1800" b="1" dirty="0" smtClean="0"/>
              <a:t>3. Informal reports:</a:t>
            </a:r>
          </a:p>
          <a:p>
            <a:pPr algn="just">
              <a:buNone/>
            </a:pPr>
            <a:r>
              <a:rPr lang="en-US" sz="1800" dirty="0" smtClean="0"/>
              <a:t>An </a:t>
            </a:r>
            <a:r>
              <a:rPr lang="en-US" sz="1800" b="1" dirty="0" smtClean="0"/>
              <a:t>informal report</a:t>
            </a:r>
            <a:r>
              <a:rPr lang="en-US" sz="1800" dirty="0" smtClean="0"/>
              <a:t> is usually in the form of a person to person </a:t>
            </a:r>
            <a:r>
              <a:rPr lang="en-US" sz="1800" dirty="0" smtClean="0">
                <a:hlinkClick r:id="rId2"/>
              </a:rPr>
              <a:t>communication</a:t>
            </a:r>
            <a:r>
              <a:rPr lang="en-US" sz="1800" dirty="0" smtClean="0"/>
              <a:t>. It does not follow the rules and procedure directed by an </a:t>
            </a:r>
            <a:r>
              <a:rPr lang="en-US" sz="1800" dirty="0" smtClean="0">
                <a:hlinkClick r:id="rId3"/>
              </a:rPr>
              <a:t>organization</a:t>
            </a:r>
            <a:r>
              <a:rPr lang="en-US" sz="1800" dirty="0" smtClean="0"/>
              <a:t>.</a:t>
            </a:r>
            <a:endParaRPr lang="en-US" sz="1800" b="1" dirty="0" smtClean="0"/>
          </a:p>
          <a:p>
            <a:pPr algn="just"/>
            <a:endParaRPr lang="en-US" sz="1800" b="1" dirty="0" smtClean="0"/>
          </a:p>
          <a:p>
            <a:endParaRPr lang="en-US" sz="1800" dirty="0" smtClean="0"/>
          </a:p>
          <a:p>
            <a:endParaRPr lang="en-US" sz="1800" dirty="0" smtClean="0"/>
          </a:p>
          <a:p>
            <a:pPr algn="just"/>
            <a:endParaRPr lang="en-US" sz="1800" b="1"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3396887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828800"/>
            <a:ext cx="8839200" cy="3505200"/>
          </a:xfrm>
        </p:spPr>
        <p:txBody>
          <a:bodyPr>
            <a:normAutofit fontScale="92500" lnSpcReduction="20000"/>
          </a:bodyPr>
          <a:lstStyle/>
          <a:p>
            <a:pPr>
              <a:buNone/>
            </a:pPr>
            <a:r>
              <a:rPr lang="en-US" sz="1800" b="1" dirty="0" smtClean="0">
                <a:latin typeface="Times New Roman" pitchFamily="18" charset="0"/>
                <a:cs typeface="Times New Roman" pitchFamily="18" charset="0"/>
              </a:rPr>
              <a:t>3.Memos :</a:t>
            </a:r>
          </a:p>
          <a:p>
            <a:r>
              <a:rPr lang="en-US" sz="1800" dirty="0" smtClean="0">
                <a:latin typeface="Times New Roman" pitchFamily="18" charset="0"/>
                <a:cs typeface="Times New Roman" pitchFamily="18" charset="0"/>
              </a:rPr>
              <a:t>A memo, short for memorandum, is a type of routine report an organization prepares for internal communication purposes. </a:t>
            </a:r>
          </a:p>
          <a:p>
            <a:r>
              <a:rPr lang="en-US" sz="1800" dirty="0" smtClean="0">
                <a:latin typeface="Times New Roman" pitchFamily="18" charset="0"/>
                <a:cs typeface="Times New Roman" pitchFamily="18" charset="0"/>
              </a:rPr>
              <a:t>It is impersonal and objective in its tone, and its length ranges between a sentence or two to several pages.</a:t>
            </a:r>
          </a:p>
          <a:p>
            <a:r>
              <a:rPr lang="en-US" sz="1800" dirty="0" smtClean="0">
                <a:latin typeface="Times New Roman" pitchFamily="18" charset="0"/>
                <a:cs typeface="Times New Roman" pitchFamily="18" charset="0"/>
              </a:rPr>
              <a:t> Most memos begin with background information, including information on the sender, receiver, the date, subject and location in case the memo refers to an event. </a:t>
            </a:r>
          </a:p>
          <a:p>
            <a:r>
              <a:rPr lang="en-US" sz="1800" dirty="0" smtClean="0">
                <a:latin typeface="Times New Roman" pitchFamily="18" charset="0"/>
                <a:cs typeface="Times New Roman" pitchFamily="18" charset="0"/>
              </a:rPr>
              <a:t>A memo is the most informal type of report format. </a:t>
            </a:r>
          </a:p>
          <a:p>
            <a:endParaRPr lang="en-US" sz="1800" dirty="0" smtClean="0">
              <a:latin typeface="Times New Roman" pitchFamily="18" charset="0"/>
              <a:cs typeface="Times New Roman" pitchFamily="18" charset="0"/>
            </a:endParaRPr>
          </a:p>
          <a:p>
            <a:pPr>
              <a:buNone/>
            </a:pPr>
            <a:r>
              <a:rPr lang="en-US" sz="1800" b="1" dirty="0" smtClean="0">
                <a:latin typeface="Times New Roman" pitchFamily="18" charset="0"/>
                <a:cs typeface="Times New Roman" pitchFamily="18" charset="0"/>
              </a:rPr>
              <a:t>4.Letters </a:t>
            </a:r>
          </a:p>
          <a:p>
            <a:pPr algn="just"/>
            <a:r>
              <a:rPr lang="en-US" sz="1800" dirty="0" smtClean="0">
                <a:latin typeface="Times New Roman" pitchFamily="18" charset="0"/>
                <a:cs typeface="Times New Roman" pitchFamily="18" charset="0"/>
              </a:rPr>
              <a:t>This are usually one-page documents used for external communication purposes. </a:t>
            </a:r>
          </a:p>
          <a:p>
            <a:pPr algn="just"/>
            <a:r>
              <a:rPr lang="en-US" sz="1800" dirty="0" smtClean="0">
                <a:latin typeface="Times New Roman" pitchFamily="18" charset="0"/>
                <a:cs typeface="Times New Roman" pitchFamily="18" charset="0"/>
              </a:rPr>
              <a:t>They are in block form and include standard features of letters, such as the sender’s address, receiver’s name and address, date, salutation, body, acknowledgment and sender’s signature. </a:t>
            </a:r>
          </a:p>
          <a:p>
            <a:pPr algn="just"/>
            <a:r>
              <a:rPr lang="en-US" sz="1800" dirty="0" smtClean="0">
                <a:latin typeface="Times New Roman" pitchFamily="18" charset="0"/>
                <a:cs typeface="Times New Roman" pitchFamily="18" charset="0"/>
              </a:rPr>
              <a:t>Letter reports normally are typed on a company letterhead. </a:t>
            </a:r>
          </a:p>
        </p:txBody>
      </p:sp>
    </p:spTree>
    <p:extLst>
      <p:ext uri="{BB962C8B-B14F-4D97-AF65-F5344CB8AC3E}">
        <p14:creationId xmlns="" xmlns:p14="http://schemas.microsoft.com/office/powerpoint/2010/main" val="3766922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486400"/>
          </a:xfrm>
        </p:spPr>
        <p:txBody>
          <a:bodyPr>
            <a:normAutofit/>
          </a:bodyPr>
          <a:lstStyle/>
          <a:p>
            <a:pPr>
              <a:buNone/>
            </a:pPr>
            <a:r>
              <a:rPr lang="en-US" sz="1800" b="1" dirty="0" smtClean="0">
                <a:latin typeface="Times New Roman" pitchFamily="18" charset="0"/>
                <a:cs typeface="Times New Roman" pitchFamily="18" charset="0"/>
              </a:rPr>
              <a:t>6.Informational or Analytical Report?</a:t>
            </a:r>
          </a:p>
          <a:p>
            <a:r>
              <a:rPr lang="en-US" sz="1800" dirty="0" smtClean="0">
                <a:latin typeface="Times New Roman" pitchFamily="18" charset="0"/>
                <a:cs typeface="Times New Roman" pitchFamily="18" charset="0"/>
              </a:rPr>
              <a:t>An informational report informs or instructs and presents details of events, activities, individuals, or conditions without analysis. </a:t>
            </a:r>
          </a:p>
          <a:p>
            <a:pPr>
              <a:buNone/>
            </a:pPr>
            <a:r>
              <a:rPr lang="en-US" sz="1800" b="1" dirty="0" smtClean="0">
                <a:latin typeface="Times New Roman" pitchFamily="18" charset="0"/>
                <a:cs typeface="Times New Roman" pitchFamily="18" charset="0"/>
              </a:rPr>
              <a:t>E.g. Police accidental  FIR report </a:t>
            </a:r>
          </a:p>
          <a:p>
            <a:r>
              <a:rPr lang="en-US" sz="1800" dirty="0" smtClean="0">
                <a:latin typeface="Times New Roman" pitchFamily="18" charset="0"/>
                <a:cs typeface="Times New Roman" pitchFamily="18" charset="0"/>
              </a:rPr>
              <a:t>An analytical report presents information with a comprehensive analysis to solve problems, demonstrate relationships, or make recommendations. </a:t>
            </a:r>
          </a:p>
          <a:p>
            <a:r>
              <a:rPr lang="en-US" sz="1800" dirty="0" smtClean="0">
                <a:latin typeface="Times New Roman" pitchFamily="18" charset="0"/>
                <a:cs typeface="Times New Roman" pitchFamily="18" charset="0"/>
              </a:rPr>
              <a:t>E.g. H1N1 disease- noting symptoms, disease progression, treatment and so on.</a:t>
            </a:r>
          </a:p>
          <a:p>
            <a:endParaRPr lang="en-US" sz="1800" dirty="0" smtClean="0">
              <a:latin typeface="Times New Roman" pitchFamily="18" charset="0"/>
              <a:cs typeface="Times New Roman" pitchFamily="18" charset="0"/>
            </a:endParaRPr>
          </a:p>
          <a:p>
            <a:pPr>
              <a:buNone/>
            </a:pPr>
            <a:r>
              <a:rPr lang="en-US" sz="1800" b="1" dirty="0" smtClean="0">
                <a:latin typeface="Times New Roman" pitchFamily="18" charset="0"/>
                <a:cs typeface="Times New Roman" pitchFamily="18" charset="0"/>
              </a:rPr>
              <a:t>7.Routine Reports</a:t>
            </a:r>
          </a:p>
          <a:p>
            <a:r>
              <a:rPr lang="en-US" sz="1800" dirty="0" smtClean="0">
                <a:latin typeface="Times New Roman" pitchFamily="18" charset="0"/>
                <a:cs typeface="Times New Roman" pitchFamily="18" charset="0"/>
              </a:rPr>
              <a:t>Reports made by filling in a printed form </a:t>
            </a:r>
            <a:r>
              <a:rPr lang="en-US" sz="1800" b="1" dirty="0" smtClean="0">
                <a:latin typeface="Times New Roman" pitchFamily="18" charset="0"/>
                <a:cs typeface="Times New Roman" pitchFamily="18" charset="0"/>
              </a:rPr>
              <a:t> </a:t>
            </a:r>
          </a:p>
          <a:p>
            <a:endParaRPr lang="en-US" sz="1800" b="1" dirty="0" smtClean="0">
              <a:latin typeface="Times New Roman" pitchFamily="18" charset="0"/>
              <a:cs typeface="Times New Roman" pitchFamily="18" charset="0"/>
            </a:endParaRPr>
          </a:p>
          <a:p>
            <a:pPr>
              <a:buNone/>
            </a:pPr>
            <a:r>
              <a:rPr lang="en-US" sz="1800" b="1" dirty="0" smtClean="0">
                <a:latin typeface="Times New Roman" pitchFamily="18" charset="0"/>
                <a:cs typeface="Times New Roman" pitchFamily="18" charset="0"/>
              </a:rPr>
              <a:t>8.Progress Reports </a:t>
            </a:r>
          </a:p>
          <a:p>
            <a:r>
              <a:rPr lang="en-US" sz="1800" dirty="0" smtClean="0">
                <a:latin typeface="Times New Roman" pitchFamily="18" charset="0"/>
                <a:cs typeface="Times New Roman" pitchFamily="18" charset="0"/>
              </a:rPr>
              <a:t>Reports on the progress &amp; status of the project .</a:t>
            </a:r>
            <a:endParaRPr lang="en-US" sz="1800" b="1" dirty="0" smtClean="0">
              <a:latin typeface="Times New Roman" pitchFamily="18" charset="0"/>
              <a:cs typeface="Times New Roman" pitchFamily="18" charset="0"/>
            </a:endParaRPr>
          </a:p>
          <a:p>
            <a:endParaRPr lang="en-US" sz="1800" dirty="0" smtClean="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p:txBody>
      </p:sp>
    </p:spTree>
    <p:extLst>
      <p:ext uri="{BB962C8B-B14F-4D97-AF65-F5344CB8AC3E}">
        <p14:creationId xmlns="" xmlns:p14="http://schemas.microsoft.com/office/powerpoint/2010/main" val="2281030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reports </a:t>
            </a:r>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964350831"/>
              </p:ext>
            </p:extLst>
          </p:nvPr>
        </p:nvGraphicFramePr>
        <p:xfrm>
          <a:off x="457200" y="1600200"/>
          <a:ext cx="8229600" cy="5212080"/>
        </p:xfrm>
        <a:graphic>
          <a:graphicData uri="http://schemas.openxmlformats.org/drawingml/2006/table">
            <a:tbl>
              <a:tblPr firstRow="1" bandRow="1">
                <a:tableStyleId>{5C22544A-7EE6-4342-B048-85BDC9FD1C3A}</a:tableStyleId>
              </a:tblPr>
              <a:tblGrid>
                <a:gridCol w="1981200"/>
                <a:gridCol w="6248400"/>
              </a:tblGrid>
              <a:tr h="381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smtClean="0">
                          <a:solidFill>
                            <a:schemeClr val="lt1"/>
                          </a:solidFill>
                          <a:latin typeface="+mn-lt"/>
                          <a:ea typeface="+mn-ea"/>
                          <a:cs typeface="+mn-cs"/>
                        </a:rPr>
                        <a:t>Type </a:t>
                      </a:r>
                      <a:r>
                        <a:rPr lang="en-US" sz="1800" b="0" i="0" u="none" strike="noStrike" kern="1200" baseline="0" dirty="0" smtClean="0">
                          <a:solidFill>
                            <a:schemeClr val="lt1"/>
                          </a:solidFill>
                          <a:latin typeface="+mn-lt"/>
                          <a:ea typeface="+mn-ea"/>
                          <a:cs typeface="+mn-cs"/>
                        </a:rPr>
                        <a:t>	</a:t>
                      </a:r>
                    </a:p>
                    <a:p>
                      <a:endParaRPr lang="en-US" dirty="0"/>
                    </a:p>
                  </a:txBody>
                  <a:tcPr/>
                </a:tc>
                <a:tc>
                  <a:txBody>
                    <a:bodyPr/>
                    <a:lstStyle/>
                    <a:p>
                      <a:r>
                        <a:rPr lang="en-US" dirty="0" smtClean="0"/>
                        <a:t>Function </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Laboratory Report 	</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Communicate the procedures and results of laboratory activities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Research Report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Study problems scientifically by developing hypotheses, collecting data, analyzing data, and indicating findings or conclusions 	</a:t>
                      </a:r>
                    </a:p>
                  </a:txBody>
                  <a:tcPr/>
                </a:tc>
              </a:tr>
              <a:tr h="3200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Field Study Report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Describe one-time events, such as trips, conferences, seminars, as well as reports from branch offices, industrial and manufacturing plants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Progress Report 	</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Monitor and control production, sales, shipping, service, or related business process 	</a:t>
                      </a:r>
                    </a:p>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Technical Report 	</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Communication process and product from a technical perspective 	</a:t>
                      </a:r>
                    </a:p>
                    <a:p>
                      <a:endParaRPr lang="en-US" dirty="0"/>
                    </a:p>
                  </a:txBody>
                  <a:tcPr/>
                </a:tc>
              </a:tr>
            </a:tbl>
          </a:graphicData>
        </a:graphic>
      </p:graphicFrame>
    </p:spTree>
    <p:extLst>
      <p:ext uri="{BB962C8B-B14F-4D97-AF65-F5344CB8AC3E}">
        <p14:creationId xmlns="" xmlns:p14="http://schemas.microsoft.com/office/powerpoint/2010/main" val="3305025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537394371"/>
              </p:ext>
            </p:extLst>
          </p:nvPr>
        </p:nvGraphicFramePr>
        <p:xfrm>
          <a:off x="457200" y="1600200"/>
          <a:ext cx="8229600" cy="3749040"/>
        </p:xfrm>
        <a:graphic>
          <a:graphicData uri="http://schemas.openxmlformats.org/drawingml/2006/table">
            <a:tbl>
              <a:tblPr firstRow="1" bandRow="1">
                <a:tableStyleId>{5C22544A-7EE6-4342-B048-85BDC9FD1C3A}</a:tableStyleId>
              </a:tblPr>
              <a:tblGrid>
                <a:gridCol w="2590800"/>
                <a:gridCol w="56388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lt1"/>
                          </a:solidFill>
                          <a:latin typeface="+mn-lt"/>
                          <a:ea typeface="+mn-ea"/>
                          <a:cs typeface="+mn-cs"/>
                        </a:rPr>
                        <a:t>Financial Report 	</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lt1"/>
                          </a:solidFill>
                          <a:latin typeface="+mn-lt"/>
                          <a:ea typeface="+mn-ea"/>
                          <a:cs typeface="+mn-cs"/>
                        </a:rPr>
                        <a:t>Communication status and trends from a finance perspective 	</a:t>
                      </a:r>
                    </a:p>
                    <a:p>
                      <a:endParaRPr lang="en-US" dirty="0"/>
                    </a:p>
                  </a:txBody>
                  <a:tcPr/>
                </a:tc>
              </a:tr>
              <a:tr h="370840">
                <a:tc>
                  <a:txBody>
                    <a:bodyPr/>
                    <a:lstStyle/>
                    <a:p>
                      <a:r>
                        <a:rPr lang="en-US" sz="1800" b="0" i="0" u="none" strike="noStrike" kern="1200" baseline="0" dirty="0" smtClean="0">
                          <a:solidFill>
                            <a:schemeClr val="dk1"/>
                          </a:solidFill>
                          <a:latin typeface="+mn-lt"/>
                          <a:ea typeface="+mn-ea"/>
                          <a:cs typeface="+mn-cs"/>
                        </a:rPr>
                        <a:t>Case Study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Represent, analyze, and present lessons learned from a specific case or example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Benchmark Report 	</a:t>
                      </a:r>
                    </a:p>
                    <a:p>
                      <a:r>
                        <a:rPr lang="en-US" sz="1800" b="0" i="0" u="none" strike="noStrike" kern="1200" baseline="0" dirty="0" smtClean="0">
                          <a:solidFill>
                            <a:schemeClr val="dk1"/>
                          </a:solidFill>
                          <a:latin typeface="+mn-lt"/>
                          <a:ea typeface="+mn-ea"/>
                          <a:cs typeface="+mn-cs"/>
                        </a:rPr>
                        <a: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Establish criteria and evaluate alternatives by measuring against the establish benchmark criteria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Examination  Report</a:t>
                      </a:r>
                    </a:p>
                    <a:p>
                      <a:endParaRPr lang="en-US" sz="1800" b="0" i="0" u="none" strike="noStrike" kern="1200" baseline="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Report or record data obtained from an examination of an item or conditions, including accidents and natural disasters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Literature Review 	</a:t>
                      </a:r>
                    </a:p>
                    <a:p>
                      <a:endParaRPr lang="en-US" sz="1800" b="0" i="0" u="none" strike="noStrike" kern="1200" baseline="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Present summaries of the information available on a given subject 	</a:t>
                      </a:r>
                    </a:p>
                  </a:txBody>
                  <a:tcPr/>
                </a:tc>
              </a:tr>
            </a:tbl>
          </a:graphicData>
        </a:graphic>
      </p:graphicFrame>
    </p:spTree>
    <p:extLst>
      <p:ext uri="{BB962C8B-B14F-4D97-AF65-F5344CB8AC3E}">
        <p14:creationId xmlns="" xmlns:p14="http://schemas.microsoft.com/office/powerpoint/2010/main" val="1452605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Minutes of meeting</a:t>
            </a:r>
            <a:endParaRPr lang="en-US" b="1" dirty="0"/>
          </a:p>
        </p:txBody>
      </p:sp>
      <p:sp>
        <p:nvSpPr>
          <p:cNvPr id="3" name="Content Placeholder 2"/>
          <p:cNvSpPr>
            <a:spLocks noGrp="1"/>
          </p:cNvSpPr>
          <p:nvPr>
            <p:ph idx="1"/>
          </p:nvPr>
        </p:nvSpPr>
        <p:spPr/>
        <p:txBody>
          <a:bodyPr>
            <a:normAutofit/>
          </a:bodyPr>
          <a:lstStyle/>
          <a:p>
            <a:pPr algn="just"/>
            <a:r>
              <a:rPr lang="en-US" sz="2800" b="1" dirty="0" smtClean="0">
                <a:latin typeface="Times New Roman" pitchFamily="18" charset="0"/>
                <a:cs typeface="Times New Roman" pitchFamily="18" charset="0"/>
              </a:rPr>
              <a:t>Minutes</a:t>
            </a:r>
            <a:r>
              <a:rPr lang="en-US" sz="2800" dirty="0" smtClean="0">
                <a:latin typeface="Times New Roman" pitchFamily="18" charset="0"/>
                <a:cs typeface="Times New Roman" pitchFamily="18" charset="0"/>
              </a:rPr>
              <a:t>, also known as protocols or, informally, notes, are the instant written record of a </a:t>
            </a:r>
            <a:r>
              <a:rPr lang="en-US" sz="2800" b="1" dirty="0" smtClean="0">
                <a:latin typeface="Times New Roman" pitchFamily="18" charset="0"/>
                <a:cs typeface="Times New Roman" pitchFamily="18" charset="0"/>
              </a:rPr>
              <a:t>meeting</a:t>
            </a:r>
            <a:r>
              <a:rPr lang="en-US" sz="2800" dirty="0" smtClean="0">
                <a:latin typeface="Times New Roman" pitchFamily="18" charset="0"/>
                <a:cs typeface="Times New Roman" pitchFamily="18" charset="0"/>
              </a:rPr>
              <a:t> or hearing. They typically describe the events of the </a:t>
            </a:r>
            <a:r>
              <a:rPr lang="en-US" sz="2800" b="1" dirty="0" smtClean="0">
                <a:latin typeface="Times New Roman" pitchFamily="18" charset="0"/>
                <a:cs typeface="Times New Roman" pitchFamily="18" charset="0"/>
              </a:rPr>
              <a:t>meeting</a:t>
            </a:r>
            <a:r>
              <a:rPr lang="en-US" sz="2800" dirty="0" smtClean="0">
                <a:latin typeface="Times New Roman" pitchFamily="18" charset="0"/>
                <a:cs typeface="Times New Roman" pitchFamily="18" charset="0"/>
              </a:rPr>
              <a:t> and may include a list of attendees, a statement of the issues considered by the participants, and related responses or decisions for the issues.</a:t>
            </a:r>
            <a:endParaRPr lang="en-US" sz="28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Types of minutes of meeting</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2600" b="1" dirty="0" smtClean="0">
                <a:latin typeface="Times New Roman" pitchFamily="18" charset="0"/>
                <a:cs typeface="Times New Roman" pitchFamily="18" charset="0"/>
              </a:rPr>
              <a:t>1.Verbatim minutes(word-for-word </a:t>
            </a:r>
            <a:r>
              <a:rPr lang="en-US" sz="2600" dirty="0" smtClean="0">
                <a:latin typeface="Times New Roman" pitchFamily="18" charset="0"/>
                <a:cs typeface="Times New Roman" pitchFamily="18" charset="0"/>
              </a:rPr>
              <a:t>records of what was said)For any type of meeting at which every word that was said must be captured —usually a legal context, at the advice of legal counsel.</a:t>
            </a:r>
          </a:p>
          <a:p>
            <a:pPr algn="just">
              <a:buNone/>
            </a:pPr>
            <a:endParaRPr lang="en-US" sz="2600" dirty="0" smtClean="0">
              <a:latin typeface="Times New Roman" pitchFamily="18" charset="0"/>
              <a:cs typeface="Times New Roman" pitchFamily="18" charset="0"/>
            </a:endParaRPr>
          </a:p>
          <a:p>
            <a:pPr algn="just">
              <a:buNone/>
            </a:pPr>
            <a:r>
              <a:rPr lang="en-US" sz="2600" b="1" dirty="0" smtClean="0">
                <a:latin typeface="Times New Roman" pitchFamily="18" charset="0"/>
                <a:cs typeface="Times New Roman" pitchFamily="18" charset="0"/>
              </a:rPr>
              <a:t>2.Minutes of resolution</a:t>
            </a:r>
            <a:r>
              <a:rPr lang="en-US" sz="2600" dirty="0" smtClean="0">
                <a:latin typeface="Times New Roman" pitchFamily="18" charset="0"/>
                <a:cs typeface="Times New Roman" pitchFamily="18" charset="0"/>
              </a:rPr>
              <a:t>: only decision or resolution at meeting are recorded</a:t>
            </a:r>
          </a:p>
          <a:p>
            <a:pPr algn="just">
              <a:buNone/>
            </a:pPr>
            <a:endParaRPr lang="en-US" sz="2600" dirty="0" smtClean="0">
              <a:latin typeface="Times New Roman" pitchFamily="18" charset="0"/>
              <a:cs typeface="Times New Roman" pitchFamily="18" charset="0"/>
            </a:endParaRPr>
          </a:p>
          <a:p>
            <a:pPr algn="just">
              <a:buNone/>
            </a:pPr>
            <a:r>
              <a:rPr lang="en-US" sz="2600" b="1" dirty="0" smtClean="0">
                <a:latin typeface="Times New Roman" pitchFamily="18" charset="0"/>
                <a:cs typeface="Times New Roman" pitchFamily="18" charset="0"/>
              </a:rPr>
              <a:t>3.Minutes of narration</a:t>
            </a:r>
            <a:r>
              <a:rPr lang="en-US" sz="2600" dirty="0" smtClean="0">
                <a:latin typeface="Times New Roman" pitchFamily="18" charset="0"/>
                <a:cs typeface="Times New Roman" pitchFamily="18" charset="0"/>
              </a:rPr>
              <a:t>:( brief discussion and </a:t>
            </a:r>
            <a:r>
              <a:rPr lang="en-US" sz="2600" dirty="0" err="1" smtClean="0">
                <a:latin typeface="Times New Roman" pitchFamily="18" charset="0"/>
                <a:cs typeface="Times New Roman" pitchFamily="18" charset="0"/>
              </a:rPr>
              <a:t>circumsatance</a:t>
            </a:r>
            <a:r>
              <a:rPr lang="en-US" sz="2600" dirty="0" smtClean="0">
                <a:latin typeface="Times New Roman" pitchFamily="18" charset="0"/>
                <a:cs typeface="Times New Roman" pitchFamily="18" charset="0"/>
              </a:rPr>
              <a:t> leading to the resolution)</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r>
              <a:rPr lang="en-US" b="1" dirty="0" smtClean="0"/>
              <a:t>Video</a:t>
            </a:r>
            <a:r>
              <a:rPr lang="en-US" b="1" dirty="0" smtClean="0"/>
              <a:t> </a:t>
            </a:r>
            <a:r>
              <a:rPr lang="en-US" b="1" dirty="0" smtClean="0"/>
              <a:t>link  on Effective Minutes of Meeting</a:t>
            </a:r>
            <a:endParaRPr lang="en-US" b="1" dirty="0"/>
          </a:p>
        </p:txBody>
      </p:sp>
      <p:sp>
        <p:nvSpPr>
          <p:cNvPr id="3" name="Content Placeholder 2"/>
          <p:cNvSpPr>
            <a:spLocks noGrp="1"/>
          </p:cNvSpPr>
          <p:nvPr>
            <p:ph idx="1"/>
          </p:nvPr>
        </p:nvSpPr>
        <p:spPr>
          <a:xfrm>
            <a:off x="609600" y="2133600"/>
            <a:ext cx="8229600" cy="3992563"/>
          </a:xfrm>
        </p:spPr>
        <p:txBody>
          <a:bodyPr>
            <a:normAutofit fontScale="92500"/>
          </a:bodyPr>
          <a:lstStyle/>
          <a:p>
            <a:r>
              <a:rPr lang="en-US" dirty="0" smtClean="0">
                <a:hlinkClick r:id="rId2"/>
              </a:rPr>
              <a:t>https://</a:t>
            </a:r>
            <a:r>
              <a:rPr lang="en-US" dirty="0" smtClean="0">
                <a:hlinkClick r:id="rId2"/>
              </a:rPr>
              <a:t>www.youtube.com/watch?v=q5-B_FsXoyg</a:t>
            </a:r>
            <a:endParaRPr lang="en-US" dirty="0" smtClean="0"/>
          </a:p>
          <a:p>
            <a:r>
              <a:rPr lang="en-US" b="1" dirty="0" smtClean="0"/>
              <a:t>Description : This </a:t>
            </a:r>
            <a:r>
              <a:rPr lang="en-US" dirty="0" smtClean="0"/>
              <a:t>link is helpful to learn</a:t>
            </a:r>
            <a:r>
              <a:rPr lang="en-US" dirty="0" smtClean="0"/>
              <a:t> </a:t>
            </a:r>
            <a:r>
              <a:rPr lang="en-US" dirty="0" smtClean="0"/>
              <a:t>how to take effective meeting notes in Microsoft OneNote </a:t>
            </a:r>
            <a:r>
              <a:rPr lang="en-US" dirty="0" smtClean="0"/>
              <a:t>.  </a:t>
            </a:r>
            <a:r>
              <a:rPr lang="en-US" dirty="0" smtClean="0"/>
              <a:t>how to note down action items and ownership, how to take notes by hand and how to share notes after the meeting. </a:t>
            </a:r>
            <a:br>
              <a:rPr lang="en-US" dirty="0" smtClean="0"/>
            </a:br>
            <a:r>
              <a:rPr lang="en-US" dirty="0" smtClean="0"/>
              <a:t>Here is an updated tutorial on taking effective meeting minutes with OneNote </a:t>
            </a:r>
            <a:r>
              <a:rPr lang="en-US" dirty="0" smtClean="0"/>
              <a:t>:</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6600" b="1" dirty="0" smtClean="0"/>
              <a:t>Thank you </a:t>
            </a:r>
          </a:p>
        </p:txBody>
      </p:sp>
    </p:spTree>
    <p:extLst>
      <p:ext uri="{BB962C8B-B14F-4D97-AF65-F5344CB8AC3E}">
        <p14:creationId xmlns="" xmlns:p14="http://schemas.microsoft.com/office/powerpoint/2010/main" val="823173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1643</TotalTime>
  <Words>1784</Words>
  <Application>Microsoft Office PowerPoint</Application>
  <PresentationFormat>On-screen Show (4:3)</PresentationFormat>
  <Paragraphs>224</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 Department of MBA 1st Semester  Subject Name – Managerial Communication Subject Code - 18MBA16  Mr. Sreedhar.N Assistant Professor </vt:lpstr>
      <vt:lpstr>Business letters </vt:lpstr>
      <vt:lpstr>Basic principles </vt:lpstr>
      <vt:lpstr>Writing strategies </vt:lpstr>
      <vt:lpstr>Components/ELEMENT/STRUCTURE </vt:lpstr>
      <vt:lpstr>  -Students are advised to go through the link provided.  </vt:lpstr>
      <vt:lpstr>Slide 7</vt:lpstr>
      <vt:lpstr>TYPES OF Business LETTERS</vt:lpstr>
      <vt:lpstr>Inquiry Letters </vt:lpstr>
      <vt:lpstr>Letter of Enquiry</vt:lpstr>
      <vt:lpstr>Special Request Letters </vt:lpstr>
      <vt:lpstr>Letter of Request</vt:lpstr>
      <vt:lpstr> Sales letters  </vt:lpstr>
      <vt:lpstr>Sales Letter to Current Client </vt:lpstr>
      <vt:lpstr>Sales Letter to Current Client </vt:lpstr>
      <vt:lpstr>Business Reports- Definition</vt:lpstr>
      <vt:lpstr>Video Link – Business Reports Structure </vt:lpstr>
      <vt:lpstr>Business Reports – Characteristics </vt:lpstr>
      <vt:lpstr>Business Reports – Writing Steps </vt:lpstr>
      <vt:lpstr>Kinds of writing report</vt:lpstr>
      <vt:lpstr>Slide 21</vt:lpstr>
      <vt:lpstr>Slide 22</vt:lpstr>
      <vt:lpstr>Types of reports </vt:lpstr>
      <vt:lpstr>Slide 24</vt:lpstr>
      <vt:lpstr>Minutes of meeting</vt:lpstr>
      <vt:lpstr>Types of minutes of meeting</vt:lpstr>
      <vt:lpstr>Video link  on Effective Minutes of Meeting</vt:lpstr>
      <vt:lpstr>Slide 28</vt:lpstr>
    </vt:vector>
  </TitlesOfParts>
  <Company>K.S.SCHOOL OF ENGINEERING &amp;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dc:title>
  <dc:creator>kish</dc:creator>
  <cp:lastModifiedBy>KSSEM-MBA-CC16</cp:lastModifiedBy>
  <cp:revision>279</cp:revision>
  <dcterms:created xsi:type="dcterms:W3CDTF">2015-11-19T03:37:55Z</dcterms:created>
  <dcterms:modified xsi:type="dcterms:W3CDTF">2020-01-18T10:13:09Z</dcterms:modified>
</cp:coreProperties>
</file>