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22" y="3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A4FA2-E306-45EB-BDAF-6557A4A02C77}" type="datetimeFigureOut">
              <a:rPr lang="en-US" smtClean="0"/>
              <a:t>1/20/2020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E43F36-C3B1-462A-B631-6C6A9EB19E6A}" type="slidenum">
              <a:rPr lang="en-US" smtClean="0"/>
              <a:t>‹#›</a:t>
            </a:fld>
            <a:endParaRPr lang="en-US"/>
          </a:p>
        </p:txBody>
      </p:sp>
    </p:spTree>
    <p:extLst>
      <p:ext uri="{BB962C8B-B14F-4D97-AF65-F5344CB8AC3E}">
        <p14:creationId xmlns:p14="http://schemas.microsoft.com/office/powerpoint/2010/main" val="2708449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563832-AA6C-41B6-9FBB-55C9CBD97CE7}"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7EF14E-AE9A-44C6-9AD3-AFA2530B154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563832-AA6C-41B6-9FBB-55C9CBD97CE7}"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7EF14E-AE9A-44C6-9AD3-AFA2530B154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563832-AA6C-41B6-9FBB-55C9CBD97CE7}"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7EF14E-AE9A-44C6-9AD3-AFA2530B154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563832-AA6C-41B6-9FBB-55C9CBD97CE7}"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7EF14E-AE9A-44C6-9AD3-AFA2530B154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563832-AA6C-41B6-9FBB-55C9CBD97CE7}" type="datetimeFigureOut">
              <a:rPr lang="en-US" smtClean="0"/>
              <a:t>1/20/2020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7EF14E-AE9A-44C6-9AD3-AFA2530B154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563832-AA6C-41B6-9FBB-55C9CBD97CE7}" type="datetimeFigureOut">
              <a:rPr lang="en-US" smtClean="0"/>
              <a:t>1/20/2020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7EF14E-AE9A-44C6-9AD3-AFA2530B154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563832-AA6C-41B6-9FBB-55C9CBD97CE7}" type="datetimeFigureOut">
              <a:rPr lang="en-US" smtClean="0"/>
              <a:t>1/20/2020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7EF14E-AE9A-44C6-9AD3-AFA2530B154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563832-AA6C-41B6-9FBB-55C9CBD97CE7}"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7EF14E-AE9A-44C6-9AD3-AFA2530B154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563832-AA6C-41B6-9FBB-55C9CBD97CE7}"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7EF14E-AE9A-44C6-9AD3-AFA2530B154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563832-AA6C-41B6-9FBB-55C9CBD97CE7}"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7EF14E-AE9A-44C6-9AD3-AFA2530B154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563832-AA6C-41B6-9FBB-55C9CBD97CE7}"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7EF14E-AE9A-44C6-9AD3-AFA2530B154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563832-AA6C-41B6-9FBB-55C9CBD97CE7}" type="datetimeFigureOut">
              <a:rPr lang="en-US" smtClean="0"/>
              <a:t>1/20/2020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7EF14E-AE9A-44C6-9AD3-AFA2530B154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zuZXXeQlHjw" TargetMode="External"/><Relationship Id="rId2" Type="http://schemas.openxmlformats.org/officeDocument/2006/relationships/hyperlink" Target="https://www.youtube.com/watch?v=D3YMfLZDIrE" TargetMode="External"/><Relationship Id="rId1" Type="http://schemas.openxmlformats.org/officeDocument/2006/relationships/slideLayout" Target="../slideLayouts/slideLayout2.xml"/><Relationship Id="rId5" Type="http://schemas.openxmlformats.org/officeDocument/2006/relationships/hyperlink" Target="https://www.youtube.com/watch?v=qjxKhB_xf_E" TargetMode="External"/><Relationship Id="rId4" Type="http://schemas.openxmlformats.org/officeDocument/2006/relationships/hyperlink" Target="https://www.youtube.com/watch?v=NBLOBkY1hj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156" y="1295400"/>
            <a:ext cx="8839200" cy="457200"/>
          </a:xfrm>
        </p:spPr>
        <p:txBody>
          <a:bodyPr>
            <a:noAutofit/>
          </a:bodyPr>
          <a:lstStyle/>
          <a:p>
            <a:r>
              <a:rPr lang="en-US" sz="4000" b="1" dirty="0"/>
              <a:t>Semiconductor Diodes and Applications</a:t>
            </a:r>
          </a:p>
        </p:txBody>
      </p:sp>
      <p:sp>
        <p:nvSpPr>
          <p:cNvPr id="3" name="Subtitle 2"/>
          <p:cNvSpPr>
            <a:spLocks noGrp="1"/>
          </p:cNvSpPr>
          <p:nvPr>
            <p:ph type="subTitle" idx="1"/>
          </p:nvPr>
        </p:nvSpPr>
        <p:spPr>
          <a:xfrm>
            <a:off x="1371600" y="2743200"/>
            <a:ext cx="6400800" cy="1219200"/>
          </a:xfrm>
        </p:spPr>
        <p:txBody>
          <a:bodyPr/>
          <a:lstStyle/>
          <a:p>
            <a:r>
              <a:rPr lang="en-US" b="1" dirty="0" smtClean="0">
                <a:solidFill>
                  <a:srgbClr val="0070C0"/>
                </a:solidFill>
              </a:rPr>
              <a:t>Syed </a:t>
            </a:r>
            <a:r>
              <a:rPr lang="en-US" b="1" dirty="0" err="1" smtClean="0">
                <a:solidFill>
                  <a:srgbClr val="0070C0"/>
                </a:solidFill>
              </a:rPr>
              <a:t>Waseem</a:t>
            </a:r>
            <a:r>
              <a:rPr lang="en-US" b="1" dirty="0" smtClean="0">
                <a:solidFill>
                  <a:srgbClr val="0070C0"/>
                </a:solidFill>
              </a:rPr>
              <a:t> </a:t>
            </a:r>
            <a:r>
              <a:rPr lang="en-US" b="1" dirty="0" err="1" smtClean="0">
                <a:solidFill>
                  <a:srgbClr val="0070C0"/>
                </a:solidFill>
              </a:rPr>
              <a:t>Tabraiz</a:t>
            </a:r>
            <a:endParaRPr lang="en-US" b="1" dirty="0" smtClean="0">
              <a:solidFill>
                <a:srgbClr val="0070C0"/>
              </a:solidFill>
            </a:endParaRPr>
          </a:p>
          <a:p>
            <a:r>
              <a:rPr lang="en-US" b="1" dirty="0" smtClean="0">
                <a:solidFill>
                  <a:srgbClr val="0070C0"/>
                </a:solidFill>
              </a:rPr>
              <a:t>Assistant Professor</a:t>
            </a:r>
            <a:endParaRPr lang="en-US" b="1" dirty="0">
              <a:solidFill>
                <a:srgbClr val="0070C0"/>
              </a:solidFill>
            </a:endParaRPr>
          </a:p>
        </p:txBody>
      </p:sp>
      <p:sp>
        <p:nvSpPr>
          <p:cNvPr id="4" name="Title 1"/>
          <p:cNvSpPr txBox="1">
            <a:spLocks/>
          </p:cNvSpPr>
          <p:nvPr/>
        </p:nvSpPr>
        <p:spPr>
          <a:xfrm>
            <a:off x="762000" y="533400"/>
            <a:ext cx="7772400" cy="457200"/>
          </a:xfrm>
          <a:prstGeom prst="rect">
            <a:avLst/>
          </a:prstGeom>
        </p:spPr>
        <p:txBody>
          <a:bodyPr vert="horz" lIns="91440" tIns="45720" rIns="91440" bIns="45720" rtlCol="0" anchor="ctr">
            <a:normAutofit fontScale="6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dirty="0" smtClean="0">
                <a:latin typeface="+mj-lt"/>
                <a:ea typeface="+mj-ea"/>
                <a:cs typeface="+mj-cs"/>
              </a:rPr>
              <a:t>Module-1</a:t>
            </a:r>
            <a:endParaRPr kumimoji="0" lang="en-US" sz="4400" b="1"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5" name="Title 1"/>
          <p:cNvSpPr txBox="1">
            <a:spLocks/>
          </p:cNvSpPr>
          <p:nvPr/>
        </p:nvSpPr>
        <p:spPr>
          <a:xfrm>
            <a:off x="762000" y="1981200"/>
            <a:ext cx="7772400" cy="457200"/>
          </a:xfrm>
          <a:prstGeom prst="rect">
            <a:avLst/>
          </a:prstGeom>
        </p:spPr>
        <p:txBody>
          <a:bodyPr vert="horz" lIns="91440" tIns="45720" rIns="91440" bIns="45720" rtlCol="0" anchor="ctr">
            <a:normAutofit fontScale="5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latin typeface="+mj-lt"/>
                <a:ea typeface="+mj-ea"/>
                <a:cs typeface="+mj-cs"/>
              </a:rPr>
              <a:t>Subject Name: Basic Electronics              Subject Code:18ELN14</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pic>
        <p:nvPicPr>
          <p:cNvPr id="7" name="image1.jpg" descr="http://www.ksit.ac.in/imgs/logo.jpg"/>
          <p:cNvPicPr/>
          <p:nvPr/>
        </p:nvPicPr>
        <p:blipFill>
          <a:blip r:embed="rId2"/>
          <a:srcRect/>
          <a:stretch>
            <a:fillRect/>
          </a:stretch>
        </p:blipFill>
        <p:spPr>
          <a:xfrm>
            <a:off x="4114800" y="4148137"/>
            <a:ext cx="823913" cy="1033463"/>
          </a:xfrm>
          <a:prstGeom prst="rect">
            <a:avLst/>
          </a:prstGeom>
          <a:ln/>
        </p:spPr>
      </p:pic>
      <p:sp>
        <p:nvSpPr>
          <p:cNvPr id="2050" name="Rectangle 2"/>
          <p:cNvSpPr>
            <a:spLocks noChangeArrowheads="1"/>
          </p:cNvSpPr>
          <p:nvPr/>
        </p:nvSpPr>
        <p:spPr bwMode="auto">
          <a:xfrm>
            <a:off x="609600" y="5410200"/>
            <a:ext cx="82296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rPr>
              <a:t>K.S. SCHOOL OF ENGINEERING AND MANAGEMENT, BANGALORE - 560109</a:t>
            </a:r>
            <a:endParaRPr kumimoji="0" lang="en-US" sz="3200" b="0" i="0" u="none" strike="noStrike" cap="none" normalizeH="0" baseline="0" dirty="0" smtClean="0">
              <a:ln>
                <a:noFill/>
              </a:ln>
              <a:solidFill>
                <a:schemeClr val="tx1"/>
              </a:solidFill>
              <a:effectLst/>
              <a:latin typeface="Arial" pitchFamily="34" charset="0"/>
            </a:endParaRPr>
          </a:p>
        </p:txBody>
      </p:sp>
      <p:sp>
        <p:nvSpPr>
          <p:cNvPr id="2051" name="Rectangle 3"/>
          <p:cNvSpPr>
            <a:spLocks noChangeArrowheads="1"/>
          </p:cNvSpPr>
          <p:nvPr/>
        </p:nvSpPr>
        <p:spPr bwMode="auto">
          <a:xfrm>
            <a:off x="990600" y="6172200"/>
            <a:ext cx="73152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rPr>
              <a:t>    DEPARTMENT OF ELETRONICS AND COMMUNICATION ENGINEERING</a:t>
            </a:r>
            <a:endParaRPr kumimoji="0" lang="en-US" sz="24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b="1" dirty="0" err="1"/>
              <a:t>pn</a:t>
            </a:r>
            <a:r>
              <a:rPr lang="en-US" altLang="en-US" sz="4000" b="1" dirty="0"/>
              <a:t> Junction and Biasing</a:t>
            </a:r>
            <a:endParaRPr lang="en-US" sz="4000" b="1" dirty="0"/>
          </a:p>
        </p:txBody>
      </p:sp>
      <p:sp>
        <p:nvSpPr>
          <p:cNvPr id="4" name="Rectangle 7"/>
          <p:cNvSpPr txBox="1">
            <a:spLocks noChangeArrowheads="1"/>
          </p:cNvSpPr>
          <p:nvPr/>
        </p:nvSpPr>
        <p:spPr>
          <a:xfrm>
            <a:off x="0" y="1733812"/>
            <a:ext cx="9144000" cy="5105399"/>
          </a:xfrm>
          <a:prstGeom prst="rect">
            <a:avLst/>
          </a:prstGeom>
          <a:no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lnSpc>
                <a:spcPct val="90000"/>
              </a:lnSpc>
            </a:pPr>
            <a:r>
              <a:rPr lang="en-US" altLang="en-US" sz="1800" dirty="0"/>
              <a:t>A </a:t>
            </a:r>
            <a:r>
              <a:rPr lang="en-US" altLang="en-US" sz="1800" dirty="0" err="1"/>
              <a:t>pn</a:t>
            </a:r>
            <a:r>
              <a:rPr lang="en-US" altLang="en-US" sz="1800" dirty="0"/>
              <a:t> junction is a sandwich of p-type and n-type material</a:t>
            </a:r>
            <a:r>
              <a:rPr lang="en-US" altLang="en-US" sz="1800" dirty="0" smtClean="0"/>
              <a:t>.</a:t>
            </a:r>
          </a:p>
          <a:p>
            <a:pPr marL="0" indent="0">
              <a:lnSpc>
                <a:spcPct val="90000"/>
              </a:lnSpc>
              <a:buNone/>
            </a:pPr>
            <a:endParaRPr lang="en-US" altLang="en-US" sz="1800" dirty="0"/>
          </a:p>
          <a:p>
            <a:pPr marL="0">
              <a:lnSpc>
                <a:spcPct val="90000"/>
              </a:lnSpc>
            </a:pPr>
            <a:r>
              <a:rPr lang="en-US" altLang="en-US" sz="1800" dirty="0"/>
              <a:t>A depletion region (free of excess charge) forms</a:t>
            </a:r>
            <a:r>
              <a:rPr lang="en-US" altLang="en-US" sz="1800" dirty="0" smtClean="0"/>
              <a:t>.</a:t>
            </a:r>
          </a:p>
          <a:p>
            <a:pPr marL="0" indent="0">
              <a:lnSpc>
                <a:spcPct val="90000"/>
              </a:lnSpc>
              <a:buNone/>
            </a:pPr>
            <a:endParaRPr lang="en-US" altLang="en-US" sz="1800" dirty="0"/>
          </a:p>
          <a:p>
            <a:pPr marL="0">
              <a:lnSpc>
                <a:spcPct val="90000"/>
              </a:lnSpc>
            </a:pPr>
            <a:r>
              <a:rPr lang="en-US" altLang="en-US" sz="1800" dirty="0"/>
              <a:t>An external bias can increase or decrease the width of the depletion </a:t>
            </a:r>
            <a:r>
              <a:rPr lang="en-US" altLang="en-US" sz="1800" dirty="0" smtClean="0"/>
              <a:t>  </a:t>
            </a:r>
          </a:p>
          <a:p>
            <a:pPr marL="0" indent="0">
              <a:lnSpc>
                <a:spcPct val="90000"/>
              </a:lnSpc>
              <a:buNone/>
            </a:pPr>
            <a:r>
              <a:rPr lang="en-US" altLang="en-US" sz="1800" dirty="0"/>
              <a:t> </a:t>
            </a:r>
            <a:r>
              <a:rPr lang="en-US" altLang="en-US" sz="1800" dirty="0" smtClean="0"/>
              <a:t>      region </a:t>
            </a:r>
            <a:r>
              <a:rPr lang="en-US" altLang="en-US" sz="1800" dirty="0"/>
              <a:t>and the voltage difference between the p and n regions</a:t>
            </a:r>
            <a:r>
              <a:rPr lang="en-US" altLang="en-US" sz="1800" dirty="0" smtClean="0"/>
              <a:t>.</a:t>
            </a:r>
          </a:p>
          <a:p>
            <a:pPr marL="0" indent="0">
              <a:lnSpc>
                <a:spcPct val="90000"/>
              </a:lnSpc>
              <a:buNone/>
            </a:pPr>
            <a:endParaRPr lang="en-US" altLang="en-US" sz="1800" dirty="0"/>
          </a:p>
          <a:p>
            <a:pPr marL="0">
              <a:lnSpc>
                <a:spcPct val="90000"/>
              </a:lnSpc>
            </a:pPr>
            <a:r>
              <a:rPr lang="en-US" altLang="en-US" sz="1800" dirty="0"/>
              <a:t>There are three biasing conditions of </a:t>
            </a:r>
            <a:r>
              <a:rPr lang="en-US" altLang="en-US" sz="1800" dirty="0" err="1"/>
              <a:t>pn</a:t>
            </a:r>
            <a:r>
              <a:rPr lang="en-US" altLang="en-US" sz="1800" dirty="0"/>
              <a:t> Junction</a:t>
            </a:r>
            <a:r>
              <a:rPr lang="en-US" altLang="en-US" sz="1800" dirty="0" smtClean="0"/>
              <a:t>.</a:t>
            </a:r>
          </a:p>
          <a:p>
            <a:pPr marL="0" indent="0">
              <a:lnSpc>
                <a:spcPct val="90000"/>
              </a:lnSpc>
              <a:buNone/>
            </a:pPr>
            <a:endParaRPr lang="en-US" altLang="en-US" sz="1800" dirty="0"/>
          </a:p>
          <a:p>
            <a:pPr marL="350838" indent="-12700">
              <a:lnSpc>
                <a:spcPct val="90000"/>
              </a:lnSpc>
              <a:buAutoNum type="romanLcParenR"/>
            </a:pPr>
            <a:r>
              <a:rPr lang="en-US" altLang="en-US" sz="1800" dirty="0"/>
              <a:t>no Bias Condition</a:t>
            </a:r>
          </a:p>
          <a:p>
            <a:pPr marL="350838" indent="-12700">
              <a:lnSpc>
                <a:spcPct val="90000"/>
              </a:lnSpc>
              <a:buAutoNum type="romanLcParenR"/>
            </a:pPr>
            <a:r>
              <a:rPr lang="en-US" altLang="en-US" sz="1800" dirty="0"/>
              <a:t>Forward Bias Condition</a:t>
            </a:r>
          </a:p>
          <a:p>
            <a:pPr marL="350838" indent="-12700">
              <a:lnSpc>
                <a:spcPct val="90000"/>
              </a:lnSpc>
              <a:buAutoNum type="romanLcParenR"/>
            </a:pPr>
            <a:r>
              <a:rPr lang="en-US" altLang="en-US" sz="1800" dirty="0"/>
              <a:t>Reverse Bias Condition</a:t>
            </a:r>
          </a:p>
          <a:p>
            <a:pPr marL="514350" indent="-514350" algn="just">
              <a:lnSpc>
                <a:spcPct val="90000"/>
              </a:lnSpc>
              <a:buAutoNum type="romanLcParenR"/>
            </a:pPr>
            <a:endParaRPr lang="en-US" altLang="en-US" sz="2000" dirty="0" smtClean="0"/>
          </a:p>
          <a:p>
            <a:pPr algn="just">
              <a:lnSpc>
                <a:spcPct val="90000"/>
              </a:lnSpc>
            </a:pPr>
            <a:endParaRPr lang="en-US" altLang="en-US" sz="2000" dirty="0" smtClean="0"/>
          </a:p>
        </p:txBody>
      </p:sp>
    </p:spTree>
    <p:extLst>
      <p:ext uri="{BB962C8B-B14F-4D97-AF65-F5344CB8AC3E}">
        <p14:creationId xmlns:p14="http://schemas.microsoft.com/office/powerpoint/2010/main" val="25379264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a:t>pn</a:t>
            </a:r>
            <a:r>
              <a:rPr lang="en-US" sz="4000" b="1" dirty="0"/>
              <a:t> Junction Under No Bias</a:t>
            </a:r>
          </a:p>
        </p:txBody>
      </p:sp>
      <p:pic>
        <p:nvPicPr>
          <p:cNvPr id="2050" name="Picture 2" descr="Forming a p-n junction"/>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773635"/>
            <a:ext cx="8229600" cy="4179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6499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9" y="228600"/>
            <a:ext cx="9220200" cy="1143000"/>
          </a:xfrm>
        </p:spPr>
        <p:txBody>
          <a:bodyPr>
            <a:normAutofit/>
          </a:bodyPr>
          <a:lstStyle/>
          <a:p>
            <a:r>
              <a:rPr lang="en-US" sz="4000" b="1" dirty="0" err="1"/>
              <a:t>pn</a:t>
            </a:r>
            <a:r>
              <a:rPr lang="en-US" sz="4000" b="1" dirty="0"/>
              <a:t> Junction Under Forward &amp; Reverse Bias</a:t>
            </a:r>
          </a:p>
        </p:txBody>
      </p:sp>
      <p:pic>
        <p:nvPicPr>
          <p:cNvPr id="1026" name="Picture 2" descr="The PN Junction Diode Animation"/>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6872" y="1600200"/>
            <a:ext cx="8210255"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7741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VI Characteristics of Diode</a:t>
            </a:r>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91440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94586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Half-Wave </a:t>
            </a:r>
            <a:r>
              <a:rPr lang="en-US" b="1" dirty="0" smtClean="0"/>
              <a:t>Rectifier</a:t>
            </a:r>
            <a:r>
              <a:rPr lang="en-US" b="1" dirty="0"/>
              <a:t/>
            </a:r>
            <a:br>
              <a:rPr lang="en-US" b="1" dirty="0"/>
            </a:b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219200"/>
            <a:ext cx="8696325" cy="2743200"/>
          </a:xfrm>
        </p:spPr>
      </p:pic>
      <p:sp>
        <p:nvSpPr>
          <p:cNvPr id="5" name="Rectangle 4"/>
          <p:cNvSpPr/>
          <p:nvPr/>
        </p:nvSpPr>
        <p:spPr>
          <a:xfrm>
            <a:off x="0" y="3886200"/>
            <a:ext cx="9144000" cy="1754326"/>
          </a:xfrm>
          <a:prstGeom prst="rect">
            <a:avLst/>
          </a:prstGeom>
        </p:spPr>
        <p:txBody>
          <a:bodyPr wrap="square">
            <a:spAutoFit/>
          </a:bodyPr>
          <a:lstStyle/>
          <a:p>
            <a:pPr indent="-342900">
              <a:buFont typeface="Arial" pitchFamily="34" charset="0"/>
              <a:buChar char="•"/>
            </a:pPr>
            <a:r>
              <a:rPr lang="en-US" dirty="0"/>
              <a:t>During the positive half-cycle: The diode D1 is forward-biased and conducts current to the </a:t>
            </a:r>
            <a:r>
              <a:rPr lang="en-US" dirty="0" smtClean="0"/>
              <a:t> </a:t>
            </a:r>
          </a:p>
          <a:p>
            <a:r>
              <a:rPr lang="en-US" dirty="0" smtClean="0"/>
              <a:t>       load </a:t>
            </a:r>
            <a:r>
              <a:rPr lang="en-US" dirty="0"/>
              <a:t>resistor. The voltage produced across the load by the current has the same shape as the </a:t>
            </a:r>
            <a:r>
              <a:rPr lang="en-US" dirty="0" smtClean="0"/>
              <a:t>    </a:t>
            </a:r>
          </a:p>
          <a:p>
            <a:r>
              <a:rPr lang="en-US" dirty="0"/>
              <a:t> </a:t>
            </a:r>
            <a:r>
              <a:rPr lang="en-US" dirty="0" smtClean="0"/>
              <a:t>      positive </a:t>
            </a:r>
            <a:r>
              <a:rPr lang="en-US" dirty="0"/>
              <a:t>half-cycle of the input voltage, as shown in the above animation</a:t>
            </a:r>
            <a:r>
              <a:rPr lang="en-US" dirty="0" smtClean="0"/>
              <a:t>.</a:t>
            </a:r>
          </a:p>
          <a:p>
            <a:endParaRPr lang="en-US" dirty="0"/>
          </a:p>
          <a:p>
            <a:pPr indent="-342900">
              <a:buFont typeface="Arial" pitchFamily="34" charset="0"/>
              <a:buChar char="•"/>
            </a:pPr>
            <a:r>
              <a:rPr lang="en-US" dirty="0"/>
              <a:t>During the negative half-cycle: The diode is reverse-biased. There is no voltage across the </a:t>
            </a:r>
            <a:r>
              <a:rPr lang="en-US" dirty="0" smtClean="0"/>
              <a:t>    </a:t>
            </a:r>
          </a:p>
          <a:p>
            <a:r>
              <a:rPr lang="en-US" dirty="0" smtClean="0"/>
              <a:t>       load</a:t>
            </a:r>
            <a:r>
              <a:rPr lang="en-US" dirty="0"/>
              <a:t>, so the output voltage or resistor's voltage is 0 V.</a:t>
            </a:r>
          </a:p>
        </p:txBody>
      </p:sp>
    </p:spTree>
    <p:extLst>
      <p:ext uri="{BB962C8B-B14F-4D97-AF65-F5344CB8AC3E}">
        <p14:creationId xmlns:p14="http://schemas.microsoft.com/office/powerpoint/2010/main" val="22501852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Full Wave Rectifier using Center Tapped Transformer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00200"/>
            <a:ext cx="8229600" cy="2271518"/>
          </a:xfrm>
        </p:spPr>
      </p:pic>
      <p:sp>
        <p:nvSpPr>
          <p:cNvPr id="5" name="Rectangle 4"/>
          <p:cNvSpPr/>
          <p:nvPr/>
        </p:nvSpPr>
        <p:spPr>
          <a:xfrm>
            <a:off x="152400" y="4267200"/>
            <a:ext cx="8991600" cy="1477328"/>
          </a:xfrm>
          <a:prstGeom prst="rect">
            <a:avLst/>
          </a:prstGeom>
        </p:spPr>
        <p:txBody>
          <a:bodyPr wrap="square">
            <a:spAutoFit/>
          </a:bodyPr>
          <a:lstStyle/>
          <a:p>
            <a:r>
              <a:rPr lang="en-US" dirty="0"/>
              <a:t>During the positive half-cycle: The upper diode D1 is forward-biased and the lower diode D2 is reverse biased. The current path is through D1 and the load resistor RL.</a:t>
            </a:r>
          </a:p>
          <a:p>
            <a:endParaRPr lang="en-US" dirty="0"/>
          </a:p>
          <a:p>
            <a:r>
              <a:rPr lang="en-US" dirty="0"/>
              <a:t>During the negative half-cycle: The upper diode D1 is reverse-biased, while D2 is forward biased. The current path is through D2 and the load resistor RL.</a:t>
            </a:r>
          </a:p>
        </p:txBody>
      </p:sp>
    </p:spTree>
    <p:extLst>
      <p:ext uri="{BB962C8B-B14F-4D97-AF65-F5344CB8AC3E}">
        <p14:creationId xmlns:p14="http://schemas.microsoft.com/office/powerpoint/2010/main" val="40053551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r>
              <a:rPr lang="en-US" b="1" dirty="0" smtClean="0"/>
              <a:t>Full Wave Bridge Rectifier</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000" y="914400"/>
            <a:ext cx="8229600" cy="2707574"/>
          </a:xfrm>
        </p:spPr>
      </p:pic>
      <p:sp>
        <p:nvSpPr>
          <p:cNvPr id="5" name="Rectangle 4"/>
          <p:cNvSpPr/>
          <p:nvPr/>
        </p:nvSpPr>
        <p:spPr>
          <a:xfrm>
            <a:off x="0" y="3733800"/>
            <a:ext cx="9144000" cy="3016210"/>
          </a:xfrm>
          <a:prstGeom prst="rect">
            <a:avLst/>
          </a:prstGeom>
        </p:spPr>
        <p:txBody>
          <a:bodyPr wrap="square">
            <a:spAutoFit/>
          </a:bodyPr>
          <a:lstStyle/>
          <a:p>
            <a:r>
              <a:rPr lang="en-US" dirty="0"/>
              <a:t>This rectifier circuit uses four diodes. Its simplified behaviour is shown in the animation and explained as follows</a:t>
            </a:r>
            <a:r>
              <a:rPr lang="en-US" dirty="0" smtClean="0"/>
              <a:t>:</a:t>
            </a:r>
          </a:p>
          <a:p>
            <a:endParaRPr lang="en-US" sz="400" dirty="0"/>
          </a:p>
          <a:p>
            <a:pPr marL="342900" indent="-342900">
              <a:buFont typeface="Arial" pitchFamily="34" charset="0"/>
              <a:buChar char="•"/>
            </a:pPr>
            <a:r>
              <a:rPr lang="en-US" dirty="0" smtClean="0"/>
              <a:t>During </a:t>
            </a:r>
            <a:r>
              <a:rPr lang="en-US" dirty="0"/>
              <a:t>the positive half-cycle: Diodes D2 and D5 are forward-biased and conduct current which flows first out of the transformer into the D2's anode, then through RL, afterwards through the anode of D5 and then into the negative terminal of the secondary's winding. During this time, diodes D4 and D3 are reverse-biased</a:t>
            </a:r>
            <a:r>
              <a:rPr lang="en-US" dirty="0" smtClean="0"/>
              <a:t>.</a:t>
            </a:r>
          </a:p>
          <a:p>
            <a:pPr marL="228600" indent="-228600">
              <a:buFont typeface="Arial" pitchFamily="34" charset="0"/>
              <a:buChar char="•"/>
            </a:pPr>
            <a:endParaRPr lang="en-US" sz="600" dirty="0"/>
          </a:p>
          <a:p>
            <a:pPr marL="342900" indent="-342900">
              <a:buFont typeface="Arial" pitchFamily="34" charset="0"/>
              <a:buChar char="•"/>
            </a:pPr>
            <a:r>
              <a:rPr lang="en-US" dirty="0" smtClean="0"/>
              <a:t>During </a:t>
            </a:r>
            <a:r>
              <a:rPr lang="en-US" dirty="0"/>
              <a:t>the negative half-cycle: Diodes D4 and D3 are forward-biased and conduct current which comes out of the terminal of the secondary windings (which in the previous half-cycle was "seen" by these diodes as negative and now as positive). Current enters first through the anode of D3, then proceeds through RL and ground into the anode of D4.</a:t>
            </a:r>
          </a:p>
        </p:txBody>
      </p:sp>
    </p:spTree>
    <p:extLst>
      <p:ext uri="{BB962C8B-B14F-4D97-AF65-F5344CB8AC3E}">
        <p14:creationId xmlns:p14="http://schemas.microsoft.com/office/powerpoint/2010/main" val="1540110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Photodiode</a:t>
            </a:r>
            <a:endParaRPr lang="en-US" b="1" dirty="0"/>
          </a:p>
        </p:txBody>
      </p:sp>
      <p:sp>
        <p:nvSpPr>
          <p:cNvPr id="3" name="Content Placeholder 2"/>
          <p:cNvSpPr>
            <a:spLocks noGrp="1"/>
          </p:cNvSpPr>
          <p:nvPr>
            <p:ph idx="1"/>
          </p:nvPr>
        </p:nvSpPr>
        <p:spPr>
          <a:xfrm>
            <a:off x="0" y="1295400"/>
            <a:ext cx="9144000" cy="5562600"/>
          </a:xfrm>
        </p:spPr>
        <p:txBody>
          <a:bodyPr>
            <a:normAutofit/>
          </a:bodyPr>
          <a:lstStyle/>
          <a:p>
            <a:pPr algn="just"/>
            <a:r>
              <a:rPr lang="en-US" sz="1800" dirty="0"/>
              <a:t>The working principle of a photodiode is, when a photon of ample energy strikes the diode, it makes a couple of an electron-hole. This mechanism is also called as the inner photoelectric effect. If the absorption arises in the depletion region junction, then the carriers are removed from the junction by the inbuilt electric field of the depletion region. Therefore, holes in the region move toward the anode, and electrons </a:t>
            </a:r>
            <a:r>
              <a:rPr lang="en-US" sz="1800" dirty="0" smtClean="0"/>
              <a:t>move toward the </a:t>
            </a:r>
            <a:r>
              <a:rPr lang="en-US" sz="1800" dirty="0"/>
              <a:t>cathode, and a </a:t>
            </a:r>
            <a:r>
              <a:rPr lang="en-US" sz="1800" dirty="0" smtClean="0"/>
              <a:t>photocurrent </a:t>
            </a:r>
            <a:r>
              <a:rPr lang="en-US" sz="1800" dirty="0"/>
              <a:t>will be generated.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3657600"/>
            <a:ext cx="4648200" cy="298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7665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LED Working</a:t>
            </a:r>
            <a:endParaRPr lang="en-US" b="1" dirty="0"/>
          </a:p>
        </p:txBody>
      </p:sp>
      <p:pic>
        <p:nvPicPr>
          <p:cNvPr id="7172" name="Picture 4" descr="Image result for LED working anim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752600"/>
            <a:ext cx="5562600" cy="2514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548664"/>
            <a:ext cx="9144000" cy="1754326"/>
          </a:xfrm>
          <a:prstGeom prst="rect">
            <a:avLst/>
          </a:prstGeom>
        </p:spPr>
        <p:txBody>
          <a:bodyPr wrap="square">
            <a:spAutoFit/>
          </a:bodyPr>
          <a:lstStyle/>
          <a:p>
            <a:pPr marL="285750" indent="-285750" algn="just">
              <a:buFont typeface="Arial" pitchFamily="34" charset="0"/>
              <a:buChar char="•"/>
            </a:pPr>
            <a:r>
              <a:rPr lang="en-US" dirty="0"/>
              <a:t>The light emitting diode simply, we know as a diode. When the diode is forward biased, then the electrons &amp; holes are moving fast across the junction and they are combining constantly, removing one another out. Soon after the electrons are moving from the n-type to the p-type silicon, it combines with the holes, then it disappears. Hence it makes the complete atom &amp; more stable and it gives the little burst of energy in the form of a tiny packet or photon of light.</a:t>
            </a:r>
          </a:p>
        </p:txBody>
      </p:sp>
    </p:spTree>
    <p:extLst>
      <p:ext uri="{BB962C8B-B14F-4D97-AF65-F5344CB8AC3E}">
        <p14:creationId xmlns:p14="http://schemas.microsoft.com/office/powerpoint/2010/main" val="1597293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Optocoupler</a:t>
            </a:r>
            <a:endParaRPr lang="en-US" b="1" dirty="0"/>
          </a:p>
        </p:txBody>
      </p:sp>
      <p:sp>
        <p:nvSpPr>
          <p:cNvPr id="3" name="Content Placeholder 2"/>
          <p:cNvSpPr>
            <a:spLocks noGrp="1"/>
          </p:cNvSpPr>
          <p:nvPr>
            <p:ph idx="1"/>
          </p:nvPr>
        </p:nvSpPr>
        <p:spPr/>
        <p:txBody>
          <a:bodyPr>
            <a:normAutofit/>
          </a:bodyPr>
          <a:lstStyle/>
          <a:p>
            <a:pPr algn="just"/>
            <a:r>
              <a:rPr lang="en-US" sz="1800" dirty="0"/>
              <a:t>An </a:t>
            </a:r>
            <a:r>
              <a:rPr lang="en-US" sz="1800" dirty="0" err="1"/>
              <a:t>optoisolator</a:t>
            </a:r>
            <a:r>
              <a:rPr lang="en-US" sz="1800" dirty="0"/>
              <a:t> or an </a:t>
            </a:r>
            <a:r>
              <a:rPr lang="en-US" sz="1800" dirty="0" err="1"/>
              <a:t>optocoupler</a:t>
            </a:r>
            <a:r>
              <a:rPr lang="en-US" sz="1800" dirty="0"/>
              <a:t> is a device that transfers electrical signals between two electrically isolated circuits through light energy. </a:t>
            </a:r>
            <a:r>
              <a:rPr lang="en-US" sz="1800" dirty="0" err="1"/>
              <a:t>Opto</a:t>
            </a:r>
            <a:r>
              <a:rPr lang="en-US" sz="1800" dirty="0"/>
              <a:t>-isolators prevent the high voltages in one part of the circuit from affecting or destroying other parts of the system.</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200400"/>
            <a:ext cx="6029325" cy="339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0417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Use Full Links</a:t>
            </a:r>
            <a:endParaRPr lang="en-US" b="1" dirty="0"/>
          </a:p>
        </p:txBody>
      </p:sp>
      <p:sp>
        <p:nvSpPr>
          <p:cNvPr id="3" name="Content Placeholder 2"/>
          <p:cNvSpPr>
            <a:spLocks noGrp="1"/>
          </p:cNvSpPr>
          <p:nvPr>
            <p:ph idx="1"/>
          </p:nvPr>
        </p:nvSpPr>
        <p:spPr>
          <a:xfrm>
            <a:off x="76200" y="1600200"/>
            <a:ext cx="8915400" cy="5181600"/>
          </a:xfrm>
        </p:spPr>
        <p:txBody>
          <a:bodyPr>
            <a:normAutofit/>
          </a:bodyPr>
          <a:lstStyle/>
          <a:p>
            <a:r>
              <a:rPr lang="en-US" dirty="0"/>
              <a:t>p</a:t>
            </a:r>
            <a:r>
              <a:rPr lang="en-US" dirty="0" smtClean="0"/>
              <a:t>-n Junction Diode: </a:t>
            </a:r>
            <a:r>
              <a:rPr lang="en-US" dirty="0">
                <a:hlinkClick r:id="rId2"/>
              </a:rPr>
              <a:t>https://</a:t>
            </a:r>
            <a:r>
              <a:rPr lang="en-US" dirty="0" smtClean="0">
                <a:hlinkClick r:id="rId2"/>
              </a:rPr>
              <a:t>www.youtube.com/watch?v=D3YMfLZDIrE</a:t>
            </a:r>
            <a:endParaRPr lang="en-US" dirty="0" smtClean="0"/>
          </a:p>
          <a:p>
            <a:r>
              <a:rPr lang="en-US" dirty="0" smtClean="0"/>
              <a:t>Characteristics of p-n Junction </a:t>
            </a:r>
            <a:r>
              <a:rPr lang="en-US" dirty="0" err="1" smtClean="0"/>
              <a:t>Diode:</a:t>
            </a:r>
            <a:r>
              <a:rPr lang="en-US" dirty="0" err="1" smtClean="0">
                <a:hlinkClick r:id="rId3"/>
              </a:rPr>
              <a:t>https</a:t>
            </a:r>
            <a:r>
              <a:rPr lang="en-US" dirty="0">
                <a:hlinkClick r:id="rId3"/>
              </a:rPr>
              <a:t>://</a:t>
            </a:r>
            <a:r>
              <a:rPr lang="en-US" dirty="0" smtClean="0">
                <a:hlinkClick r:id="rId3"/>
              </a:rPr>
              <a:t>www.youtube.com/watch?v=zuZXXeQlHjw</a:t>
            </a:r>
            <a:endParaRPr lang="en-US" dirty="0" smtClean="0"/>
          </a:p>
          <a:p>
            <a:r>
              <a:rPr lang="en-US" dirty="0" smtClean="0"/>
              <a:t>Rectifier Principle: </a:t>
            </a:r>
            <a:r>
              <a:rPr lang="en-US" dirty="0" smtClean="0">
                <a:hlinkClick r:id="rId4"/>
              </a:rPr>
              <a:t>https://www.youtube.com/watch?v=NBLOBkY1hj4</a:t>
            </a:r>
            <a:endParaRPr lang="en-US" dirty="0" smtClean="0"/>
          </a:p>
          <a:p>
            <a:r>
              <a:rPr lang="en-US" dirty="0" smtClean="0"/>
              <a:t>Full Wave Rectifier:</a:t>
            </a:r>
          </a:p>
          <a:p>
            <a:pPr marL="338138" indent="0">
              <a:buNone/>
            </a:pPr>
            <a:r>
              <a:rPr lang="en-US" dirty="0" smtClean="0">
                <a:hlinkClick r:id="rId5"/>
              </a:rPr>
              <a:t>https</a:t>
            </a:r>
            <a:r>
              <a:rPr lang="en-US" dirty="0">
                <a:hlinkClick r:id="rId5"/>
              </a:rPr>
              <a:t>://www.youtube.com/watch?v=qjxKhB_xf_E</a:t>
            </a:r>
            <a:endParaRPr lang="en-US" dirty="0"/>
          </a:p>
        </p:txBody>
      </p:sp>
    </p:spTree>
    <p:extLst>
      <p:ext uri="{BB962C8B-B14F-4D97-AF65-F5344CB8AC3E}">
        <p14:creationId xmlns:p14="http://schemas.microsoft.com/office/powerpoint/2010/main" val="8598165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540</Words>
  <Application>Microsoft Office PowerPoint</Application>
  <PresentationFormat>On-screen Show (4:3)</PresentationFormat>
  <Paragraphs>52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Semiconductor Diodes and Applications</vt:lpstr>
      <vt:lpstr>pn Junction and Biasing</vt:lpstr>
      <vt:lpstr>pn Junction Under No Bias</vt:lpstr>
      <vt:lpstr>pn Junction Under Forward &amp; Reverse Bias</vt:lpstr>
      <vt:lpstr>VI Characteristics of Diode</vt:lpstr>
      <vt:lpstr>Half-Wave Rectifier </vt:lpstr>
      <vt:lpstr>Full Wave Rectifier using Center Tapped Transformer</vt:lpstr>
      <vt:lpstr>Full Wave Bridge Rectifier</vt:lpstr>
      <vt:lpstr>Photodiode</vt:lpstr>
      <vt:lpstr>LED Working</vt:lpstr>
      <vt:lpstr>Optocoupler</vt:lpstr>
      <vt:lpstr>Use Full Links</vt:lpstr>
    </vt:vector>
  </TitlesOfParts>
  <Company>AKM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Arun Kumar M</dc:creator>
  <cp:lastModifiedBy>syed waseem</cp:lastModifiedBy>
  <cp:revision>15</cp:revision>
  <dcterms:created xsi:type="dcterms:W3CDTF">2020-01-13T08:02:51Z</dcterms:created>
  <dcterms:modified xsi:type="dcterms:W3CDTF">2020-01-20T06:24:44Z</dcterms:modified>
</cp:coreProperties>
</file>