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80" r:id="rId22"/>
    <p:sldId id="281" r:id="rId23"/>
    <p:sldId id="291" r:id="rId24"/>
    <p:sldId id="285" r:id="rId25"/>
    <p:sldId id="282" r:id="rId26"/>
    <p:sldId id="283" r:id="rId27"/>
    <p:sldId id="284" r:id="rId28"/>
    <p:sldId id="286" r:id="rId29"/>
    <p:sldId id="287" r:id="rId30"/>
    <p:sldId id="288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>
        <p:scale>
          <a:sx n="67" d="100"/>
          <a:sy n="67" d="100"/>
        </p:scale>
        <p:origin x="-152" y="1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615DC-680B-48FB-A453-2FE7FF71AEAE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5E582-C6D2-40C4-AD95-84B4E0A46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0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5E582-C6D2-40C4-AD95-84B4E0A461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1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5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17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65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1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3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4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9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2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A2C9-188A-4296-AF74-63FB3DCEE02F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7E24F-1975-4834-9E33-B67C9730C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4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77EIce2Nu8Y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LzM-PEwTXg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073" y="12954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Applied Thermodynamics 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(17ME43)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873" y="4724400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Session delivered by:-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Vinod A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Mechanical Engineering</a:t>
            </a:r>
          </a:p>
          <a:p>
            <a:r>
              <a:rPr lang="en-US" dirty="0" smtClean="0"/>
              <a:t>K.S.S.E.M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5473" y="627551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K.S. SCHOOL OF ENGINEERING AND MANAGEMENT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9718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Module 1-GAS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POWER CYCLES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9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cycle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defined as a repeated series of operations occurring in a certain order.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cycle is of a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imaginary perfect engine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then the cycle is called as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Ideal Cycle.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cycle is of the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actual engine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then the cycle is called as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Actual cycle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4391024"/>
            <a:ext cx="2400300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64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8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 important Applications of the Thermodynamics are :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 Generation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Refrigeration 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Both are accomplished by systems that operate on a Thermodynamic Cycle. It can be categorized as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Gas cycles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Vapor cycles</a:t>
            </a:r>
          </a:p>
          <a:p>
            <a:pPr algn="just"/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Gas cycles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working fluid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u="sng" dirty="0" smtClean="0">
                <a:latin typeface="Times New Roman" pitchFamily="18" charset="0"/>
                <a:cs typeface="Times New Roman" pitchFamily="18" charset="0"/>
              </a:rPr>
              <a:t>remains in gaseous phase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throughout the entire cycle.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Vapor cycles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the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working fluid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u="sng" dirty="0" smtClean="0">
                <a:latin typeface="Times New Roman" pitchFamily="18" charset="0"/>
                <a:cs typeface="Times New Roman" pitchFamily="18" charset="0"/>
              </a:rPr>
              <a:t>exists in vapor phase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during one part of the cycle </a:t>
            </a:r>
            <a:r>
              <a:rPr lang="en-US" sz="2400" i="1" u="sng" dirty="0" smtClean="0">
                <a:latin typeface="Times New Roman" pitchFamily="18" charset="0"/>
                <a:cs typeface="Times New Roman" pitchFamily="18" charset="0"/>
              </a:rPr>
              <a:t>and in liquid phase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another part.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559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Air standard cycles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59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Carnot cycle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Otto cycle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Diesel cycle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Dual cycle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Stirling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cycle</a:t>
            </a:r>
          </a:p>
          <a:p>
            <a:pPr marL="285750" indent="-285750"/>
            <a:r>
              <a:rPr lang="en-US" dirty="0">
                <a:latin typeface="Times New Roman" pitchFamily="18" charset="0"/>
                <a:cs typeface="Times New Roman" pitchFamily="18" charset="0"/>
              </a:rPr>
              <a:t>Ericsson cycle</a:t>
            </a:r>
          </a:p>
          <a:p>
            <a:pPr marL="285750" indent="-285750"/>
            <a:r>
              <a:rPr lang="en-US" dirty="0">
                <a:latin typeface="Times New Roman" pitchFamily="18" charset="0"/>
                <a:cs typeface="Times New Roman" pitchFamily="18" charset="0"/>
              </a:rPr>
              <a:t>Atkinson cycle (over expanding cycle)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85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646" y="1295400"/>
            <a:ext cx="4648201" cy="20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algn="just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The ratio of the area enclosed by the cyclic curve to the area under heat-addition process curve represents the </a:t>
            </a:r>
            <a:r>
              <a:rPr lang="en-US" sz="3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Thermal Efficiency.</a:t>
            </a:r>
          </a:p>
          <a:p>
            <a:pPr algn="just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On both the P-v and T-s diagrams, the </a:t>
            </a:r>
            <a:r>
              <a:rPr lang="en-US" sz="3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area enclosed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by the process curves of a </a:t>
            </a:r>
            <a:r>
              <a:rPr lang="en-US" sz="3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cycle represents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3000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net work</a:t>
            </a:r>
            <a:r>
              <a:rPr lang="en-US" sz="3000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during the cycle (also equivalent to the </a:t>
            </a:r>
            <a:r>
              <a:rPr lang="en-US" sz="3000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net heat transfer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Important Points to remember on                     Air standard cycles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Assumptions in Air Standard Cycles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working fluid is </a:t>
            </a:r>
            <a:r>
              <a:rPr lang="en-US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Air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continuously circulates in a closed loop and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always behaves as an Ideal gas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All the processes in the cycle are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internally reversible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combustion process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replaced by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heat addition process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exhaust process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replaced by </a:t>
            </a:r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heat rejection process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specific heat of the gas remains constant.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i.e.,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1.005 kJ/kg-K and 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0.718 kJ/kg-K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 =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0.287 kJ/kg-K for Air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9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Carnot cycle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94044"/>
            <a:ext cx="2971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60762"/>
            <a:ext cx="2819400" cy="262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3885273"/>
            <a:ext cx="7772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 1-2: Isothermal Expansion (heat addition)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 2-3: Isentropic Expansion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 3-4: Isothermal Compression (heat rejection)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 4-1: Isentropic Compression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26534" y="5403829"/>
                <a:ext cx="2431666" cy="656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𝑐𝑎𝑟𝑛𝑜𝑡</m:t>
                          </m:r>
                        </m:sub>
                      </m:sSub>
                      <m:r>
                        <a:rPr lang="el-GR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534" y="5403829"/>
                <a:ext cx="2431666" cy="65620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48269" y="6053210"/>
            <a:ext cx="4920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hlinkClick r:id="rId5"/>
              </a:rPr>
              <a:t>https</a:t>
            </a:r>
            <a:r>
              <a:rPr lang="en-IN" dirty="0">
                <a:hlinkClick r:id="rId5"/>
              </a:rPr>
              <a:t>://www.youtube.com/watch?v=77EIce2Nu8Y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731931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Note: For  further details, refer the below link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98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038" y="214745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Otto cycle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8" y="1391194"/>
            <a:ext cx="2947219" cy="231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6" y="3810000"/>
            <a:ext cx="6988560" cy="253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836" y="1221393"/>
            <a:ext cx="2926080" cy="248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37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Effect of compression ratio (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on                    Otto cycle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The efficiency of the Otto cycle is given by </a:t>
                </a:r>
              </a:p>
              <a:p>
                <a:pPr marL="0" indent="0">
                  <a:buNone/>
                </a:pPr>
                <a:endParaRPr lang="en-US" sz="6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𝑜𝑡𝑡𝑜</m:t>
                          </m:r>
                        </m:sub>
                      </m:sSub>
                      <m:r>
                        <a:rPr lang="el-GR" sz="240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89" y="3124200"/>
            <a:ext cx="286014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19122" y="3207327"/>
            <a:ext cx="5196277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clear that the efficiency of the Otto cycle depends on the compression ratio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sz="20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high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compression ratios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 used, the temperature of the air-fuel mixture rises above the auto-ignition temperature of the fuel(the temperature at which the fuel ignites without the help of spark) during combustion.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leads to 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Engine Knock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reduces the performance causing an engine damage.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3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0600"/>
            <a:ext cx="2895600" cy="264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45" y="990600"/>
            <a:ext cx="282388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6745" y="3654336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1-2: Isentropic Compression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2-1: Isobaric heat addition (constant pressure heat addition)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3-4: Isentropic expansion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4-1: Isochoric heat rejection (constant volume heat rejection)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19600" y="5143841"/>
                <a:ext cx="4149533" cy="708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𝐷𝑖𝑒𝑠𝑒𝑙</m:t>
                          </m:r>
                        </m:sub>
                      </m:sSub>
                      <m:r>
                        <a:rPr lang="el-GR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1−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143841"/>
                <a:ext cx="4149533" cy="7087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439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Diesel cycle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5300" y="63246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hlinkClick r:id="rId6"/>
              </a:rPr>
              <a:t>https://www.youtube.com/watch?v=DLzM-PEwTXg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5852561"/>
            <a:ext cx="49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Note: For  further details, refer the below link</a:t>
            </a:r>
          </a:p>
        </p:txBody>
      </p:sp>
    </p:spTree>
    <p:extLst>
      <p:ext uri="{BB962C8B-B14F-4D97-AF65-F5344CB8AC3E}">
        <p14:creationId xmlns:p14="http://schemas.microsoft.com/office/powerpoint/2010/main" val="4076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Dual cycle (Limited pressure cycle)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5715000" cy="2534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5745" y="3339313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Note: In this cycle, the heat addition occurs in two steps: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Process 2-3 and Process 3-4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382" y="3732734"/>
            <a:ext cx="64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1-2: Isentropic compression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2-3: Constant volume heat addition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3-4: Constant pressure heat addition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4-5: Isentropic expansion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Process 5-1: Constant Volume heat rejection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86000" y="5638800"/>
                <a:ext cx="5105400" cy="738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𝐷𝑢𝑎𝑙</m:t>
                          </m:r>
                        </m:sub>
                      </m:sSub>
                      <m:r>
                        <a:rPr lang="el-GR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1−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638800"/>
                <a:ext cx="5105400" cy="7386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0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Stirling</a:t>
            </a:r>
            <a:r>
              <a:rPr lang="en-US" dirty="0" smtClean="0">
                <a:solidFill>
                  <a:srgbClr val="FF0000"/>
                </a:solidFill>
              </a:rPr>
              <a:t> cycle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Concept of </a:t>
            </a: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Regeneration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							Regeneration is a process 				during which heat is 					transferred to a thermal					energy storage device 					(called regenerator) during 				one part of the cycle and is transferred back to the working fluid in another part of the cycle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8" y="2133600"/>
            <a:ext cx="2743200" cy="28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29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Continued…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84766"/>
            <a:ext cx="2514600" cy="276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52600"/>
            <a:ext cx="2590800" cy="2607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95600" y="4724400"/>
                <a:ext cx="3124200" cy="844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𝑆𝑡𝑖𝑟𝑙𝑖𝑛𝑔</m:t>
                          </m:r>
                        </m:sub>
                      </m:sSub>
                      <m:r>
                        <a:rPr lang="el-GR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724400"/>
                <a:ext cx="3124200" cy="8442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24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Comparison of Otto, </a:t>
            </a:r>
            <a:r>
              <a:rPr lang="en-US" smtClean="0">
                <a:solidFill>
                  <a:srgbClr val="FF0000"/>
                </a:solidFill>
              </a:rPr>
              <a:t>Diesel and </a:t>
            </a:r>
            <a:r>
              <a:rPr lang="en-US" dirty="0" smtClean="0">
                <a:solidFill>
                  <a:srgbClr val="FF0000"/>
                </a:solidFill>
              </a:rPr>
              <a:t>Dual cycles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Following are the important factors which are used as the basis for comparison of the cycles:</a:t>
            </a: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Compression ratio</a:t>
            </a:r>
          </a:p>
          <a:p>
            <a:pPr marL="514350" indent="-514350" algn="just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Maximum pressure</a:t>
            </a:r>
          </a:p>
          <a:p>
            <a:pPr marL="514350" indent="-514350" algn="just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Heat supplied</a:t>
            </a:r>
          </a:p>
          <a:p>
            <a:pPr marL="514350" indent="-514350" algn="just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Heat rejected</a:t>
            </a:r>
          </a:p>
          <a:p>
            <a:pPr marL="514350" indent="-514350" algn="just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Net work</a:t>
            </a:r>
          </a:p>
        </p:txBody>
      </p:sp>
    </p:spTree>
    <p:extLst>
      <p:ext uri="{BB962C8B-B14F-4D97-AF65-F5344CB8AC3E}">
        <p14:creationId xmlns:p14="http://schemas.microsoft.com/office/powerpoint/2010/main" val="261901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Continued…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1. For the same compression ratio and same heat input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803877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2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Continued…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 For the same maximum pressure and Heat input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699829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5248" y="5241575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Otto </a:t>
            </a:r>
            <a:r>
              <a:rPr lang="en-US" dirty="0" smtClean="0"/>
              <a:t>cycle: 1-2-3-4-1 </a:t>
            </a:r>
          </a:p>
          <a:p>
            <a:r>
              <a:rPr lang="en-US" dirty="0" smtClean="0"/>
              <a:t>Dual cycle: 1-2’-3’-4-1</a:t>
            </a:r>
          </a:p>
          <a:p>
            <a:r>
              <a:rPr lang="en-US" dirty="0" smtClean="0"/>
              <a:t>Diesel cycle: 1-2’’-3-4-1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Gas turbines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Brayton cycle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Description and analysis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Methods to improve the thermal efficiency of the cycle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Regenerative gas turbine cycle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Intercooling and reheating in gas turbine cycle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9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Turbine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turbine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a device in which work is developed as a result of a gas or liquid passing through a set of blades attached to a shaft free to rotate. 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39243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9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Brayton cycle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3733800" cy="337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371600"/>
            <a:ext cx="4572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Gas turbines usually operate on an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pen cycle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as shown in the figure.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Fresh air at ambient conditions is drawn into the </a:t>
            </a:r>
            <a:r>
              <a:rPr lang="en-US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compressor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where its temperature and pressure are raised.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high pressure air proceeds into the </a:t>
            </a:r>
            <a:r>
              <a:rPr lang="en-US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combustion chamber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where the fuel is burned at constant pressure.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resulting high-temperature then enter the </a:t>
            </a:r>
            <a:r>
              <a:rPr lang="en-US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turbine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where they expand to the atmospheric pressure while producing power.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exhaust gases leaving the turbine are thrown out, causing the cycle to be classified as an open cycle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419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Fig: Open cycle gas turbine engine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Continued…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73" y="1219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open cycle discussed previously, can be modeled as closed cycle (for analysis) as shown in the figure below.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5" y="2355273"/>
            <a:ext cx="3744529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2133600"/>
            <a:ext cx="4191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Here, the compression and expansion remains the same where as the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combustion process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replaced by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constant pressure heat addition process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from an external source and the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exhaust process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replaced by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constant pressure heat rejection process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to the ambient air . </a:t>
            </a:r>
          </a:p>
          <a:p>
            <a:pPr algn="just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ideal cycle that the working fluid undergoes in this closed loop is the </a:t>
            </a:r>
            <a:r>
              <a:rPr lang="en-US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Brayton cycle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0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19053"/>
            <a:ext cx="2895600" cy="277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72073"/>
            <a:ext cx="2590800" cy="262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5800"/>
            <a:ext cx="3429000" cy="311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Continued…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Effect of pressure ratio on the performance of gas-turbine cycle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2"/>
          <a:stretch/>
        </p:blipFill>
        <p:spPr bwMode="auto">
          <a:xfrm>
            <a:off x="1080655" y="2740598"/>
            <a:ext cx="2903468" cy="276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2229763"/>
            <a:ext cx="396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thermal efficiency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of an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ideal Brayton cycle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depends 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2000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pressure ratio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of the gas turbines and the specific heat ratio of the working fluid.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highest temperature in the cycle occurs at the end of the combustion process (state 3), and it is limited by maximum temperature that the turbine blades can withstand. 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6005963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also limits the pressure ratios that can be used in the cycle.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066800" y="1795515"/>
                <a:ext cx="3200400" cy="950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000" i="1"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𝐵𝑟𝑎𝑦𝑡𝑜𝑛</m:t>
                          </m:r>
                        </m:sub>
                      </m:sSub>
                      <m:r>
                        <a:rPr lang="el-GR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1−</m:t>
                      </m:r>
                      <m:f>
                        <m:fPr>
                          <m:ctrlPr>
                            <a:rPr lang="en-US" sz="20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795515"/>
                <a:ext cx="3200400" cy="9503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35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Effect of pressure ratio for Fixed temperature ratio on thermal efficiency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795515"/>
            <a:ext cx="396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pressure ratio on the effective area of the  cycle                 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8.2) is more than the area of the cycle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2).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But as pressure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ratio increases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15), the area decreases and the work output of the cycle also decreases and thus the cycle efficiency decreases.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Therefore, in a gas turbine power plant, there should be a compromise between the pressure ratio and work output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89558"/>
            <a:ext cx="4212377" cy="384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61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Deviation of Actual Gas-Turbine cycle from the Idealized ones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3999"/>
            <a:ext cx="3048000" cy="3085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43400" y="1828800"/>
            <a:ext cx="4343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actual gas-turbine cycle differs from the ideal Brayton cycle on several accounts.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Some pressure drop is inevitable during heat addition and heat rejection processes.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More importantly, the actual work input to the compressor is more, and the actual work output from the turbine is less because of irreversibilities.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14400" y="4609940"/>
                <a:ext cx="3048000" cy="683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𝑖𝑠𝑒𝑛𝑡𝑟𝑜𝑝𝑖𝑐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𝑎𝑐𝑡𝑢𝑎𝑙</m:t>
                              </m:r>
                            </m:sub>
                          </m:sSub>
                        </m:den>
                      </m:f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sub>
                          </m:sSub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609940"/>
                <a:ext cx="3048000" cy="683392"/>
              </a:xfrm>
              <a:prstGeom prst="rect">
                <a:avLst/>
              </a:prstGeom>
              <a:blipFill rotWithShape="1">
                <a:blip r:embed="rId3"/>
                <a:stretch>
                  <a:fillRect r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66800" y="5580532"/>
                <a:ext cx="3048000" cy="695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𝑎𝑐𝑡𝑢𝑎𝑙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𝑖𝑠𝑒𝑛𝑡𝑟𝑜𝑝𝑖𝑐</m:t>
                              </m:r>
                            </m:sub>
                          </m:sSub>
                        </m:den>
                      </m:f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580532"/>
                <a:ext cx="3048000" cy="695511"/>
              </a:xfrm>
              <a:prstGeom prst="rect">
                <a:avLst/>
              </a:prstGeom>
              <a:blipFill rotWithShape="1">
                <a:blip r:embed="rId4"/>
                <a:stretch>
                  <a:fillRect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8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Back work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28049"/>
            <a:ext cx="347810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15691" y="1752600"/>
            <a:ext cx="441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gas turbine plants, the ratio of the compressor work to the turbine is very high. Usually more than 50% of the turbine work output is used to drive the compressor. 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the isentropic efficiencies of the compressor and turbine are low, the situation is even worse.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1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Methods to improve Thermal efficiency of the gas turbines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Increasing the turbine inlet temperatures.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 the efficiencies of turbo machinery components.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Adding modifications to the basic cycle</a:t>
            </a:r>
          </a:p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Regeneration</a:t>
            </a:r>
          </a:p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Reheating</a:t>
            </a:r>
          </a:p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Intercooling</a:t>
            </a:r>
          </a:p>
        </p:txBody>
      </p:sp>
    </p:spTree>
    <p:extLst>
      <p:ext uri="{BB962C8B-B14F-4D97-AF65-F5344CB8AC3E}">
        <p14:creationId xmlns:p14="http://schemas.microsoft.com/office/powerpoint/2010/main" val="11814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Brayton cycle with Regeneration	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03953"/>
            <a:ext cx="6324600" cy="293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81400"/>
            <a:ext cx="3048000" cy="315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3754581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regen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, act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regen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, max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(h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5’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(h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86200" y="5334000"/>
                <a:ext cx="4988289" cy="8981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𝑟𝑒𝑔𝑒𝑛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𝑎𝑐𝑡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𝑟𝑒𝑔𝑒𝑛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334000"/>
                <a:ext cx="4988289" cy="898131"/>
              </a:xfrm>
              <a:prstGeom prst="rect">
                <a:avLst/>
              </a:prstGeom>
              <a:blipFill rotWithShape="1">
                <a:blip r:embed="rId4"/>
                <a:stretch>
                  <a:fillRect r="-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87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Gas turbines with Reheat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4953000" cy="302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055" y="1219200"/>
            <a:ext cx="2743200" cy="29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135200"/>
            <a:ext cx="769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Since, the constant pressure on a T-s diagram diverge slightly with increasing entropy, the total work of the two-stage turbine is greater than that of a single expansion from state 3 to state 4</a:t>
            </a:r>
            <a:r>
              <a:rPr lang="el-GR" sz="2000" dirty="0" smtClean="0">
                <a:latin typeface="Times New Roman"/>
                <a:cs typeface="Times New Roman"/>
              </a:rPr>
              <a:t>΄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/>
                <a:cs typeface="Times New Roman"/>
              </a:rPr>
              <a:t>Thus </a:t>
            </a:r>
            <a:r>
              <a:rPr lang="en-US" sz="2000" i="1" u="sng" dirty="0" smtClean="0">
                <a:latin typeface="Times New Roman"/>
                <a:cs typeface="Times New Roman"/>
              </a:rPr>
              <a:t>net work</a:t>
            </a:r>
            <a:r>
              <a:rPr lang="en-US" sz="2000" dirty="0" smtClean="0">
                <a:latin typeface="Times New Roman"/>
                <a:cs typeface="Times New Roman"/>
              </a:rPr>
              <a:t> for the reheat cycle is greater than that of the cycle without reheat.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/>
                <a:cs typeface="Times New Roman"/>
              </a:rPr>
              <a:t>Despite the increase in net work with reheat, the cycle thermal efficiency would not necessarily increase because a greater total heat addition would be required.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3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991834"/>
            <a:ext cx="3200400" cy="2928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Compression with Intercooling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6" y="1295400"/>
            <a:ext cx="4579434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2667000" cy="2826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4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Brayton cycle with Regenerator, Reheating and Intercooling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" r="3135"/>
          <a:stretch/>
        </p:blipFill>
        <p:spPr bwMode="auto">
          <a:xfrm>
            <a:off x="928254" y="1434161"/>
            <a:ext cx="6192982" cy="385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"/>
          <a:stretch/>
        </p:blipFill>
        <p:spPr bwMode="auto">
          <a:xfrm>
            <a:off x="3505200" y="4189435"/>
            <a:ext cx="2563091" cy="265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0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4863" y="2967335"/>
            <a:ext cx="4154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you!!!!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76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1642</Words>
  <Application>Microsoft Office PowerPoint</Application>
  <PresentationFormat>On-screen Show (4:3)</PresentationFormat>
  <Paragraphs>158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Applied Thermodynamics  (17ME43)</vt:lpstr>
      <vt:lpstr>Introduction</vt:lpstr>
      <vt:lpstr>PowerPoint Presentation</vt:lpstr>
      <vt:lpstr>Air standard cycles</vt:lpstr>
      <vt:lpstr>Important Points to remember on                     Air standard cycles</vt:lpstr>
      <vt:lpstr>Assumptions in Air Standard Cycles</vt:lpstr>
      <vt:lpstr>Carnot cycle</vt:lpstr>
      <vt:lpstr>Otto cycle</vt:lpstr>
      <vt:lpstr>Effect of compression ratio (rc) on                    Otto cycle</vt:lpstr>
      <vt:lpstr>Diesel cycle</vt:lpstr>
      <vt:lpstr>Dual cycle (Limited pressure cycle)</vt:lpstr>
      <vt:lpstr>Stirling cycle</vt:lpstr>
      <vt:lpstr>Continued…</vt:lpstr>
      <vt:lpstr>Comparison of Otto, Diesel and Dual cycles</vt:lpstr>
      <vt:lpstr>Continued…</vt:lpstr>
      <vt:lpstr>Continued…</vt:lpstr>
      <vt:lpstr>Gas turbines</vt:lpstr>
      <vt:lpstr>Turbine </vt:lpstr>
      <vt:lpstr>Brayton cycle</vt:lpstr>
      <vt:lpstr>Continued…</vt:lpstr>
      <vt:lpstr>Continued…</vt:lpstr>
      <vt:lpstr>Effect of pressure ratio on the performance of gas-turbine cycle</vt:lpstr>
      <vt:lpstr>Effect of pressure ratio for Fixed temperature ratio on thermal efficiency</vt:lpstr>
      <vt:lpstr>Deviation of Actual Gas-Turbine cycle from the Idealized ones</vt:lpstr>
      <vt:lpstr>Back work</vt:lpstr>
      <vt:lpstr>Methods to improve Thermal efficiency of the gas turbines</vt:lpstr>
      <vt:lpstr>The Brayton cycle with Regeneration </vt:lpstr>
      <vt:lpstr>Gas turbines with Reheat</vt:lpstr>
      <vt:lpstr>Compression with Intercooling</vt:lpstr>
      <vt:lpstr>Brayton cycle with Regenerator, Reheating and Intercooling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Thermodynamics</dc:title>
  <dc:creator>Vinod Sharma</dc:creator>
  <cp:lastModifiedBy>naac</cp:lastModifiedBy>
  <cp:revision>108</cp:revision>
  <dcterms:created xsi:type="dcterms:W3CDTF">2018-09-26T12:43:29Z</dcterms:created>
  <dcterms:modified xsi:type="dcterms:W3CDTF">2020-01-24T04:52:31Z</dcterms:modified>
</cp:coreProperties>
</file>