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6" r:id="rId2"/>
    <p:sldId id="285" r:id="rId3"/>
    <p:sldId id="286" r:id="rId4"/>
    <p:sldId id="287" r:id="rId5"/>
    <p:sldId id="260" r:id="rId6"/>
    <p:sldId id="261" r:id="rId7"/>
    <p:sldId id="262" r:id="rId8"/>
    <p:sldId id="257" r:id="rId9"/>
    <p:sldId id="288" r:id="rId10"/>
    <p:sldId id="263" r:id="rId11"/>
    <p:sldId id="264" r:id="rId12"/>
    <p:sldId id="289" r:id="rId13"/>
    <p:sldId id="265" r:id="rId14"/>
    <p:sldId id="294" r:id="rId15"/>
    <p:sldId id="295" r:id="rId16"/>
    <p:sldId id="266" r:id="rId17"/>
    <p:sldId id="281" r:id="rId18"/>
    <p:sldId id="303" r:id="rId19"/>
    <p:sldId id="282" r:id="rId20"/>
    <p:sldId id="297" r:id="rId21"/>
    <p:sldId id="292" r:id="rId22"/>
    <p:sldId id="293" r:id="rId23"/>
    <p:sldId id="283" r:id="rId24"/>
    <p:sldId id="284" r:id="rId25"/>
    <p:sldId id="304" r:id="rId26"/>
    <p:sldId id="267" r:id="rId27"/>
    <p:sldId id="268" r:id="rId28"/>
    <p:sldId id="298" r:id="rId29"/>
    <p:sldId id="299" r:id="rId30"/>
    <p:sldId id="300" r:id="rId31"/>
    <p:sldId id="301" r:id="rId32"/>
    <p:sldId id="302" r:id="rId33"/>
    <p:sldId id="269" r:id="rId34"/>
    <p:sldId id="270" r:id="rId35"/>
    <p:sldId id="271" r:id="rId36"/>
    <p:sldId id="272" r:id="rId37"/>
    <p:sldId id="273" r:id="rId38"/>
    <p:sldId id="274" r:id="rId39"/>
    <p:sldId id="275" r:id="rId40"/>
    <p:sldId id="276" r:id="rId41"/>
    <p:sldId id="277" r:id="rId42"/>
    <p:sldId id="278" r:id="rId43"/>
    <p:sldId id="280" r:id="rId44"/>
    <p:sldId id="279" r:id="rId4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5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A7vJ31N_aT0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BCks9RlKqN4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371600"/>
            <a:ext cx="8534400" cy="2971800"/>
          </a:xfrm>
        </p:spPr>
        <p:txBody>
          <a:bodyPr>
            <a:normAutofit fontScale="90000"/>
          </a:bodyPr>
          <a:lstStyle/>
          <a:p>
            <a:r>
              <a:rPr lang="en-IN" sz="3100" b="1" dirty="0" smtClean="0"/>
              <a:t/>
            </a:r>
            <a:br>
              <a:rPr lang="en-IN" sz="3100" b="1" dirty="0" smtClean="0"/>
            </a:br>
            <a:r>
              <a:rPr lang="en-IN" sz="3100" b="1" dirty="0" smtClean="0"/>
              <a:t/>
            </a:r>
            <a:br>
              <a:rPr lang="en-IN" sz="3100" b="1" dirty="0" smtClean="0"/>
            </a:br>
            <a:r>
              <a:rPr lang="en-IN" sz="3100" b="1" dirty="0" smtClean="0"/>
              <a:t>Department </a:t>
            </a:r>
            <a:r>
              <a:rPr lang="en-IN" sz="3100" b="1" dirty="0" smtClean="0"/>
              <a:t>of MBA – 1</a:t>
            </a:r>
            <a:r>
              <a:rPr lang="en-IN" sz="3100" b="1" baseline="30000" dirty="0" smtClean="0"/>
              <a:t>st</a:t>
            </a:r>
            <a:r>
              <a:rPr lang="en-IN" sz="3100" b="1" dirty="0" smtClean="0"/>
              <a:t> Semester </a:t>
            </a:r>
            <a:br>
              <a:rPr lang="en-IN" sz="3100" b="1" dirty="0" smtClean="0"/>
            </a:br>
            <a:r>
              <a:rPr lang="en-US" sz="3100" b="1" dirty="0" smtClean="0"/>
              <a:t>Subject Name</a:t>
            </a:r>
            <a:r>
              <a:rPr lang="en-US" sz="3100" b="1" dirty="0" smtClean="0"/>
              <a:t> </a:t>
            </a:r>
            <a:r>
              <a:rPr lang="en-US" sz="3100" b="1" dirty="0" smtClean="0"/>
              <a:t>- PRINCIPLES OF MANAGEMENT. </a:t>
            </a:r>
            <a:r>
              <a:rPr lang="en-US" sz="3100" b="1" dirty="0" smtClean="0"/>
              <a:t/>
            </a:r>
            <a:br>
              <a:rPr lang="en-US" sz="3100" b="1" dirty="0" smtClean="0"/>
            </a:br>
            <a:r>
              <a:rPr lang="en-US" sz="3100" b="1" dirty="0" smtClean="0"/>
              <a:t>Subject Code :</a:t>
            </a:r>
            <a:r>
              <a:rPr lang="en-US" sz="3100" b="1" dirty="0" smtClean="0"/>
              <a:t>18MBA11</a:t>
            </a:r>
            <a:r>
              <a:rPr lang="en-IN" sz="3100" b="1" dirty="0" smtClean="0"/>
              <a:t/>
            </a:r>
            <a:br>
              <a:rPr lang="en-IN" sz="3100" b="1" dirty="0" smtClean="0"/>
            </a:br>
            <a:r>
              <a:rPr lang="en-IN" sz="2200" b="1" dirty="0" smtClean="0"/>
              <a:t>Mr. </a:t>
            </a:r>
            <a:r>
              <a:rPr lang="en-IN" sz="2200" b="1" dirty="0" err="1" smtClean="0"/>
              <a:t>Manjunath</a:t>
            </a:r>
            <a:r>
              <a:rPr lang="en-IN" sz="2200" b="1" dirty="0" smtClean="0"/>
              <a:t>. S</a:t>
            </a:r>
            <a:br>
              <a:rPr lang="en-IN" sz="2200" b="1" dirty="0" smtClean="0"/>
            </a:br>
            <a:r>
              <a:rPr lang="en-IN" sz="2200" b="1" dirty="0" smtClean="0"/>
              <a:t>Associate Professor.</a:t>
            </a:r>
            <a:r>
              <a:rPr lang="en-IN" sz="3100" b="1" dirty="0" smtClean="0"/>
              <a:t/>
            </a:r>
            <a:br>
              <a:rPr lang="en-IN" sz="3100" b="1" dirty="0" smtClean="0"/>
            </a:br>
            <a:endParaRPr lang="en-US" sz="31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267200"/>
            <a:ext cx="6400800" cy="13716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Unit-1</a:t>
            </a:r>
          </a:p>
          <a:p>
            <a:r>
              <a:rPr lang="en-IN" sz="4800" b="1" dirty="0" smtClean="0">
                <a:solidFill>
                  <a:schemeClr val="tx2">
                    <a:lumMod val="75000"/>
                  </a:schemeClr>
                </a:solidFill>
              </a:rPr>
              <a:t>Introduction</a:t>
            </a:r>
            <a:endParaRPr lang="en-US" sz="48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5" name="Picture 2" descr="C:\Documents and Settings\roopa.KSSEM-MBA-CC16\Desktop\New Folder\KSSEM_Logo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0"/>
            <a:ext cx="7086600" cy="144779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566369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dirty="0" smtClean="0"/>
              <a:t>Course Objectives: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dirty="0" smtClean="0"/>
              <a:t>1. To make students understand fundamental concepts and principles of management, including the basic roles, skills, and functions of</a:t>
            </a:r>
          </a:p>
          <a:p>
            <a:pPr>
              <a:buNone/>
            </a:pPr>
            <a:r>
              <a:rPr lang="en-US" dirty="0" smtClean="0"/>
              <a:t>Management.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2. To make students knowledgeable of historical development, theoretical aspects and practice applications of managerial process.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3. To understand the basic concepts and theories underlying individual</a:t>
            </a:r>
          </a:p>
          <a:p>
            <a:pPr>
              <a:buNone/>
            </a:pPr>
            <a:r>
              <a:rPr lang="en-US" dirty="0" smtClean="0"/>
              <a:t>behavior besides developing better insights into one’s own self.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4. To make students aware of Individual behavior in groups, dynamics groups of, team building and interpersonal effectiveness besides developing a better awareness of how they can be better facilitators for building effective teams as leaders themselves.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COURSE OUTCOMES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dirty="0" smtClean="0"/>
              <a:t>1. Comprehend &amp; correlate all the management functions which are</a:t>
            </a:r>
          </a:p>
          <a:p>
            <a:pPr>
              <a:buNone/>
            </a:pPr>
            <a:r>
              <a:rPr lang="en-US" dirty="0" smtClean="0"/>
              <a:t>happening around with fundamental concepts and principles of</a:t>
            </a:r>
          </a:p>
          <a:p>
            <a:pPr>
              <a:buNone/>
            </a:pPr>
            <a:r>
              <a:rPr lang="en-US" dirty="0" smtClean="0"/>
              <a:t>management.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2. Understand the overview of management, theory of management and practical applications of the same.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3. Effectively use their skills for self-grooming, working in groups and</a:t>
            </a:r>
          </a:p>
          <a:p>
            <a:pPr>
              <a:buNone/>
            </a:pPr>
            <a:r>
              <a:rPr lang="en-US" dirty="0" smtClean="0"/>
              <a:t>to achieve organizational goals.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4. Demonstrate their acumen in applying managerial and behavioral</a:t>
            </a:r>
          </a:p>
          <a:p>
            <a:pPr>
              <a:buNone/>
            </a:pPr>
            <a:r>
              <a:rPr lang="en-US" dirty="0" smtClean="0"/>
              <a:t>concept in real world/situation.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5. Understand and demonstrate their exposure on recent trends in</a:t>
            </a:r>
          </a:p>
          <a:p>
            <a:pPr>
              <a:buNone/>
            </a:pPr>
            <a:r>
              <a:rPr lang="en-US" dirty="0" smtClean="0"/>
              <a:t>management.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Principles of Management\maxresdefault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48922" y="457200"/>
            <a:ext cx="8046156" cy="5668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609600"/>
            <a:ext cx="7162800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316872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57200"/>
            <a:ext cx="7391400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422136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533400"/>
            <a:ext cx="73152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897193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Introduction to Management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 lnSpcReduction="10000"/>
          </a:bodyPr>
          <a:lstStyle/>
          <a:p>
            <a:r>
              <a:rPr lang="en-IN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Introduction</a:t>
            </a:r>
          </a:p>
          <a:p>
            <a:r>
              <a:rPr lang="en-IN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Definition </a:t>
            </a:r>
            <a:r>
              <a:rPr lang="en-IN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of </a:t>
            </a:r>
            <a:r>
              <a:rPr lang="en-IN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management</a:t>
            </a:r>
          </a:p>
          <a:p>
            <a:r>
              <a:rPr lang="en-IN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IN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Nature, Purpose and </a:t>
            </a:r>
            <a:r>
              <a:rPr lang="en-IN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Functions</a:t>
            </a:r>
          </a:p>
          <a:p>
            <a:r>
              <a:rPr lang="en-IN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Levels </a:t>
            </a:r>
            <a:r>
              <a:rPr lang="en-IN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and types of </a:t>
            </a:r>
            <a:r>
              <a:rPr lang="en-IN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managers</a:t>
            </a:r>
          </a:p>
          <a:p>
            <a:r>
              <a:rPr lang="en-IN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managerial roles </a:t>
            </a:r>
          </a:p>
          <a:p>
            <a:r>
              <a:rPr lang="en-IN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skills </a:t>
            </a:r>
            <a:r>
              <a:rPr lang="en-IN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for </a:t>
            </a:r>
            <a:r>
              <a:rPr lang="en-IN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managers</a:t>
            </a:r>
          </a:p>
          <a:p>
            <a:r>
              <a:rPr lang="en-IN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evolution </a:t>
            </a:r>
            <a:r>
              <a:rPr lang="en-IN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of management </a:t>
            </a:r>
            <a:r>
              <a:rPr lang="en-IN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thought</a:t>
            </a:r>
          </a:p>
          <a:p>
            <a:r>
              <a:rPr lang="en-IN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Fayol’s </a:t>
            </a:r>
            <a:r>
              <a:rPr lang="en-IN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fourteen principles of </a:t>
            </a:r>
            <a:r>
              <a:rPr lang="en-IN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management</a:t>
            </a:r>
          </a:p>
          <a:p>
            <a:r>
              <a:rPr lang="en-IN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Recent </a:t>
            </a:r>
            <a:r>
              <a:rPr lang="en-IN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trends in </a:t>
            </a:r>
            <a:r>
              <a:rPr lang="en-IN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management</a:t>
            </a:r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22323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min\Desktop\Principles of Management\chanakya-way-2-63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09600" y="533400"/>
            <a:ext cx="8305800" cy="5791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Management </a:t>
            </a:r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/>
              <a:t>Organization</a:t>
            </a:r>
            <a:endParaRPr lang="en-US" dirty="0"/>
          </a:p>
          <a:p>
            <a:pPr marL="0" indent="0" algn="just">
              <a:buNone/>
            </a:pPr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A consciously coordinated social unit composed of two or more people that functions on a relatively continuous basis to achieve a common goal or set of goals</a:t>
            </a:r>
            <a:r>
              <a:rPr lang="en-US" dirty="0"/>
              <a:t>.</a:t>
            </a:r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752960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Definitions of Management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600200"/>
            <a:ext cx="8839200" cy="5181600"/>
          </a:xfrm>
        </p:spPr>
        <p:txBody>
          <a:bodyPr>
            <a:normAutofit/>
          </a:bodyPr>
          <a:lstStyle/>
          <a:p>
            <a:pPr lvl="0" algn="just"/>
            <a:r>
              <a:rPr lang="en-US" dirty="0" smtClean="0"/>
              <a:t>According </a:t>
            </a:r>
            <a:r>
              <a:rPr lang="en-US" dirty="0"/>
              <a:t>to George R Terry “a process consisting of </a:t>
            </a:r>
            <a:r>
              <a:rPr lang="en-US" b="1" dirty="0">
                <a:solidFill>
                  <a:srgbClr val="FF0000"/>
                </a:solidFill>
              </a:rPr>
              <a:t>planning, organizing, actuating and controlling performed to determine and accomplish the objectives by the use of people and resources</a:t>
            </a:r>
            <a:r>
              <a:rPr lang="en-US" dirty="0"/>
              <a:t>”.</a:t>
            </a:r>
          </a:p>
          <a:p>
            <a:pPr lvl="0" algn="just"/>
            <a:r>
              <a:rPr lang="en-US" dirty="0"/>
              <a:t>According to Mary Parker Follett: “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</a:rPr>
              <a:t>the art of getting things done through </a:t>
            </a: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other people</a:t>
            </a:r>
            <a:r>
              <a:rPr lang="en-US" dirty="0"/>
              <a:t>”.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023333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dmin\Desktop\Principles of Management\chankya Quotes - Don’t speak ill of others Wallpaper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33400" y="457200"/>
            <a:ext cx="8001000" cy="6172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Differentiate </a:t>
            </a:r>
            <a:r>
              <a:rPr lang="en-US" b="1" dirty="0"/>
              <a:t>between management and administration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212935235"/>
              </p:ext>
            </p:extLst>
          </p:nvPr>
        </p:nvGraphicFramePr>
        <p:xfrm>
          <a:off x="152400" y="1600200"/>
          <a:ext cx="8839200" cy="49668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2422"/>
                <a:gridCol w="4010378"/>
                <a:gridCol w="2946400"/>
              </a:tblGrid>
              <a:tr h="48581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Basis for comparison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Management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Administration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0958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Meaning</a:t>
                      </a:r>
                      <a:endParaRPr lang="en-US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r>
                        <a:rPr lang="en-US" sz="14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 organized way of managing people and things of a business organization is called the Management.</a:t>
                      </a:r>
                      <a:endParaRPr lang="en-US" sz="1400" b="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The process of administering an organization by a group of people is known as the Administration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51036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Authority</a:t>
                      </a:r>
                      <a:endParaRPr lang="en-US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Middle and Lower Level</a:t>
                      </a:r>
                      <a:endParaRPr lang="en-US" sz="14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Top level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8581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Role</a:t>
                      </a:r>
                      <a:endParaRPr lang="en-US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Executive</a:t>
                      </a:r>
                      <a:endParaRPr lang="en-US" sz="14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Decisive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51036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Area of operation</a:t>
                      </a:r>
                      <a:endParaRPr lang="en-US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It works under administration.</a:t>
                      </a:r>
                      <a:endParaRPr lang="en-US" sz="14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It has full control over the activities of the organization.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82655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Applicable to</a:t>
                      </a:r>
                      <a:endParaRPr lang="en-US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Profit making organizations, i.e. business organizations.</a:t>
                      </a:r>
                      <a:endParaRPr lang="en-US" sz="14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Government offices, military, clubs, business enterprises, hospitals, religious and educational organizations.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51036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Decides</a:t>
                      </a:r>
                      <a:endParaRPr lang="en-US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Who will do the work? And How will it be done?</a:t>
                      </a:r>
                      <a:endParaRPr lang="en-US" sz="14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What should be done? And When is should be done?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51036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Work</a:t>
                      </a:r>
                      <a:endParaRPr lang="en-US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Putting plans and policies into actions.</a:t>
                      </a:r>
                      <a:endParaRPr lang="en-US" sz="14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Formulation of plans, framing policies and setting objectives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4458067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Differentiate between management and administration</a:t>
            </a:r>
            <a:endParaRPr lang="en-US" dirty="0"/>
          </a:p>
        </p:txBody>
      </p:sp>
      <p:pic>
        <p:nvPicPr>
          <p:cNvPr id="1026" name="Picture 2" descr="C:\Users\admin\Desktop\Principles of Management\admgt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62000" y="1905000"/>
            <a:ext cx="7772400" cy="3733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min\Desktop\Principles of Management\gdownload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600200" y="990600"/>
            <a:ext cx="5791199" cy="44957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Nature of Management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3000"/>
            <a:ext cx="8991600" cy="5638800"/>
          </a:xfrm>
        </p:spPr>
        <p:txBody>
          <a:bodyPr>
            <a:normAutofit/>
          </a:bodyPr>
          <a:lstStyle/>
          <a:p>
            <a:r>
              <a:rPr lang="en-US" b="1" dirty="0" smtClean="0"/>
              <a:t>Multidisciplinary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en-US" dirty="0" smtClean="0"/>
              <a:t>It </a:t>
            </a:r>
            <a:r>
              <a:rPr lang="en-US" dirty="0"/>
              <a:t>includes knowledge/information from various disciplines- </a:t>
            </a:r>
            <a:r>
              <a:rPr lang="en-US" b="1" dirty="0">
                <a:solidFill>
                  <a:srgbClr val="C00000"/>
                </a:solidFill>
              </a:rPr>
              <a:t>economics, statistics, </a:t>
            </a:r>
            <a:r>
              <a:rPr lang="en-US" b="1" dirty="0" err="1">
                <a:solidFill>
                  <a:srgbClr val="C00000"/>
                </a:solidFill>
              </a:rPr>
              <a:t>maths</a:t>
            </a:r>
            <a:r>
              <a:rPr lang="en-US" b="1" dirty="0">
                <a:solidFill>
                  <a:srgbClr val="C00000"/>
                </a:solidFill>
              </a:rPr>
              <a:t>, psychology, sociology, ecology, operations research, history, etc</a:t>
            </a:r>
            <a:r>
              <a:rPr lang="en-US" dirty="0" smtClean="0"/>
              <a:t>.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en-US" dirty="0" smtClean="0"/>
              <a:t> </a:t>
            </a:r>
            <a:r>
              <a:rPr lang="en-US" dirty="0"/>
              <a:t>Management </a:t>
            </a:r>
            <a:r>
              <a:rPr lang="en-US" b="1" dirty="0">
                <a:solidFill>
                  <a:srgbClr val="C00000"/>
                </a:solidFill>
              </a:rPr>
              <a:t>integrates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/>
              <a:t>the </a:t>
            </a:r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ideas and concepts taken from these disciplines </a:t>
            </a:r>
            <a:r>
              <a:rPr lang="en-US" dirty="0"/>
              <a:t>and presents newer concepts which can be put into practice for managing the organizations.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6295195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r>
              <a:rPr lang="en-US" b="1" dirty="0"/>
              <a:t>Dynamic nature of </a:t>
            </a:r>
            <a:r>
              <a:rPr lang="en-US" b="1" dirty="0" smtClean="0"/>
              <a:t>principles</a:t>
            </a:r>
          </a:p>
          <a:p>
            <a:pPr marL="0" indent="0" algn="just">
              <a:buNone/>
            </a:pPr>
            <a:r>
              <a:rPr lang="en-US" dirty="0"/>
              <a:t> Management has framed certain principles, which are </a:t>
            </a:r>
            <a:r>
              <a:rPr lang="en-US" b="1" dirty="0">
                <a:solidFill>
                  <a:srgbClr val="C00000"/>
                </a:solidFill>
              </a:rPr>
              <a:t>flexible in nature and change with the changes in the environment </a:t>
            </a:r>
            <a:r>
              <a:rPr lang="en-US" dirty="0"/>
              <a:t>in which an organization exits.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4186751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Mahabharatha</a:t>
            </a:r>
            <a:r>
              <a:rPr lang="en-US" dirty="0" smtClean="0"/>
              <a:t> Lessons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98637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www.youtube.com/watch?v=A7vJ31N_aT0</a:t>
            </a:r>
            <a:endParaRPr lang="en-US" dirty="0" smtClean="0"/>
          </a:p>
          <a:p>
            <a:endParaRPr lang="en-US" dirty="0" smtClean="0"/>
          </a:p>
          <a:p>
            <a:r>
              <a:rPr lang="en-US" b="1" dirty="0" smtClean="0"/>
              <a:t>Description of the above Link </a:t>
            </a:r>
            <a:r>
              <a:rPr lang="en-US" dirty="0" smtClean="0"/>
              <a:t>: </a:t>
            </a:r>
            <a:r>
              <a:rPr lang="en-US" dirty="0" smtClean="0"/>
              <a:t>Mahabharata is one of the oldest and greatest epics of Hindu mythology</a:t>
            </a:r>
            <a:r>
              <a:rPr lang="en-US" b="1" dirty="0" smtClean="0"/>
              <a:t> </a:t>
            </a:r>
            <a:r>
              <a:rPr lang="en-US" dirty="0" smtClean="0"/>
              <a:t>that the world has ever witnessed</a:t>
            </a:r>
            <a:r>
              <a:rPr lang="en-US" b="1" dirty="0" smtClean="0"/>
              <a:t>. </a:t>
            </a:r>
            <a:r>
              <a:rPr lang="en-US" dirty="0" smtClean="0"/>
              <a:t>there are lot of lessons can be related to Management practices. This link is all about that .</a:t>
            </a:r>
            <a:r>
              <a:rPr lang="en-US" b="1" dirty="0" smtClean="0"/>
              <a:t> </a:t>
            </a: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>
            <a:normAutofit/>
          </a:bodyPr>
          <a:lstStyle/>
          <a:p>
            <a:r>
              <a:rPr lang="en-US" b="1" dirty="0"/>
              <a:t>Relative not absolute </a:t>
            </a:r>
            <a:r>
              <a:rPr lang="en-US" b="1" dirty="0" smtClean="0"/>
              <a:t>principles</a:t>
            </a:r>
          </a:p>
          <a:p>
            <a:pPr marL="0" indent="0" algn="just">
              <a:buNone/>
            </a:pPr>
            <a:r>
              <a:rPr lang="en-US" dirty="0"/>
              <a:t>Management principles are relative, not absolute, and they should be </a:t>
            </a:r>
            <a:r>
              <a:rPr lang="en-US" b="1" dirty="0">
                <a:solidFill>
                  <a:srgbClr val="C00000"/>
                </a:solidFill>
              </a:rPr>
              <a:t>applied according to the need of the organization. </a:t>
            </a:r>
            <a:endParaRPr lang="en-US" b="1" dirty="0" smtClean="0">
              <a:solidFill>
                <a:srgbClr val="C00000"/>
              </a:solidFill>
            </a:endParaRPr>
          </a:p>
          <a:p>
            <a:pPr marL="0" indent="0" algn="just">
              <a:buNone/>
            </a:pPr>
            <a:endParaRPr lang="en-US" dirty="0" smtClean="0"/>
          </a:p>
          <a:p>
            <a:pPr marL="0" indent="0" algn="just">
              <a:buNone/>
            </a:pPr>
            <a:r>
              <a:rPr lang="en-US" dirty="0" smtClean="0"/>
              <a:t>Principles </a:t>
            </a:r>
            <a:r>
              <a:rPr lang="en-US" dirty="0"/>
              <a:t>should be applied according to the prevailing conditions.</a:t>
            </a:r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117716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admin\Desktop\Principles of Management\dung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38200" y="609600"/>
            <a:ext cx="7696199" cy="55165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admin\Desktop\Principles of Management\Management-Art-or-Science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62000" y="685800"/>
            <a:ext cx="7467600" cy="508238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admin\Desktop\Principles of Management\ARTS R SCIENCE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09600" y="0"/>
            <a:ext cx="8077199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28600"/>
            <a:ext cx="8839200" cy="6477000"/>
          </a:xfrm>
        </p:spPr>
        <p:txBody>
          <a:bodyPr>
            <a:normAutofit/>
          </a:bodyPr>
          <a:lstStyle/>
          <a:p>
            <a:r>
              <a:rPr lang="en-US" b="1" dirty="0"/>
              <a:t>Management – science or </a:t>
            </a:r>
            <a:r>
              <a:rPr lang="en-US" b="1" dirty="0" smtClean="0"/>
              <a:t>art</a:t>
            </a:r>
          </a:p>
          <a:p>
            <a:pPr marL="0" indent="0" algn="just"/>
            <a:r>
              <a:rPr lang="en-US" dirty="0"/>
              <a:t>Management like other practices- whether medicine, music composition, or even accountancy- is an art. </a:t>
            </a:r>
            <a:endParaRPr lang="en-US" dirty="0" smtClean="0"/>
          </a:p>
          <a:p>
            <a:pPr marL="0" indent="0" algn="just"/>
            <a:r>
              <a:rPr lang="en-US" dirty="0" smtClean="0"/>
              <a:t>It </a:t>
            </a:r>
            <a:r>
              <a:rPr lang="en-US" dirty="0"/>
              <a:t>is know-how. Yet managers can work better by using the organized knowledge about management. It is this knowledge that constitutes science</a:t>
            </a:r>
            <a:r>
              <a:rPr lang="en-US" dirty="0" smtClean="0"/>
              <a:t>.</a:t>
            </a:r>
          </a:p>
          <a:p>
            <a:pPr marL="0" indent="0" algn="just"/>
            <a:r>
              <a:rPr lang="en-US" dirty="0" smtClean="0"/>
              <a:t> </a:t>
            </a:r>
            <a:r>
              <a:rPr lang="en-US" b="1" dirty="0">
                <a:solidFill>
                  <a:srgbClr val="C00000"/>
                </a:solidFill>
              </a:rPr>
              <a:t>Thus, managing as practice is an art; the organized knowledge underlying the practice may be referred to as science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22623545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/>
          <a:lstStyle/>
          <a:p>
            <a:r>
              <a:rPr lang="en-US" b="1" dirty="0"/>
              <a:t>Universality of </a:t>
            </a:r>
            <a:r>
              <a:rPr lang="en-US" b="1" dirty="0" smtClean="0"/>
              <a:t>management</a:t>
            </a:r>
          </a:p>
          <a:p>
            <a:pPr marL="0" indent="0" algn="just">
              <a:buNone/>
            </a:pPr>
            <a:r>
              <a:rPr lang="en-US" dirty="0"/>
              <a:t>Management is a universal phenomenon. However, management principles are </a:t>
            </a:r>
            <a:r>
              <a:rPr lang="en-US" b="1" dirty="0">
                <a:solidFill>
                  <a:srgbClr val="C00000"/>
                </a:solidFill>
              </a:rPr>
              <a:t>not universally applicable but are to be modified according to the needs of the situation.</a:t>
            </a:r>
          </a:p>
          <a:p>
            <a:pPr algn="just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8871090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Peter </a:t>
            </a:r>
            <a:r>
              <a:rPr lang="en-US" dirty="0" err="1" smtClean="0"/>
              <a:t>Drucker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www.youtube.com/watch?v=BCks9RlKqN4</a:t>
            </a:r>
            <a:endParaRPr lang="en-US" dirty="0" smtClean="0"/>
          </a:p>
          <a:p>
            <a:endParaRPr lang="en-US" dirty="0" smtClean="0"/>
          </a:p>
          <a:p>
            <a:r>
              <a:rPr lang="en-US" b="1" dirty="0" smtClean="0"/>
              <a:t>Description </a:t>
            </a:r>
            <a:r>
              <a:rPr lang="en-US" dirty="0" smtClean="0"/>
              <a:t>: </a:t>
            </a:r>
            <a:r>
              <a:rPr lang="en-US" dirty="0" smtClean="0"/>
              <a:t>Peter </a:t>
            </a:r>
            <a:r>
              <a:rPr lang="en-US" dirty="0" err="1" smtClean="0"/>
              <a:t>Drucker</a:t>
            </a:r>
            <a:r>
              <a:rPr lang="en-US" dirty="0" smtClean="0"/>
              <a:t> hailed as the father of modern management, formulated a theory that is still used today</a:t>
            </a:r>
            <a:r>
              <a:rPr lang="en-US" dirty="0" smtClean="0"/>
              <a:t>. This link is useful to understand his management philosophy . </a:t>
            </a:r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Purpose/Importance/Need </a:t>
            </a:r>
            <a:r>
              <a:rPr lang="en-US" b="1" dirty="0"/>
              <a:t>of Management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305800" cy="4953000"/>
          </a:xfrm>
        </p:spPr>
        <p:txBody>
          <a:bodyPr/>
          <a:lstStyle/>
          <a:p>
            <a:r>
              <a:rPr lang="en-US" sz="3600" dirty="0"/>
              <a:t>It helps in Achieving Group Goals</a:t>
            </a:r>
          </a:p>
          <a:p>
            <a:r>
              <a:rPr lang="en-US" sz="3600" dirty="0"/>
              <a:t>Optimum Utilization of Resources </a:t>
            </a:r>
          </a:p>
          <a:p>
            <a:r>
              <a:rPr lang="en-US" sz="3600" dirty="0"/>
              <a:t>Reduces Costs </a:t>
            </a:r>
          </a:p>
          <a:p>
            <a:r>
              <a:rPr lang="en-US" sz="3600" dirty="0"/>
              <a:t>Establishes Sound Organization </a:t>
            </a:r>
          </a:p>
          <a:p>
            <a:r>
              <a:rPr lang="en-US" sz="3600" dirty="0"/>
              <a:t>Establishes Equilibrium</a:t>
            </a:r>
          </a:p>
          <a:p>
            <a:r>
              <a:rPr lang="en-US" sz="3600" dirty="0"/>
              <a:t>Essentials for Prosperity of Society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8239147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/>
              <a:t/>
            </a:r>
            <a:br>
              <a:rPr lang="en-US" b="1" dirty="0"/>
            </a:br>
            <a:r>
              <a:rPr lang="en-US" b="1" dirty="0" smtClean="0">
                <a:solidFill>
                  <a:schemeClr val="tx2"/>
                </a:solidFill>
              </a:rPr>
              <a:t>Functions </a:t>
            </a:r>
            <a:r>
              <a:rPr lang="en-US" b="1" dirty="0">
                <a:solidFill>
                  <a:schemeClr val="tx2"/>
                </a:solidFill>
              </a:rPr>
              <a:t>of Management or Management Process</a:t>
            </a:r>
            <a:r>
              <a:rPr lang="en-US" dirty="0">
                <a:solidFill>
                  <a:schemeClr val="tx2"/>
                </a:solidFill>
              </a:rPr>
              <a:t/>
            </a:r>
            <a:br>
              <a:rPr lang="en-US" dirty="0">
                <a:solidFill>
                  <a:schemeClr val="tx2"/>
                </a:solidFill>
              </a:rPr>
            </a:br>
            <a:r>
              <a:rPr lang="en-US" b="1" dirty="0"/>
              <a:t> 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763000" cy="5181600"/>
          </a:xfrm>
        </p:spPr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</a:rPr>
              <a:t>Planning</a:t>
            </a:r>
            <a:endParaRPr lang="en-US" b="1" dirty="0">
              <a:solidFill>
                <a:srgbClr val="C00000"/>
              </a:solidFill>
            </a:endParaRPr>
          </a:p>
          <a:p>
            <a:r>
              <a:rPr lang="en-US" b="1" dirty="0" smtClean="0">
                <a:solidFill>
                  <a:srgbClr val="C00000"/>
                </a:solidFill>
              </a:rPr>
              <a:t>Organizing</a:t>
            </a:r>
          </a:p>
          <a:p>
            <a:r>
              <a:rPr lang="en-US" b="1" dirty="0" smtClean="0">
                <a:solidFill>
                  <a:srgbClr val="C00000"/>
                </a:solidFill>
              </a:rPr>
              <a:t>Staffing </a:t>
            </a:r>
          </a:p>
          <a:p>
            <a:r>
              <a:rPr lang="en-US" b="1" dirty="0" smtClean="0">
                <a:solidFill>
                  <a:srgbClr val="C00000"/>
                </a:solidFill>
              </a:rPr>
              <a:t>Leading</a:t>
            </a:r>
            <a:endParaRPr lang="en-US" b="1" dirty="0">
              <a:solidFill>
                <a:srgbClr val="C00000"/>
              </a:solidFill>
            </a:endParaRPr>
          </a:p>
          <a:p>
            <a:r>
              <a:rPr lang="en-US" b="1" dirty="0" smtClean="0">
                <a:solidFill>
                  <a:srgbClr val="C00000"/>
                </a:solidFill>
              </a:rPr>
              <a:t>Controlling</a:t>
            </a:r>
            <a:endParaRPr lang="en-US" b="1" dirty="0">
              <a:solidFill>
                <a:srgbClr val="C0000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2256774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pPr algn="l"/>
            <a:r>
              <a:rPr lang="en-US" b="1" dirty="0" smtClean="0">
                <a:solidFill>
                  <a:srgbClr val="C00000"/>
                </a:solidFill>
              </a:rPr>
              <a:t>Planning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</p:spPr>
        <p:txBody>
          <a:bodyPr/>
          <a:lstStyle/>
          <a:p>
            <a:pPr algn="just">
              <a:buNone/>
            </a:pPr>
            <a:r>
              <a:rPr lang="en-US" dirty="0" smtClean="0"/>
              <a:t>	</a:t>
            </a:r>
            <a:r>
              <a:rPr lang="en-US" sz="4800" b="1" dirty="0" smtClean="0"/>
              <a:t>Selecting missions and objectives as well as the actions to achieve them, which require decision making.</a:t>
            </a:r>
            <a:endParaRPr lang="en-US" sz="4800" b="1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pPr algn="l"/>
            <a:r>
              <a:rPr lang="en-US" b="1" dirty="0" smtClean="0">
                <a:solidFill>
                  <a:srgbClr val="C00000"/>
                </a:solidFill>
              </a:rPr>
              <a:t/>
            </a:r>
            <a:br>
              <a:rPr lang="en-US" b="1" dirty="0" smtClean="0">
                <a:solidFill>
                  <a:srgbClr val="C00000"/>
                </a:solidFill>
              </a:rPr>
            </a:br>
            <a:r>
              <a:rPr lang="en-US" b="1" dirty="0" smtClean="0">
                <a:solidFill>
                  <a:srgbClr val="C00000"/>
                </a:solidFill>
              </a:rPr>
              <a:t>Organizing</a:t>
            </a:r>
            <a:br>
              <a:rPr lang="en-US" b="1" dirty="0" smtClean="0">
                <a:solidFill>
                  <a:srgbClr val="C00000"/>
                </a:solidFill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sz="5400" dirty="0" smtClean="0"/>
              <a:t>Establishing an intentional structure of roles for people to fill an organization.</a:t>
            </a:r>
          </a:p>
          <a:p>
            <a:pPr>
              <a:buNone/>
            </a:pPr>
            <a:r>
              <a:rPr lang="en-US" sz="5400" dirty="0" smtClean="0"/>
              <a:t>(creating an environment for human performance).</a:t>
            </a:r>
            <a:endParaRPr lang="en-US" sz="54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>
                <a:solidFill>
                  <a:srgbClr val="C00000"/>
                </a:solidFill>
              </a:rPr>
              <a:t>Staffing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sz="4800" b="1" dirty="0" smtClean="0"/>
              <a:t>Filling and keeping filled, the positions in the organization structure.</a:t>
            </a:r>
          </a:p>
          <a:p>
            <a:pPr>
              <a:buNone/>
            </a:pPr>
            <a:r>
              <a:rPr lang="en-US" sz="4800" dirty="0" smtClean="0"/>
              <a:t>   (workforce requirements, inventorying the available people, recruiting, selecting, placing, promoting, appraising, planning careers, compensating and training)</a:t>
            </a:r>
            <a:endParaRPr lang="en-US" sz="48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b="1" dirty="0" smtClean="0">
                <a:solidFill>
                  <a:srgbClr val="C00000"/>
                </a:solidFill>
              </a:rPr>
              <a:t>Leading</a:t>
            </a:r>
            <a:br>
              <a:rPr lang="en-US" b="1" dirty="0" smtClean="0">
                <a:solidFill>
                  <a:srgbClr val="C00000"/>
                </a:solidFill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sz="4000" b="1" dirty="0" smtClean="0"/>
              <a:t>   Influencing people so that they will contribute to organizational and group goals.</a:t>
            </a:r>
          </a:p>
          <a:p>
            <a:pPr algn="just">
              <a:buNone/>
            </a:pPr>
            <a:r>
              <a:rPr lang="en-US" sz="4000" b="1" dirty="0" smtClean="0"/>
              <a:t>(motivation, leadership style, approaches, communication)</a:t>
            </a:r>
            <a:endParaRPr lang="en-US" sz="4000" b="1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 fontScale="90000"/>
          </a:bodyPr>
          <a:lstStyle/>
          <a:p>
            <a:pPr algn="l"/>
            <a:r>
              <a:rPr lang="en-US" b="1" dirty="0" smtClean="0">
                <a:solidFill>
                  <a:srgbClr val="C00000"/>
                </a:solidFill>
              </a:rPr>
              <a:t>Controlling</a:t>
            </a:r>
            <a:br>
              <a:rPr lang="en-US" b="1" dirty="0" smtClean="0">
                <a:solidFill>
                  <a:srgbClr val="C00000"/>
                </a:solidFill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sz="4400" b="1" dirty="0" smtClean="0"/>
              <a:t>Measuring and correcting individual and organizational performance to ensure that events conform to plans.</a:t>
            </a:r>
          </a:p>
          <a:p>
            <a:r>
              <a:rPr lang="en-US" dirty="0" smtClean="0"/>
              <a:t>(Against the goals, deviation from standards, accomplishment of plans, measurement of achievements)</a:t>
            </a:r>
            <a:endParaRPr 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>
                <a:solidFill>
                  <a:srgbClr val="00B0F0"/>
                </a:solidFill>
              </a:rPr>
              <a:t>Levels </a:t>
            </a:r>
            <a:r>
              <a:rPr lang="en-US" b="1" dirty="0">
                <a:solidFill>
                  <a:srgbClr val="00B0F0"/>
                </a:solidFill>
              </a:rPr>
              <a:t>of Managers or Types of Managers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3400" y="1447800"/>
            <a:ext cx="8229600" cy="440825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18851054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b="1" dirty="0"/>
              <a:t>First-line Managers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143000"/>
            <a:ext cx="8839200" cy="5638800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US" dirty="0" smtClean="0"/>
              <a:t>Are </a:t>
            </a:r>
            <a:r>
              <a:rPr lang="en-US" dirty="0"/>
              <a:t>at the lowest level of </a:t>
            </a:r>
            <a:r>
              <a:rPr lang="en-US" dirty="0" smtClean="0"/>
              <a:t>management</a:t>
            </a:r>
          </a:p>
          <a:p>
            <a:pPr lvl="0"/>
            <a:r>
              <a:rPr lang="en-US" dirty="0"/>
              <a:t>Supervisors, section leads, and foremen are examples of low-level management </a:t>
            </a:r>
            <a:endParaRPr lang="en-US" dirty="0" smtClean="0"/>
          </a:p>
          <a:p>
            <a:r>
              <a:rPr lang="en-US" dirty="0"/>
              <a:t>These managers focus on controlling and directing.</a:t>
            </a:r>
          </a:p>
          <a:p>
            <a:r>
              <a:rPr lang="en-US" dirty="0"/>
              <a:t>Low-level managers usually have the responsibility of: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en-US" dirty="0"/>
              <a:t>Assigning employees tasks;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en-US" dirty="0"/>
              <a:t>Guiding and supervising employees on day-to-day activities;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en-US" dirty="0"/>
              <a:t>Ensuring the quality and quantity of production;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en-US" dirty="0"/>
              <a:t>Making recommendations and suggestions; and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en-US" dirty="0"/>
              <a:t>Up channeling employee problems.</a:t>
            </a:r>
          </a:p>
          <a:p>
            <a:pPr lvl="0">
              <a:buFont typeface="Wingdings" panose="05000000000000000000" pitchFamily="2" charset="2"/>
              <a:buChar char="ü"/>
            </a:pPr>
            <a:endParaRPr lang="en-US" dirty="0" smtClean="0"/>
          </a:p>
          <a:p>
            <a:pPr lvl="0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75003927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Middle Managers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90600"/>
            <a:ext cx="8991600" cy="5867400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en-US" dirty="0"/>
              <a:t>General Managers, branch managers, and department managers are all examples of middle-level </a:t>
            </a:r>
            <a:r>
              <a:rPr lang="en-US" dirty="0" smtClean="0"/>
              <a:t>managers</a:t>
            </a:r>
          </a:p>
          <a:p>
            <a:pPr algn="just"/>
            <a:r>
              <a:rPr lang="en-US" dirty="0"/>
              <a:t>They are accountable to the </a:t>
            </a:r>
            <a:r>
              <a:rPr lang="en-US" u="sng" dirty="0"/>
              <a:t>top management</a:t>
            </a:r>
            <a:r>
              <a:rPr lang="en-US" dirty="0"/>
              <a:t> for their department's </a:t>
            </a:r>
            <a:r>
              <a:rPr lang="en-US" dirty="0" smtClean="0"/>
              <a:t>function</a:t>
            </a:r>
          </a:p>
          <a:p>
            <a:pPr algn="just"/>
            <a:r>
              <a:rPr lang="en-US" dirty="0"/>
              <a:t>Middle-level managers devote more time to organizational and </a:t>
            </a:r>
            <a:r>
              <a:rPr lang="en-US" b="1" dirty="0"/>
              <a:t>directional functions</a:t>
            </a:r>
            <a:r>
              <a:rPr lang="en-US" dirty="0"/>
              <a:t> </a:t>
            </a:r>
            <a:endParaRPr lang="en-US" dirty="0" smtClean="0"/>
          </a:p>
          <a:p>
            <a:pPr algn="just"/>
            <a:r>
              <a:rPr lang="en-US" dirty="0"/>
              <a:t>Some of their functions are as follows:</a:t>
            </a:r>
          </a:p>
          <a:p>
            <a:pPr lvl="0" algn="just">
              <a:buFont typeface="Wingdings" panose="05000000000000000000" pitchFamily="2" charset="2"/>
              <a:buChar char="ü"/>
            </a:pPr>
            <a:r>
              <a:rPr lang="en-US" dirty="0"/>
              <a:t>Designing and implementing effective group and intergroup work and information systems;</a:t>
            </a:r>
          </a:p>
          <a:p>
            <a:pPr lvl="0" algn="just">
              <a:buFont typeface="Wingdings" panose="05000000000000000000" pitchFamily="2" charset="2"/>
              <a:buChar char="ü"/>
            </a:pPr>
            <a:r>
              <a:rPr lang="en-US" dirty="0"/>
              <a:t>Defining and monitoring group-level performance indicators;</a:t>
            </a:r>
          </a:p>
          <a:p>
            <a:pPr lvl="0" algn="just">
              <a:buFont typeface="Wingdings" panose="05000000000000000000" pitchFamily="2" charset="2"/>
              <a:buChar char="ü"/>
            </a:pPr>
            <a:r>
              <a:rPr lang="en-US" dirty="0"/>
              <a:t>Diagnosing and resolving problems within and among work groups;</a:t>
            </a:r>
          </a:p>
          <a:p>
            <a:pPr lvl="0" algn="just">
              <a:buFont typeface="Wingdings" panose="05000000000000000000" pitchFamily="2" charset="2"/>
              <a:buChar char="ü"/>
            </a:pPr>
            <a:r>
              <a:rPr lang="en-US" dirty="0"/>
              <a:t>Designing and implementing reward systems supporting cooperative behavior.</a:t>
            </a:r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648372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Top Managers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382000" cy="5334000"/>
          </a:xfrm>
        </p:spPr>
        <p:txBody>
          <a:bodyPr>
            <a:normAutofit/>
          </a:bodyPr>
          <a:lstStyle/>
          <a:p>
            <a:pPr lvl="0" algn="just"/>
            <a:r>
              <a:rPr lang="en-US" dirty="0"/>
              <a:t>Are responsible for making organization-wide decisions and establishing plans and goals that affect the entire organization</a:t>
            </a:r>
          </a:p>
          <a:p>
            <a:pPr lvl="0" algn="just"/>
            <a:r>
              <a:rPr lang="en-US" dirty="0"/>
              <a:t>The board of directors, president, vice-president, and CEO are all examples of top-level managers.</a:t>
            </a:r>
          </a:p>
          <a:p>
            <a:pPr algn="just"/>
            <a:r>
              <a:rPr lang="en-US" dirty="0"/>
              <a:t>These managers are responsible for controlling and overseeing the entire organization. </a:t>
            </a:r>
            <a:endParaRPr lang="en-US" dirty="0" smtClean="0"/>
          </a:p>
          <a:p>
            <a:pPr algn="just"/>
            <a:r>
              <a:rPr lang="en-US" dirty="0"/>
              <a:t>Top-level managers are accountable to the shareholders and general public</a:t>
            </a:r>
          </a:p>
        </p:txBody>
      </p:sp>
    </p:spTree>
    <p:extLst>
      <p:ext uri="{BB962C8B-B14F-4D97-AF65-F5344CB8AC3E}">
        <p14:creationId xmlns="" xmlns:p14="http://schemas.microsoft.com/office/powerpoint/2010/main" val="5300718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>
            <a:normAutofit fontScale="90000"/>
          </a:bodyPr>
          <a:lstStyle/>
          <a:p>
            <a:r>
              <a:rPr lang="en-US" b="1" dirty="0"/>
              <a:t/>
            </a:r>
            <a:br>
              <a:rPr lang="en-US" b="1" dirty="0"/>
            </a:br>
            <a:r>
              <a:rPr lang="en-US" b="1" dirty="0" smtClean="0"/>
              <a:t>Henry </a:t>
            </a:r>
            <a:r>
              <a:rPr lang="en-US" b="1" dirty="0" err="1"/>
              <a:t>Mintz</a:t>
            </a:r>
            <a:r>
              <a:rPr lang="en-US" b="1" dirty="0"/>
              <a:t> </a:t>
            </a:r>
            <a:r>
              <a:rPr lang="en-US" b="1" dirty="0" smtClean="0">
                <a:solidFill>
                  <a:srgbClr val="00B0F0"/>
                </a:solidFill>
              </a:rPr>
              <a:t>Berg</a:t>
            </a:r>
            <a:r>
              <a:rPr lang="en-US" dirty="0">
                <a:solidFill>
                  <a:srgbClr val="00B0F0"/>
                </a:solidFill>
              </a:rPr>
              <a:t>-</a:t>
            </a:r>
            <a:r>
              <a:rPr lang="en-US" b="1" dirty="0" smtClean="0">
                <a:solidFill>
                  <a:srgbClr val="00B0F0"/>
                </a:solidFill>
              </a:rPr>
              <a:t>Managerial </a:t>
            </a:r>
            <a:r>
              <a:rPr lang="en-US" b="1" dirty="0">
                <a:solidFill>
                  <a:srgbClr val="00B0F0"/>
                </a:solidFill>
              </a:rPr>
              <a:t>Roles or Roles of Management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46230" y="1600200"/>
            <a:ext cx="7651539" cy="45259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31456005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Interpersonal </a:t>
            </a:r>
            <a:endParaRPr lang="en-US" b="1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5800" y="1295400"/>
            <a:ext cx="7543799" cy="4953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55164906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Informational</a:t>
            </a:r>
            <a:endParaRPr lang="en-US" b="1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3000" y="1924844"/>
            <a:ext cx="6781800" cy="447595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10870543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Decisional </a:t>
            </a:r>
            <a:endParaRPr lang="en-US" b="1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3000" y="1862930"/>
            <a:ext cx="7010400" cy="469027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04495992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B0F0"/>
                </a:solidFill>
              </a:rPr>
              <a:t>Skills for Managers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8305800" cy="5029200"/>
          </a:xfrm>
        </p:spPr>
        <p:txBody>
          <a:bodyPr/>
          <a:lstStyle/>
          <a:p>
            <a:r>
              <a:rPr lang="en-US" dirty="0"/>
              <a:t>Conceptual </a:t>
            </a:r>
            <a:r>
              <a:rPr lang="en-US" dirty="0" smtClean="0"/>
              <a:t>skills</a:t>
            </a:r>
          </a:p>
          <a:p>
            <a:r>
              <a:rPr lang="en-US" dirty="0"/>
              <a:t>Interpersonal skills or Human skills</a:t>
            </a:r>
          </a:p>
          <a:p>
            <a:r>
              <a:rPr lang="en-US" dirty="0"/>
              <a:t>Technical skills</a:t>
            </a:r>
          </a:p>
          <a:p>
            <a:r>
              <a:rPr lang="en-US" dirty="0"/>
              <a:t>Managerial skills </a:t>
            </a:r>
            <a:endParaRPr lang="en-US" dirty="0" smtClean="0"/>
          </a:p>
          <a:p>
            <a:r>
              <a:rPr lang="en-US" dirty="0"/>
              <a:t>Analytical skills</a:t>
            </a:r>
          </a:p>
          <a:p>
            <a:r>
              <a:rPr lang="en-US" dirty="0"/>
              <a:t>Decision making skills</a:t>
            </a:r>
          </a:p>
          <a:p>
            <a:r>
              <a:rPr lang="en-US" dirty="0"/>
              <a:t>Communicating skills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93728618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3600" b="1" dirty="0" smtClean="0">
                <a:solidFill>
                  <a:srgbClr val="00B0F0"/>
                </a:solidFill>
              </a:rPr>
              <a:t>Fayol’s </a:t>
            </a:r>
            <a:r>
              <a:rPr lang="en-US" sz="3600" b="1" dirty="0">
                <a:solidFill>
                  <a:srgbClr val="00B0F0"/>
                </a:solidFill>
              </a:rPr>
              <a:t>fourteen principles of management</a:t>
            </a:r>
            <a:r>
              <a:rPr lang="en-US" sz="3600" dirty="0"/>
              <a:t/>
            </a:r>
            <a:br>
              <a:rPr lang="en-US" sz="3600" dirty="0"/>
            </a:b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90600"/>
            <a:ext cx="8915400" cy="5867400"/>
          </a:xfrm>
        </p:spPr>
        <p:txBody>
          <a:bodyPr>
            <a:noAutofit/>
          </a:bodyPr>
          <a:lstStyle/>
          <a:p>
            <a:pPr marL="457200" lvl="1" indent="0" algn="just">
              <a:buNone/>
            </a:pPr>
            <a:r>
              <a:rPr lang="en-US" sz="2200" b="1" dirty="0"/>
              <a:t>Division of Work</a:t>
            </a:r>
            <a:r>
              <a:rPr lang="en-US" sz="2200" dirty="0"/>
              <a:t> – When employees are specialized, output can increase because they become increasingly skilled and </a:t>
            </a:r>
            <a:r>
              <a:rPr lang="en-US" sz="2200" dirty="0" smtClean="0"/>
              <a:t>efficient.</a:t>
            </a:r>
          </a:p>
          <a:p>
            <a:pPr marL="457200" lvl="1" indent="0" algn="just">
              <a:buNone/>
            </a:pPr>
            <a:r>
              <a:rPr lang="en-US" sz="2200" b="1" dirty="0" smtClean="0"/>
              <a:t>Authority</a:t>
            </a:r>
            <a:r>
              <a:rPr lang="en-US" sz="2200" dirty="0" smtClean="0"/>
              <a:t> </a:t>
            </a:r>
            <a:r>
              <a:rPr lang="en-US" sz="2200" dirty="0"/>
              <a:t>– Managers must have the authority to give orders, but they must also keep in mind that with authority comes </a:t>
            </a:r>
            <a:r>
              <a:rPr lang="en-US" sz="2200" dirty="0" smtClean="0"/>
              <a:t>responsibility.</a:t>
            </a:r>
          </a:p>
          <a:p>
            <a:pPr marL="457200" lvl="1" indent="0" algn="just">
              <a:buNone/>
            </a:pPr>
            <a:r>
              <a:rPr lang="en-US" sz="2200" b="1" dirty="0" smtClean="0"/>
              <a:t>Discipline</a:t>
            </a:r>
            <a:r>
              <a:rPr lang="en-US" sz="2200" dirty="0" smtClean="0"/>
              <a:t> </a:t>
            </a:r>
            <a:r>
              <a:rPr lang="en-US" sz="2200" dirty="0"/>
              <a:t>– Discipline must be upheld in organizations, but methods for doing so can </a:t>
            </a:r>
            <a:r>
              <a:rPr lang="en-US" sz="2200" dirty="0" smtClean="0"/>
              <a:t>vary.</a:t>
            </a:r>
          </a:p>
          <a:p>
            <a:pPr marL="457200" lvl="1" indent="0" algn="just">
              <a:buNone/>
            </a:pPr>
            <a:r>
              <a:rPr lang="en-US" sz="2200" b="1" dirty="0" smtClean="0"/>
              <a:t>Unity </a:t>
            </a:r>
            <a:r>
              <a:rPr lang="en-US" sz="2200" b="1" dirty="0"/>
              <a:t>of Command</a:t>
            </a:r>
            <a:r>
              <a:rPr lang="en-US" sz="2200" dirty="0"/>
              <a:t> – Employees should have only one direct supervisor.</a:t>
            </a:r>
          </a:p>
          <a:p>
            <a:pPr marL="457200" lvl="1" indent="0" algn="just">
              <a:buNone/>
            </a:pPr>
            <a:r>
              <a:rPr lang="en-US" sz="2200" b="1" dirty="0"/>
              <a:t>Unity of Direction</a:t>
            </a:r>
            <a:r>
              <a:rPr lang="en-US" sz="2200" dirty="0"/>
              <a:t> – Teams with the same objective should be working under the direction of one manager, using one plan. This will ensure that action is properly coordinated.</a:t>
            </a:r>
          </a:p>
          <a:p>
            <a:pPr marL="457200" lvl="1" indent="0" algn="just">
              <a:buNone/>
            </a:pPr>
            <a:r>
              <a:rPr lang="en-US" sz="2200" b="1" dirty="0"/>
              <a:t>Subordination of Individual Interests to the General Interest</a:t>
            </a:r>
            <a:r>
              <a:rPr lang="en-US" sz="2200" dirty="0"/>
              <a:t> – The interests of one employee should not be allowed to become more important than those of the group. This includes managers.</a:t>
            </a:r>
          </a:p>
          <a:p>
            <a:pPr lvl="1" algn="just"/>
            <a:r>
              <a:rPr lang="en-US" sz="2200" b="1" dirty="0"/>
              <a:t>Remuneration</a:t>
            </a:r>
            <a:r>
              <a:rPr lang="en-US" sz="2200" dirty="0"/>
              <a:t> – Employee satisfaction depends on fair remuneration for everyone. This includes financial and non-financial compensation. </a:t>
            </a:r>
          </a:p>
          <a:p>
            <a:pPr marL="0" indent="0" algn="just">
              <a:buNone/>
            </a:pPr>
            <a:r>
              <a:rPr lang="en-US" sz="2200" dirty="0"/>
              <a:t> </a:t>
            </a:r>
          </a:p>
          <a:p>
            <a:endParaRPr lang="en-US" sz="2200" dirty="0"/>
          </a:p>
        </p:txBody>
      </p:sp>
    </p:spTree>
    <p:extLst>
      <p:ext uri="{BB962C8B-B14F-4D97-AF65-F5344CB8AC3E}">
        <p14:creationId xmlns="" xmlns:p14="http://schemas.microsoft.com/office/powerpoint/2010/main" val="222882622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228600"/>
            <a:ext cx="8610600" cy="6553200"/>
          </a:xfrm>
        </p:spPr>
        <p:txBody>
          <a:bodyPr>
            <a:noAutofit/>
          </a:bodyPr>
          <a:lstStyle/>
          <a:p>
            <a:pPr marL="457200" lvl="1" indent="0" algn="just">
              <a:buNone/>
            </a:pPr>
            <a:r>
              <a:rPr lang="en-US" sz="2000" b="1" dirty="0"/>
              <a:t>Centralization</a:t>
            </a:r>
            <a:r>
              <a:rPr lang="en-US" sz="2000" dirty="0"/>
              <a:t> – This principle refers to how close employees are to the decision-making process. It is important to aim for an appropriate balance. </a:t>
            </a:r>
          </a:p>
          <a:p>
            <a:pPr marL="457200" lvl="1" indent="0" algn="just">
              <a:buNone/>
            </a:pPr>
            <a:r>
              <a:rPr lang="en-US" sz="2000" b="1" dirty="0"/>
              <a:t>Scalar Chain</a:t>
            </a:r>
            <a:r>
              <a:rPr lang="en-US" sz="2000" dirty="0"/>
              <a:t> – Employees should be aware of where they stand in the organization's hierarchy, or chain of command.</a:t>
            </a:r>
          </a:p>
          <a:p>
            <a:pPr marL="457200" lvl="1" indent="0" algn="just">
              <a:buNone/>
            </a:pPr>
            <a:r>
              <a:rPr lang="en-US" sz="2000" b="1" dirty="0"/>
              <a:t>Order</a:t>
            </a:r>
            <a:r>
              <a:rPr lang="en-US" sz="2000" dirty="0"/>
              <a:t> – The workplace facilities must be clean, tidy and safe for employees. Everything should have its place.</a:t>
            </a:r>
          </a:p>
          <a:p>
            <a:pPr marL="457200" lvl="1" indent="0" algn="just">
              <a:buNone/>
            </a:pPr>
            <a:r>
              <a:rPr lang="en-US" sz="2000" b="1" dirty="0"/>
              <a:t>Equity</a:t>
            </a:r>
            <a:r>
              <a:rPr lang="en-US" sz="2000" dirty="0"/>
              <a:t> – Managers should be fair to staff at all times, both maintaining discipline as necessary and acting with kindness where appropriate.</a:t>
            </a:r>
          </a:p>
          <a:p>
            <a:pPr marL="457200" lvl="1" indent="0" algn="just">
              <a:buNone/>
            </a:pPr>
            <a:r>
              <a:rPr lang="en-US" sz="2000" b="1" dirty="0"/>
              <a:t>Stability of Tenure of Personnel</a:t>
            </a:r>
            <a:r>
              <a:rPr lang="en-US" sz="2000" dirty="0"/>
              <a:t> – Managers should strive to minimize employee turnover. Personnel planning should be a priority</a:t>
            </a:r>
          </a:p>
          <a:p>
            <a:pPr marL="457200" lvl="1" indent="0" algn="just">
              <a:buNone/>
            </a:pPr>
            <a:r>
              <a:rPr lang="en-US" sz="2000" b="1" dirty="0"/>
              <a:t>Initiative</a:t>
            </a:r>
            <a:r>
              <a:rPr lang="en-US" sz="2000" dirty="0"/>
              <a:t> – Employees should be given the necessary level of freedom to create and carry out plans.</a:t>
            </a:r>
          </a:p>
          <a:p>
            <a:pPr marL="457200" lvl="1" indent="0" algn="just">
              <a:buNone/>
            </a:pPr>
            <a:r>
              <a:rPr lang="en-US" sz="2000" b="1" dirty="0"/>
              <a:t>Esprit de Corps</a:t>
            </a:r>
            <a:r>
              <a:rPr lang="en-US" sz="2000" dirty="0"/>
              <a:t> – Organizations should strive to promote team spirit and unity.</a:t>
            </a:r>
          </a:p>
          <a:p>
            <a:endParaRPr lang="en-US" sz="1000" dirty="0"/>
          </a:p>
        </p:txBody>
      </p:sp>
    </p:spTree>
    <p:extLst>
      <p:ext uri="{BB962C8B-B14F-4D97-AF65-F5344CB8AC3E}">
        <p14:creationId xmlns="" xmlns:p14="http://schemas.microsoft.com/office/powerpoint/2010/main" val="375683526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B0F0"/>
                </a:solidFill>
                <a:latin typeface="Bodoni MT" pitchFamily="18" charset="0"/>
              </a:rPr>
              <a:t>Recent trends in management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>
                <a:latin typeface="Bodoni MT" pitchFamily="18" charset="0"/>
              </a:rPr>
              <a:t>Globalisation</a:t>
            </a:r>
            <a:endParaRPr lang="en-US" dirty="0">
              <a:latin typeface="Bodoni MT" pitchFamily="18" charset="0"/>
            </a:endParaRPr>
          </a:p>
          <a:p>
            <a:r>
              <a:rPr lang="en-US" dirty="0">
                <a:latin typeface="Bodoni MT" pitchFamily="18" charset="0"/>
              </a:rPr>
              <a:t>Technology</a:t>
            </a:r>
          </a:p>
          <a:p>
            <a:r>
              <a:rPr lang="en-US" dirty="0">
                <a:latin typeface="Bodoni MT" pitchFamily="18" charset="0"/>
              </a:rPr>
              <a:t>Sustainability &amp; corporate social responsibility</a:t>
            </a:r>
          </a:p>
          <a:p>
            <a:r>
              <a:rPr lang="en-US" dirty="0">
                <a:latin typeface="Bodoni MT" pitchFamily="18" charset="0"/>
              </a:rPr>
              <a:t>Business eco system</a:t>
            </a:r>
          </a:p>
          <a:p>
            <a:r>
              <a:rPr lang="en-US" dirty="0">
                <a:latin typeface="Bodoni MT" pitchFamily="18" charset="0"/>
              </a:rPr>
              <a:t>Psychology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674244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478</TotalTime>
  <Words>1285</Words>
  <Application>Microsoft Office PowerPoint</Application>
  <PresentationFormat>On-screen Show (4:3)</PresentationFormat>
  <Paragraphs>182</Paragraphs>
  <Slides>44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5" baseType="lpstr">
      <vt:lpstr>Office Theme</vt:lpstr>
      <vt:lpstr>  Department of MBA – 1st Semester  Subject Name - PRINCIPLES OF MANAGEMENT.  Subject Code :18MBA11 Mr. Manjunath. S Associate Professor. </vt:lpstr>
      <vt:lpstr>Course Objectives:</vt:lpstr>
      <vt:lpstr>COURSE OUTCOMES</vt:lpstr>
      <vt:lpstr>Slide 4</vt:lpstr>
      <vt:lpstr>Slide 5</vt:lpstr>
      <vt:lpstr>Slide 6</vt:lpstr>
      <vt:lpstr>Slide 7</vt:lpstr>
      <vt:lpstr>Introduction to Management</vt:lpstr>
      <vt:lpstr>Slide 9</vt:lpstr>
      <vt:lpstr>Management </vt:lpstr>
      <vt:lpstr>Definitions of Management </vt:lpstr>
      <vt:lpstr>Slide 12</vt:lpstr>
      <vt:lpstr> Differentiate between management and administration  </vt:lpstr>
      <vt:lpstr>Differentiate between management and administration</vt:lpstr>
      <vt:lpstr>Slide 15</vt:lpstr>
      <vt:lpstr>Nature of Management </vt:lpstr>
      <vt:lpstr>Slide 17</vt:lpstr>
      <vt:lpstr>Mahabharatha Lessons</vt:lpstr>
      <vt:lpstr>Slide 19</vt:lpstr>
      <vt:lpstr>Slide 20</vt:lpstr>
      <vt:lpstr>Slide 21</vt:lpstr>
      <vt:lpstr>Slide 22</vt:lpstr>
      <vt:lpstr>Slide 23</vt:lpstr>
      <vt:lpstr>Slide 24</vt:lpstr>
      <vt:lpstr>Peter Drucker</vt:lpstr>
      <vt:lpstr> Purpose/Importance/Need of Management </vt:lpstr>
      <vt:lpstr>  Functions of Management or Management Process   </vt:lpstr>
      <vt:lpstr>Planning</vt:lpstr>
      <vt:lpstr> Organizing </vt:lpstr>
      <vt:lpstr>Staffing</vt:lpstr>
      <vt:lpstr>Leading </vt:lpstr>
      <vt:lpstr>Controlling </vt:lpstr>
      <vt:lpstr> Levels of Managers or Types of Managers </vt:lpstr>
      <vt:lpstr>First-line Managers </vt:lpstr>
      <vt:lpstr>Middle Managers </vt:lpstr>
      <vt:lpstr>Top Managers </vt:lpstr>
      <vt:lpstr> Henry Mintz Berg-Managerial Roles or Roles of Management </vt:lpstr>
      <vt:lpstr>Interpersonal </vt:lpstr>
      <vt:lpstr>Informational</vt:lpstr>
      <vt:lpstr>Decisional </vt:lpstr>
      <vt:lpstr>Skills for Managers</vt:lpstr>
      <vt:lpstr> Fayol’s fourteen principles of management </vt:lpstr>
      <vt:lpstr>Slide 43</vt:lpstr>
      <vt:lpstr>Recent trends in management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admin</dc:creator>
  <cp:lastModifiedBy>KSSEM-MBA-CC16</cp:lastModifiedBy>
  <cp:revision>72</cp:revision>
  <dcterms:created xsi:type="dcterms:W3CDTF">2006-08-16T00:00:00Z</dcterms:created>
  <dcterms:modified xsi:type="dcterms:W3CDTF">2020-01-18T10:00:50Z</dcterms:modified>
</cp:coreProperties>
</file>