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68" r:id="rId3"/>
    <p:sldId id="260" r:id="rId4"/>
    <p:sldId id="257" r:id="rId5"/>
    <p:sldId id="267" r:id="rId6"/>
    <p:sldId id="265" r:id="rId7"/>
    <p:sldId id="258" r:id="rId8"/>
    <p:sldId id="266" r:id="rId9"/>
    <p:sldId id="261" r:id="rId10"/>
    <p:sldId id="262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>
        <p:scale>
          <a:sx n="107" d="100"/>
          <a:sy n="107" d="100"/>
        </p:scale>
        <p:origin x="-7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3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9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4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5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0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32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89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3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3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6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526C-0ECA-420F-B21E-BA2FAA35202E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8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" TargetMode="External"/><Relationship Id="rId2" Type="http://schemas.openxmlformats.org/officeDocument/2006/relationships/hyperlink" Target="https://nptel.ac.in/courses/111/106/11110610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067800" cy="1142999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K S SCHOOL OF ENGINEERING AND MANAGEMENT</a:t>
            </a:r>
            <a:b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DEPARTMENT OF MATHEMATICS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447800"/>
            <a:ext cx="8763000" cy="464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TOPIC : 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Calculus And Linear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Algebra</a:t>
            </a:r>
          </a:p>
          <a:p>
            <a:r>
              <a:rPr lang="en-US" sz="3600" b="1" dirty="0">
                <a:solidFill>
                  <a:srgbClr val="7030A0"/>
                </a:solidFill>
              </a:rPr>
              <a:t>Module-4 : Applications of Differential </a:t>
            </a:r>
            <a:r>
              <a:rPr lang="en-US" sz="3600" b="1" dirty="0" smtClean="0">
                <a:solidFill>
                  <a:srgbClr val="7030A0"/>
                </a:solidFill>
              </a:rPr>
              <a:t>Equation</a:t>
            </a:r>
          </a:p>
          <a:p>
            <a:endParaRPr lang="en-US" sz="3600" b="1" dirty="0">
              <a:solidFill>
                <a:srgbClr val="7030A0"/>
              </a:solidFill>
            </a:endParaRPr>
          </a:p>
          <a:p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NAME :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DIVYA .R</a:t>
            </a:r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DESIGNATION :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Assistant </a:t>
            </a:r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Professor</a:t>
            </a:r>
          </a:p>
          <a:p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SUBJECT CODE : 18MAT11</a:t>
            </a:r>
            <a:endParaRPr lang="en-US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en-US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8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9D954554-4467-4A34-B26C-DE02DF4B1FE0}"/>
              </a:ext>
            </a:extLst>
          </p:cNvPr>
          <p:cNvSpPr txBox="1">
            <a:spLocks/>
          </p:cNvSpPr>
          <p:nvPr/>
        </p:nvSpPr>
        <p:spPr>
          <a:xfrm>
            <a:off x="1143000" y="12192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1.Newton’s Law of Cooling 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2.LCR circuits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3.Problems on beams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4.Orthogonal Trajectories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2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Differential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b="1" u="sng" dirty="0"/>
              <a:t>Exact Differential Equations: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The differential equation M(x , y) </a:t>
            </a:r>
            <a:r>
              <a:rPr lang="en-US" dirty="0" err="1"/>
              <a:t>dx</a:t>
            </a:r>
            <a:r>
              <a:rPr lang="en-US" dirty="0"/>
              <a:t> + N(x , y)</a:t>
            </a:r>
            <a:r>
              <a:rPr lang="en-US" dirty="0" err="1"/>
              <a:t>dy</a:t>
            </a:r>
            <a:r>
              <a:rPr lang="en-US" dirty="0"/>
              <a:t>=0 to be an exact equation is</a:t>
            </a:r>
          </a:p>
          <a:p>
            <a:r>
              <a:rPr lang="en-US" i="1" dirty="0">
                <a:sym typeface="Symbol"/>
              </a:rPr>
              <a:t>M/ y </a:t>
            </a:r>
            <a:r>
              <a:rPr lang="en-US" dirty="0"/>
              <a:t> =</a:t>
            </a:r>
            <a:r>
              <a:rPr lang="en-US" i="1" dirty="0">
                <a:sym typeface="Symbol"/>
              </a:rPr>
              <a:t>N/ x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Further the solution of the exact equation is given by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 lvl="0"/>
            <a:r>
              <a:rPr lang="en-US" i="1" dirty="0"/>
              <a:t>M </a:t>
            </a:r>
            <a:r>
              <a:rPr lang="en-US" i="1" dirty="0" err="1"/>
              <a:t>dx</a:t>
            </a:r>
            <a:r>
              <a:rPr lang="en-US" i="1" dirty="0"/>
              <a:t> </a:t>
            </a:r>
            <a:r>
              <a:rPr lang="en-US" dirty="0"/>
              <a:t>+ ò</a:t>
            </a:r>
            <a:r>
              <a:rPr lang="en-US" i="1" dirty="0"/>
              <a:t> N </a:t>
            </a:r>
            <a:r>
              <a:rPr lang="en-US" dirty="0"/>
              <a:t>(</a:t>
            </a:r>
            <a:r>
              <a:rPr lang="en-US" i="1" dirty="0"/>
              <a:t> y </a:t>
            </a:r>
            <a:r>
              <a:rPr lang="en-US" dirty="0"/>
              <a:t>)</a:t>
            </a:r>
            <a:r>
              <a:rPr lang="en-US" i="1" dirty="0" err="1"/>
              <a:t>dy</a:t>
            </a:r>
            <a:r>
              <a:rPr lang="en-US" dirty="0"/>
              <a:t>=</a:t>
            </a:r>
            <a:r>
              <a:rPr lang="en-US" i="1" dirty="0"/>
              <a:t> c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 We  integrate M(</a:t>
            </a:r>
            <a:r>
              <a:rPr lang="en-US" dirty="0" err="1"/>
              <a:t>x,y</a:t>
            </a:r>
            <a:r>
              <a:rPr lang="en-US" dirty="0"/>
              <a:t>) </a:t>
            </a:r>
            <a:r>
              <a:rPr lang="en-US" dirty="0" err="1"/>
              <a:t>w.r.t</a:t>
            </a:r>
            <a:r>
              <a:rPr lang="en-US" dirty="0"/>
              <a:t> x keeping y fixed and N(y) indicate the terms in N does not contain x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Application  : Newton's Law of Cooling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5257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It is a model that describes, mathematically, the change in temperature of an object in a given environment. The law states that the rate of change (in time) of the temperature is proportional to the difference between the temperature T of the object and the temperature Te of the environment surrounding the object.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              d T / d t = - k (T - Te)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Let x = T – Te       so that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dx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/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=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/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Using the above change of variable, the above differential equation becomes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 x / d t = - k x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solution to the above differential equation is given by </a:t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x = A e 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- k 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endParaRPr lang="en-U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229600" cy="452596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substitute x by T - Te 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 - Te = A e 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</a:rPr>
              <a:t>- k 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Assume that at t = 0 the temperature T = To 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- Te = A e 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</a:rPr>
              <a:t>0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which gives A = To - Te 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The final expression for T(t)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given by 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T(t) = Te + (To - Te)e 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</a:rPr>
              <a:t>- k 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This last expression shows how the temperature T of the object changes with time.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Real life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A coffee  of 98</a:t>
            </a:r>
            <a:r>
              <a:rPr lang="en-US" sz="3600" dirty="0"/>
              <a:t> degree centigrade will take 30 minutes to come down to 45  degree centigrade in a room of temperature 30 degree centigrade</a:t>
            </a:r>
          </a:p>
          <a:p>
            <a:r>
              <a:rPr lang="en-US" sz="3600" dirty="0"/>
              <a:t>A </a:t>
            </a:r>
            <a:r>
              <a:rPr lang="en-US" sz="3600" dirty="0" err="1"/>
              <a:t>dosa</a:t>
            </a:r>
            <a:r>
              <a:rPr lang="en-US" sz="3600" dirty="0"/>
              <a:t> </a:t>
            </a:r>
            <a:r>
              <a:rPr lang="en-US" sz="3600" dirty="0" err="1"/>
              <a:t>tava</a:t>
            </a:r>
            <a:r>
              <a:rPr lang="en-US" sz="3600" dirty="0"/>
              <a:t> will take at </a:t>
            </a:r>
            <a:r>
              <a:rPr lang="en-US" sz="3600" dirty="0" err="1"/>
              <a:t>teast</a:t>
            </a:r>
            <a:r>
              <a:rPr lang="en-US" sz="3600" dirty="0"/>
              <a:t> 20 minutes to come down from 240 degree centigrade to 80 degree centigrade so that we can put it in wash basin.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Orthogonal Trajectories(OT)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Trajectory: A curve which cuts every member of a given family of curves according to some definite law .</a:t>
            </a:r>
          </a:p>
          <a:p>
            <a:r>
              <a:rPr lang="en-US" dirty="0"/>
              <a:t>Orthogonal Trajectory: A curve which cuts every member of a given family of curves at right angles 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Orthogonal </a:t>
            </a:r>
            <a:r>
              <a:rPr lang="en-US" dirty="0" err="1"/>
              <a:t>trajecteries</a:t>
            </a:r>
            <a:r>
              <a:rPr lang="en-US" dirty="0"/>
              <a:t> for  concentric circles is family of </a:t>
            </a:r>
            <a:r>
              <a:rPr lang="en-US" dirty="0" err="1"/>
              <a:t>stright</a:t>
            </a:r>
            <a:r>
              <a:rPr lang="en-US" dirty="0"/>
              <a:t> lines passing through origin</a:t>
            </a:r>
          </a:p>
          <a:p>
            <a:r>
              <a:rPr lang="en-US" dirty="0"/>
              <a:t>Orthogonal </a:t>
            </a:r>
            <a:r>
              <a:rPr lang="en-US" dirty="0" err="1"/>
              <a:t>trajecteries</a:t>
            </a:r>
            <a:r>
              <a:rPr lang="en-US" dirty="0"/>
              <a:t> for cardioids </a:t>
            </a:r>
          </a:p>
          <a:p>
            <a:pPr>
              <a:buNone/>
            </a:pPr>
            <a:r>
              <a:rPr lang="en-US" dirty="0"/>
              <a:t>R=a(1+cos t) is r=a(1+sint)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Working rule to find the equation of OT in Cartesian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/>
              <a:t>Cartesian curves f(</a:t>
            </a:r>
            <a:r>
              <a:rPr lang="en-US" dirty="0" err="1"/>
              <a:t>x,y,c</a:t>
            </a:r>
            <a:r>
              <a:rPr lang="en-US" dirty="0"/>
              <a:t>)=0 </a:t>
            </a:r>
          </a:p>
          <a:p>
            <a:pPr>
              <a:buNone/>
            </a:pPr>
            <a:r>
              <a:rPr lang="en-US" dirty="0"/>
              <a:t>1.Differentiate and eliminate the arbitrary constant c and the resulting equation if f(</a:t>
            </a:r>
            <a:r>
              <a:rPr lang="en-US" dirty="0" err="1"/>
              <a:t>x,y,dy</a:t>
            </a:r>
            <a:r>
              <a:rPr lang="en-US" dirty="0"/>
              <a:t>/</a:t>
            </a:r>
            <a:r>
              <a:rPr lang="en-US" dirty="0" err="1"/>
              <a:t>dx</a:t>
            </a:r>
            <a:r>
              <a:rPr lang="en-US" dirty="0"/>
              <a:t>)=0</a:t>
            </a:r>
          </a:p>
          <a:p>
            <a:pPr>
              <a:buNone/>
            </a:pPr>
            <a:r>
              <a:rPr lang="en-US" dirty="0"/>
              <a:t>2.Replace </a:t>
            </a:r>
            <a:r>
              <a:rPr lang="en-US" dirty="0" err="1"/>
              <a:t>dy</a:t>
            </a:r>
            <a:r>
              <a:rPr lang="en-US" dirty="0"/>
              <a:t>/</a:t>
            </a:r>
            <a:r>
              <a:rPr lang="en-US" dirty="0" err="1"/>
              <a:t>dx</a:t>
            </a:r>
            <a:r>
              <a:rPr lang="en-US" dirty="0"/>
              <a:t> by – </a:t>
            </a:r>
            <a:r>
              <a:rPr lang="en-US" dirty="0" err="1"/>
              <a:t>dx</a:t>
            </a:r>
            <a:r>
              <a:rPr lang="en-US" dirty="0"/>
              <a:t>/</a:t>
            </a:r>
            <a:r>
              <a:rPr lang="en-US" dirty="0" err="1"/>
              <a:t>dy</a:t>
            </a:r>
            <a:endParaRPr lang="en-US" dirty="0"/>
          </a:p>
          <a:p>
            <a:pPr>
              <a:buNone/>
            </a:pPr>
            <a:r>
              <a:rPr lang="en-US" dirty="0"/>
              <a:t>3. The diff equation of the form f(</a:t>
            </a:r>
            <a:r>
              <a:rPr lang="en-US" dirty="0" err="1"/>
              <a:t>x,y,-dx</a:t>
            </a:r>
            <a:r>
              <a:rPr lang="en-US" dirty="0"/>
              <a:t>/</a:t>
            </a:r>
            <a:r>
              <a:rPr lang="en-US" dirty="0" err="1"/>
              <a:t>dy</a:t>
            </a:r>
            <a:r>
              <a:rPr lang="en-US" dirty="0"/>
              <a:t>)=0</a:t>
            </a:r>
          </a:p>
          <a:p>
            <a:pPr>
              <a:buNone/>
            </a:pPr>
            <a:r>
              <a:rPr lang="en-US" dirty="0"/>
              <a:t>4.Solve the diff. equation to get the required O.T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Working rule to find the equation of OT in Polar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dirty="0"/>
              <a:t>Polar curves f(</a:t>
            </a:r>
            <a:r>
              <a:rPr lang="en-US" sz="2800" dirty="0" err="1"/>
              <a:t>r,</a:t>
            </a:r>
            <a:r>
              <a:rPr lang="en-US" sz="2800" dirty="0" err="1">
                <a:sym typeface="Symbol"/>
              </a:rPr>
              <a:t>,c</a:t>
            </a:r>
            <a:r>
              <a:rPr lang="en-US" sz="2800" dirty="0">
                <a:sym typeface="Symbol"/>
              </a:rPr>
              <a:t>)=0</a:t>
            </a:r>
          </a:p>
          <a:p>
            <a:r>
              <a:rPr lang="en-US" sz="2800" dirty="0"/>
              <a:t>1.Diff and eliminate the arbitrary constant c and the resulting equation if f(</a:t>
            </a:r>
            <a:r>
              <a:rPr lang="en-US" sz="2800" dirty="0" err="1"/>
              <a:t>r,</a:t>
            </a:r>
            <a:r>
              <a:rPr lang="en-US" sz="2800" dirty="0" err="1">
                <a:sym typeface="Symbol"/>
              </a:rPr>
              <a:t>,</a:t>
            </a:r>
            <a:r>
              <a:rPr lang="en-US" sz="2800" dirty="0" err="1"/>
              <a:t>dr</a:t>
            </a:r>
            <a:r>
              <a:rPr lang="en-US" sz="2800" dirty="0"/>
              <a:t>/d</a:t>
            </a:r>
            <a:r>
              <a:rPr lang="en-US" sz="2800" dirty="0">
                <a:sym typeface="Symbol"/>
              </a:rPr>
              <a:t> </a:t>
            </a:r>
            <a:r>
              <a:rPr lang="en-US" sz="2800" dirty="0"/>
              <a:t>)=0</a:t>
            </a:r>
          </a:p>
          <a:p>
            <a:r>
              <a:rPr lang="en-US" sz="2800" dirty="0"/>
              <a:t>2.Replace </a:t>
            </a:r>
            <a:r>
              <a:rPr lang="en-US" sz="2800" dirty="0" err="1"/>
              <a:t>dr</a:t>
            </a:r>
            <a:r>
              <a:rPr lang="en-US" sz="2800" dirty="0"/>
              <a:t>/d</a:t>
            </a:r>
            <a:r>
              <a:rPr lang="en-US" sz="2800" dirty="0">
                <a:sym typeface="Symbol"/>
              </a:rPr>
              <a:t>  </a:t>
            </a:r>
            <a:r>
              <a:rPr lang="en-US" sz="2800" dirty="0"/>
              <a:t>by – r2d</a:t>
            </a:r>
            <a:r>
              <a:rPr lang="en-US" sz="2800" dirty="0">
                <a:sym typeface="Symbol"/>
              </a:rPr>
              <a:t></a:t>
            </a:r>
            <a:r>
              <a:rPr lang="en-US" sz="2800" dirty="0"/>
              <a:t>/</a:t>
            </a:r>
            <a:r>
              <a:rPr lang="en-US" sz="2800" dirty="0" err="1"/>
              <a:t>dr</a:t>
            </a:r>
            <a:endParaRPr lang="en-US" sz="2800" dirty="0"/>
          </a:p>
          <a:p>
            <a:r>
              <a:rPr lang="en-US" sz="2800" dirty="0"/>
              <a:t>3. </a:t>
            </a:r>
            <a:r>
              <a:rPr lang="en-US" sz="2400" dirty="0"/>
              <a:t>The diff equation of the form f(r,</a:t>
            </a:r>
            <a:r>
              <a:rPr lang="en-US" sz="2400" dirty="0">
                <a:sym typeface="Symbol"/>
              </a:rPr>
              <a:t>,</a:t>
            </a:r>
            <a:r>
              <a:rPr lang="en-US" sz="2400" dirty="0"/>
              <a:t> – </a:t>
            </a:r>
            <a:r>
              <a:rPr lang="en-US" sz="2000" dirty="0"/>
              <a:t>r2d</a:t>
            </a:r>
            <a:r>
              <a:rPr lang="en-US" sz="2000" dirty="0">
                <a:sym typeface="Symbol"/>
              </a:rPr>
              <a:t></a:t>
            </a:r>
            <a:r>
              <a:rPr lang="en-US" sz="2000" dirty="0"/>
              <a:t>/</a:t>
            </a:r>
            <a:r>
              <a:rPr lang="en-US" sz="2000" dirty="0" err="1"/>
              <a:t>dr</a:t>
            </a:r>
            <a:r>
              <a:rPr lang="en-US" sz="2800" dirty="0"/>
              <a:t>)=0</a:t>
            </a:r>
          </a:p>
          <a:p>
            <a:r>
              <a:rPr lang="en-US" sz="2800" dirty="0"/>
              <a:t>4.Solve the diff. equation to get the required O.T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191E98-66C2-42ED-BDD2-3C8A9A9FB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hlinkClick r:id="rId2"/>
              </a:rPr>
              <a:t>https://nptel.ac.in/courses/111/106/111106100</a:t>
            </a:r>
            <a:r>
              <a:rPr lang="en-US" sz="4000" dirty="0">
                <a:hlinkClick r:id="rId2"/>
              </a:rPr>
              <a:t>/</a:t>
            </a:r>
            <a:r>
              <a:rPr lang="en-US" sz="4000" b="1" dirty="0">
                <a:hlinkClick r:id="rId3"/>
              </a:rPr>
              <a:t/>
            </a:r>
            <a:br>
              <a:rPr lang="en-US" sz="4000" b="1" dirty="0">
                <a:hlinkClick r:id="rId3"/>
              </a:rPr>
            </a:br>
            <a:endParaRPr lang="en-US" sz="4000" b="1" dirty="0" smtClean="0"/>
          </a:p>
          <a:p>
            <a:pPr marL="0" indent="0" algn="ctr">
              <a:buNone/>
            </a:pPr>
            <a:r>
              <a:rPr lang="en-US" sz="2400" dirty="0" smtClean="0"/>
              <a:t>This NPTEL video link contains differential equations of first order and higher order </a:t>
            </a:r>
            <a:r>
              <a:rPr lang="en-US" sz="2400" smtClean="0"/>
              <a:t>with applications.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3200" b="1" i="1" dirty="0"/>
              <a:t>THANK YOU</a:t>
            </a:r>
            <a:endParaRPr lang="en-IN" sz="3200" i="1" dirty="0"/>
          </a:p>
        </p:txBody>
      </p:sp>
    </p:spTree>
    <p:extLst>
      <p:ext uri="{BB962C8B-B14F-4D97-AF65-F5344CB8AC3E}">
        <p14:creationId xmlns:p14="http://schemas.microsoft.com/office/powerpoint/2010/main" val="1895270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</TotalTime>
  <Words>386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 S SCHOOL OF ENGINEERING AND MANAGEMENT DEPARTMENT OF MATHEMATICS</vt:lpstr>
      <vt:lpstr>PowerPoint Presentation</vt:lpstr>
      <vt:lpstr>Differential Equation</vt:lpstr>
      <vt:lpstr>Application  : Newton's Law of Cooling </vt:lpstr>
      <vt:lpstr>PowerPoint Presentation</vt:lpstr>
      <vt:lpstr>Real life examples</vt:lpstr>
      <vt:lpstr>Orthogonal Trajectories(OT)</vt:lpstr>
      <vt:lpstr>Examples</vt:lpstr>
      <vt:lpstr>Working rule to find the equation of OT in Cartesian form</vt:lpstr>
      <vt:lpstr>Working rule to find the equation of OT in Polar form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Differential Equation</dc:title>
  <dc:creator>maths</dc:creator>
  <cp:lastModifiedBy>staff</cp:lastModifiedBy>
  <cp:revision>32</cp:revision>
  <dcterms:created xsi:type="dcterms:W3CDTF">2019-01-01T08:46:02Z</dcterms:created>
  <dcterms:modified xsi:type="dcterms:W3CDTF">2020-01-23T09:47:15Z</dcterms:modified>
</cp:coreProperties>
</file>