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sldIdLst>
    <p:sldId id="256" r:id="rId2"/>
    <p:sldId id="309" r:id="rId3"/>
    <p:sldId id="259" r:id="rId4"/>
    <p:sldId id="389" r:id="rId5"/>
    <p:sldId id="390" r:id="rId6"/>
    <p:sldId id="391" r:id="rId7"/>
    <p:sldId id="392" r:id="rId8"/>
    <p:sldId id="300" r:id="rId9"/>
    <p:sldId id="310" r:id="rId10"/>
    <p:sldId id="311" r:id="rId11"/>
    <p:sldId id="360" r:id="rId12"/>
    <p:sldId id="302" r:id="rId13"/>
    <p:sldId id="367" r:id="rId14"/>
    <p:sldId id="393" r:id="rId15"/>
    <p:sldId id="414" r:id="rId16"/>
    <p:sldId id="415" r:id="rId17"/>
    <p:sldId id="303" r:id="rId18"/>
    <p:sldId id="370" r:id="rId19"/>
    <p:sldId id="402" r:id="rId20"/>
    <p:sldId id="369" r:id="rId21"/>
    <p:sldId id="368" r:id="rId22"/>
    <p:sldId id="371" r:id="rId23"/>
    <p:sldId id="372" r:id="rId24"/>
    <p:sldId id="373" r:id="rId25"/>
    <p:sldId id="403" r:id="rId26"/>
    <p:sldId id="404" r:id="rId27"/>
    <p:sldId id="405" r:id="rId28"/>
    <p:sldId id="406" r:id="rId29"/>
    <p:sldId id="355" r:id="rId30"/>
    <p:sldId id="400" r:id="rId31"/>
    <p:sldId id="374" r:id="rId32"/>
    <p:sldId id="375" r:id="rId33"/>
    <p:sldId id="376" r:id="rId34"/>
    <p:sldId id="416" r:id="rId35"/>
    <p:sldId id="350" r:id="rId36"/>
    <p:sldId id="326" r:id="rId37"/>
    <p:sldId id="356" r:id="rId38"/>
    <p:sldId id="351" r:id="rId39"/>
    <p:sldId id="353" r:id="rId40"/>
    <p:sldId id="354" r:id="rId41"/>
    <p:sldId id="313" r:id="rId42"/>
    <p:sldId id="352" r:id="rId43"/>
    <p:sldId id="314" r:id="rId44"/>
    <p:sldId id="315" r:id="rId45"/>
    <p:sldId id="377" r:id="rId46"/>
    <p:sldId id="378" r:id="rId47"/>
    <p:sldId id="379" r:id="rId48"/>
    <p:sldId id="306" r:id="rId49"/>
    <p:sldId id="312" r:id="rId50"/>
    <p:sldId id="261" r:id="rId51"/>
    <p:sldId id="263" r:id="rId52"/>
    <p:sldId id="264" r:id="rId53"/>
    <p:sldId id="265" r:id="rId54"/>
    <p:sldId id="267" r:id="rId55"/>
    <p:sldId id="266" r:id="rId56"/>
    <p:sldId id="268" r:id="rId57"/>
    <p:sldId id="332" r:id="rId58"/>
    <p:sldId id="385" r:id="rId59"/>
    <p:sldId id="407" r:id="rId60"/>
    <p:sldId id="408" r:id="rId61"/>
    <p:sldId id="409" r:id="rId62"/>
    <p:sldId id="410" r:id="rId63"/>
    <p:sldId id="411" r:id="rId64"/>
    <p:sldId id="412" r:id="rId65"/>
    <p:sldId id="413" r:id="rId66"/>
    <p:sldId id="386" r:id="rId67"/>
    <p:sldId id="387" r:id="rId68"/>
    <p:sldId id="388" r:id="rId69"/>
    <p:sldId id="380" r:id="rId70"/>
    <p:sldId id="381" r:id="rId71"/>
    <p:sldId id="383" r:id="rId72"/>
    <p:sldId id="333" r:id="rId73"/>
    <p:sldId id="330" r:id="rId74"/>
    <p:sldId id="396" r:id="rId75"/>
    <p:sldId id="397" r:id="rId76"/>
    <p:sldId id="398" r:id="rId77"/>
    <p:sldId id="394" r:id="rId78"/>
    <p:sldId id="269" r:id="rId79"/>
    <p:sldId id="271" r:id="rId80"/>
    <p:sldId id="277" r:id="rId81"/>
    <p:sldId id="272" r:id="rId82"/>
    <p:sldId id="364" r:id="rId83"/>
    <p:sldId id="365" r:id="rId84"/>
    <p:sldId id="337" r:id="rId85"/>
    <p:sldId id="338" r:id="rId86"/>
    <p:sldId id="339" r:id="rId87"/>
    <p:sldId id="287" r:id="rId88"/>
    <p:sldId id="280" r:id="rId89"/>
    <p:sldId id="281" r:id="rId90"/>
    <p:sldId id="395" r:id="rId91"/>
    <p:sldId id="282" r:id="rId92"/>
    <p:sldId id="286" r:id="rId93"/>
    <p:sldId id="307" r:id="rId94"/>
    <p:sldId id="359" r:id="rId95"/>
    <p:sldId id="292" r:id="rId96"/>
    <p:sldId id="363" r:id="rId97"/>
    <p:sldId id="366" r:id="rId98"/>
    <p:sldId id="293" r:id="rId99"/>
  </p:sldIdLst>
  <p:sldSz cx="14630400" cy="8229600"/>
  <p:notesSz cx="6858000" cy="9144000"/>
  <p:defaultTextStyle>
    <a:defPPr>
      <a:defRPr lang="en-US"/>
    </a:defPPr>
    <a:lvl1pPr marL="0" algn="l" defTabSz="1294150" rtl="0" eaLnBrk="1" latinLnBrk="0" hangingPunct="1">
      <a:defRPr sz="2500" kern="1200">
        <a:solidFill>
          <a:schemeClr val="tx1"/>
        </a:solidFill>
        <a:latin typeface="+mn-lt"/>
        <a:ea typeface="+mn-ea"/>
        <a:cs typeface="+mn-cs"/>
      </a:defRPr>
    </a:lvl1pPr>
    <a:lvl2pPr marL="647075" algn="l" defTabSz="1294150" rtl="0" eaLnBrk="1" latinLnBrk="0" hangingPunct="1">
      <a:defRPr sz="2500" kern="1200">
        <a:solidFill>
          <a:schemeClr val="tx1"/>
        </a:solidFill>
        <a:latin typeface="+mn-lt"/>
        <a:ea typeface="+mn-ea"/>
        <a:cs typeface="+mn-cs"/>
      </a:defRPr>
    </a:lvl2pPr>
    <a:lvl3pPr marL="1294150" algn="l" defTabSz="1294150" rtl="0" eaLnBrk="1" latinLnBrk="0" hangingPunct="1">
      <a:defRPr sz="2500" kern="1200">
        <a:solidFill>
          <a:schemeClr val="tx1"/>
        </a:solidFill>
        <a:latin typeface="+mn-lt"/>
        <a:ea typeface="+mn-ea"/>
        <a:cs typeface="+mn-cs"/>
      </a:defRPr>
    </a:lvl3pPr>
    <a:lvl4pPr marL="1941225" algn="l" defTabSz="1294150" rtl="0" eaLnBrk="1" latinLnBrk="0" hangingPunct="1">
      <a:defRPr sz="2500" kern="1200">
        <a:solidFill>
          <a:schemeClr val="tx1"/>
        </a:solidFill>
        <a:latin typeface="+mn-lt"/>
        <a:ea typeface="+mn-ea"/>
        <a:cs typeface="+mn-cs"/>
      </a:defRPr>
    </a:lvl4pPr>
    <a:lvl5pPr marL="2588301" algn="l" defTabSz="1294150" rtl="0" eaLnBrk="1" latinLnBrk="0" hangingPunct="1">
      <a:defRPr sz="2500" kern="1200">
        <a:solidFill>
          <a:schemeClr val="tx1"/>
        </a:solidFill>
        <a:latin typeface="+mn-lt"/>
        <a:ea typeface="+mn-ea"/>
        <a:cs typeface="+mn-cs"/>
      </a:defRPr>
    </a:lvl5pPr>
    <a:lvl6pPr marL="3235376" algn="l" defTabSz="1294150" rtl="0" eaLnBrk="1" latinLnBrk="0" hangingPunct="1">
      <a:defRPr sz="2500" kern="1200">
        <a:solidFill>
          <a:schemeClr val="tx1"/>
        </a:solidFill>
        <a:latin typeface="+mn-lt"/>
        <a:ea typeface="+mn-ea"/>
        <a:cs typeface="+mn-cs"/>
      </a:defRPr>
    </a:lvl6pPr>
    <a:lvl7pPr marL="3882451" algn="l" defTabSz="1294150" rtl="0" eaLnBrk="1" latinLnBrk="0" hangingPunct="1">
      <a:defRPr sz="2500" kern="1200">
        <a:solidFill>
          <a:schemeClr val="tx1"/>
        </a:solidFill>
        <a:latin typeface="+mn-lt"/>
        <a:ea typeface="+mn-ea"/>
        <a:cs typeface="+mn-cs"/>
      </a:defRPr>
    </a:lvl7pPr>
    <a:lvl8pPr marL="4529526" algn="l" defTabSz="1294150" rtl="0" eaLnBrk="1" latinLnBrk="0" hangingPunct="1">
      <a:defRPr sz="2500" kern="1200">
        <a:solidFill>
          <a:schemeClr val="tx1"/>
        </a:solidFill>
        <a:latin typeface="+mn-lt"/>
        <a:ea typeface="+mn-ea"/>
        <a:cs typeface="+mn-cs"/>
      </a:defRPr>
    </a:lvl8pPr>
    <a:lvl9pPr marL="5176601" algn="l" defTabSz="1294150" rtl="0" eaLnBrk="1" latinLnBrk="0" hangingPunct="1">
      <a:defRPr sz="2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03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75" d="100"/>
          <a:sy n="75" d="100"/>
        </p:scale>
        <p:origin x="-72" y="-72"/>
      </p:cViewPr>
      <p:guideLst>
        <p:guide orient="horz" pos="2592"/>
        <p:guide pos="4608"/>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BAF69-FE73-4988-832C-D54A0B4D7247}" type="datetimeFigureOut">
              <a:rPr lang="en-IN" smtClean="0"/>
              <a:pPr/>
              <a:t>11-08-2019</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DE9A5D-F3F1-4283-8D1D-AFBBE477AC4E}" type="slidenum">
              <a:rPr lang="en-IN" smtClean="0"/>
              <a:pPr/>
              <a:t>‹#›</a:t>
            </a:fld>
            <a:endParaRPr lang="en-IN"/>
          </a:p>
        </p:txBody>
      </p:sp>
    </p:spTree>
    <p:extLst>
      <p:ext uri="{BB962C8B-B14F-4D97-AF65-F5344CB8AC3E}">
        <p14:creationId xmlns:p14="http://schemas.microsoft.com/office/powerpoint/2010/main" val="2825424827"/>
      </p:ext>
    </p:extLst>
  </p:cSld>
  <p:clrMap bg1="lt1" tx1="dk1" bg2="lt2" tx2="dk2" accent1="accent1" accent2="accent2" accent3="accent3" accent4="accent4" accent5="accent5" accent6="accent6" hlink="hlink" folHlink="folHlink"/>
  <p:notesStyle>
    <a:lvl1pPr marL="0" algn="l" defTabSz="1294150" rtl="0" eaLnBrk="1" latinLnBrk="0" hangingPunct="1">
      <a:defRPr sz="1700" kern="1200">
        <a:solidFill>
          <a:schemeClr val="tx1"/>
        </a:solidFill>
        <a:latin typeface="+mn-lt"/>
        <a:ea typeface="+mn-ea"/>
        <a:cs typeface="+mn-cs"/>
      </a:defRPr>
    </a:lvl1pPr>
    <a:lvl2pPr marL="647075" algn="l" defTabSz="1294150" rtl="0" eaLnBrk="1" latinLnBrk="0" hangingPunct="1">
      <a:defRPr sz="1700" kern="1200">
        <a:solidFill>
          <a:schemeClr val="tx1"/>
        </a:solidFill>
        <a:latin typeface="+mn-lt"/>
        <a:ea typeface="+mn-ea"/>
        <a:cs typeface="+mn-cs"/>
      </a:defRPr>
    </a:lvl2pPr>
    <a:lvl3pPr marL="1294150" algn="l" defTabSz="1294150" rtl="0" eaLnBrk="1" latinLnBrk="0" hangingPunct="1">
      <a:defRPr sz="1700" kern="1200">
        <a:solidFill>
          <a:schemeClr val="tx1"/>
        </a:solidFill>
        <a:latin typeface="+mn-lt"/>
        <a:ea typeface="+mn-ea"/>
        <a:cs typeface="+mn-cs"/>
      </a:defRPr>
    </a:lvl3pPr>
    <a:lvl4pPr marL="1941225" algn="l" defTabSz="1294150" rtl="0" eaLnBrk="1" latinLnBrk="0" hangingPunct="1">
      <a:defRPr sz="1700" kern="1200">
        <a:solidFill>
          <a:schemeClr val="tx1"/>
        </a:solidFill>
        <a:latin typeface="+mn-lt"/>
        <a:ea typeface="+mn-ea"/>
        <a:cs typeface="+mn-cs"/>
      </a:defRPr>
    </a:lvl4pPr>
    <a:lvl5pPr marL="2588301" algn="l" defTabSz="1294150" rtl="0" eaLnBrk="1" latinLnBrk="0" hangingPunct="1">
      <a:defRPr sz="1700" kern="1200">
        <a:solidFill>
          <a:schemeClr val="tx1"/>
        </a:solidFill>
        <a:latin typeface="+mn-lt"/>
        <a:ea typeface="+mn-ea"/>
        <a:cs typeface="+mn-cs"/>
      </a:defRPr>
    </a:lvl5pPr>
    <a:lvl6pPr marL="3235376" algn="l" defTabSz="1294150" rtl="0" eaLnBrk="1" latinLnBrk="0" hangingPunct="1">
      <a:defRPr sz="1700" kern="1200">
        <a:solidFill>
          <a:schemeClr val="tx1"/>
        </a:solidFill>
        <a:latin typeface="+mn-lt"/>
        <a:ea typeface="+mn-ea"/>
        <a:cs typeface="+mn-cs"/>
      </a:defRPr>
    </a:lvl6pPr>
    <a:lvl7pPr marL="3882451" algn="l" defTabSz="1294150" rtl="0" eaLnBrk="1" latinLnBrk="0" hangingPunct="1">
      <a:defRPr sz="1700" kern="1200">
        <a:solidFill>
          <a:schemeClr val="tx1"/>
        </a:solidFill>
        <a:latin typeface="+mn-lt"/>
        <a:ea typeface="+mn-ea"/>
        <a:cs typeface="+mn-cs"/>
      </a:defRPr>
    </a:lvl7pPr>
    <a:lvl8pPr marL="4529526" algn="l" defTabSz="1294150" rtl="0" eaLnBrk="1" latinLnBrk="0" hangingPunct="1">
      <a:defRPr sz="1700" kern="1200">
        <a:solidFill>
          <a:schemeClr val="tx1"/>
        </a:solidFill>
        <a:latin typeface="+mn-lt"/>
        <a:ea typeface="+mn-ea"/>
        <a:cs typeface="+mn-cs"/>
      </a:defRPr>
    </a:lvl8pPr>
    <a:lvl9pPr marL="5176601" algn="l" defTabSz="129415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8B3EBE6-3BBE-47D9-AF4B-6D2D16ECED50}" type="slidenum">
              <a:rPr lang="en-GB" altLang="en-US" smtClean="0"/>
              <a:pPr eaLnBrk="1" hangingPunct="1"/>
              <a:t>74</a:t>
            </a:fld>
            <a:endParaRPr lang="en-GB" altLang="en-US" smtClean="0"/>
          </a:p>
        </p:txBody>
      </p:sp>
      <p:sp>
        <p:nvSpPr>
          <p:cNvPr id="95235" name="Rectangle 2"/>
          <p:cNvSpPr>
            <a:spLocks noGrp="1" noRot="1" noChangeAspect="1" noChangeArrowheads="1" noTextEdit="1"/>
          </p:cNvSpPr>
          <p:nvPr>
            <p:ph type="sldImg"/>
          </p:nvPr>
        </p:nvSpPr>
        <p:spPr>
          <a:xfrm>
            <a:off x="381000" y="685800"/>
            <a:ext cx="6096000" cy="34290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EDA5169-1659-4FC6-9D66-A6B7FC2AFD2B}" type="slidenum">
              <a:rPr lang="en-GB" altLang="en-US" smtClean="0"/>
              <a:pPr eaLnBrk="1" hangingPunct="1"/>
              <a:t>75</a:t>
            </a:fld>
            <a:endParaRPr lang="en-GB" altLang="en-US" smtClean="0"/>
          </a:p>
        </p:txBody>
      </p:sp>
      <p:sp>
        <p:nvSpPr>
          <p:cNvPr id="96259" name="Rectangle 2"/>
          <p:cNvSpPr>
            <a:spLocks noGrp="1" noRot="1" noChangeAspect="1" noChangeArrowheads="1" noTextEdit="1"/>
          </p:cNvSpPr>
          <p:nvPr>
            <p:ph type="sldImg"/>
          </p:nvPr>
        </p:nvSpPr>
        <p:spPr>
          <a:xfrm>
            <a:off x="381000" y="685800"/>
            <a:ext cx="6096000" cy="3429000"/>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0F93D4D-95B0-42C9-A401-EEE4DBCABD28}" type="slidenum">
              <a:rPr lang="en-GB" altLang="en-US" smtClean="0"/>
              <a:pPr eaLnBrk="1" hangingPunct="1"/>
              <a:t>76</a:t>
            </a:fld>
            <a:endParaRPr lang="en-GB" altLang="en-US" smtClean="0"/>
          </a:p>
        </p:txBody>
      </p:sp>
      <p:sp>
        <p:nvSpPr>
          <p:cNvPr id="97283" name="Rectangle 2"/>
          <p:cNvSpPr>
            <a:spLocks noGrp="1" noRot="1" noChangeAspect="1" noChangeArrowheads="1" noTextEdit="1"/>
          </p:cNvSpPr>
          <p:nvPr>
            <p:ph type="sldImg"/>
          </p:nvPr>
        </p:nvSpPr>
        <p:spPr>
          <a:xfrm>
            <a:off x="381000" y="685800"/>
            <a:ext cx="6096000" cy="3429000"/>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283133D-F6D6-4AD9-8E1A-1677BA729AC1}" type="slidenum">
              <a:rPr lang="en-GB" altLang="en-US" smtClean="0"/>
              <a:pPr eaLnBrk="1" hangingPunct="1"/>
              <a:t>90</a:t>
            </a:fld>
            <a:endParaRPr lang="en-GB" altLang="en-US" smtClean="0"/>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731520" y="329566"/>
            <a:ext cx="13167360" cy="1371600"/>
          </a:xfrm>
          <a:prstGeom prst="rect">
            <a:avLst/>
          </a:prstGeom>
        </p:spPr>
        <p:txBody>
          <a:bodyPr vert="horz" lIns="129415" tIns="64708" rIns="129415" bIns="64708" rtlCol="0" anchor="ctr">
            <a:normAutofit/>
          </a:bodyPr>
          <a:lstStyle/>
          <a:p>
            <a:r>
              <a:rPr lang="en-US" smtClean="0"/>
              <a:t>Click to edit Master title style</a:t>
            </a:r>
            <a:endParaRPr lang="en-US"/>
          </a:p>
        </p:txBody>
      </p:sp>
      <p:sp>
        <p:nvSpPr>
          <p:cNvPr id="8" name="Text Placeholder 2"/>
          <p:cNvSpPr>
            <a:spLocks noGrp="1"/>
          </p:cNvSpPr>
          <p:nvPr>
            <p:ph idx="1"/>
          </p:nvPr>
        </p:nvSpPr>
        <p:spPr>
          <a:xfrm>
            <a:off x="731520" y="1920242"/>
            <a:ext cx="13167360" cy="5431156"/>
          </a:xfrm>
          <a:prstGeom prst="rect">
            <a:avLst/>
          </a:prstGeom>
        </p:spPr>
        <p:txBody>
          <a:bodyPr vert="horz" lIns="129415" tIns="64708" rIns="129415" bIns="647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3"/>
          <p:cNvSpPr>
            <a:spLocks noGrp="1"/>
          </p:cNvSpPr>
          <p:nvPr>
            <p:ph type="dt" sz="half" idx="2"/>
          </p:nvPr>
        </p:nvSpPr>
        <p:spPr>
          <a:xfrm>
            <a:off x="731520" y="7627623"/>
            <a:ext cx="3413760" cy="438152"/>
          </a:xfrm>
          <a:prstGeom prst="rect">
            <a:avLst/>
          </a:prstGeom>
        </p:spPr>
        <p:txBody>
          <a:bodyPr vert="horz" lIns="129415" tIns="64708" rIns="129415" bIns="64708" rtlCol="0" anchor="ctr"/>
          <a:lstStyle>
            <a:lvl1pPr algn="l">
              <a:defRPr sz="1700">
                <a:solidFill>
                  <a:schemeClr val="tx1">
                    <a:tint val="75000"/>
                  </a:schemeClr>
                </a:solidFill>
              </a:defRPr>
            </a:lvl1pPr>
          </a:lstStyle>
          <a:p>
            <a:fld id="{0BD8D521-4E4F-4781-81EE-0D7A4627041F}" type="datetime1">
              <a:rPr lang="en-US" smtClean="0"/>
              <a:pPr/>
              <a:t>8/11/2019</a:t>
            </a:fld>
            <a:endParaRPr lang="en-US"/>
          </a:p>
        </p:txBody>
      </p:sp>
      <p:sp>
        <p:nvSpPr>
          <p:cNvPr id="10" name="Slide Number Placeholder 5"/>
          <p:cNvSpPr>
            <a:spLocks noGrp="1"/>
          </p:cNvSpPr>
          <p:nvPr>
            <p:ph type="sldNum" sz="quarter" idx="4"/>
          </p:nvPr>
        </p:nvSpPr>
        <p:spPr>
          <a:xfrm>
            <a:off x="10485120" y="7627623"/>
            <a:ext cx="3413760" cy="438152"/>
          </a:xfrm>
          <a:prstGeom prst="rect">
            <a:avLst/>
          </a:prstGeom>
        </p:spPr>
        <p:txBody>
          <a:bodyPr vert="horz" lIns="129415" tIns="64708" rIns="129415" bIns="64708" rtlCol="0" anchor="ctr"/>
          <a:lstStyle>
            <a:lvl1pPr algn="r">
              <a:defRPr sz="2000" b="1">
                <a:solidFill>
                  <a:srgbClr val="FF0000"/>
                </a:solidFill>
              </a:defRPr>
            </a:lvl1pPr>
          </a:lstStyle>
          <a:p>
            <a:fld id="{ADA010C7-0906-40F9-B1EC-A5C3DD7B0F08}" type="slidenum">
              <a:rPr lang="en-US" smtClean="0"/>
              <a:pPr/>
              <a:t>‹#›</a:t>
            </a:fld>
            <a:endParaRPr lang="en-US" dirty="0"/>
          </a:p>
        </p:txBody>
      </p:sp>
      <p:sp>
        <p:nvSpPr>
          <p:cNvPr id="11" name="Footer Placeholder 4"/>
          <p:cNvSpPr>
            <a:spLocks noGrp="1"/>
          </p:cNvSpPr>
          <p:nvPr>
            <p:ph type="ftr" sz="quarter" idx="3"/>
          </p:nvPr>
        </p:nvSpPr>
        <p:spPr>
          <a:xfrm>
            <a:off x="4998720" y="7627623"/>
            <a:ext cx="4632960" cy="438152"/>
          </a:xfrm>
          <a:prstGeom prst="rect">
            <a:avLst/>
          </a:prstGeom>
        </p:spPr>
        <p:txBody>
          <a:bodyPr/>
          <a:lstStyle>
            <a:lvl1pPr>
              <a:defRPr sz="2300" b="1">
                <a:solidFill>
                  <a:srgbClr val="1763FB"/>
                </a:solidFill>
              </a:defRPr>
            </a:lvl1pPr>
          </a:lstStyle>
          <a:p>
            <a:r>
              <a:rPr lang="en-US" dirty="0" smtClean="0"/>
              <a:t>K.S. Group of Institutions</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2CA2B37-40B3-428C-ACFC-C8D51DED5B3C}" type="datetime1">
              <a:rPr lang="en-US" smtClean="0"/>
              <a:pPr/>
              <a:t>8/11/2019</a:t>
            </a:fld>
            <a:endParaRPr lang="en-IN"/>
          </a:p>
        </p:txBody>
      </p:sp>
      <p:sp>
        <p:nvSpPr>
          <p:cNvPr id="5" name="Footer Placeholder 4"/>
          <p:cNvSpPr>
            <a:spLocks noGrp="1"/>
          </p:cNvSpPr>
          <p:nvPr>
            <p:ph type="ftr" sz="quarter" idx="11"/>
          </p:nvPr>
        </p:nvSpPr>
        <p:spPr/>
        <p:txBody>
          <a:bodyPr/>
          <a:lstStyle>
            <a:lvl1pPr>
              <a:defRPr sz="2000" b="1">
                <a:solidFill>
                  <a:srgbClr val="1E03BD"/>
                </a:solidFill>
              </a:defRPr>
            </a:lvl1pPr>
          </a:lstStyle>
          <a:p>
            <a:r>
              <a:rPr lang="en-IN" smtClean="0"/>
              <a:t>K.S. Group of Institutions</a:t>
            </a:r>
            <a:endParaRPr lang="en-IN"/>
          </a:p>
        </p:txBody>
      </p:sp>
      <p:sp>
        <p:nvSpPr>
          <p:cNvPr id="6" name="Slide Number Placeholder 5"/>
          <p:cNvSpPr>
            <a:spLocks noGrp="1"/>
          </p:cNvSpPr>
          <p:nvPr>
            <p:ph type="sldNum" sz="quarter" idx="12"/>
          </p:nvPr>
        </p:nvSpPr>
        <p:spPr/>
        <p:txBody>
          <a:bodyPr/>
          <a:lstStyle>
            <a:lvl1pPr>
              <a:defRPr sz="2000" b="1">
                <a:solidFill>
                  <a:srgbClr val="FF0000"/>
                </a:solidFill>
              </a:defRPr>
            </a:lvl1pPr>
          </a:lstStyle>
          <a:p>
            <a:fld id="{B85089FB-A6EC-4DF1-B09C-90D531E5C2FC}"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3" y="5288284"/>
            <a:ext cx="12435840" cy="1634492"/>
          </a:xfrm>
        </p:spPr>
        <p:txBody>
          <a:bodyPr anchor="t"/>
          <a:lstStyle>
            <a:lvl1pPr algn="l">
              <a:defRPr sz="5700" b="1" cap="all"/>
            </a:lvl1pPr>
          </a:lstStyle>
          <a:p>
            <a:r>
              <a:rPr lang="en-US" smtClean="0"/>
              <a:t>Click to edit Master title style</a:t>
            </a:r>
            <a:endParaRPr lang="en-IN"/>
          </a:p>
        </p:txBody>
      </p:sp>
      <p:sp>
        <p:nvSpPr>
          <p:cNvPr id="3" name="Text Placeholder 2"/>
          <p:cNvSpPr>
            <a:spLocks noGrp="1"/>
          </p:cNvSpPr>
          <p:nvPr>
            <p:ph type="body" idx="1"/>
          </p:nvPr>
        </p:nvSpPr>
        <p:spPr>
          <a:xfrm>
            <a:off x="1155703" y="3488056"/>
            <a:ext cx="12435840" cy="1800227"/>
          </a:xfrm>
        </p:spPr>
        <p:txBody>
          <a:bodyPr anchor="b"/>
          <a:lstStyle>
            <a:lvl1pPr marL="0" indent="0">
              <a:buNone/>
              <a:defRPr sz="2800">
                <a:solidFill>
                  <a:schemeClr val="tx1">
                    <a:tint val="75000"/>
                  </a:schemeClr>
                </a:solidFill>
              </a:defRPr>
            </a:lvl1pPr>
            <a:lvl2pPr marL="647075" indent="0">
              <a:buNone/>
              <a:defRPr sz="2500">
                <a:solidFill>
                  <a:schemeClr val="tx1">
                    <a:tint val="75000"/>
                  </a:schemeClr>
                </a:solidFill>
              </a:defRPr>
            </a:lvl2pPr>
            <a:lvl3pPr marL="1294150" indent="0">
              <a:buNone/>
              <a:defRPr sz="2300">
                <a:solidFill>
                  <a:schemeClr val="tx1">
                    <a:tint val="75000"/>
                  </a:schemeClr>
                </a:solidFill>
              </a:defRPr>
            </a:lvl3pPr>
            <a:lvl4pPr marL="1941225" indent="0">
              <a:buNone/>
              <a:defRPr sz="2000">
                <a:solidFill>
                  <a:schemeClr val="tx1">
                    <a:tint val="75000"/>
                  </a:schemeClr>
                </a:solidFill>
              </a:defRPr>
            </a:lvl4pPr>
            <a:lvl5pPr marL="2588301" indent="0">
              <a:buNone/>
              <a:defRPr sz="2000">
                <a:solidFill>
                  <a:schemeClr val="tx1">
                    <a:tint val="75000"/>
                  </a:schemeClr>
                </a:solidFill>
              </a:defRPr>
            </a:lvl5pPr>
            <a:lvl6pPr marL="3235376" indent="0">
              <a:buNone/>
              <a:defRPr sz="2000">
                <a:solidFill>
                  <a:schemeClr val="tx1">
                    <a:tint val="75000"/>
                  </a:schemeClr>
                </a:solidFill>
              </a:defRPr>
            </a:lvl6pPr>
            <a:lvl7pPr marL="3882451" indent="0">
              <a:buNone/>
              <a:defRPr sz="2000">
                <a:solidFill>
                  <a:schemeClr val="tx1">
                    <a:tint val="75000"/>
                  </a:schemeClr>
                </a:solidFill>
              </a:defRPr>
            </a:lvl7pPr>
            <a:lvl8pPr marL="4529526" indent="0">
              <a:buNone/>
              <a:defRPr sz="2000">
                <a:solidFill>
                  <a:schemeClr val="tx1">
                    <a:tint val="75000"/>
                  </a:schemeClr>
                </a:solidFill>
              </a:defRPr>
            </a:lvl8pPr>
            <a:lvl9pPr marL="5176601"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34CF35-F0A4-4890-A310-D8011797EDD4}" type="datetime1">
              <a:rPr lang="en-US" smtClean="0"/>
              <a:pPr/>
              <a:t>8/11/2019</a:t>
            </a:fld>
            <a:endParaRPr lang="en-IN"/>
          </a:p>
        </p:txBody>
      </p:sp>
      <p:sp>
        <p:nvSpPr>
          <p:cNvPr id="5" name="Footer Placeholder 4"/>
          <p:cNvSpPr>
            <a:spLocks noGrp="1"/>
          </p:cNvSpPr>
          <p:nvPr>
            <p:ph type="ftr" sz="quarter" idx="11"/>
          </p:nvPr>
        </p:nvSpPr>
        <p:spPr/>
        <p:txBody>
          <a:bodyPr/>
          <a:lstStyle/>
          <a:p>
            <a:r>
              <a:rPr lang="en-IN" smtClean="0"/>
              <a:t>K.S. Group of Institutions</a:t>
            </a:r>
            <a:endParaRPr lang="en-IN"/>
          </a:p>
        </p:txBody>
      </p:sp>
      <p:sp>
        <p:nvSpPr>
          <p:cNvPr id="6" name="Slide Number Placeholder 5"/>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731520" y="1920242"/>
            <a:ext cx="6461760" cy="5431156"/>
          </a:xfrm>
        </p:spPr>
        <p:txBody>
          <a:bodyPr/>
          <a:lstStyle>
            <a:lvl1pPr>
              <a:defRPr sz="40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7437120" y="1920242"/>
            <a:ext cx="6461760" cy="5431156"/>
          </a:xfrm>
        </p:spPr>
        <p:txBody>
          <a:bodyPr/>
          <a:lstStyle>
            <a:lvl1pPr>
              <a:defRPr sz="40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A8A180F-3C7E-4391-85C6-D688F3713ABE}" type="datetime1">
              <a:rPr lang="en-US" smtClean="0"/>
              <a:pPr/>
              <a:t>8/11/2019</a:t>
            </a:fld>
            <a:endParaRPr lang="en-IN"/>
          </a:p>
        </p:txBody>
      </p:sp>
      <p:sp>
        <p:nvSpPr>
          <p:cNvPr id="6" name="Footer Placeholder 5"/>
          <p:cNvSpPr>
            <a:spLocks noGrp="1"/>
          </p:cNvSpPr>
          <p:nvPr>
            <p:ph type="ftr" sz="quarter" idx="11"/>
          </p:nvPr>
        </p:nvSpPr>
        <p:spPr/>
        <p:txBody>
          <a:bodyPr/>
          <a:lstStyle/>
          <a:p>
            <a:r>
              <a:rPr lang="en-IN" smtClean="0"/>
              <a:t>K.S. Group of Institutions</a:t>
            </a:r>
            <a:endParaRPr lang="en-IN"/>
          </a:p>
        </p:txBody>
      </p:sp>
      <p:sp>
        <p:nvSpPr>
          <p:cNvPr id="7" name="Slide Number Placeholder 6"/>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731523" y="1842140"/>
            <a:ext cx="6464303" cy="767715"/>
          </a:xfrm>
        </p:spPr>
        <p:txBody>
          <a:bodyPr anchor="b"/>
          <a:lstStyle>
            <a:lvl1pPr marL="0" indent="0">
              <a:buNone/>
              <a:defRPr sz="3400" b="1"/>
            </a:lvl1pPr>
            <a:lvl2pPr marL="647075" indent="0">
              <a:buNone/>
              <a:defRPr sz="2800" b="1"/>
            </a:lvl2pPr>
            <a:lvl3pPr marL="1294150" indent="0">
              <a:buNone/>
              <a:defRPr sz="2500" b="1"/>
            </a:lvl3pPr>
            <a:lvl4pPr marL="1941225" indent="0">
              <a:buNone/>
              <a:defRPr sz="2300" b="1"/>
            </a:lvl4pPr>
            <a:lvl5pPr marL="2588301" indent="0">
              <a:buNone/>
              <a:defRPr sz="2300" b="1"/>
            </a:lvl5pPr>
            <a:lvl6pPr marL="3235376" indent="0">
              <a:buNone/>
              <a:defRPr sz="2300" b="1"/>
            </a:lvl6pPr>
            <a:lvl7pPr marL="3882451" indent="0">
              <a:buNone/>
              <a:defRPr sz="2300" b="1"/>
            </a:lvl7pPr>
            <a:lvl8pPr marL="4529526" indent="0">
              <a:buNone/>
              <a:defRPr sz="2300" b="1"/>
            </a:lvl8pPr>
            <a:lvl9pPr marL="5176601"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731523" y="2609855"/>
            <a:ext cx="6464303" cy="4741546"/>
          </a:xfrm>
        </p:spPr>
        <p:txBody>
          <a:bodyPr/>
          <a:lstStyle>
            <a:lvl1pPr>
              <a:defRPr sz="3400"/>
            </a:lvl1pPr>
            <a:lvl2pPr>
              <a:defRPr sz="28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7432049" y="1842140"/>
            <a:ext cx="6466843" cy="767715"/>
          </a:xfrm>
        </p:spPr>
        <p:txBody>
          <a:bodyPr anchor="b"/>
          <a:lstStyle>
            <a:lvl1pPr marL="0" indent="0">
              <a:buNone/>
              <a:defRPr sz="3400" b="1"/>
            </a:lvl1pPr>
            <a:lvl2pPr marL="647075" indent="0">
              <a:buNone/>
              <a:defRPr sz="2800" b="1"/>
            </a:lvl2pPr>
            <a:lvl3pPr marL="1294150" indent="0">
              <a:buNone/>
              <a:defRPr sz="2500" b="1"/>
            </a:lvl3pPr>
            <a:lvl4pPr marL="1941225" indent="0">
              <a:buNone/>
              <a:defRPr sz="2300" b="1"/>
            </a:lvl4pPr>
            <a:lvl5pPr marL="2588301" indent="0">
              <a:buNone/>
              <a:defRPr sz="2300" b="1"/>
            </a:lvl5pPr>
            <a:lvl6pPr marL="3235376" indent="0">
              <a:buNone/>
              <a:defRPr sz="2300" b="1"/>
            </a:lvl6pPr>
            <a:lvl7pPr marL="3882451" indent="0">
              <a:buNone/>
              <a:defRPr sz="2300" b="1"/>
            </a:lvl7pPr>
            <a:lvl8pPr marL="4529526" indent="0">
              <a:buNone/>
              <a:defRPr sz="2300" b="1"/>
            </a:lvl8pPr>
            <a:lvl9pPr marL="5176601"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9" y="2609855"/>
            <a:ext cx="6466843" cy="4741546"/>
          </a:xfrm>
        </p:spPr>
        <p:txBody>
          <a:bodyPr/>
          <a:lstStyle>
            <a:lvl1pPr>
              <a:defRPr sz="3400"/>
            </a:lvl1pPr>
            <a:lvl2pPr>
              <a:defRPr sz="28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F03DD28-723C-4D9E-9C10-15B0532774FB}" type="datetime1">
              <a:rPr lang="en-US" smtClean="0"/>
              <a:pPr/>
              <a:t>8/11/2019</a:t>
            </a:fld>
            <a:endParaRPr lang="en-IN"/>
          </a:p>
        </p:txBody>
      </p:sp>
      <p:sp>
        <p:nvSpPr>
          <p:cNvPr id="8" name="Footer Placeholder 7"/>
          <p:cNvSpPr>
            <a:spLocks noGrp="1"/>
          </p:cNvSpPr>
          <p:nvPr>
            <p:ph type="ftr" sz="quarter" idx="11"/>
          </p:nvPr>
        </p:nvSpPr>
        <p:spPr/>
        <p:txBody>
          <a:bodyPr/>
          <a:lstStyle/>
          <a:p>
            <a:r>
              <a:rPr lang="en-IN" smtClean="0"/>
              <a:t>K.S. Group of Institutions</a:t>
            </a:r>
            <a:endParaRPr lang="en-IN"/>
          </a:p>
        </p:txBody>
      </p:sp>
      <p:sp>
        <p:nvSpPr>
          <p:cNvPr id="9" name="Slide Number Placeholder 8"/>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8ECD8B4-C17B-47B1-BEF4-480754CDE5F2}" type="datetime1">
              <a:rPr lang="en-US" smtClean="0"/>
              <a:pPr/>
              <a:t>8/11/2019</a:t>
            </a:fld>
            <a:endParaRPr lang="en-IN"/>
          </a:p>
        </p:txBody>
      </p:sp>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E9C25-A241-409D-9BC4-581B09A22E23}" type="datetime1">
              <a:rPr lang="en-US" smtClean="0"/>
              <a:pPr/>
              <a:t>8/11/2019</a:t>
            </a:fld>
            <a:endParaRPr lang="en-IN"/>
          </a:p>
        </p:txBody>
      </p:sp>
      <p:sp>
        <p:nvSpPr>
          <p:cNvPr id="3" name="Footer Placeholder 2"/>
          <p:cNvSpPr>
            <a:spLocks noGrp="1"/>
          </p:cNvSpPr>
          <p:nvPr>
            <p:ph type="ftr" sz="quarter" idx="11"/>
          </p:nvPr>
        </p:nvSpPr>
        <p:spPr/>
        <p:txBody>
          <a:bodyPr/>
          <a:lstStyle/>
          <a:p>
            <a:r>
              <a:rPr lang="en-IN" smtClean="0"/>
              <a:t>K.S. Group of Institutions</a:t>
            </a:r>
            <a:endParaRPr lang="en-IN"/>
          </a:p>
        </p:txBody>
      </p:sp>
      <p:sp>
        <p:nvSpPr>
          <p:cNvPr id="4" name="Slide Number Placeholder 3"/>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6" y="327660"/>
            <a:ext cx="4813303" cy="1394460"/>
          </a:xfrm>
        </p:spPr>
        <p:txBody>
          <a:bodyPr anchor="b"/>
          <a:lstStyle>
            <a:lvl1pPr algn="l">
              <a:defRPr sz="2800" b="1"/>
            </a:lvl1pPr>
          </a:lstStyle>
          <a:p>
            <a:r>
              <a:rPr lang="en-US" smtClean="0"/>
              <a:t>Click to edit Master title style</a:t>
            </a:r>
            <a:endParaRPr lang="en-IN"/>
          </a:p>
        </p:txBody>
      </p:sp>
      <p:sp>
        <p:nvSpPr>
          <p:cNvPr id="3" name="Content Placeholder 2"/>
          <p:cNvSpPr>
            <a:spLocks noGrp="1"/>
          </p:cNvSpPr>
          <p:nvPr>
            <p:ph idx="1"/>
          </p:nvPr>
        </p:nvSpPr>
        <p:spPr>
          <a:xfrm>
            <a:off x="5720087" y="327664"/>
            <a:ext cx="8178800" cy="7023737"/>
          </a:xfrm>
        </p:spPr>
        <p:txBody>
          <a:bodyPr/>
          <a:lstStyle>
            <a:lvl1pPr>
              <a:defRPr sz="45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731526" y="1722124"/>
            <a:ext cx="4813303" cy="5629277"/>
          </a:xfrm>
        </p:spPr>
        <p:txBody>
          <a:bodyPr/>
          <a:lstStyle>
            <a:lvl1pPr marL="0" indent="0">
              <a:buNone/>
              <a:defRPr sz="2000"/>
            </a:lvl1pPr>
            <a:lvl2pPr marL="647075" indent="0">
              <a:buNone/>
              <a:defRPr sz="1700"/>
            </a:lvl2pPr>
            <a:lvl3pPr marL="1294150" indent="0">
              <a:buNone/>
              <a:defRPr sz="1400"/>
            </a:lvl3pPr>
            <a:lvl4pPr marL="1941225" indent="0">
              <a:buNone/>
              <a:defRPr sz="1300"/>
            </a:lvl4pPr>
            <a:lvl5pPr marL="2588301" indent="0">
              <a:buNone/>
              <a:defRPr sz="1300"/>
            </a:lvl5pPr>
            <a:lvl6pPr marL="3235376" indent="0">
              <a:buNone/>
              <a:defRPr sz="1300"/>
            </a:lvl6pPr>
            <a:lvl7pPr marL="3882451" indent="0">
              <a:buNone/>
              <a:defRPr sz="1300"/>
            </a:lvl7pPr>
            <a:lvl8pPr marL="4529526" indent="0">
              <a:buNone/>
              <a:defRPr sz="1300"/>
            </a:lvl8pPr>
            <a:lvl9pPr marL="5176601"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DFC81A-6FB2-4FE3-94D4-8089EAC7B532}" type="datetime1">
              <a:rPr lang="en-US" smtClean="0"/>
              <a:pPr/>
              <a:t>8/11/2019</a:t>
            </a:fld>
            <a:endParaRPr lang="en-IN"/>
          </a:p>
        </p:txBody>
      </p:sp>
      <p:sp>
        <p:nvSpPr>
          <p:cNvPr id="6" name="Footer Placeholder 5"/>
          <p:cNvSpPr>
            <a:spLocks noGrp="1"/>
          </p:cNvSpPr>
          <p:nvPr>
            <p:ph type="ftr" sz="quarter" idx="11"/>
          </p:nvPr>
        </p:nvSpPr>
        <p:spPr/>
        <p:txBody>
          <a:bodyPr/>
          <a:lstStyle/>
          <a:p>
            <a:r>
              <a:rPr lang="en-IN" smtClean="0"/>
              <a:t>K.S. Group of Institutions</a:t>
            </a:r>
            <a:endParaRPr lang="en-IN"/>
          </a:p>
        </p:txBody>
      </p:sp>
      <p:sp>
        <p:nvSpPr>
          <p:cNvPr id="7" name="Slide Number Placeholder 6"/>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3" y="5760722"/>
            <a:ext cx="8778240" cy="680087"/>
          </a:xfrm>
        </p:spPr>
        <p:txBody>
          <a:bodyPr anchor="b"/>
          <a:lstStyle>
            <a:lvl1pPr algn="l">
              <a:defRPr sz="2800" b="1"/>
            </a:lvl1pPr>
          </a:lstStyle>
          <a:p>
            <a:r>
              <a:rPr lang="en-US" smtClean="0"/>
              <a:t>Click to edit Master title style</a:t>
            </a:r>
            <a:endParaRPr lang="en-IN"/>
          </a:p>
        </p:txBody>
      </p:sp>
      <p:sp>
        <p:nvSpPr>
          <p:cNvPr id="3" name="Picture Placeholder 2"/>
          <p:cNvSpPr>
            <a:spLocks noGrp="1"/>
          </p:cNvSpPr>
          <p:nvPr>
            <p:ph type="pic" idx="1"/>
          </p:nvPr>
        </p:nvSpPr>
        <p:spPr>
          <a:xfrm>
            <a:off x="2867663" y="735332"/>
            <a:ext cx="8778240" cy="4937760"/>
          </a:xfrm>
        </p:spPr>
        <p:txBody>
          <a:bodyPr/>
          <a:lstStyle>
            <a:lvl1pPr marL="0" indent="0">
              <a:buNone/>
              <a:defRPr sz="4500"/>
            </a:lvl1pPr>
            <a:lvl2pPr marL="647075" indent="0">
              <a:buNone/>
              <a:defRPr sz="4000"/>
            </a:lvl2pPr>
            <a:lvl3pPr marL="1294150" indent="0">
              <a:buNone/>
              <a:defRPr sz="3400"/>
            </a:lvl3pPr>
            <a:lvl4pPr marL="1941225" indent="0">
              <a:buNone/>
              <a:defRPr sz="2800"/>
            </a:lvl4pPr>
            <a:lvl5pPr marL="2588301" indent="0">
              <a:buNone/>
              <a:defRPr sz="2800"/>
            </a:lvl5pPr>
            <a:lvl6pPr marL="3235376" indent="0">
              <a:buNone/>
              <a:defRPr sz="2800"/>
            </a:lvl6pPr>
            <a:lvl7pPr marL="3882451" indent="0">
              <a:buNone/>
              <a:defRPr sz="2800"/>
            </a:lvl7pPr>
            <a:lvl8pPr marL="4529526" indent="0">
              <a:buNone/>
              <a:defRPr sz="2800"/>
            </a:lvl8pPr>
            <a:lvl9pPr marL="5176601" indent="0">
              <a:buNone/>
              <a:defRPr sz="2800"/>
            </a:lvl9pPr>
          </a:lstStyle>
          <a:p>
            <a:endParaRPr lang="en-IN"/>
          </a:p>
        </p:txBody>
      </p:sp>
      <p:sp>
        <p:nvSpPr>
          <p:cNvPr id="4" name="Text Placeholder 3"/>
          <p:cNvSpPr>
            <a:spLocks noGrp="1"/>
          </p:cNvSpPr>
          <p:nvPr>
            <p:ph type="body" sz="half" idx="2"/>
          </p:nvPr>
        </p:nvSpPr>
        <p:spPr>
          <a:xfrm>
            <a:off x="2867663" y="6440809"/>
            <a:ext cx="8778240" cy="965833"/>
          </a:xfrm>
        </p:spPr>
        <p:txBody>
          <a:bodyPr/>
          <a:lstStyle>
            <a:lvl1pPr marL="0" indent="0">
              <a:buNone/>
              <a:defRPr sz="2000"/>
            </a:lvl1pPr>
            <a:lvl2pPr marL="647075" indent="0">
              <a:buNone/>
              <a:defRPr sz="1700"/>
            </a:lvl2pPr>
            <a:lvl3pPr marL="1294150" indent="0">
              <a:buNone/>
              <a:defRPr sz="1400"/>
            </a:lvl3pPr>
            <a:lvl4pPr marL="1941225" indent="0">
              <a:buNone/>
              <a:defRPr sz="1300"/>
            </a:lvl4pPr>
            <a:lvl5pPr marL="2588301" indent="0">
              <a:buNone/>
              <a:defRPr sz="1300"/>
            </a:lvl5pPr>
            <a:lvl6pPr marL="3235376" indent="0">
              <a:buNone/>
              <a:defRPr sz="1300"/>
            </a:lvl6pPr>
            <a:lvl7pPr marL="3882451" indent="0">
              <a:buNone/>
              <a:defRPr sz="1300"/>
            </a:lvl7pPr>
            <a:lvl8pPr marL="4529526" indent="0">
              <a:buNone/>
              <a:defRPr sz="1300"/>
            </a:lvl8pPr>
            <a:lvl9pPr marL="5176601"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4BA96C-2B24-417B-975B-02C999EF4815}" type="datetime1">
              <a:rPr lang="en-US" smtClean="0"/>
              <a:pPr/>
              <a:t>8/11/2019</a:t>
            </a:fld>
            <a:endParaRPr lang="en-IN"/>
          </a:p>
        </p:txBody>
      </p:sp>
      <p:sp>
        <p:nvSpPr>
          <p:cNvPr id="6" name="Footer Placeholder 5"/>
          <p:cNvSpPr>
            <a:spLocks noGrp="1"/>
          </p:cNvSpPr>
          <p:nvPr>
            <p:ph type="ftr" sz="quarter" idx="11"/>
          </p:nvPr>
        </p:nvSpPr>
        <p:spPr/>
        <p:txBody>
          <a:bodyPr/>
          <a:lstStyle/>
          <a:p>
            <a:r>
              <a:rPr lang="en-IN" smtClean="0"/>
              <a:t>K.S. Group of Institutions</a:t>
            </a:r>
            <a:endParaRPr lang="en-IN"/>
          </a:p>
        </p:txBody>
      </p:sp>
      <p:sp>
        <p:nvSpPr>
          <p:cNvPr id="7" name="Slide Number Placeholder 6"/>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363F5FC-20F1-4306-B5AC-11D8426CB030}" type="datetime1">
              <a:rPr lang="en-US" smtClean="0"/>
              <a:pPr/>
              <a:t>8/11/2019</a:t>
            </a:fld>
            <a:endParaRPr lang="en-IN"/>
          </a:p>
        </p:txBody>
      </p:sp>
      <p:sp>
        <p:nvSpPr>
          <p:cNvPr id="5" name="Footer Placeholder 4"/>
          <p:cNvSpPr>
            <a:spLocks noGrp="1"/>
          </p:cNvSpPr>
          <p:nvPr>
            <p:ph type="ftr" sz="quarter" idx="11"/>
          </p:nvPr>
        </p:nvSpPr>
        <p:spPr/>
        <p:txBody>
          <a:bodyPr/>
          <a:lstStyle/>
          <a:p>
            <a:r>
              <a:rPr lang="en-IN" smtClean="0"/>
              <a:t>K.S. Group of Institutions</a:t>
            </a:r>
            <a:endParaRPr lang="en-IN"/>
          </a:p>
        </p:txBody>
      </p:sp>
      <p:sp>
        <p:nvSpPr>
          <p:cNvPr id="6" name="Slide Number Placeholder 5"/>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29566"/>
            <a:ext cx="3291840" cy="7021832"/>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731520" y="329566"/>
            <a:ext cx="9631680" cy="70218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8B5B1D0-CE9E-4758-A9A9-568CF08A8223}" type="datetime1">
              <a:rPr lang="en-US" smtClean="0"/>
              <a:pPr/>
              <a:t>8/11/2019</a:t>
            </a:fld>
            <a:endParaRPr lang="en-IN"/>
          </a:p>
        </p:txBody>
      </p:sp>
      <p:sp>
        <p:nvSpPr>
          <p:cNvPr id="5" name="Footer Placeholder 4"/>
          <p:cNvSpPr>
            <a:spLocks noGrp="1"/>
          </p:cNvSpPr>
          <p:nvPr>
            <p:ph type="ftr" sz="quarter" idx="11"/>
          </p:nvPr>
        </p:nvSpPr>
        <p:spPr/>
        <p:txBody>
          <a:bodyPr/>
          <a:lstStyle/>
          <a:p>
            <a:r>
              <a:rPr lang="en-IN" smtClean="0"/>
              <a:t>K.S. Group of Institutions</a:t>
            </a:r>
            <a:endParaRPr lang="en-IN"/>
          </a:p>
        </p:txBody>
      </p:sp>
      <p:sp>
        <p:nvSpPr>
          <p:cNvPr id="6" name="Slide Number Placeholder 5"/>
          <p:cNvSpPr>
            <a:spLocks noGrp="1"/>
          </p:cNvSpPr>
          <p:nvPr>
            <p:ph type="sldNum" sz="quarter" idx="12"/>
          </p:nvPr>
        </p:nvSpPr>
        <p:spPr/>
        <p:txBody>
          <a:bodyPr/>
          <a:lstStyle/>
          <a:p>
            <a:fld id="{B85089FB-A6EC-4DF1-B09C-90D531E5C2F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29415" tIns="64708" rIns="129415" bIns="64708"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731520" y="1920242"/>
            <a:ext cx="13167360" cy="5431156"/>
          </a:xfrm>
          <a:prstGeom prst="rect">
            <a:avLst/>
          </a:prstGeom>
        </p:spPr>
        <p:txBody>
          <a:bodyPr vert="horz" lIns="129415" tIns="64708" rIns="129415" bIns="647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731520" y="7627623"/>
            <a:ext cx="3413760" cy="438152"/>
          </a:xfrm>
          <a:prstGeom prst="rect">
            <a:avLst/>
          </a:prstGeom>
        </p:spPr>
        <p:txBody>
          <a:bodyPr vert="horz" lIns="129415" tIns="64708" rIns="129415" bIns="64708" rtlCol="0" anchor="ctr"/>
          <a:lstStyle>
            <a:lvl1pPr algn="l">
              <a:defRPr sz="1700">
                <a:solidFill>
                  <a:schemeClr val="tx1">
                    <a:tint val="75000"/>
                  </a:schemeClr>
                </a:solidFill>
              </a:defRPr>
            </a:lvl1pPr>
          </a:lstStyle>
          <a:p>
            <a:fld id="{92899331-7535-4E58-9180-21B45F043B0E}" type="datetime1">
              <a:rPr lang="en-US" smtClean="0"/>
              <a:pPr/>
              <a:t>8/11/2019</a:t>
            </a:fld>
            <a:endParaRPr lang="en-IN"/>
          </a:p>
        </p:txBody>
      </p:sp>
      <p:sp>
        <p:nvSpPr>
          <p:cNvPr id="5" name="Footer Placeholder 4"/>
          <p:cNvSpPr>
            <a:spLocks noGrp="1"/>
          </p:cNvSpPr>
          <p:nvPr>
            <p:ph type="ftr" sz="quarter" idx="3"/>
          </p:nvPr>
        </p:nvSpPr>
        <p:spPr>
          <a:xfrm>
            <a:off x="4998720" y="7627623"/>
            <a:ext cx="4632960" cy="438152"/>
          </a:xfrm>
          <a:prstGeom prst="rect">
            <a:avLst/>
          </a:prstGeom>
        </p:spPr>
        <p:txBody>
          <a:bodyPr vert="horz" lIns="129415" tIns="64708" rIns="129415" bIns="64708" rtlCol="0" anchor="ctr"/>
          <a:lstStyle>
            <a:lvl1pPr algn="ctr">
              <a:defRPr sz="1700">
                <a:solidFill>
                  <a:schemeClr val="tx1">
                    <a:tint val="75000"/>
                  </a:schemeClr>
                </a:solidFill>
              </a:defRPr>
            </a:lvl1pPr>
          </a:lstStyle>
          <a:p>
            <a:r>
              <a:rPr lang="en-IN" smtClean="0"/>
              <a:t>K.S. Group of Institutions</a:t>
            </a:r>
            <a:endParaRPr lang="en-IN"/>
          </a:p>
        </p:txBody>
      </p:sp>
      <p:sp>
        <p:nvSpPr>
          <p:cNvPr id="6" name="Slide Number Placeholder 5"/>
          <p:cNvSpPr>
            <a:spLocks noGrp="1"/>
          </p:cNvSpPr>
          <p:nvPr>
            <p:ph type="sldNum" sz="quarter" idx="4"/>
          </p:nvPr>
        </p:nvSpPr>
        <p:spPr>
          <a:xfrm>
            <a:off x="10485120" y="7627623"/>
            <a:ext cx="3413760" cy="438152"/>
          </a:xfrm>
          <a:prstGeom prst="rect">
            <a:avLst/>
          </a:prstGeom>
        </p:spPr>
        <p:txBody>
          <a:bodyPr vert="horz" lIns="129415" tIns="64708" rIns="129415" bIns="64708" rtlCol="0" anchor="ctr"/>
          <a:lstStyle>
            <a:lvl1pPr algn="r">
              <a:defRPr sz="1700">
                <a:solidFill>
                  <a:schemeClr val="tx1">
                    <a:tint val="75000"/>
                  </a:schemeClr>
                </a:solidFill>
              </a:defRPr>
            </a:lvl1pPr>
          </a:lstStyle>
          <a:p>
            <a:fld id="{B85089FB-A6EC-4DF1-B09C-90D531E5C2FC}"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1294150" rtl="0" eaLnBrk="1" latinLnBrk="0" hangingPunct="1">
        <a:spcBef>
          <a:spcPct val="0"/>
        </a:spcBef>
        <a:buNone/>
        <a:defRPr sz="6200" kern="1200">
          <a:solidFill>
            <a:schemeClr val="tx1"/>
          </a:solidFill>
          <a:latin typeface="+mj-lt"/>
          <a:ea typeface="+mj-ea"/>
          <a:cs typeface="+mj-cs"/>
        </a:defRPr>
      </a:lvl1pPr>
    </p:titleStyle>
    <p:bodyStyle>
      <a:lvl1pPr marL="485306" indent="-485306" algn="l" defTabSz="1294150" rtl="0" eaLnBrk="1" latinLnBrk="0" hangingPunct="1">
        <a:spcBef>
          <a:spcPct val="20000"/>
        </a:spcBef>
        <a:buFont typeface="Arial" pitchFamily="34" charset="0"/>
        <a:buChar char="•"/>
        <a:defRPr sz="4500" kern="1200">
          <a:solidFill>
            <a:schemeClr val="tx1"/>
          </a:solidFill>
          <a:latin typeface="+mn-lt"/>
          <a:ea typeface="+mn-ea"/>
          <a:cs typeface="+mn-cs"/>
        </a:defRPr>
      </a:lvl1pPr>
      <a:lvl2pPr marL="1051497" indent="-404422" algn="l" defTabSz="129415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17688" indent="-323538" algn="l" defTabSz="129415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64763" indent="-323538" algn="l" defTabSz="129415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11838" indent="-323538" algn="l" defTabSz="129415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58913" indent="-323538" algn="l" defTabSz="129415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05989" indent="-323538" algn="l" defTabSz="129415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53064" indent="-323538" algn="l" defTabSz="129415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00139" indent="-323538" algn="l" defTabSz="129415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94150" rtl="0" eaLnBrk="1" latinLnBrk="0" hangingPunct="1">
        <a:defRPr sz="2500" kern="1200">
          <a:solidFill>
            <a:schemeClr val="tx1"/>
          </a:solidFill>
          <a:latin typeface="+mn-lt"/>
          <a:ea typeface="+mn-ea"/>
          <a:cs typeface="+mn-cs"/>
        </a:defRPr>
      </a:lvl1pPr>
      <a:lvl2pPr marL="647075" algn="l" defTabSz="1294150" rtl="0" eaLnBrk="1" latinLnBrk="0" hangingPunct="1">
        <a:defRPr sz="2500" kern="1200">
          <a:solidFill>
            <a:schemeClr val="tx1"/>
          </a:solidFill>
          <a:latin typeface="+mn-lt"/>
          <a:ea typeface="+mn-ea"/>
          <a:cs typeface="+mn-cs"/>
        </a:defRPr>
      </a:lvl2pPr>
      <a:lvl3pPr marL="1294150" algn="l" defTabSz="1294150" rtl="0" eaLnBrk="1" latinLnBrk="0" hangingPunct="1">
        <a:defRPr sz="2500" kern="1200">
          <a:solidFill>
            <a:schemeClr val="tx1"/>
          </a:solidFill>
          <a:latin typeface="+mn-lt"/>
          <a:ea typeface="+mn-ea"/>
          <a:cs typeface="+mn-cs"/>
        </a:defRPr>
      </a:lvl3pPr>
      <a:lvl4pPr marL="1941225" algn="l" defTabSz="1294150" rtl="0" eaLnBrk="1" latinLnBrk="0" hangingPunct="1">
        <a:defRPr sz="2500" kern="1200">
          <a:solidFill>
            <a:schemeClr val="tx1"/>
          </a:solidFill>
          <a:latin typeface="+mn-lt"/>
          <a:ea typeface="+mn-ea"/>
          <a:cs typeface="+mn-cs"/>
        </a:defRPr>
      </a:lvl4pPr>
      <a:lvl5pPr marL="2588301" algn="l" defTabSz="1294150" rtl="0" eaLnBrk="1" latinLnBrk="0" hangingPunct="1">
        <a:defRPr sz="2500" kern="1200">
          <a:solidFill>
            <a:schemeClr val="tx1"/>
          </a:solidFill>
          <a:latin typeface="+mn-lt"/>
          <a:ea typeface="+mn-ea"/>
          <a:cs typeface="+mn-cs"/>
        </a:defRPr>
      </a:lvl5pPr>
      <a:lvl6pPr marL="3235376" algn="l" defTabSz="1294150" rtl="0" eaLnBrk="1" latinLnBrk="0" hangingPunct="1">
        <a:defRPr sz="2500" kern="1200">
          <a:solidFill>
            <a:schemeClr val="tx1"/>
          </a:solidFill>
          <a:latin typeface="+mn-lt"/>
          <a:ea typeface="+mn-ea"/>
          <a:cs typeface="+mn-cs"/>
        </a:defRPr>
      </a:lvl6pPr>
      <a:lvl7pPr marL="3882451" algn="l" defTabSz="1294150" rtl="0" eaLnBrk="1" latinLnBrk="0" hangingPunct="1">
        <a:defRPr sz="2500" kern="1200">
          <a:solidFill>
            <a:schemeClr val="tx1"/>
          </a:solidFill>
          <a:latin typeface="+mn-lt"/>
          <a:ea typeface="+mn-ea"/>
          <a:cs typeface="+mn-cs"/>
        </a:defRPr>
      </a:lvl7pPr>
      <a:lvl8pPr marL="4529526" algn="l" defTabSz="1294150" rtl="0" eaLnBrk="1" latinLnBrk="0" hangingPunct="1">
        <a:defRPr sz="2500" kern="1200">
          <a:solidFill>
            <a:schemeClr val="tx1"/>
          </a:solidFill>
          <a:latin typeface="+mn-lt"/>
          <a:ea typeface="+mn-ea"/>
          <a:cs typeface="+mn-cs"/>
        </a:defRPr>
      </a:lvl8pPr>
      <a:lvl9pPr marL="5176601" algn="l" defTabSz="129415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3.png"/><Relationship Id="rId5" Type="http://schemas.openxmlformats.org/officeDocument/2006/relationships/oleObject" Target="../embeddings/oleObject1.bin"/><Relationship Id="rId4" Type="http://schemas.openxmlformats.org/officeDocument/2006/relationships/image" Target="../media/image25.emf"/></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6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6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www.kssem.edu.in/"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3.w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4"/>
          </p:nvPr>
        </p:nvSpPr>
        <p:spPr/>
        <p:txBody>
          <a:bodyPr/>
          <a:lstStyle/>
          <a:p>
            <a:fld id="{ADA010C7-0906-40F9-B1EC-A5C3DD7B0F08}" type="slidenum">
              <a:rPr lang="en-US" smtClean="0"/>
              <a:pPr/>
              <a:t>1</a:t>
            </a:fld>
            <a:endParaRPr lang="en-US" dirty="0"/>
          </a:p>
        </p:txBody>
      </p:sp>
      <p:sp>
        <p:nvSpPr>
          <p:cNvPr id="10" name="Footer Placeholder 9"/>
          <p:cNvSpPr>
            <a:spLocks noGrp="1"/>
          </p:cNvSpPr>
          <p:nvPr>
            <p:ph type="ftr" sz="quarter" idx="3"/>
          </p:nvPr>
        </p:nvSpPr>
        <p:spPr>
          <a:xfrm>
            <a:off x="1669775" y="7571185"/>
            <a:ext cx="10830004" cy="438152"/>
          </a:xfrm>
        </p:spPr>
        <p:txBody>
          <a:bodyPr/>
          <a:lstStyle/>
          <a:p>
            <a:r>
              <a:rPr lang="en-US" dirty="0" smtClean="0"/>
              <a:t>K.S. School of Engineering and Management</a:t>
            </a:r>
            <a:endParaRPr lang="en-US" dirty="0"/>
          </a:p>
        </p:txBody>
      </p:sp>
      <p:sp>
        <p:nvSpPr>
          <p:cNvPr id="11" name="TextBox 10"/>
          <p:cNvSpPr txBox="1"/>
          <p:nvPr/>
        </p:nvSpPr>
        <p:spPr>
          <a:xfrm>
            <a:off x="632859" y="1659484"/>
            <a:ext cx="13479899" cy="4901217"/>
          </a:xfrm>
          <a:prstGeom prst="rect">
            <a:avLst/>
          </a:prstGeom>
          <a:noFill/>
        </p:spPr>
        <p:txBody>
          <a:bodyPr wrap="square" lIns="129415" tIns="64708" rIns="129415" bIns="64708" rtlCol="0">
            <a:spAutoFit/>
          </a:bodyPr>
          <a:lstStyle/>
          <a:p>
            <a:pPr algn="ctr"/>
            <a:r>
              <a:rPr lang="en-US" sz="6200" dirty="0">
                <a:latin typeface="Comic Sans MS" pitchFamily="66" charset="0"/>
              </a:rPr>
              <a:t>Hearty Welcome </a:t>
            </a:r>
          </a:p>
          <a:p>
            <a:pPr algn="ctr"/>
            <a:r>
              <a:rPr lang="en-US" sz="6200" dirty="0">
                <a:latin typeface="Comic Sans MS" pitchFamily="66" charset="0"/>
              </a:rPr>
              <a:t>to all Parents and Students for the Orientation </a:t>
            </a:r>
            <a:r>
              <a:rPr lang="en-US" sz="6200" dirty="0" err="1">
                <a:latin typeface="Comic Sans MS" pitchFamily="66" charset="0"/>
              </a:rPr>
              <a:t>Programme</a:t>
            </a:r>
            <a:endParaRPr lang="en-US" sz="6200" dirty="0">
              <a:latin typeface="Comic Sans MS" pitchFamily="66" charset="0"/>
            </a:endParaRPr>
          </a:p>
          <a:p>
            <a:pPr algn="ctr"/>
            <a:r>
              <a:rPr lang="en-US" sz="6200" dirty="0">
                <a:latin typeface="Comic Sans MS" pitchFamily="66" charset="0"/>
              </a:rPr>
              <a:t>(I Year BE Courses)</a:t>
            </a:r>
          </a:p>
          <a:p>
            <a:pPr algn="ctr"/>
            <a:r>
              <a:rPr lang="en-US" sz="6200" dirty="0">
                <a:solidFill>
                  <a:srgbClr val="1E03BD"/>
                </a:solidFill>
                <a:latin typeface="Comic Sans MS" pitchFamily="66" charset="0"/>
              </a:rPr>
              <a:t>12</a:t>
            </a:r>
            <a:r>
              <a:rPr lang="en-US" sz="6200" baseline="30000" dirty="0">
                <a:solidFill>
                  <a:srgbClr val="1E03BD"/>
                </a:solidFill>
                <a:latin typeface="Comic Sans MS" pitchFamily="66" charset="0"/>
              </a:rPr>
              <a:t>th</a:t>
            </a:r>
            <a:r>
              <a:rPr lang="en-US" sz="6200" dirty="0">
                <a:solidFill>
                  <a:srgbClr val="1E03BD"/>
                </a:solidFill>
                <a:latin typeface="Comic Sans MS" pitchFamily="66" charset="0"/>
              </a:rPr>
              <a:t> Aug 2019</a:t>
            </a:r>
            <a:endParaRPr lang="en-IN" sz="6200" dirty="0">
              <a:solidFill>
                <a:srgbClr val="1E03BD"/>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Contents…..</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a:bodyPr>
          <a:lstStyle/>
          <a:p>
            <a:r>
              <a:rPr lang="en-US" dirty="0" smtClean="0">
                <a:solidFill>
                  <a:srgbClr val="0070C0"/>
                </a:solidFill>
                <a:latin typeface="Comic Sans MS" pitchFamily="66" charset="0"/>
              </a:rPr>
              <a:t>Introduction to management, faculty and staff</a:t>
            </a:r>
          </a:p>
          <a:p>
            <a:r>
              <a:rPr lang="en-US" dirty="0" smtClean="0">
                <a:solidFill>
                  <a:srgbClr val="0070C0"/>
                </a:solidFill>
                <a:latin typeface="Comic Sans MS" pitchFamily="66" charset="0"/>
              </a:rPr>
              <a:t>Objectives and Work plans</a:t>
            </a:r>
          </a:p>
          <a:p>
            <a:r>
              <a:rPr lang="en-US" dirty="0" smtClean="0">
                <a:solidFill>
                  <a:srgbClr val="0070C0"/>
                </a:solidFill>
                <a:latin typeface="Comic Sans MS" pitchFamily="66" charset="0"/>
              </a:rPr>
              <a:t>University Rules and Regulations</a:t>
            </a:r>
          </a:p>
          <a:p>
            <a:r>
              <a:rPr lang="en-US" dirty="0" smtClean="0">
                <a:solidFill>
                  <a:srgbClr val="0070C0"/>
                </a:solidFill>
                <a:latin typeface="Comic Sans MS" pitchFamily="66" charset="0"/>
              </a:rPr>
              <a:t>DOs  and DONTs</a:t>
            </a:r>
          </a:p>
          <a:p>
            <a:r>
              <a:rPr lang="en-US" dirty="0" smtClean="0">
                <a:solidFill>
                  <a:srgbClr val="0070C0"/>
                </a:solidFill>
                <a:latin typeface="Comic Sans MS" pitchFamily="66" charset="0"/>
              </a:rPr>
              <a:t>Interaction</a:t>
            </a:r>
            <a:endParaRPr lang="en-IN" dirty="0">
              <a:solidFill>
                <a:srgbClr val="0070C0"/>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2</a:t>
            </a:fld>
            <a:endParaRPr lang="en-IN" dirty="0">
              <a:latin typeface="Comic Sans MS" pitchFamily="66" charset="0"/>
            </a:endParaRP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dirty="0" smtClean="0">
                <a:solidFill>
                  <a:srgbClr val="1E03BD"/>
                </a:solidFill>
              </a:rPr>
              <a:t>K.S. School of Engineering and Management</a:t>
            </a:r>
            <a:endParaRPr lang="en-US" dirty="0">
              <a:solidFill>
                <a:srgbClr val="1E03BD"/>
              </a:solidFill>
            </a:endParaRPr>
          </a:p>
        </p:txBody>
      </p:sp>
    </p:spTree>
    <p:extLst>
      <p:ext uri="{BB962C8B-B14F-4D97-AF65-F5344CB8AC3E}">
        <p14:creationId xmlns:p14="http://schemas.microsoft.com/office/powerpoint/2010/main" val="170360347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About </a:t>
            </a:r>
            <a:r>
              <a:rPr lang="en-US" dirty="0" err="1" smtClean="0">
                <a:latin typeface="Comic Sans MS" pitchFamily="66" charset="0"/>
              </a:rPr>
              <a:t>Kammavari</a:t>
            </a:r>
            <a:r>
              <a:rPr lang="en-US" dirty="0" smtClean="0">
                <a:latin typeface="Comic Sans MS" pitchFamily="66" charset="0"/>
              </a:rPr>
              <a:t> </a:t>
            </a:r>
            <a:r>
              <a:rPr lang="en-US" dirty="0" err="1" smtClean="0">
                <a:latin typeface="Comic Sans MS" pitchFamily="66" charset="0"/>
              </a:rPr>
              <a:t>Sangham</a:t>
            </a:r>
            <a:r>
              <a:rPr lang="en-US" dirty="0" smtClean="0">
                <a:latin typeface="Comic Sans MS" pitchFamily="66" charset="0"/>
              </a:rPr>
              <a:t>…..</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fontScale="92500" lnSpcReduction="10000"/>
          </a:bodyPr>
          <a:lstStyle/>
          <a:p>
            <a:pPr>
              <a:buFont typeface="Wingdings" pitchFamily="2" charset="2"/>
              <a:buChar char="§"/>
            </a:pPr>
            <a:r>
              <a:rPr lang="en-US" dirty="0" smtClean="0">
                <a:solidFill>
                  <a:srgbClr val="1E03BD"/>
                </a:solidFill>
                <a:latin typeface="Comic Sans MS" pitchFamily="66" charset="0"/>
              </a:rPr>
              <a:t>Established in 1952</a:t>
            </a:r>
          </a:p>
          <a:p>
            <a:pPr>
              <a:buFont typeface="Wingdings" pitchFamily="2" charset="2"/>
              <a:buChar char="§"/>
            </a:pPr>
            <a:r>
              <a:rPr lang="en-US" dirty="0" smtClean="0">
                <a:solidFill>
                  <a:srgbClr val="1E03BD"/>
                </a:solidFill>
                <a:latin typeface="Comic Sans MS" pitchFamily="66" charset="0"/>
              </a:rPr>
              <a:t>Non-profit oriented </a:t>
            </a:r>
            <a:r>
              <a:rPr lang="en-US" dirty="0" err="1" smtClean="0">
                <a:solidFill>
                  <a:srgbClr val="1E03BD"/>
                </a:solidFill>
                <a:latin typeface="Comic Sans MS" pitchFamily="66" charset="0"/>
              </a:rPr>
              <a:t>organisation</a:t>
            </a:r>
            <a:endParaRPr lang="en-US" dirty="0" smtClean="0">
              <a:solidFill>
                <a:srgbClr val="1E03BD"/>
              </a:solidFill>
              <a:latin typeface="Comic Sans MS" pitchFamily="66" charset="0"/>
            </a:endParaRPr>
          </a:p>
          <a:p>
            <a:pPr>
              <a:buFont typeface="Wingdings" pitchFamily="2" charset="2"/>
              <a:buChar char="§"/>
            </a:pPr>
            <a:r>
              <a:rPr lang="en-US" dirty="0" smtClean="0">
                <a:solidFill>
                  <a:srgbClr val="FF0000"/>
                </a:solidFill>
                <a:latin typeface="Comic Sans MS" pitchFamily="66" charset="0"/>
              </a:rPr>
              <a:t>Services:</a:t>
            </a:r>
          </a:p>
          <a:p>
            <a:pPr lvl="1">
              <a:buFont typeface="Wingdings" pitchFamily="2" charset="2"/>
              <a:buChar char="§"/>
            </a:pPr>
            <a:r>
              <a:rPr lang="en-US" dirty="0" smtClean="0">
                <a:solidFill>
                  <a:srgbClr val="1E03BD"/>
                </a:solidFill>
                <a:latin typeface="Comic Sans MS" pitchFamily="66" charset="0"/>
              </a:rPr>
              <a:t>Education (KS Polytechnic, KSIT, KSSEM &amp; KSSA)</a:t>
            </a:r>
          </a:p>
          <a:p>
            <a:pPr lvl="1">
              <a:buFont typeface="Wingdings" pitchFamily="2" charset="2"/>
              <a:buChar char="§"/>
            </a:pPr>
            <a:r>
              <a:rPr lang="en-US" dirty="0" smtClean="0">
                <a:solidFill>
                  <a:srgbClr val="1E03BD"/>
                </a:solidFill>
                <a:latin typeface="Comic Sans MS" pitchFamily="66" charset="0"/>
              </a:rPr>
              <a:t>Health (KS Hospital)</a:t>
            </a:r>
          </a:p>
          <a:p>
            <a:pPr lvl="1">
              <a:buFont typeface="Wingdings" pitchFamily="2" charset="2"/>
              <a:buChar char="§"/>
            </a:pPr>
            <a:r>
              <a:rPr lang="en-US" dirty="0" smtClean="0">
                <a:solidFill>
                  <a:srgbClr val="1E03BD"/>
                </a:solidFill>
                <a:latin typeface="Comic Sans MS" pitchFamily="66" charset="0"/>
              </a:rPr>
              <a:t>Social Services </a:t>
            </a:r>
          </a:p>
          <a:p>
            <a:pPr lvl="1">
              <a:buFont typeface="Wingdings" pitchFamily="2" charset="2"/>
              <a:buChar char="§"/>
            </a:pPr>
            <a:r>
              <a:rPr lang="en-US" dirty="0" smtClean="0">
                <a:solidFill>
                  <a:srgbClr val="FF0000"/>
                </a:solidFill>
                <a:latin typeface="Comic Sans MS" pitchFamily="66" charset="0"/>
              </a:rPr>
              <a:t>Free education, free health treatment and financial assistance for the needy </a:t>
            </a: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dirty="0" smtClean="0">
                <a:solidFill>
                  <a:srgbClr val="1E03BD"/>
                </a:solidFill>
              </a:rPr>
              <a:t>K.S. School of Engineering and Management</a:t>
            </a:r>
            <a:endParaRPr lang="en-US" dirty="0">
              <a:solidFill>
                <a:srgbClr val="1E03B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heckerboard(across)">
                                      <p:cBhvr>
                                        <p:cTn id="28" dur="500"/>
                                        <p:tgtEl>
                                          <p:spTgt spid="3">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heckerboard(across)">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ChangeArrowheads="1"/>
          </p:cNvSpPr>
          <p:nvPr/>
        </p:nvSpPr>
        <p:spPr bwMode="auto">
          <a:xfrm>
            <a:off x="853440" y="365760"/>
            <a:ext cx="12557760" cy="151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kumimoji="1" lang="en-US" altLang="en-US" sz="4500" b="1" dirty="0">
                <a:solidFill>
                  <a:srgbClr val="002060"/>
                </a:solidFill>
                <a:latin typeface="Century Gothic" pitchFamily="34" charset="0"/>
              </a:rPr>
              <a:t>PRESIDENT</a:t>
            </a:r>
            <a:br>
              <a:rPr kumimoji="1" lang="en-US" altLang="en-US" sz="4500" b="1" dirty="0">
                <a:solidFill>
                  <a:srgbClr val="002060"/>
                </a:solidFill>
                <a:latin typeface="Century Gothic" pitchFamily="34" charset="0"/>
              </a:rPr>
            </a:br>
            <a:r>
              <a:rPr kumimoji="1" lang="en-US" altLang="en-US" sz="4500" b="1" dirty="0">
                <a:solidFill>
                  <a:srgbClr val="002060"/>
                </a:solidFill>
                <a:latin typeface="Century Gothic" pitchFamily="34" charset="0"/>
              </a:rPr>
              <a:t>KAMMAVARI SANGHAM</a:t>
            </a:r>
            <a:endParaRPr lang="en-US" altLang="en-US" sz="4500" b="1" dirty="0">
              <a:solidFill>
                <a:srgbClr val="002060"/>
              </a:solidFill>
            </a:endParaRPr>
          </a:p>
        </p:txBody>
      </p:sp>
      <p:sp>
        <p:nvSpPr>
          <p:cNvPr id="29699" name="Rectangle 4"/>
          <p:cNvSpPr>
            <a:spLocks noChangeArrowheads="1"/>
          </p:cNvSpPr>
          <p:nvPr/>
        </p:nvSpPr>
        <p:spPr bwMode="auto">
          <a:xfrm>
            <a:off x="3493043" y="6675126"/>
            <a:ext cx="7367469" cy="74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kumimoji="1" lang="en-US" altLang="en-US" sz="4000" b="1" dirty="0">
                <a:solidFill>
                  <a:schemeClr val="accent6">
                    <a:lumMod val="75000"/>
                  </a:schemeClr>
                </a:solidFill>
                <a:latin typeface="Century Gothic" pitchFamily="34" charset="0"/>
              </a:rPr>
              <a:t>Sri. Y.RAMACHANDRA NAIDU</a:t>
            </a:r>
            <a:endParaRPr lang="en-IN" altLang="en-US" sz="4000" dirty="0">
              <a:solidFill>
                <a:schemeClr val="accent6">
                  <a:lumMod val="75000"/>
                </a:schemeClr>
              </a:solidFill>
            </a:endParaRPr>
          </a:p>
        </p:txBody>
      </p:sp>
      <p:pic>
        <p:nvPicPr>
          <p:cNvPr id="29700" name="Picture 6" descr="C:\Documents and Settings\system administrator\My Documents\Downloads\Picture 19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04160" y="1828800"/>
            <a:ext cx="8778240" cy="466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678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1097280" y="274320"/>
            <a:ext cx="12557760" cy="151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kumimoji="1" lang="en-US" altLang="en-US" sz="4500" b="1" dirty="0">
                <a:solidFill>
                  <a:srgbClr val="002060"/>
                </a:solidFill>
                <a:latin typeface="Century Gothic" pitchFamily="34" charset="0"/>
              </a:rPr>
              <a:t>Hon - SECRETARY</a:t>
            </a:r>
            <a:br>
              <a:rPr kumimoji="1" lang="en-US" altLang="en-US" sz="4500" b="1" dirty="0">
                <a:solidFill>
                  <a:srgbClr val="002060"/>
                </a:solidFill>
                <a:latin typeface="Century Gothic" pitchFamily="34" charset="0"/>
              </a:rPr>
            </a:br>
            <a:r>
              <a:rPr kumimoji="1" lang="en-US" altLang="en-US" sz="4500" b="1" dirty="0">
                <a:solidFill>
                  <a:srgbClr val="002060"/>
                </a:solidFill>
                <a:latin typeface="Century Gothic" pitchFamily="34" charset="0"/>
              </a:rPr>
              <a:t>KAMMAVARI SANGHAM</a:t>
            </a:r>
            <a:endParaRPr lang="en-US" altLang="en-US" sz="4500" b="1" dirty="0">
              <a:solidFill>
                <a:srgbClr val="002060"/>
              </a:solidFill>
            </a:endParaRPr>
          </a:p>
        </p:txBody>
      </p:sp>
      <p:sp>
        <p:nvSpPr>
          <p:cNvPr id="30723" name="Rectangle 4"/>
          <p:cNvSpPr>
            <a:spLocks noChangeArrowheads="1"/>
          </p:cNvSpPr>
          <p:nvPr/>
        </p:nvSpPr>
        <p:spPr bwMode="auto">
          <a:xfrm>
            <a:off x="3169930" y="6492240"/>
            <a:ext cx="7702497" cy="91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kumimoji="1" lang="en-US" altLang="en-US" sz="5100" b="1" dirty="0">
                <a:solidFill>
                  <a:schemeClr val="accent6">
                    <a:lumMod val="50000"/>
                  </a:schemeClr>
                </a:solidFill>
                <a:latin typeface="Century Gothic" pitchFamily="34" charset="0"/>
              </a:rPr>
              <a:t>Sri. K.VENKATESH NAIDU</a:t>
            </a:r>
            <a:endParaRPr lang="en-IN" altLang="en-US" sz="5100" dirty="0">
              <a:solidFill>
                <a:schemeClr val="accent6">
                  <a:lumMod val="50000"/>
                </a:schemeClr>
              </a:solidFill>
            </a:endParaRPr>
          </a:p>
        </p:txBody>
      </p:sp>
      <p:pic>
        <p:nvPicPr>
          <p:cNvPr id="3072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04160" y="1920240"/>
            <a:ext cx="8778240" cy="438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79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853440" y="274320"/>
            <a:ext cx="12557760" cy="151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kumimoji="1" lang="en-US" altLang="en-US" sz="4500" b="1" dirty="0">
                <a:solidFill>
                  <a:srgbClr val="002060"/>
                </a:solidFill>
                <a:latin typeface="Century Gothic" pitchFamily="34" charset="0"/>
              </a:rPr>
              <a:t>TREASURER</a:t>
            </a:r>
            <a:br>
              <a:rPr kumimoji="1" lang="en-US" altLang="en-US" sz="4500" b="1" dirty="0">
                <a:solidFill>
                  <a:srgbClr val="002060"/>
                </a:solidFill>
                <a:latin typeface="Century Gothic" pitchFamily="34" charset="0"/>
              </a:rPr>
            </a:br>
            <a:r>
              <a:rPr kumimoji="1" lang="en-US" altLang="en-US" sz="4500" b="1" dirty="0">
                <a:solidFill>
                  <a:srgbClr val="002060"/>
                </a:solidFill>
                <a:latin typeface="Century Gothic" pitchFamily="34" charset="0"/>
              </a:rPr>
              <a:t>KAMMAVARI SANGHAM</a:t>
            </a:r>
            <a:endParaRPr lang="en-US" altLang="en-US" sz="4500" b="1" dirty="0">
              <a:solidFill>
                <a:srgbClr val="002060"/>
              </a:solidFill>
            </a:endParaRPr>
          </a:p>
        </p:txBody>
      </p:sp>
      <p:sp>
        <p:nvSpPr>
          <p:cNvPr id="31747" name="Rectangle 4"/>
          <p:cNvSpPr>
            <a:spLocks noChangeArrowheads="1"/>
          </p:cNvSpPr>
          <p:nvPr/>
        </p:nvSpPr>
        <p:spPr bwMode="auto">
          <a:xfrm>
            <a:off x="3413763" y="6400807"/>
            <a:ext cx="5947210" cy="82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kumimoji="1" lang="en-US" altLang="en-US" sz="4500" b="1" dirty="0">
                <a:solidFill>
                  <a:schemeClr val="accent6">
                    <a:lumMod val="50000"/>
                  </a:schemeClr>
                </a:solidFill>
                <a:latin typeface="Century Gothic" pitchFamily="34" charset="0"/>
              </a:rPr>
              <a:t>Sri. D.RUKMANGADA</a:t>
            </a:r>
            <a:endParaRPr lang="en-IN" altLang="en-US" sz="4500" dirty="0">
              <a:solidFill>
                <a:schemeClr val="accent6">
                  <a:lumMod val="50000"/>
                </a:schemeClr>
              </a:solidFill>
            </a:endParaRPr>
          </a:p>
        </p:txBody>
      </p:sp>
      <p:pic>
        <p:nvPicPr>
          <p:cNvPr id="3174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6080" y="1828800"/>
            <a:ext cx="8107680" cy="429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239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1882143" y="259081"/>
            <a:ext cx="10749280" cy="151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IN" altLang="en-US" sz="4500" dirty="0">
                <a:solidFill>
                  <a:srgbClr val="002060"/>
                </a:solidFill>
              </a:rPr>
              <a:t>Chief Executive Officer                      K S Group of Institutions </a:t>
            </a:r>
          </a:p>
        </p:txBody>
      </p:sp>
      <p:sp>
        <p:nvSpPr>
          <p:cNvPr id="32771" name="TextBox 3"/>
          <p:cNvSpPr txBox="1">
            <a:spLocks noChangeArrowheads="1"/>
          </p:cNvSpPr>
          <p:nvPr/>
        </p:nvSpPr>
        <p:spPr bwMode="auto">
          <a:xfrm>
            <a:off x="3052331" y="6831330"/>
            <a:ext cx="8061963" cy="91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IN" altLang="en-US" sz="5100" dirty="0">
                <a:solidFill>
                  <a:schemeClr val="accent6">
                    <a:lumMod val="50000"/>
                  </a:schemeClr>
                </a:solidFill>
              </a:rPr>
              <a:t>Dr. K V A BALAJI </a:t>
            </a:r>
            <a:endParaRPr lang="en-US" altLang="en-US" sz="5100" dirty="0">
              <a:solidFill>
                <a:schemeClr val="accent6">
                  <a:lumMod val="50000"/>
                </a:schemeClr>
              </a:solidFill>
            </a:endParaRPr>
          </a:p>
        </p:txBody>
      </p:sp>
      <p:pic>
        <p:nvPicPr>
          <p:cNvPr id="32772" name="Picture 4" descr="C:\Users\system administrator\Documents\Pictur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926" y="1573530"/>
            <a:ext cx="9710423" cy="5170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796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223" y="142076"/>
            <a:ext cx="13167360" cy="1371600"/>
          </a:xfrm>
        </p:spPr>
        <p:txBody>
          <a:bodyPr>
            <a:normAutofit/>
          </a:bodyPr>
          <a:lstStyle/>
          <a:p>
            <a:pPr algn="l"/>
            <a:r>
              <a:rPr lang="en-US" dirty="0" smtClean="0">
                <a:latin typeface="Comic Sans MS" pitchFamily="66" charset="0"/>
              </a:rPr>
              <a:t>Board of Directors…..</a:t>
            </a:r>
            <a:endParaRPr lang="en-IN"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8</a:t>
            </a:fld>
            <a:endParaRPr lang="en-IN" dirty="0">
              <a:latin typeface="Comic Sans MS" pitchFamily="66" charset="0"/>
            </a:endParaRPr>
          </a:p>
        </p:txBody>
      </p:sp>
      <p:sp>
        <p:nvSpPr>
          <p:cNvPr id="6"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3" name="Picture 2" descr="C:\Users\Admin\Desktop\Desktop icons\Managing Committee\Managing Comitte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5580" b="14079"/>
          <a:stretch/>
        </p:blipFill>
        <p:spPr bwMode="auto">
          <a:xfrm>
            <a:off x="559221" y="2559427"/>
            <a:ext cx="13545556" cy="3967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44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Self…..</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fontScale="85000" lnSpcReduction="10000"/>
          </a:bodyPr>
          <a:lstStyle/>
          <a:p>
            <a:pPr>
              <a:buNone/>
            </a:pPr>
            <a:r>
              <a:rPr lang="en-US" dirty="0" smtClean="0">
                <a:solidFill>
                  <a:srgbClr val="1E03BD"/>
                </a:solidFill>
                <a:latin typeface="Comic Sans MS" pitchFamily="66" charset="0"/>
              </a:rPr>
              <a:t>Dr. K. Rama </a:t>
            </a:r>
            <a:r>
              <a:rPr lang="en-US" dirty="0" err="1" smtClean="0">
                <a:solidFill>
                  <a:srgbClr val="1E03BD"/>
                </a:solidFill>
                <a:latin typeface="Comic Sans MS" pitchFamily="66" charset="0"/>
              </a:rPr>
              <a:t>Narasimha</a:t>
            </a:r>
            <a:endParaRPr lang="en-US" dirty="0" smtClean="0">
              <a:solidFill>
                <a:srgbClr val="1E03BD"/>
              </a:solidFill>
              <a:latin typeface="Comic Sans MS" pitchFamily="66" charset="0"/>
            </a:endParaRPr>
          </a:p>
          <a:p>
            <a:pPr>
              <a:buNone/>
            </a:pPr>
            <a:r>
              <a:rPr lang="en-US" sz="3700" dirty="0">
                <a:solidFill>
                  <a:srgbClr val="1E03BD"/>
                </a:solidFill>
                <a:latin typeface="Comic Sans MS" pitchFamily="66" charset="0"/>
              </a:rPr>
              <a:t>Director and Principal, KSSEM</a:t>
            </a:r>
          </a:p>
          <a:p>
            <a:pPr>
              <a:buNone/>
            </a:pPr>
            <a:endParaRPr lang="en-US" dirty="0" smtClean="0">
              <a:solidFill>
                <a:srgbClr val="1E03BD"/>
              </a:solidFill>
              <a:latin typeface="Comic Sans MS" pitchFamily="66" charset="0"/>
            </a:endParaRPr>
          </a:p>
          <a:p>
            <a:pPr>
              <a:buNone/>
            </a:pPr>
            <a:r>
              <a:rPr lang="en-US" dirty="0" smtClean="0">
                <a:solidFill>
                  <a:srgbClr val="0070C0"/>
                </a:solidFill>
                <a:latin typeface="Comic Sans MS" pitchFamily="66" charset="0"/>
              </a:rPr>
              <a:t>B.E. </a:t>
            </a:r>
            <a:r>
              <a:rPr lang="en-US" dirty="0" smtClean="0">
                <a:latin typeface="Comic Sans MS" pitchFamily="66" charset="0"/>
              </a:rPr>
              <a:t>(Mechanical Engineering)</a:t>
            </a:r>
          </a:p>
          <a:p>
            <a:pPr>
              <a:buNone/>
            </a:pPr>
            <a:r>
              <a:rPr lang="en-US" dirty="0" smtClean="0">
                <a:solidFill>
                  <a:srgbClr val="0070C0"/>
                </a:solidFill>
                <a:latin typeface="Comic Sans MS" pitchFamily="66" charset="0"/>
              </a:rPr>
              <a:t>M.E. </a:t>
            </a:r>
            <a:r>
              <a:rPr lang="en-US" dirty="0" smtClean="0">
                <a:latin typeface="Comic Sans MS" pitchFamily="66" charset="0"/>
              </a:rPr>
              <a:t>(Thermal Power Engineering) </a:t>
            </a:r>
          </a:p>
          <a:p>
            <a:pPr>
              <a:buNone/>
            </a:pPr>
            <a:r>
              <a:rPr lang="en-US" dirty="0" smtClean="0">
                <a:solidFill>
                  <a:srgbClr val="0070C0"/>
                </a:solidFill>
                <a:latin typeface="Comic Sans MS" pitchFamily="66" charset="0"/>
              </a:rPr>
              <a:t>Ph.D. </a:t>
            </a:r>
            <a:r>
              <a:rPr lang="en-US" dirty="0" smtClean="0">
                <a:latin typeface="Comic Sans MS" pitchFamily="66" charset="0"/>
              </a:rPr>
              <a:t>(Heat Pipes)</a:t>
            </a:r>
          </a:p>
          <a:p>
            <a:pPr>
              <a:buNone/>
            </a:pPr>
            <a:endParaRPr lang="en-US" dirty="0">
              <a:latin typeface="Comic Sans MS" pitchFamily="66" charset="0"/>
            </a:endParaRPr>
          </a:p>
          <a:p>
            <a:pPr>
              <a:buNone/>
            </a:pPr>
            <a:r>
              <a:rPr lang="en-US" dirty="0" smtClean="0">
                <a:latin typeface="Comic Sans MS" pitchFamily="66" charset="0"/>
              </a:rPr>
              <a:t>Teaching, Research and Administration: </a:t>
            </a:r>
            <a:r>
              <a:rPr lang="en-US" dirty="0" smtClean="0">
                <a:solidFill>
                  <a:srgbClr val="0070C0"/>
                </a:solidFill>
                <a:latin typeface="Comic Sans MS" pitchFamily="66" charset="0"/>
              </a:rPr>
              <a:t>Over 23 years</a:t>
            </a:r>
            <a:endParaRPr lang="en-IN" dirty="0">
              <a:solidFill>
                <a:srgbClr val="0070C0"/>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9</a:t>
            </a:fld>
            <a:endParaRPr lang="en-IN" dirty="0">
              <a:latin typeface="Comic Sans MS" pitchFamily="66" charset="0"/>
            </a:endParaRP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5122" name="Picture 2" descr="C:\Users\g\Downloads\IMG_0577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9901006" y="-516024"/>
            <a:ext cx="3655977" cy="5140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02475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Self…..</a:t>
            </a:r>
            <a:endParaRPr lang="en-IN" dirty="0">
              <a:latin typeface="Comic Sans MS" pitchFamily="66" charset="0"/>
            </a:endParaRPr>
          </a:p>
        </p:txBody>
      </p:sp>
      <p:sp>
        <p:nvSpPr>
          <p:cNvPr id="3" name="Content Placeholder 2"/>
          <p:cNvSpPr>
            <a:spLocks noGrp="1"/>
          </p:cNvSpPr>
          <p:nvPr>
            <p:ph idx="1"/>
          </p:nvPr>
        </p:nvSpPr>
        <p:spPr>
          <a:xfrm>
            <a:off x="748071" y="1522513"/>
            <a:ext cx="13167360" cy="5690387"/>
          </a:xfrm>
        </p:spPr>
        <p:txBody>
          <a:bodyPr>
            <a:normAutofit fontScale="70000" lnSpcReduction="20000"/>
          </a:bodyPr>
          <a:lstStyle/>
          <a:p>
            <a:pPr>
              <a:buNone/>
            </a:pPr>
            <a:r>
              <a:rPr lang="en-US" u="sng" dirty="0">
                <a:solidFill>
                  <a:srgbClr val="1E03BD"/>
                </a:solidFill>
                <a:latin typeface="Comic Sans MS" pitchFamily="66" charset="0"/>
              </a:rPr>
              <a:t>Ph.D. Guided:</a:t>
            </a:r>
            <a:r>
              <a:rPr lang="en-US" dirty="0">
                <a:latin typeface="Comic Sans MS" pitchFamily="66" charset="0"/>
              </a:rPr>
              <a:t>	</a:t>
            </a:r>
            <a:endParaRPr lang="en-US" dirty="0" smtClean="0">
              <a:latin typeface="Comic Sans MS" pitchFamily="66" charset="0"/>
            </a:endParaRPr>
          </a:p>
          <a:p>
            <a:pPr>
              <a:buNone/>
            </a:pPr>
            <a:endParaRPr lang="en-US" dirty="0" smtClean="0">
              <a:latin typeface="Comic Sans MS" pitchFamily="66" charset="0"/>
            </a:endParaRPr>
          </a:p>
          <a:p>
            <a:pPr>
              <a:spcAft>
                <a:spcPts val="849"/>
              </a:spcAft>
              <a:buNone/>
            </a:pPr>
            <a:r>
              <a:rPr lang="en-US" dirty="0">
                <a:latin typeface="Comic Sans MS" pitchFamily="66" charset="0"/>
              </a:rPr>
              <a:t>	</a:t>
            </a:r>
            <a:r>
              <a:rPr lang="en-US" dirty="0" smtClean="0">
                <a:solidFill>
                  <a:srgbClr val="FF0000"/>
                </a:solidFill>
                <a:latin typeface="Comic Sans MS" pitchFamily="66" charset="0"/>
              </a:rPr>
              <a:t>VTU</a:t>
            </a:r>
            <a:r>
              <a:rPr lang="en-US" dirty="0">
                <a:solidFill>
                  <a:srgbClr val="FF0000"/>
                </a:solidFill>
                <a:latin typeface="Comic Sans MS" pitchFamily="66" charset="0"/>
              </a:rPr>
              <a:t>: </a:t>
            </a:r>
            <a:r>
              <a:rPr lang="en-US" dirty="0" smtClean="0">
                <a:latin typeface="Comic Sans MS" pitchFamily="66" charset="0"/>
              </a:rPr>
              <a:t> 6 Research Scholars pursuing </a:t>
            </a:r>
            <a:r>
              <a:rPr lang="en-US" dirty="0" err="1" smtClean="0">
                <a:latin typeface="Comic Sans MS" pitchFamily="66" charset="0"/>
              </a:rPr>
              <a:t>Ph.D</a:t>
            </a:r>
            <a:endParaRPr lang="en-US" dirty="0" smtClean="0">
              <a:latin typeface="Comic Sans MS" pitchFamily="66" charset="0"/>
            </a:endParaRPr>
          </a:p>
          <a:p>
            <a:pPr>
              <a:spcAft>
                <a:spcPts val="849"/>
              </a:spcAft>
              <a:buNone/>
            </a:pPr>
            <a:r>
              <a:rPr lang="en-US" dirty="0">
                <a:solidFill>
                  <a:srgbClr val="FF0000"/>
                </a:solidFill>
                <a:latin typeface="Comic Sans MS" pitchFamily="66" charset="0"/>
              </a:rPr>
              <a:t>	</a:t>
            </a:r>
            <a:endParaRPr lang="en-US" dirty="0" smtClean="0">
              <a:solidFill>
                <a:srgbClr val="1E03BD"/>
              </a:solidFill>
              <a:latin typeface="Comic Sans MS" pitchFamily="66" charset="0"/>
            </a:endParaRPr>
          </a:p>
          <a:p>
            <a:pPr>
              <a:buNone/>
            </a:pPr>
            <a:r>
              <a:rPr lang="en-US" dirty="0" err="1" smtClean="0">
                <a:solidFill>
                  <a:srgbClr val="1E03BD"/>
                </a:solidFill>
                <a:latin typeface="Comic Sans MS" pitchFamily="66" charset="0"/>
              </a:rPr>
              <a:t>M.Tech</a:t>
            </a:r>
            <a:r>
              <a:rPr lang="en-US" dirty="0" smtClean="0">
                <a:solidFill>
                  <a:srgbClr val="1E03BD"/>
                </a:solidFill>
                <a:latin typeface="Comic Sans MS" pitchFamily="66" charset="0"/>
              </a:rPr>
              <a:t> </a:t>
            </a:r>
            <a:r>
              <a:rPr lang="en-US" dirty="0">
                <a:solidFill>
                  <a:srgbClr val="1E03BD"/>
                </a:solidFill>
                <a:latin typeface="Comic Sans MS" pitchFamily="66" charset="0"/>
              </a:rPr>
              <a:t>Thesis Guided</a:t>
            </a:r>
            <a:r>
              <a:rPr lang="en-US" dirty="0">
                <a:latin typeface="Comic Sans MS" pitchFamily="66" charset="0"/>
              </a:rPr>
              <a:t>:	</a:t>
            </a:r>
            <a:r>
              <a:rPr lang="en-US" dirty="0" smtClean="0">
                <a:latin typeface="Comic Sans MS" pitchFamily="66" charset="0"/>
              </a:rPr>
              <a:t>      15</a:t>
            </a:r>
            <a:endParaRPr lang="en-IN" dirty="0">
              <a:latin typeface="Comic Sans MS" pitchFamily="66" charset="0"/>
            </a:endParaRPr>
          </a:p>
          <a:p>
            <a:pPr>
              <a:buNone/>
            </a:pPr>
            <a:r>
              <a:rPr lang="en-US" dirty="0">
                <a:solidFill>
                  <a:srgbClr val="1E03BD"/>
                </a:solidFill>
                <a:latin typeface="Comic Sans MS" pitchFamily="66" charset="0"/>
              </a:rPr>
              <a:t>B.E. Thesis </a:t>
            </a:r>
            <a:r>
              <a:rPr lang="en-US" dirty="0" smtClean="0">
                <a:solidFill>
                  <a:srgbClr val="1E03BD"/>
                </a:solidFill>
                <a:latin typeface="Comic Sans MS" pitchFamily="66" charset="0"/>
              </a:rPr>
              <a:t>Guided:</a:t>
            </a:r>
            <a:r>
              <a:rPr lang="en-US" dirty="0" smtClean="0">
                <a:latin typeface="Comic Sans MS" pitchFamily="66" charset="0"/>
              </a:rPr>
              <a:t>            25</a:t>
            </a:r>
            <a:endParaRPr lang="en-IN" dirty="0">
              <a:latin typeface="Comic Sans MS" pitchFamily="66" charset="0"/>
            </a:endParaRPr>
          </a:p>
          <a:p>
            <a:pPr>
              <a:buNone/>
            </a:pPr>
            <a:r>
              <a:rPr lang="en-US" dirty="0">
                <a:latin typeface="Comic Sans MS" pitchFamily="66" charset="0"/>
              </a:rPr>
              <a:t> </a:t>
            </a:r>
            <a:endParaRPr lang="en-IN" dirty="0">
              <a:latin typeface="Comic Sans MS" pitchFamily="66" charset="0"/>
            </a:endParaRPr>
          </a:p>
          <a:p>
            <a:pPr>
              <a:buNone/>
            </a:pPr>
            <a:r>
              <a:rPr lang="en-US" dirty="0" smtClean="0">
                <a:solidFill>
                  <a:srgbClr val="1E03BD"/>
                </a:solidFill>
                <a:latin typeface="Comic Sans MS" pitchFamily="66" charset="0"/>
              </a:rPr>
              <a:t>Publications:</a:t>
            </a:r>
            <a:endParaRPr lang="en-IN" dirty="0">
              <a:latin typeface="Comic Sans MS" pitchFamily="66" charset="0"/>
            </a:endParaRPr>
          </a:p>
          <a:p>
            <a:pPr>
              <a:buNone/>
            </a:pPr>
            <a:r>
              <a:rPr lang="en-US" dirty="0">
                <a:latin typeface="Comic Sans MS" pitchFamily="66" charset="0"/>
              </a:rPr>
              <a:t>		</a:t>
            </a:r>
            <a:r>
              <a:rPr lang="en-US" dirty="0" smtClean="0">
                <a:latin typeface="Comic Sans MS" pitchFamily="66" charset="0"/>
              </a:rPr>
              <a:t>20 </a:t>
            </a:r>
            <a:r>
              <a:rPr lang="en-US" dirty="0">
                <a:latin typeface="Comic Sans MS" pitchFamily="66" charset="0"/>
              </a:rPr>
              <a:t>International Journal Publications</a:t>
            </a:r>
            <a:endParaRPr lang="en-IN" dirty="0">
              <a:latin typeface="Comic Sans MS" pitchFamily="66" charset="0"/>
            </a:endParaRPr>
          </a:p>
          <a:p>
            <a:pPr>
              <a:buNone/>
            </a:pPr>
            <a:r>
              <a:rPr lang="en-US" dirty="0">
                <a:latin typeface="Comic Sans MS" pitchFamily="66" charset="0"/>
              </a:rPr>
              <a:t>		</a:t>
            </a:r>
            <a:r>
              <a:rPr lang="en-US" dirty="0" smtClean="0">
                <a:latin typeface="Comic Sans MS" pitchFamily="66" charset="0"/>
              </a:rPr>
              <a:t>5 </a:t>
            </a:r>
            <a:r>
              <a:rPr lang="en-US" dirty="0">
                <a:latin typeface="Comic Sans MS" pitchFamily="66" charset="0"/>
              </a:rPr>
              <a:t>International Conference </a:t>
            </a:r>
            <a:r>
              <a:rPr lang="en-US" dirty="0" smtClean="0">
                <a:latin typeface="Comic Sans MS" pitchFamily="66" charset="0"/>
              </a:rPr>
              <a:t>presentations</a:t>
            </a:r>
            <a:endParaRPr lang="en-IN" dirty="0">
              <a:latin typeface="Comic Sans MS" pitchFamily="66" charset="0"/>
            </a:endParaRPr>
          </a:p>
          <a:p>
            <a:pPr>
              <a:buNone/>
            </a:pPr>
            <a:r>
              <a:rPr lang="en-US" dirty="0" smtClean="0">
                <a:latin typeface="Comic Sans MS" pitchFamily="66" charset="0"/>
              </a:rPr>
              <a:t>	</a:t>
            </a:r>
            <a:r>
              <a:rPr lang="en-US" dirty="0">
                <a:latin typeface="Comic Sans MS" pitchFamily="66" charset="0"/>
              </a:rPr>
              <a:t>	</a:t>
            </a:r>
            <a:r>
              <a:rPr lang="en-US" dirty="0" smtClean="0">
                <a:latin typeface="Comic Sans MS" pitchFamily="66" charset="0"/>
              </a:rPr>
              <a:t>10 </a:t>
            </a:r>
            <a:r>
              <a:rPr lang="en-US" dirty="0">
                <a:latin typeface="Comic Sans MS" pitchFamily="66" charset="0"/>
              </a:rPr>
              <a:t>National Conferences</a:t>
            </a:r>
            <a:endParaRPr lang="en-IN"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10</a:t>
            </a:fld>
            <a:endParaRPr lang="en-IN">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297104582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11</a:t>
            </a:fld>
            <a:endParaRPr lang="en-IN" dirty="0"/>
          </a:p>
        </p:txBody>
      </p:sp>
      <p:sp>
        <p:nvSpPr>
          <p:cNvPr id="6" name="TextBox 5"/>
          <p:cNvSpPr txBox="1"/>
          <p:nvPr/>
        </p:nvSpPr>
        <p:spPr>
          <a:xfrm>
            <a:off x="8467328" y="485600"/>
            <a:ext cx="5760640" cy="5637988"/>
          </a:xfrm>
          <a:prstGeom prst="rect">
            <a:avLst/>
          </a:prstGeom>
          <a:noFill/>
        </p:spPr>
        <p:txBody>
          <a:bodyPr wrap="square" lIns="129415" tIns="64708" rIns="129415" bIns="64708" rtlCol="0">
            <a:spAutoFit/>
          </a:bodyPr>
          <a:lstStyle/>
          <a:p>
            <a:pPr lvl="0" algn="just"/>
            <a:r>
              <a:rPr lang="en-IN" sz="4000" dirty="0"/>
              <a:t>E-Learning Appreciation from VTU</a:t>
            </a:r>
            <a:r>
              <a:rPr lang="en-IN" sz="4000" b="1" dirty="0"/>
              <a:t> </a:t>
            </a:r>
            <a:r>
              <a:rPr lang="en-IN" sz="4000" dirty="0"/>
              <a:t>for Conducting  e-</a:t>
            </a:r>
            <a:r>
              <a:rPr lang="en-IN" sz="4000" dirty="0" err="1"/>
              <a:t>Shikshana</a:t>
            </a:r>
            <a:r>
              <a:rPr lang="en-IN" sz="4000" dirty="0"/>
              <a:t> Lectures through online which will help the students across Karnataka all the VTU affiliated college during </a:t>
            </a:r>
            <a:r>
              <a:rPr lang="en-IN" sz="4000" b="1" dirty="0"/>
              <a:t>18</a:t>
            </a:r>
            <a:r>
              <a:rPr lang="en-IN" sz="4000" b="1" baseline="30000" dirty="0"/>
              <a:t>th</a:t>
            </a:r>
            <a:r>
              <a:rPr lang="en-IN" sz="4000" b="1" dirty="0"/>
              <a:t> Feb 19 to 10</a:t>
            </a:r>
            <a:r>
              <a:rPr lang="en-IN" sz="4000" b="1" baseline="30000" dirty="0"/>
              <a:t>th</a:t>
            </a:r>
            <a:r>
              <a:rPr lang="en-IN" sz="4000" b="1" dirty="0"/>
              <a:t> May 19</a:t>
            </a:r>
            <a:r>
              <a:rPr lang="en-IN" sz="4000" dirty="0"/>
              <a:t>.</a:t>
            </a:r>
          </a:p>
        </p:txBody>
      </p:sp>
      <p:pic>
        <p:nvPicPr>
          <p:cNvPr id="4098" name="Picture 2" descr="C:\Users\g\Downloads\IMG_05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07" y="312781"/>
            <a:ext cx="8064896" cy="7171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424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err="1" smtClean="0">
                <a:latin typeface="Comic Sans MS" pitchFamily="66" charset="0"/>
              </a:rPr>
              <a:t>Programmes</a:t>
            </a:r>
            <a:r>
              <a:rPr lang="en-US" dirty="0" smtClean="0">
                <a:latin typeface="Comic Sans MS" pitchFamily="66" charset="0"/>
              </a:rPr>
              <a:t>:</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fontScale="62500" lnSpcReduction="20000"/>
          </a:bodyPr>
          <a:lstStyle/>
          <a:p>
            <a:pPr>
              <a:buNone/>
            </a:pPr>
            <a:r>
              <a:rPr lang="en-US" dirty="0" smtClean="0">
                <a:solidFill>
                  <a:srgbClr val="FF0000"/>
                </a:solidFill>
                <a:latin typeface="Comic Sans MS" pitchFamily="66" charset="0"/>
              </a:rPr>
              <a:t>UG </a:t>
            </a:r>
            <a:r>
              <a:rPr lang="en-US" dirty="0" err="1" smtClean="0">
                <a:solidFill>
                  <a:srgbClr val="FF0000"/>
                </a:solidFill>
                <a:latin typeface="Comic Sans MS" pitchFamily="66" charset="0"/>
              </a:rPr>
              <a:t>Programmes</a:t>
            </a:r>
            <a:r>
              <a:rPr lang="en-US" dirty="0" smtClean="0">
                <a:solidFill>
                  <a:srgbClr val="FF0000"/>
                </a:solidFill>
                <a:latin typeface="Comic Sans MS" pitchFamily="66" charset="0"/>
              </a:rPr>
              <a:t>:</a:t>
            </a:r>
          </a:p>
          <a:p>
            <a:pPr>
              <a:buNone/>
            </a:pPr>
            <a:r>
              <a:rPr lang="en-US" dirty="0" smtClean="0">
                <a:solidFill>
                  <a:srgbClr val="FF0000"/>
                </a:solidFill>
                <a:latin typeface="Comic Sans MS" pitchFamily="66" charset="0"/>
              </a:rPr>
              <a:t>BE in:</a:t>
            </a:r>
            <a:endParaRPr lang="en-US" dirty="0">
              <a:solidFill>
                <a:srgbClr val="FF0000"/>
              </a:solidFill>
              <a:latin typeface="Comic Sans MS" pitchFamily="66" charset="0"/>
            </a:endParaRPr>
          </a:p>
          <a:p>
            <a:pPr lvl="1"/>
            <a:r>
              <a:rPr lang="en-US" dirty="0" smtClean="0">
                <a:solidFill>
                  <a:srgbClr val="1E03BD"/>
                </a:solidFill>
                <a:latin typeface="Comic Sans MS" pitchFamily="66" charset="0"/>
              </a:rPr>
              <a:t>Civil Engineering</a:t>
            </a:r>
          </a:p>
          <a:p>
            <a:pPr lvl="1"/>
            <a:r>
              <a:rPr lang="en-US" dirty="0">
                <a:solidFill>
                  <a:srgbClr val="1E03BD"/>
                </a:solidFill>
                <a:latin typeface="Comic Sans MS" pitchFamily="66" charset="0"/>
              </a:rPr>
              <a:t>Computer Science</a:t>
            </a:r>
          </a:p>
          <a:p>
            <a:pPr lvl="1"/>
            <a:r>
              <a:rPr lang="en-US" dirty="0">
                <a:solidFill>
                  <a:srgbClr val="1E03BD"/>
                </a:solidFill>
                <a:latin typeface="Comic Sans MS" pitchFamily="66" charset="0"/>
              </a:rPr>
              <a:t>Electronics and Communication Engineering</a:t>
            </a:r>
          </a:p>
          <a:p>
            <a:pPr lvl="1"/>
            <a:r>
              <a:rPr lang="en-US" dirty="0">
                <a:solidFill>
                  <a:srgbClr val="1E03BD"/>
                </a:solidFill>
                <a:latin typeface="Comic Sans MS" pitchFamily="66" charset="0"/>
              </a:rPr>
              <a:t>Electrical and Electronics Engineering</a:t>
            </a:r>
          </a:p>
          <a:p>
            <a:pPr lvl="1"/>
            <a:r>
              <a:rPr lang="en-US" dirty="0" smtClean="0">
                <a:solidFill>
                  <a:srgbClr val="1E03BD"/>
                </a:solidFill>
                <a:latin typeface="Comic Sans MS" pitchFamily="66" charset="0"/>
              </a:rPr>
              <a:t>Mechanical Engineering</a:t>
            </a:r>
          </a:p>
          <a:p>
            <a:pPr marL="0" indent="0">
              <a:buNone/>
            </a:pPr>
            <a:r>
              <a:rPr lang="en-US" dirty="0" smtClean="0">
                <a:solidFill>
                  <a:srgbClr val="FF0000"/>
                </a:solidFill>
                <a:latin typeface="Comic Sans MS" pitchFamily="66" charset="0"/>
              </a:rPr>
              <a:t>PG </a:t>
            </a:r>
            <a:r>
              <a:rPr lang="en-US" dirty="0" err="1" smtClean="0">
                <a:solidFill>
                  <a:srgbClr val="FF0000"/>
                </a:solidFill>
                <a:latin typeface="Comic Sans MS" pitchFamily="66" charset="0"/>
              </a:rPr>
              <a:t>Programmes</a:t>
            </a:r>
            <a:r>
              <a:rPr lang="en-US" dirty="0" smtClean="0">
                <a:solidFill>
                  <a:srgbClr val="FF0000"/>
                </a:solidFill>
                <a:latin typeface="Comic Sans MS" pitchFamily="66" charset="0"/>
              </a:rPr>
              <a:t>:</a:t>
            </a:r>
          </a:p>
          <a:p>
            <a:pPr marL="0" indent="0">
              <a:buNone/>
            </a:pPr>
            <a:r>
              <a:rPr lang="en-US" dirty="0" err="1" smtClean="0">
                <a:solidFill>
                  <a:srgbClr val="FF0000"/>
                </a:solidFill>
                <a:latin typeface="Comic Sans MS" pitchFamily="66" charset="0"/>
              </a:rPr>
              <a:t>M.Tech</a:t>
            </a:r>
            <a:r>
              <a:rPr lang="en-US" dirty="0" smtClean="0">
                <a:solidFill>
                  <a:srgbClr val="1E03BD"/>
                </a:solidFill>
                <a:latin typeface="Comic Sans MS" pitchFamily="66" charset="0"/>
              </a:rPr>
              <a:t>  </a:t>
            </a:r>
            <a:r>
              <a:rPr lang="en-US" sz="3700" dirty="0">
                <a:solidFill>
                  <a:srgbClr val="1E03BD"/>
                </a:solidFill>
                <a:latin typeface="Comic Sans MS" pitchFamily="66" charset="0"/>
              </a:rPr>
              <a:t>1. Engineering Analysis and Design</a:t>
            </a:r>
          </a:p>
          <a:p>
            <a:pPr marL="0" indent="0">
              <a:buNone/>
            </a:pPr>
            <a:r>
              <a:rPr lang="en-US" sz="3700" dirty="0">
                <a:solidFill>
                  <a:srgbClr val="1E03BD"/>
                </a:solidFill>
                <a:latin typeface="Comic Sans MS" pitchFamily="66" charset="0"/>
              </a:rPr>
              <a:t>                2. VLSI and Design of Embedded System</a:t>
            </a:r>
          </a:p>
          <a:p>
            <a:pPr marL="0" indent="0">
              <a:buNone/>
            </a:pPr>
            <a:r>
              <a:rPr lang="en-US" sz="3700" dirty="0">
                <a:solidFill>
                  <a:srgbClr val="1E03BD"/>
                </a:solidFill>
                <a:latin typeface="Comic Sans MS" pitchFamily="66" charset="0"/>
              </a:rPr>
              <a:t>                3. Structural Engineering</a:t>
            </a:r>
          </a:p>
          <a:p>
            <a:pPr marL="0" indent="0">
              <a:buNone/>
            </a:pPr>
            <a:r>
              <a:rPr lang="en-US" sz="3700" dirty="0">
                <a:solidFill>
                  <a:srgbClr val="1E03BD"/>
                </a:solidFill>
                <a:latin typeface="Comic Sans MS" pitchFamily="66" charset="0"/>
              </a:rPr>
              <a:t>                4. Computer </a:t>
            </a:r>
            <a:r>
              <a:rPr lang="en-US" sz="3700" dirty="0" err="1">
                <a:solidFill>
                  <a:srgbClr val="1E03BD"/>
                </a:solidFill>
                <a:latin typeface="Comic Sans MS" pitchFamily="66" charset="0"/>
              </a:rPr>
              <a:t>Sc</a:t>
            </a:r>
            <a:r>
              <a:rPr lang="en-US" sz="3700" dirty="0">
                <a:solidFill>
                  <a:srgbClr val="1E03BD"/>
                </a:solidFill>
                <a:latin typeface="Comic Sans MS" pitchFamily="66" charset="0"/>
              </a:rPr>
              <a:t> and Engineering</a:t>
            </a:r>
            <a:endParaRPr lang="en-US" dirty="0" smtClean="0">
              <a:solidFill>
                <a:srgbClr val="1E03BD"/>
              </a:solidFill>
              <a:latin typeface="Comic Sans MS" pitchFamily="66" charset="0"/>
            </a:endParaRPr>
          </a:p>
          <a:p>
            <a:pPr marL="80884" indent="0">
              <a:buNone/>
            </a:pPr>
            <a:r>
              <a:rPr lang="en-US" dirty="0" smtClean="0">
                <a:solidFill>
                  <a:srgbClr val="FF0000"/>
                </a:solidFill>
                <a:latin typeface="Comic Sans MS" pitchFamily="66" charset="0"/>
              </a:rPr>
              <a:t>MBA (HR, Marketing and Finance)</a:t>
            </a:r>
            <a:endParaRPr lang="en-US" dirty="0" smtClean="0">
              <a:solidFill>
                <a:srgbClr val="1E03BD"/>
              </a:solidFill>
              <a:latin typeface="Comic Sans MS" pitchFamily="66" charset="0"/>
            </a:endParaRPr>
          </a:p>
          <a:p>
            <a:pPr>
              <a:buNone/>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12</a:t>
            </a:fld>
            <a:endParaRPr lang="en-IN" dirty="0">
              <a:latin typeface="Comic Sans MS" pitchFamily="66" charset="0"/>
            </a:endParaRPr>
          </a:p>
        </p:txBody>
      </p:sp>
      <p:sp>
        <p:nvSpPr>
          <p:cNvPr id="6"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1449574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1176879"/>
            <a:ext cx="13167360" cy="6174524"/>
          </a:xfrm>
        </p:spPr>
        <p:txBody>
          <a:bodyPr>
            <a:normAutofit/>
          </a:bodyPr>
          <a:lstStyle/>
          <a:p>
            <a:pPr marL="0" indent="0">
              <a:buNone/>
            </a:pPr>
            <a:r>
              <a:rPr lang="en-IN" dirty="0" smtClean="0">
                <a:solidFill>
                  <a:srgbClr val="FF0000"/>
                </a:solidFill>
              </a:rPr>
              <a:t>PhD Programmes:</a:t>
            </a:r>
          </a:p>
          <a:p>
            <a:pPr marL="0" indent="0">
              <a:buNone/>
            </a:pPr>
            <a:r>
              <a:rPr lang="en-IN" dirty="0"/>
              <a:t> </a:t>
            </a:r>
            <a:r>
              <a:rPr lang="en-IN" dirty="0" smtClean="0"/>
              <a:t>- Civil Engineering</a:t>
            </a:r>
          </a:p>
          <a:p>
            <a:pPr marL="0" indent="0">
              <a:buNone/>
            </a:pPr>
            <a:r>
              <a:rPr lang="en-IN" dirty="0"/>
              <a:t> </a:t>
            </a:r>
            <a:r>
              <a:rPr lang="en-IN" dirty="0" smtClean="0"/>
              <a:t>- Computer Science Engineering</a:t>
            </a:r>
          </a:p>
          <a:p>
            <a:pPr marL="0" indent="0">
              <a:buNone/>
            </a:pPr>
            <a:r>
              <a:rPr lang="en-IN" dirty="0"/>
              <a:t> </a:t>
            </a:r>
            <a:r>
              <a:rPr lang="en-IN" dirty="0" smtClean="0"/>
              <a:t>- Electronics and Communication Engineering</a:t>
            </a:r>
          </a:p>
          <a:p>
            <a:pPr marL="0" indent="0">
              <a:buNone/>
            </a:pPr>
            <a:r>
              <a:rPr lang="en-IN" dirty="0"/>
              <a:t> </a:t>
            </a:r>
            <a:r>
              <a:rPr lang="en-IN" dirty="0" smtClean="0"/>
              <a:t>- Mechanical Engineering</a:t>
            </a:r>
          </a:p>
          <a:p>
            <a:pPr marL="0" indent="0">
              <a:buNone/>
            </a:pPr>
            <a:r>
              <a:rPr lang="en-IN" dirty="0"/>
              <a:t> </a:t>
            </a:r>
            <a:r>
              <a:rPr lang="en-IN" dirty="0" smtClean="0"/>
              <a:t>- Mathematics</a:t>
            </a:r>
          </a:p>
          <a:p>
            <a:pPr marL="0" indent="0">
              <a:buNone/>
            </a:pPr>
            <a:r>
              <a:rPr lang="en-IN" dirty="0"/>
              <a:t> </a:t>
            </a:r>
            <a:r>
              <a:rPr lang="en-IN" dirty="0" smtClean="0"/>
              <a:t>- Chemistry</a:t>
            </a:r>
            <a:endParaRPr lang="en-IN" dirty="0"/>
          </a:p>
        </p:txBody>
      </p:sp>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13</a:t>
            </a:fld>
            <a:endParaRPr lang="en-IN"/>
          </a:p>
        </p:txBody>
      </p:sp>
    </p:spTree>
    <p:extLst>
      <p:ext uri="{BB962C8B-B14F-4D97-AF65-F5344CB8AC3E}">
        <p14:creationId xmlns:p14="http://schemas.microsoft.com/office/powerpoint/2010/main" val="3208433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731520" y="1920246"/>
            <a:ext cx="13167360" cy="5737353"/>
          </a:xfrm>
        </p:spPr>
        <p:txBody>
          <a:bodyPr>
            <a:normAutofit fontScale="70000" lnSpcReduction="20000"/>
          </a:bodyPr>
          <a:lstStyle/>
          <a:p>
            <a:endParaRPr lang="en-US" altLang="en-US" dirty="0" smtClean="0"/>
          </a:p>
          <a:p>
            <a:endParaRPr lang="en-US" altLang="en-US" dirty="0" smtClean="0"/>
          </a:p>
          <a:p>
            <a:endParaRPr lang="en-US" altLang="en-US" dirty="0" smtClean="0"/>
          </a:p>
          <a:p>
            <a:endParaRPr lang="en-US" altLang="en-US" dirty="0" smtClean="0"/>
          </a:p>
          <a:p>
            <a:pPr>
              <a:buFontTx/>
              <a:buNone/>
            </a:pPr>
            <a:endParaRPr lang="en-US" altLang="en-US" dirty="0" smtClean="0"/>
          </a:p>
          <a:p>
            <a:pPr algn="ctr">
              <a:buFontTx/>
              <a:buNone/>
            </a:pPr>
            <a:endParaRPr lang="en-US" altLang="en-US" dirty="0" smtClean="0"/>
          </a:p>
          <a:p>
            <a:pPr algn="ctr">
              <a:buFontTx/>
              <a:buNone/>
            </a:pPr>
            <a:endParaRPr lang="en-US" altLang="en-US" sz="6100" b="1" dirty="0">
              <a:solidFill>
                <a:schemeClr val="accent2">
                  <a:lumMod val="75000"/>
                </a:schemeClr>
              </a:solidFill>
            </a:endParaRPr>
          </a:p>
          <a:p>
            <a:pPr algn="ctr">
              <a:buFontTx/>
              <a:buNone/>
            </a:pPr>
            <a:endParaRPr lang="en-US" altLang="en-US" sz="6100" b="1" dirty="0">
              <a:solidFill>
                <a:schemeClr val="accent2">
                  <a:lumMod val="75000"/>
                </a:schemeClr>
              </a:solidFill>
            </a:endParaRPr>
          </a:p>
          <a:p>
            <a:pPr algn="ctr">
              <a:buFontTx/>
              <a:buNone/>
            </a:pPr>
            <a:r>
              <a:rPr lang="en-US" altLang="en-US" sz="6100" b="1" dirty="0">
                <a:solidFill>
                  <a:schemeClr val="accent2">
                    <a:lumMod val="75000"/>
                  </a:schemeClr>
                </a:solidFill>
              </a:rPr>
              <a:t>Dr. S B SANGAPPA</a:t>
            </a:r>
          </a:p>
          <a:p>
            <a:pPr algn="ctr">
              <a:buFontTx/>
              <a:buNone/>
            </a:pPr>
            <a:r>
              <a:rPr lang="en-US" altLang="en-US" sz="4200" dirty="0">
                <a:solidFill>
                  <a:schemeClr val="accent2">
                    <a:lumMod val="75000"/>
                  </a:schemeClr>
                </a:solidFill>
              </a:rPr>
              <a:t> PROFESSOR ECE DEPT &amp; PRO</a:t>
            </a:r>
          </a:p>
          <a:p>
            <a:pPr algn="ctr">
              <a:buFontTx/>
              <a:buNone/>
            </a:pPr>
            <a:r>
              <a:rPr lang="en-US" altLang="en-US" sz="4200" dirty="0">
                <a:solidFill>
                  <a:schemeClr val="accent2">
                    <a:lumMod val="75000"/>
                  </a:schemeClr>
                </a:solidFill>
              </a:rPr>
              <a:t> K S GROUP OF INSTITUTIONS</a:t>
            </a:r>
          </a:p>
        </p:txBody>
      </p:sp>
      <p:pic>
        <p:nvPicPr>
          <p:cNvPr id="40963" name="Picture 2" descr="C:\Documents and Settings\system administrator\My Documents\Downloads\SRN_23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9525" y="478157"/>
            <a:ext cx="1086612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534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75000"/>
                  </a:schemeClr>
                </a:solidFill>
              </a:rPr>
              <a:t>Academic Advisory Board</a:t>
            </a:r>
            <a:endParaRPr lang="en-US"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dirty="0" smtClean="0"/>
              <a:t>Dr. H. P. </a:t>
            </a:r>
            <a:r>
              <a:rPr lang="en-US" dirty="0" err="1" smtClean="0"/>
              <a:t>Kincha</a:t>
            </a:r>
            <a:r>
              <a:rPr lang="en-US" dirty="0" smtClean="0"/>
              <a:t> – Chairman </a:t>
            </a:r>
          </a:p>
          <a:p>
            <a:r>
              <a:rPr lang="en-US" dirty="0" smtClean="0"/>
              <a:t>Dr. K. N. </a:t>
            </a:r>
            <a:r>
              <a:rPr lang="en-US" dirty="0" err="1" smtClean="0"/>
              <a:t>Balasubramanya</a:t>
            </a:r>
            <a:r>
              <a:rPr lang="en-US" dirty="0" smtClean="0"/>
              <a:t> Murthy – Member </a:t>
            </a:r>
          </a:p>
          <a:p>
            <a:r>
              <a:rPr lang="en-US" dirty="0" smtClean="0"/>
              <a:t>Dr. Y. N. </a:t>
            </a:r>
            <a:r>
              <a:rPr lang="en-US" dirty="0" err="1" smtClean="0"/>
              <a:t>Srikanth</a:t>
            </a:r>
            <a:r>
              <a:rPr lang="en-US" dirty="0" smtClean="0"/>
              <a:t> – Member </a:t>
            </a:r>
          </a:p>
          <a:p>
            <a:r>
              <a:rPr lang="en-US" dirty="0" smtClean="0"/>
              <a:t>Dr. </a:t>
            </a:r>
            <a:r>
              <a:rPr lang="en-US" dirty="0" err="1" smtClean="0"/>
              <a:t>Shyam</a:t>
            </a:r>
            <a:r>
              <a:rPr lang="en-US" dirty="0" smtClean="0"/>
              <a:t> </a:t>
            </a:r>
            <a:r>
              <a:rPr lang="en-US" dirty="0" err="1" smtClean="0"/>
              <a:t>Vasudeva</a:t>
            </a:r>
            <a:r>
              <a:rPr lang="en-US" dirty="0" smtClean="0"/>
              <a:t> </a:t>
            </a:r>
            <a:r>
              <a:rPr lang="en-US" dirty="0" err="1" smtClean="0"/>
              <a:t>Rao</a:t>
            </a:r>
            <a:r>
              <a:rPr lang="en-US" dirty="0" smtClean="0"/>
              <a:t> – Member </a:t>
            </a:r>
          </a:p>
          <a:p>
            <a:r>
              <a:rPr lang="en-US" dirty="0" smtClean="0"/>
              <a:t>Dr. K. V. A. </a:t>
            </a:r>
            <a:r>
              <a:rPr lang="en-US" dirty="0" err="1" smtClean="0"/>
              <a:t>Balaji</a:t>
            </a:r>
            <a:r>
              <a:rPr lang="en-US" dirty="0" smtClean="0"/>
              <a:t> – Chief Executive Officer </a:t>
            </a:r>
          </a:p>
          <a:p>
            <a:endParaRPr lang="en-US" dirty="0"/>
          </a:p>
        </p:txBody>
      </p:sp>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15</a:t>
            </a:fld>
            <a:endParaRPr lang="en-IN"/>
          </a:p>
        </p:txBody>
      </p:sp>
    </p:spTree>
    <p:extLst>
      <p:ext uri="{BB962C8B-B14F-4D97-AF65-F5344CB8AC3E}">
        <p14:creationId xmlns:p14="http://schemas.microsoft.com/office/powerpoint/2010/main" val="15200573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75000"/>
                  </a:schemeClr>
                </a:solidFill>
              </a:rPr>
              <a:t>Key Resource Persons </a:t>
            </a:r>
            <a:endParaRPr lang="en-US"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dirty="0" smtClean="0"/>
              <a:t>Dr. B. K. Raghu Prasad – Civil </a:t>
            </a:r>
            <a:r>
              <a:rPr lang="en-US" dirty="0" err="1" smtClean="0"/>
              <a:t>Engg</a:t>
            </a:r>
            <a:r>
              <a:rPr lang="en-US" dirty="0" smtClean="0"/>
              <a:t>.</a:t>
            </a:r>
          </a:p>
          <a:p>
            <a:r>
              <a:rPr lang="en-US" dirty="0" smtClean="0"/>
              <a:t>Dr. Ram </a:t>
            </a:r>
            <a:r>
              <a:rPr lang="en-US" dirty="0" err="1" smtClean="0"/>
              <a:t>Rastugi</a:t>
            </a:r>
            <a:r>
              <a:rPr lang="en-US" dirty="0" smtClean="0"/>
              <a:t> P – CSE. </a:t>
            </a:r>
          </a:p>
          <a:p>
            <a:r>
              <a:rPr lang="en-US" dirty="0" smtClean="0"/>
              <a:t>Dr. </a:t>
            </a:r>
            <a:r>
              <a:rPr lang="en-US" dirty="0" err="1" smtClean="0"/>
              <a:t>Neelam</a:t>
            </a:r>
            <a:r>
              <a:rPr lang="en-US" dirty="0" smtClean="0"/>
              <a:t> </a:t>
            </a:r>
            <a:r>
              <a:rPr lang="en-US" dirty="0" err="1" smtClean="0"/>
              <a:t>Bawane</a:t>
            </a:r>
            <a:r>
              <a:rPr lang="en-US" dirty="0" smtClean="0"/>
              <a:t> – CSE.</a:t>
            </a:r>
          </a:p>
          <a:p>
            <a:r>
              <a:rPr lang="en-US" dirty="0" smtClean="0"/>
              <a:t>Dr. Joy </a:t>
            </a:r>
            <a:r>
              <a:rPr lang="en-US" dirty="0" err="1" smtClean="0"/>
              <a:t>Prabhakaran</a:t>
            </a:r>
            <a:r>
              <a:rPr lang="en-US" dirty="0"/>
              <a:t> </a:t>
            </a:r>
            <a:r>
              <a:rPr lang="en-US" dirty="0" smtClean="0"/>
              <a:t>– ECE. </a:t>
            </a:r>
          </a:p>
          <a:p>
            <a:r>
              <a:rPr lang="en-US" dirty="0" smtClean="0"/>
              <a:t>Prof. </a:t>
            </a:r>
            <a:r>
              <a:rPr lang="en-US" dirty="0" err="1" smtClean="0"/>
              <a:t>Sasindran</a:t>
            </a:r>
            <a:r>
              <a:rPr lang="en-US" dirty="0" smtClean="0"/>
              <a:t> </a:t>
            </a:r>
            <a:r>
              <a:rPr lang="en-US" dirty="0" err="1" smtClean="0"/>
              <a:t>Prabhu</a:t>
            </a:r>
            <a:r>
              <a:rPr lang="en-US" dirty="0" smtClean="0"/>
              <a:t> – ECE. </a:t>
            </a:r>
          </a:p>
          <a:p>
            <a:r>
              <a:rPr lang="en-US" dirty="0" smtClean="0"/>
              <a:t>Prof. </a:t>
            </a:r>
            <a:r>
              <a:rPr lang="en-US" dirty="0" err="1" smtClean="0"/>
              <a:t>Nagaraj</a:t>
            </a:r>
            <a:r>
              <a:rPr lang="en-US" dirty="0" smtClean="0"/>
              <a:t> M S – Mech.</a:t>
            </a:r>
          </a:p>
          <a:p>
            <a:pPr marL="0" indent="0">
              <a:buNone/>
            </a:pPr>
            <a:endParaRPr lang="en-US" dirty="0"/>
          </a:p>
        </p:txBody>
      </p:sp>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16</a:t>
            </a:fld>
            <a:endParaRPr lang="en-IN"/>
          </a:p>
        </p:txBody>
      </p:sp>
    </p:spTree>
    <p:extLst>
      <p:ext uri="{BB962C8B-B14F-4D97-AF65-F5344CB8AC3E}">
        <p14:creationId xmlns:p14="http://schemas.microsoft.com/office/powerpoint/2010/main" val="12234887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1479" y="2991480"/>
            <a:ext cx="9585287" cy="933718"/>
          </a:xfrm>
        </p:spPr>
        <p:txBody>
          <a:bodyPr>
            <a:noAutofit/>
          </a:bodyPr>
          <a:lstStyle/>
          <a:p>
            <a:pPr algn="l"/>
            <a:r>
              <a:rPr lang="en-US" sz="6800" dirty="0">
                <a:latin typeface="Comic Sans MS" pitchFamily="66" charset="0"/>
              </a:rPr>
              <a:t>Glimpse of Faculty</a:t>
            </a:r>
            <a:endParaRPr lang="en-IN" sz="68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17</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871972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IN" dirty="0" smtClean="0"/>
              <a:t>Dr </a:t>
            </a:r>
            <a:r>
              <a:rPr lang="en-IN" dirty="0" err="1" smtClean="0"/>
              <a:t>Vijayalakshmi</a:t>
            </a:r>
            <a:r>
              <a:rPr lang="en-IN" dirty="0" smtClean="0"/>
              <a:t> </a:t>
            </a:r>
            <a:r>
              <a:rPr lang="en-IN" dirty="0" err="1" smtClean="0"/>
              <a:t>Akella</a:t>
            </a:r>
            <a:endParaRPr lang="en-IN" dirty="0"/>
          </a:p>
        </p:txBody>
      </p:sp>
      <p:sp>
        <p:nvSpPr>
          <p:cNvPr id="5" name="Content Placeholder 4"/>
          <p:cNvSpPr>
            <a:spLocks noGrp="1"/>
          </p:cNvSpPr>
          <p:nvPr>
            <p:ph sz="half" idx="1"/>
          </p:nvPr>
        </p:nvSpPr>
        <p:spPr/>
        <p:txBody>
          <a:bodyPr>
            <a:normAutofit fontScale="92500" lnSpcReduction="10000"/>
          </a:bodyPr>
          <a:lstStyle/>
          <a:p>
            <a:r>
              <a:rPr lang="en-IN" sz="2500" dirty="0" err="1"/>
              <a:t>B.tech</a:t>
            </a:r>
            <a:r>
              <a:rPr lang="en-IN" sz="2500" dirty="0"/>
              <a:t> from JNTU Hyderabad-</a:t>
            </a:r>
          </a:p>
          <a:p>
            <a:r>
              <a:rPr lang="en-IN" sz="2500" dirty="0"/>
              <a:t>M.E from Andhra University</a:t>
            </a:r>
          </a:p>
          <a:p>
            <a:r>
              <a:rPr lang="en-IN" sz="2500" dirty="0" err="1"/>
              <a:t>Ph.D</a:t>
            </a:r>
            <a:r>
              <a:rPr lang="en-IN" sz="2500" dirty="0"/>
              <a:t> from JNTU Hyderabad</a:t>
            </a:r>
          </a:p>
          <a:p>
            <a:r>
              <a:rPr lang="en-IN" sz="2500" dirty="0"/>
              <a:t>Consultancy: </a:t>
            </a:r>
          </a:p>
          <a:p>
            <a:pPr lvl="1"/>
            <a:r>
              <a:rPr lang="en-IN" sz="2000" dirty="0"/>
              <a:t>Structural design, Cube testing and NDT</a:t>
            </a:r>
          </a:p>
          <a:p>
            <a:r>
              <a:rPr lang="en-IN" sz="2500" dirty="0"/>
              <a:t>Research:</a:t>
            </a:r>
          </a:p>
          <a:p>
            <a:pPr lvl="1"/>
            <a:r>
              <a:rPr lang="en-IN" sz="2000" dirty="0"/>
              <a:t> funded projects worth 30 </a:t>
            </a:r>
            <a:r>
              <a:rPr lang="en-IN" sz="2000" dirty="0" err="1"/>
              <a:t>lacs</a:t>
            </a:r>
            <a:r>
              <a:rPr lang="en-IN" sz="2000" dirty="0"/>
              <a:t> 	from Vision group, </a:t>
            </a:r>
            <a:r>
              <a:rPr lang="en-IN" sz="2000" dirty="0" err="1"/>
              <a:t>Govt</a:t>
            </a:r>
            <a:r>
              <a:rPr lang="en-IN" sz="2000" dirty="0"/>
              <a:t> of 	Karnataka and VTU</a:t>
            </a:r>
          </a:p>
          <a:p>
            <a:r>
              <a:rPr lang="en-IN" sz="2500" dirty="0"/>
              <a:t>Teaching and Administration: </a:t>
            </a:r>
          </a:p>
          <a:p>
            <a:pPr lvl="1"/>
            <a:r>
              <a:rPr lang="en-IN" sz="2000" dirty="0"/>
              <a:t>Over 30 years of teaching </a:t>
            </a:r>
            <a:r>
              <a:rPr lang="en-IN" sz="2000" dirty="0" err="1"/>
              <a:t>exp</a:t>
            </a:r>
            <a:endParaRPr lang="en-IN" sz="2000" dirty="0"/>
          </a:p>
          <a:p>
            <a:pPr lvl="1"/>
            <a:r>
              <a:rPr lang="en-IN" sz="2000" dirty="0"/>
              <a:t>11 years as HOD</a:t>
            </a:r>
          </a:p>
          <a:p>
            <a:pPr lvl="1"/>
            <a:r>
              <a:rPr lang="en-IN" sz="2000" dirty="0"/>
              <a:t>Co- Authored Text book on Surveying and Levelling published by Prentice Hall of India</a:t>
            </a:r>
          </a:p>
          <a:p>
            <a:pPr lvl="1"/>
            <a:r>
              <a:rPr lang="en-IN" sz="2000" dirty="0"/>
              <a:t>Published several papers in national and International Conferences and Journals</a:t>
            </a:r>
          </a:p>
          <a:p>
            <a:pPr lvl="1"/>
            <a:r>
              <a:rPr lang="en-IN" sz="2000" dirty="0"/>
              <a:t>BOE for VTU</a:t>
            </a:r>
          </a:p>
          <a:p>
            <a:pPr marL="647075" lvl="1" indent="0">
              <a:buNone/>
            </a:pPr>
            <a:endParaRPr lang="en-IN" sz="2000" dirty="0"/>
          </a:p>
          <a:p>
            <a:endParaRPr lang="en-IN" sz="2500" dirty="0"/>
          </a:p>
          <a:p>
            <a:endParaRPr lang="en-IN" dirty="0" smtClean="0"/>
          </a:p>
          <a:p>
            <a:endParaRPr lang="en-IN" dirty="0" smtClean="0"/>
          </a:p>
          <a:p>
            <a:endParaRPr lang="en-IN" dirty="0"/>
          </a:p>
        </p:txBody>
      </p:sp>
      <p:pic>
        <p:nvPicPr>
          <p:cNvPr id="1026" name="Picture 2" descr="C:\Users\CIVIL HOD\Desktop\IMG-20180607-WA00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2885" y="2194560"/>
            <a:ext cx="6208171" cy="347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566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31520" y="1920246"/>
            <a:ext cx="6461760" cy="4009160"/>
          </a:xfrm>
        </p:spPr>
        <p:txBody>
          <a:bodyPr>
            <a:normAutofit fontScale="25000" lnSpcReduction="20000"/>
          </a:bodyPr>
          <a:lstStyle/>
          <a:p>
            <a:pPr>
              <a:lnSpc>
                <a:spcPct val="120000"/>
              </a:lnSpc>
            </a:pPr>
            <a:r>
              <a:rPr lang="en-IN" sz="13600" b="1" dirty="0">
                <a:solidFill>
                  <a:srgbClr val="FF0000"/>
                </a:solidFill>
              </a:rPr>
              <a:t>B.E,  Mysore University</a:t>
            </a:r>
          </a:p>
          <a:p>
            <a:pPr>
              <a:lnSpc>
                <a:spcPct val="120000"/>
              </a:lnSpc>
            </a:pPr>
            <a:r>
              <a:rPr lang="en-IN" sz="13600" b="1" dirty="0" err="1">
                <a:solidFill>
                  <a:srgbClr val="FF0000"/>
                </a:solidFill>
              </a:rPr>
              <a:t>M.Tech</a:t>
            </a:r>
            <a:r>
              <a:rPr lang="en-IN" sz="13600" b="1" dirty="0">
                <a:solidFill>
                  <a:srgbClr val="FF0000"/>
                </a:solidFill>
              </a:rPr>
              <a:t>,  NITK, </a:t>
            </a:r>
            <a:r>
              <a:rPr lang="en-IN" sz="13600" b="1" dirty="0" err="1">
                <a:solidFill>
                  <a:srgbClr val="FF0000"/>
                </a:solidFill>
              </a:rPr>
              <a:t>Surathkal</a:t>
            </a:r>
            <a:endParaRPr lang="en-IN" sz="13600" b="1" dirty="0">
              <a:solidFill>
                <a:srgbClr val="FF0000"/>
              </a:solidFill>
            </a:endParaRPr>
          </a:p>
          <a:p>
            <a:pPr>
              <a:lnSpc>
                <a:spcPct val="120000"/>
              </a:lnSpc>
            </a:pPr>
            <a:r>
              <a:rPr lang="en-IN" sz="13600" b="1" dirty="0" err="1">
                <a:solidFill>
                  <a:srgbClr val="FF0000"/>
                </a:solidFill>
              </a:rPr>
              <a:t>Ph.D</a:t>
            </a:r>
            <a:r>
              <a:rPr lang="en-IN" sz="13600" b="1" dirty="0">
                <a:solidFill>
                  <a:srgbClr val="FF0000"/>
                </a:solidFill>
              </a:rPr>
              <a:t>,  JNTU </a:t>
            </a:r>
            <a:r>
              <a:rPr lang="en-IN" sz="13600" b="1" dirty="0" err="1">
                <a:solidFill>
                  <a:srgbClr val="FF0000"/>
                </a:solidFill>
              </a:rPr>
              <a:t>Anantapur</a:t>
            </a:r>
            <a:endParaRPr lang="en-IN" sz="13600" b="1" dirty="0">
              <a:solidFill>
                <a:srgbClr val="FF0000"/>
              </a:solidFill>
            </a:endParaRPr>
          </a:p>
          <a:p>
            <a:pPr>
              <a:lnSpc>
                <a:spcPct val="120000"/>
              </a:lnSpc>
            </a:pPr>
            <a:r>
              <a:rPr lang="en-IN" sz="13600" b="1" dirty="0">
                <a:solidFill>
                  <a:srgbClr val="00B050"/>
                </a:solidFill>
              </a:rPr>
              <a:t>Teaching &amp; Research: </a:t>
            </a:r>
          </a:p>
          <a:p>
            <a:pPr lvl="1"/>
            <a:r>
              <a:rPr lang="en-IN" sz="13600" b="1" dirty="0"/>
              <a:t>10 years of teaching and 5 years of research exp</a:t>
            </a:r>
          </a:p>
          <a:p>
            <a:pPr lvl="1"/>
            <a:r>
              <a:rPr lang="en-IN" sz="13600" b="1" dirty="0"/>
              <a:t>Published 8 papers in  </a:t>
            </a:r>
            <a:r>
              <a:rPr lang="en-IN" sz="12500" b="1" dirty="0"/>
              <a:t>Journals and Conferences</a:t>
            </a:r>
            <a:endParaRPr lang="en-IN" sz="12500" dirty="0"/>
          </a:p>
          <a:p>
            <a:endParaRPr lang="en-US" dirty="0"/>
          </a:p>
        </p:txBody>
      </p:sp>
      <p:sp>
        <p:nvSpPr>
          <p:cNvPr id="5" name="Footer Placeholder 4"/>
          <p:cNvSpPr>
            <a:spLocks noGrp="1"/>
          </p:cNvSpPr>
          <p:nvPr>
            <p:ph type="ftr" sz="quarter" idx="11"/>
          </p:nvPr>
        </p:nvSpPr>
        <p:spPr/>
        <p:txBody>
          <a:bodyPr/>
          <a:lstStyle/>
          <a:p>
            <a:r>
              <a:rPr lang="en-IN" smtClean="0"/>
              <a:t>K.S. Group of Institutions</a:t>
            </a:r>
            <a:endParaRPr lang="en-IN"/>
          </a:p>
        </p:txBody>
      </p:sp>
      <p:sp>
        <p:nvSpPr>
          <p:cNvPr id="6" name="Slide Number Placeholder 5"/>
          <p:cNvSpPr>
            <a:spLocks noGrp="1"/>
          </p:cNvSpPr>
          <p:nvPr>
            <p:ph type="sldNum" sz="quarter" idx="12"/>
          </p:nvPr>
        </p:nvSpPr>
        <p:spPr/>
        <p:txBody>
          <a:bodyPr/>
          <a:lstStyle/>
          <a:p>
            <a:fld id="{B85089FB-A6EC-4DF1-B09C-90D531E5C2FC}" type="slidenum">
              <a:rPr lang="en-IN" smtClean="0"/>
              <a:pPr/>
              <a:t>19</a:t>
            </a:fld>
            <a:endParaRPr lang="en-IN"/>
          </a:p>
        </p:txBody>
      </p:sp>
      <p:sp>
        <p:nvSpPr>
          <p:cNvPr id="7" name="Title 3"/>
          <p:cNvSpPr txBox="1">
            <a:spLocks/>
          </p:cNvSpPr>
          <p:nvPr/>
        </p:nvSpPr>
        <p:spPr>
          <a:xfrm>
            <a:off x="975360" y="512446"/>
            <a:ext cx="13167360" cy="1371600"/>
          </a:xfrm>
          <a:prstGeom prst="rect">
            <a:avLst/>
          </a:prstGeom>
        </p:spPr>
        <p:txBody>
          <a:bodyPr vert="horz" lIns="129415" tIns="64708" rIns="129415" bIns="64708" rtlCol="0" anchor="ctr">
            <a:normAutofit fontScale="90000" lnSpcReduction="20000"/>
          </a:bodyPr>
          <a:lstStyle/>
          <a:p>
            <a:pPr algn="ctr">
              <a:spcBef>
                <a:spcPct val="0"/>
              </a:spcBef>
              <a:defRPr/>
            </a:pPr>
            <a:r>
              <a:rPr lang="en-IN" sz="6200">
                <a:latin typeface="+mj-lt"/>
                <a:ea typeface="+mj-ea"/>
                <a:cs typeface="+mj-cs"/>
              </a:rPr>
              <a:t>Dr Arekal Vijay</a:t>
            </a:r>
            <a:br>
              <a:rPr lang="en-IN" sz="6200">
                <a:latin typeface="+mj-lt"/>
                <a:ea typeface="+mj-ea"/>
                <a:cs typeface="+mj-cs"/>
              </a:rPr>
            </a:br>
            <a:r>
              <a:rPr lang="en-IN" sz="4400">
                <a:latin typeface="+mj-lt"/>
                <a:ea typeface="+mj-ea"/>
                <a:cs typeface="+mj-cs"/>
              </a:rPr>
              <a:t>Professor</a:t>
            </a:r>
            <a:endParaRPr lang="en-IN" sz="4400" dirty="0">
              <a:latin typeface="+mj-lt"/>
              <a:ea typeface="+mj-ea"/>
              <a:cs typeface="+mj-cs"/>
            </a:endParaRPr>
          </a:p>
        </p:txBody>
      </p:sp>
      <p:pic>
        <p:nvPicPr>
          <p:cNvPr id="8" name="Picture 2"/>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b="3221"/>
          <a:stretch/>
        </p:blipFill>
        <p:spPr bwMode="auto">
          <a:xfrm>
            <a:off x="7545627" y="1781745"/>
            <a:ext cx="6567131" cy="41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632859" y="5842994"/>
            <a:ext cx="13364687" cy="2223560"/>
          </a:xfrm>
          <a:prstGeom prst="rect">
            <a:avLst/>
          </a:prstGeom>
        </p:spPr>
        <p:txBody>
          <a:bodyPr wrap="square" lIns="129415" tIns="64708" rIns="129415" bIns="64708">
            <a:spAutoFit/>
          </a:bodyPr>
          <a:lstStyle/>
          <a:p>
            <a:pPr marL="485306" indent="-485306">
              <a:buFont typeface="Arial" panose="020B0604020202020204" pitchFamily="34" charset="0"/>
              <a:buChar char="•"/>
            </a:pPr>
            <a:r>
              <a:rPr lang="en-IN" sz="3400" b="1" dirty="0">
                <a:solidFill>
                  <a:srgbClr val="00B050"/>
                </a:solidFill>
              </a:rPr>
              <a:t>Consultancy:</a:t>
            </a:r>
          </a:p>
          <a:p>
            <a:pPr marL="485306" indent="-485306">
              <a:buFontTx/>
              <a:buChar char="-"/>
            </a:pPr>
            <a:r>
              <a:rPr lang="en-IN" sz="3400" b="1" dirty="0"/>
              <a:t>13 Years of overseas experience in Civil Engineering.</a:t>
            </a:r>
          </a:p>
          <a:p>
            <a:pPr marL="485306" indent="-485306">
              <a:buFontTx/>
              <a:buChar char="-"/>
            </a:pPr>
            <a:r>
              <a:rPr lang="en-IN" sz="3400" b="1" dirty="0"/>
              <a:t>Consultancy experience include Metro, Airport, Harbour, </a:t>
            </a:r>
          </a:p>
          <a:p>
            <a:pPr lvl="1"/>
            <a:r>
              <a:rPr lang="en-IN" sz="3400" b="1" dirty="0"/>
              <a:t>Highways, Tunnels, Reclamation and Petrochemical projects.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IN" dirty="0" err="1"/>
              <a:t>Dr.</a:t>
            </a:r>
            <a:r>
              <a:rPr lang="en-IN" dirty="0"/>
              <a:t> </a:t>
            </a:r>
            <a:r>
              <a:rPr lang="en-IN" dirty="0" err="1"/>
              <a:t>Vyshali</a:t>
            </a:r>
            <a:endParaRPr lang="en-IN" dirty="0"/>
          </a:p>
        </p:txBody>
      </p:sp>
      <p:sp>
        <p:nvSpPr>
          <p:cNvPr id="5" name="Content Placeholder 4"/>
          <p:cNvSpPr>
            <a:spLocks noGrp="1"/>
          </p:cNvSpPr>
          <p:nvPr>
            <p:ph sz="half" idx="1"/>
          </p:nvPr>
        </p:nvSpPr>
        <p:spPr/>
        <p:txBody>
          <a:bodyPr>
            <a:normAutofit/>
          </a:bodyPr>
          <a:lstStyle/>
          <a:p>
            <a:r>
              <a:rPr lang="en-IN" sz="2500" dirty="0" err="1"/>
              <a:t>M.Sc</a:t>
            </a:r>
            <a:r>
              <a:rPr lang="en-IN" sz="2500" dirty="0"/>
              <a:t> in Geology from Mangalore University</a:t>
            </a:r>
          </a:p>
          <a:p>
            <a:r>
              <a:rPr lang="en-IN" sz="2500" dirty="0" err="1"/>
              <a:t>Ph.D</a:t>
            </a:r>
            <a:r>
              <a:rPr lang="en-IN" sz="2500" dirty="0"/>
              <a:t> from NITK , </a:t>
            </a:r>
            <a:r>
              <a:rPr lang="en-IN" sz="2500" dirty="0" err="1"/>
              <a:t>Surathkal,Karnataka</a:t>
            </a:r>
            <a:endParaRPr lang="en-IN" sz="2500" dirty="0"/>
          </a:p>
          <a:p>
            <a:endParaRPr lang="en-IN" sz="2500" dirty="0"/>
          </a:p>
          <a:p>
            <a:r>
              <a:rPr lang="en-IN" sz="2500" dirty="0"/>
              <a:t>Research:</a:t>
            </a:r>
          </a:p>
          <a:p>
            <a:pPr lvl="1"/>
            <a:r>
              <a:rPr lang="en-IN" sz="2000" dirty="0"/>
              <a:t> Remote Sensing and GIS</a:t>
            </a:r>
          </a:p>
          <a:p>
            <a:pPr lvl="1"/>
            <a:r>
              <a:rPr lang="en-IN" sz="2000" dirty="0"/>
              <a:t>Water Resources</a:t>
            </a:r>
          </a:p>
          <a:p>
            <a:r>
              <a:rPr lang="en-IN" sz="2500" dirty="0"/>
              <a:t>Teaching</a:t>
            </a:r>
          </a:p>
          <a:p>
            <a:pPr lvl="1"/>
            <a:r>
              <a:rPr lang="en-IN" sz="2000" dirty="0"/>
              <a:t>11 years of teaching </a:t>
            </a:r>
            <a:r>
              <a:rPr lang="en-IN" sz="2000" dirty="0" err="1"/>
              <a:t>exp</a:t>
            </a:r>
            <a:endParaRPr lang="en-IN" sz="2000" dirty="0"/>
          </a:p>
          <a:p>
            <a:pPr lvl="1"/>
            <a:r>
              <a:rPr lang="en-IN" sz="2000" dirty="0"/>
              <a:t>Published several papers in national and International Conferences and Journals</a:t>
            </a:r>
          </a:p>
          <a:p>
            <a:pPr lvl="1"/>
            <a:r>
              <a:rPr lang="en-IN" sz="2000" dirty="0"/>
              <a:t>KSCST project</a:t>
            </a:r>
          </a:p>
          <a:p>
            <a:pPr marL="647075" lvl="1" indent="0">
              <a:buNone/>
            </a:pPr>
            <a:endParaRPr lang="en-IN" sz="2000" dirty="0"/>
          </a:p>
          <a:p>
            <a:pPr marL="0" indent="0">
              <a:buNone/>
            </a:pPr>
            <a:endParaRPr lang="en-IN" sz="2500" dirty="0"/>
          </a:p>
          <a:p>
            <a:endParaRPr lang="en-IN" dirty="0"/>
          </a:p>
          <a:p>
            <a:endParaRPr lang="en-IN" dirty="0"/>
          </a:p>
          <a:p>
            <a:endParaRPr lang="en-IN" dirty="0"/>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5920" y="1920240"/>
            <a:ext cx="3657600" cy="356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1523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531C28E8-C214-4655-B615-3D69B35FDFD9}"/>
              </a:ext>
            </a:extLst>
          </p:cNvPr>
          <p:cNvPicPr>
            <a:picLocks noChangeAspect="1"/>
          </p:cNvPicPr>
          <p:nvPr/>
        </p:nvPicPr>
        <p:blipFill>
          <a:blip r:embed="rId2" cstate="print"/>
          <a:stretch>
            <a:fillRect/>
          </a:stretch>
        </p:blipFill>
        <p:spPr>
          <a:xfrm>
            <a:off x="9473035" y="2231838"/>
            <a:ext cx="4818935" cy="3373798"/>
          </a:xfrm>
          <a:prstGeom prst="rect">
            <a:avLst/>
          </a:prstGeom>
        </p:spPr>
      </p:pic>
      <p:sp>
        <p:nvSpPr>
          <p:cNvPr id="3" name="Content Placeholder 2">
            <a:extLst>
              <a:ext uri="{FF2B5EF4-FFF2-40B4-BE49-F238E27FC236}">
                <a16:creationId xmlns="" xmlns:a16="http://schemas.microsoft.com/office/drawing/2014/main" id="{B9E85230-47FC-4489-990E-58530C612D59}"/>
              </a:ext>
            </a:extLst>
          </p:cNvPr>
          <p:cNvSpPr>
            <a:spLocks noGrp="1"/>
          </p:cNvSpPr>
          <p:nvPr>
            <p:ph idx="1"/>
          </p:nvPr>
        </p:nvSpPr>
        <p:spPr>
          <a:xfrm>
            <a:off x="3107060" y="2948945"/>
            <a:ext cx="10698480" cy="3648723"/>
          </a:xfrm>
        </p:spPr>
        <p:txBody>
          <a:bodyPr/>
          <a:lstStyle/>
          <a:p>
            <a:endParaRPr lang="en-US" dirty="0"/>
          </a:p>
          <a:p>
            <a:endParaRPr lang="en-US" dirty="0"/>
          </a:p>
          <a:p>
            <a:pPr marL="0" indent="0">
              <a:buNone/>
            </a:pPr>
            <a:endParaRPr lang="en-US" dirty="0"/>
          </a:p>
          <a:p>
            <a:endParaRPr lang="en-US" dirty="0"/>
          </a:p>
        </p:txBody>
      </p:sp>
      <p:sp>
        <p:nvSpPr>
          <p:cNvPr id="14" name="Oval 13">
            <a:extLst>
              <a:ext uri="{FF2B5EF4-FFF2-40B4-BE49-F238E27FC236}">
                <a16:creationId xmlns="" xmlns:a16="http://schemas.microsoft.com/office/drawing/2014/main" id="{9741B3EF-0694-420F-B8BC-DF4CEEA8FC46}"/>
              </a:ext>
            </a:extLst>
          </p:cNvPr>
          <p:cNvSpPr/>
          <p:nvPr/>
        </p:nvSpPr>
        <p:spPr>
          <a:xfrm>
            <a:off x="211462" y="2834418"/>
            <a:ext cx="2895599" cy="6804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129415" tIns="64708" rIns="129415" bIns="64708" rtlCol="0" anchor="ctr"/>
          <a:lstStyle/>
          <a:p>
            <a:pPr algn="ctr"/>
            <a:r>
              <a:rPr lang="en-US" b="1" dirty="0">
                <a:solidFill>
                  <a:schemeClr val="tx1"/>
                </a:solidFill>
              </a:rPr>
              <a:t>Education</a:t>
            </a:r>
          </a:p>
        </p:txBody>
      </p:sp>
      <p:sp>
        <p:nvSpPr>
          <p:cNvPr id="15" name="Oval 14">
            <a:extLst>
              <a:ext uri="{FF2B5EF4-FFF2-40B4-BE49-F238E27FC236}">
                <a16:creationId xmlns="" xmlns:a16="http://schemas.microsoft.com/office/drawing/2014/main" id="{E9E101EF-46EF-41BF-B178-D4FF22E7848F}"/>
              </a:ext>
            </a:extLst>
          </p:cNvPr>
          <p:cNvSpPr/>
          <p:nvPr/>
        </p:nvSpPr>
        <p:spPr>
          <a:xfrm>
            <a:off x="1773747" y="5345628"/>
            <a:ext cx="2419584" cy="744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129415" tIns="64708" rIns="129415" bIns="64708" rtlCol="0" anchor="ctr"/>
          <a:lstStyle/>
          <a:p>
            <a:pPr algn="ctr"/>
            <a:endParaRPr lang="en-US" sz="1900"/>
          </a:p>
        </p:txBody>
      </p:sp>
      <p:sp>
        <p:nvSpPr>
          <p:cNvPr id="17" name="Oval 16">
            <a:extLst>
              <a:ext uri="{FF2B5EF4-FFF2-40B4-BE49-F238E27FC236}">
                <a16:creationId xmlns="" xmlns:a16="http://schemas.microsoft.com/office/drawing/2014/main" id="{6857EC88-A95E-4069-AC03-D054DC3E42E7}"/>
              </a:ext>
            </a:extLst>
          </p:cNvPr>
          <p:cNvSpPr/>
          <p:nvPr/>
        </p:nvSpPr>
        <p:spPr>
          <a:xfrm>
            <a:off x="1639557" y="3986186"/>
            <a:ext cx="2584900" cy="7494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129415" tIns="64708" rIns="129415" bIns="64708" rtlCol="0" anchor="ctr"/>
          <a:lstStyle/>
          <a:p>
            <a:pPr algn="ctr"/>
            <a:endParaRPr lang="en-US" sz="1900"/>
          </a:p>
        </p:txBody>
      </p:sp>
      <p:sp>
        <p:nvSpPr>
          <p:cNvPr id="19" name="TextBox 18">
            <a:extLst>
              <a:ext uri="{FF2B5EF4-FFF2-40B4-BE49-F238E27FC236}">
                <a16:creationId xmlns="" xmlns:a16="http://schemas.microsoft.com/office/drawing/2014/main" id="{43388122-4794-478E-958D-A96BED610985}"/>
              </a:ext>
            </a:extLst>
          </p:cNvPr>
          <p:cNvSpPr txBox="1"/>
          <p:nvPr/>
        </p:nvSpPr>
        <p:spPr>
          <a:xfrm>
            <a:off x="4267210" y="683126"/>
            <a:ext cx="7050119" cy="1084787"/>
          </a:xfrm>
          <a:prstGeom prst="rect">
            <a:avLst/>
          </a:prstGeom>
          <a:noFill/>
        </p:spPr>
        <p:txBody>
          <a:bodyPr wrap="square" lIns="129415" tIns="64708" rIns="129415" bIns="64708" rtlCol="0">
            <a:spAutoFit/>
          </a:bodyPr>
          <a:lstStyle/>
          <a:p>
            <a:r>
              <a:rPr lang="en-US" sz="1900" dirty="0"/>
              <a:t> </a:t>
            </a:r>
            <a:r>
              <a:rPr lang="en-US" sz="6200" dirty="0"/>
              <a:t>Dr. Savitha B G</a:t>
            </a:r>
          </a:p>
        </p:txBody>
      </p:sp>
      <p:sp>
        <p:nvSpPr>
          <p:cNvPr id="20" name="TextBox 19">
            <a:extLst>
              <a:ext uri="{FF2B5EF4-FFF2-40B4-BE49-F238E27FC236}">
                <a16:creationId xmlns="" xmlns:a16="http://schemas.microsoft.com/office/drawing/2014/main" id="{E506C333-8427-4BA5-ADEA-89EEBBC223B1}"/>
              </a:ext>
            </a:extLst>
          </p:cNvPr>
          <p:cNvSpPr txBox="1"/>
          <p:nvPr/>
        </p:nvSpPr>
        <p:spPr>
          <a:xfrm>
            <a:off x="3185795" y="2583563"/>
            <a:ext cx="6773667" cy="1284842"/>
          </a:xfrm>
          <a:prstGeom prst="rect">
            <a:avLst/>
          </a:prstGeom>
          <a:noFill/>
        </p:spPr>
        <p:txBody>
          <a:bodyPr wrap="square" lIns="129415" tIns="64708" rIns="129415" bIns="64708" rtlCol="0">
            <a:spAutoFit/>
          </a:bodyPr>
          <a:lstStyle/>
          <a:p>
            <a:pPr marL="485306" indent="-485306">
              <a:buFont typeface="Wingdings" panose="05000000000000000000" pitchFamily="2" charset="2"/>
              <a:buChar char="ü"/>
            </a:pPr>
            <a:r>
              <a:rPr lang="en-US" dirty="0"/>
              <a:t>BE – VTU-2003</a:t>
            </a:r>
          </a:p>
          <a:p>
            <a:pPr marL="485306" indent="-485306">
              <a:buFont typeface="Wingdings" panose="05000000000000000000" pitchFamily="2" charset="2"/>
              <a:buChar char="ü"/>
            </a:pPr>
            <a:r>
              <a:rPr lang="en-US" dirty="0"/>
              <a:t>M Tech- VTU-2010</a:t>
            </a:r>
          </a:p>
          <a:p>
            <a:pPr marL="485306" indent="-485306">
              <a:buFont typeface="Wingdings" panose="05000000000000000000" pitchFamily="2" charset="2"/>
              <a:buChar char="ü"/>
            </a:pPr>
            <a:r>
              <a:rPr lang="en-US" dirty="0"/>
              <a:t>Ph.D. – Pondicherry University -2018</a:t>
            </a:r>
          </a:p>
        </p:txBody>
      </p:sp>
      <p:sp>
        <p:nvSpPr>
          <p:cNvPr id="21" name="TextBox 20">
            <a:extLst>
              <a:ext uri="{FF2B5EF4-FFF2-40B4-BE49-F238E27FC236}">
                <a16:creationId xmlns="" xmlns:a16="http://schemas.microsoft.com/office/drawing/2014/main" id="{A9775954-E3DB-4C4E-8557-7082E68E949E}"/>
              </a:ext>
            </a:extLst>
          </p:cNvPr>
          <p:cNvSpPr txBox="1"/>
          <p:nvPr/>
        </p:nvSpPr>
        <p:spPr>
          <a:xfrm>
            <a:off x="2104395" y="5384039"/>
            <a:ext cx="2162816" cy="515401"/>
          </a:xfrm>
          <a:prstGeom prst="rect">
            <a:avLst/>
          </a:prstGeom>
          <a:noFill/>
        </p:spPr>
        <p:txBody>
          <a:bodyPr wrap="square" lIns="129415" tIns="64708" rIns="129415" bIns="64708" rtlCol="0">
            <a:spAutoFit/>
          </a:bodyPr>
          <a:lstStyle/>
          <a:p>
            <a:r>
              <a:rPr lang="en-US" dirty="0"/>
              <a:t>Expertise </a:t>
            </a:r>
          </a:p>
        </p:txBody>
      </p:sp>
      <p:sp>
        <p:nvSpPr>
          <p:cNvPr id="22" name="TextBox 21">
            <a:extLst>
              <a:ext uri="{FF2B5EF4-FFF2-40B4-BE49-F238E27FC236}">
                <a16:creationId xmlns="" xmlns:a16="http://schemas.microsoft.com/office/drawing/2014/main" id="{911ECFBE-B326-4DA2-A55A-1B1966DC6679}"/>
              </a:ext>
            </a:extLst>
          </p:cNvPr>
          <p:cNvSpPr txBox="1"/>
          <p:nvPr/>
        </p:nvSpPr>
        <p:spPr>
          <a:xfrm>
            <a:off x="4930887" y="4968903"/>
            <a:ext cx="5722748" cy="2054283"/>
          </a:xfrm>
          <a:prstGeom prst="rect">
            <a:avLst/>
          </a:prstGeom>
          <a:noFill/>
        </p:spPr>
        <p:txBody>
          <a:bodyPr wrap="square" lIns="129415" tIns="64708" rIns="129415" bIns="64708" rtlCol="0">
            <a:spAutoFit/>
          </a:bodyPr>
          <a:lstStyle/>
          <a:p>
            <a:pPr marL="485306" indent="-485306">
              <a:buFont typeface="+mj-lt"/>
              <a:buAutoNum type="arabicPeriod"/>
            </a:pPr>
            <a:r>
              <a:rPr lang="en-US" dirty="0"/>
              <a:t>Traffic signal design</a:t>
            </a:r>
          </a:p>
          <a:p>
            <a:pPr marL="485306" indent="-485306">
              <a:buFont typeface="+mj-lt"/>
              <a:buAutoNum type="arabicPeriod"/>
            </a:pPr>
            <a:r>
              <a:rPr lang="en-US" dirty="0"/>
              <a:t>Pedestrian Management</a:t>
            </a:r>
          </a:p>
          <a:p>
            <a:pPr marL="485306" indent="-485306">
              <a:buFont typeface="+mj-lt"/>
              <a:buAutoNum type="arabicPeriod"/>
            </a:pPr>
            <a:r>
              <a:rPr lang="en-US" dirty="0"/>
              <a:t>Urban transport Planning</a:t>
            </a:r>
          </a:p>
          <a:p>
            <a:pPr marL="485306" indent="-485306">
              <a:buFont typeface="+mj-lt"/>
              <a:buAutoNum type="arabicPeriod"/>
            </a:pPr>
            <a:r>
              <a:rPr lang="en-US" dirty="0"/>
              <a:t>Environmental Impact Assessments for civil projects</a:t>
            </a:r>
          </a:p>
        </p:txBody>
      </p:sp>
      <p:sp>
        <p:nvSpPr>
          <p:cNvPr id="24" name="TextBox 23">
            <a:extLst>
              <a:ext uri="{FF2B5EF4-FFF2-40B4-BE49-F238E27FC236}">
                <a16:creationId xmlns="" xmlns:a16="http://schemas.microsoft.com/office/drawing/2014/main" id="{48FCF3DD-2AAC-4BE1-B93A-EC418A0D3FD7}"/>
              </a:ext>
            </a:extLst>
          </p:cNvPr>
          <p:cNvSpPr txBox="1"/>
          <p:nvPr/>
        </p:nvSpPr>
        <p:spPr>
          <a:xfrm>
            <a:off x="5593217" y="5870368"/>
            <a:ext cx="1441844" cy="423068"/>
          </a:xfrm>
          <a:prstGeom prst="rect">
            <a:avLst/>
          </a:prstGeom>
          <a:noFill/>
        </p:spPr>
        <p:txBody>
          <a:bodyPr wrap="square" lIns="129415" tIns="64708" rIns="129415" bIns="64708" rtlCol="0">
            <a:spAutoFit/>
          </a:bodyPr>
          <a:lstStyle/>
          <a:p>
            <a:r>
              <a:rPr lang="en-US" sz="1900" dirty="0">
                <a:solidFill>
                  <a:schemeClr val="bg1"/>
                </a:solidFill>
              </a:rPr>
              <a:t>Email-id</a:t>
            </a:r>
          </a:p>
        </p:txBody>
      </p:sp>
      <p:sp>
        <p:nvSpPr>
          <p:cNvPr id="25" name="TextBox 24">
            <a:extLst>
              <a:ext uri="{FF2B5EF4-FFF2-40B4-BE49-F238E27FC236}">
                <a16:creationId xmlns="" xmlns:a16="http://schemas.microsoft.com/office/drawing/2014/main" id="{8F72A690-46B7-467E-B5DE-EDD1A293346D}"/>
              </a:ext>
            </a:extLst>
          </p:cNvPr>
          <p:cNvSpPr txBox="1"/>
          <p:nvPr/>
        </p:nvSpPr>
        <p:spPr>
          <a:xfrm>
            <a:off x="5401175" y="1383140"/>
            <a:ext cx="3828052" cy="423068"/>
          </a:xfrm>
          <a:prstGeom prst="rect">
            <a:avLst/>
          </a:prstGeom>
          <a:noFill/>
        </p:spPr>
        <p:txBody>
          <a:bodyPr wrap="square" lIns="129415" tIns="64708" rIns="129415" bIns="64708" rtlCol="0">
            <a:spAutoFit/>
          </a:bodyPr>
          <a:lstStyle/>
          <a:p>
            <a:r>
              <a:rPr lang="en-US" sz="1900" dirty="0"/>
              <a:t>savitha.b.g@kssem.edu.in</a:t>
            </a:r>
          </a:p>
        </p:txBody>
      </p:sp>
      <p:sp>
        <p:nvSpPr>
          <p:cNvPr id="27" name="TextBox 26">
            <a:extLst>
              <a:ext uri="{FF2B5EF4-FFF2-40B4-BE49-F238E27FC236}">
                <a16:creationId xmlns="" xmlns:a16="http://schemas.microsoft.com/office/drawing/2014/main" id="{7BFEB7F8-CCF6-4ADA-A34A-9A3F4E040AB3}"/>
              </a:ext>
            </a:extLst>
          </p:cNvPr>
          <p:cNvSpPr txBox="1"/>
          <p:nvPr/>
        </p:nvSpPr>
        <p:spPr>
          <a:xfrm>
            <a:off x="4952431" y="4015767"/>
            <a:ext cx="4063643" cy="900121"/>
          </a:xfrm>
          <a:prstGeom prst="rect">
            <a:avLst/>
          </a:prstGeom>
          <a:noFill/>
        </p:spPr>
        <p:txBody>
          <a:bodyPr wrap="square" lIns="129415" tIns="64708" rIns="129415" bIns="64708" rtlCol="0">
            <a:spAutoFit/>
          </a:bodyPr>
          <a:lstStyle/>
          <a:p>
            <a:pPr marL="404422" indent="-404422">
              <a:buFont typeface="Wingdings" panose="05000000000000000000" pitchFamily="2" charset="2"/>
              <a:buChar char="q"/>
            </a:pPr>
            <a:r>
              <a:rPr lang="en-US" dirty="0"/>
              <a:t>3 years Industry,  </a:t>
            </a:r>
          </a:p>
          <a:p>
            <a:pPr marL="404422" indent="-404422">
              <a:buFont typeface="Wingdings" panose="05000000000000000000" pitchFamily="2" charset="2"/>
              <a:buChar char="q"/>
            </a:pPr>
            <a:r>
              <a:rPr lang="en-US" dirty="0"/>
              <a:t>9+ years- Teaching</a:t>
            </a:r>
          </a:p>
        </p:txBody>
      </p:sp>
      <p:sp>
        <p:nvSpPr>
          <p:cNvPr id="4" name="TextBox 3">
            <a:extLst>
              <a:ext uri="{FF2B5EF4-FFF2-40B4-BE49-F238E27FC236}">
                <a16:creationId xmlns="" xmlns:a16="http://schemas.microsoft.com/office/drawing/2014/main" id="{15ED2AD5-713E-4673-9ADB-D2CB2D20DBB3}"/>
              </a:ext>
            </a:extLst>
          </p:cNvPr>
          <p:cNvSpPr txBox="1"/>
          <p:nvPr/>
        </p:nvSpPr>
        <p:spPr>
          <a:xfrm>
            <a:off x="1964370" y="4116470"/>
            <a:ext cx="2016999" cy="515401"/>
          </a:xfrm>
          <a:prstGeom prst="rect">
            <a:avLst/>
          </a:prstGeom>
          <a:noFill/>
        </p:spPr>
        <p:txBody>
          <a:bodyPr wrap="square" lIns="129415" tIns="64708" rIns="129415" bIns="64708" rtlCol="0">
            <a:spAutoFit/>
          </a:bodyPr>
          <a:lstStyle/>
          <a:p>
            <a:r>
              <a:rPr lang="en-US" b="1" dirty="0"/>
              <a:t>Experience</a:t>
            </a:r>
          </a:p>
        </p:txBody>
      </p:sp>
      <p:sp>
        <p:nvSpPr>
          <p:cNvPr id="28" name="Oval 27">
            <a:extLst>
              <a:ext uri="{FF2B5EF4-FFF2-40B4-BE49-F238E27FC236}">
                <a16:creationId xmlns="" xmlns:a16="http://schemas.microsoft.com/office/drawing/2014/main" id="{F6EB6470-4800-4811-9914-794150BC97A6}"/>
              </a:ext>
            </a:extLst>
          </p:cNvPr>
          <p:cNvSpPr/>
          <p:nvPr/>
        </p:nvSpPr>
        <p:spPr>
          <a:xfrm>
            <a:off x="313083" y="6885721"/>
            <a:ext cx="2791339" cy="6106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129415" tIns="64708" rIns="129415" bIns="64708" rtlCol="0" anchor="ctr"/>
          <a:lstStyle/>
          <a:p>
            <a:pPr algn="ctr"/>
            <a:endParaRPr lang="en-US" sz="1900"/>
          </a:p>
        </p:txBody>
      </p:sp>
      <p:sp>
        <p:nvSpPr>
          <p:cNvPr id="5" name="TextBox 4">
            <a:extLst>
              <a:ext uri="{FF2B5EF4-FFF2-40B4-BE49-F238E27FC236}">
                <a16:creationId xmlns="" xmlns:a16="http://schemas.microsoft.com/office/drawing/2014/main" id="{DB7680D9-F5A6-4C3D-8745-2A8F34D1498B}"/>
              </a:ext>
            </a:extLst>
          </p:cNvPr>
          <p:cNvSpPr txBox="1"/>
          <p:nvPr/>
        </p:nvSpPr>
        <p:spPr>
          <a:xfrm>
            <a:off x="647299" y="6975932"/>
            <a:ext cx="2325568" cy="515401"/>
          </a:xfrm>
          <a:prstGeom prst="rect">
            <a:avLst/>
          </a:prstGeom>
          <a:noFill/>
        </p:spPr>
        <p:txBody>
          <a:bodyPr wrap="square" lIns="129415" tIns="64708" rIns="129415" bIns="64708" rtlCol="0">
            <a:spAutoFit/>
          </a:bodyPr>
          <a:lstStyle/>
          <a:p>
            <a:r>
              <a:rPr lang="en-US" b="1" dirty="0"/>
              <a:t>Publications</a:t>
            </a:r>
          </a:p>
        </p:txBody>
      </p:sp>
      <p:sp>
        <p:nvSpPr>
          <p:cNvPr id="29" name="TextBox 28">
            <a:extLst>
              <a:ext uri="{FF2B5EF4-FFF2-40B4-BE49-F238E27FC236}">
                <a16:creationId xmlns="" xmlns:a16="http://schemas.microsoft.com/office/drawing/2014/main" id="{671385AB-738E-448C-A755-15B481F81298}"/>
              </a:ext>
            </a:extLst>
          </p:cNvPr>
          <p:cNvSpPr txBox="1"/>
          <p:nvPr/>
        </p:nvSpPr>
        <p:spPr>
          <a:xfrm>
            <a:off x="3333271" y="6826290"/>
            <a:ext cx="5274308" cy="1669563"/>
          </a:xfrm>
          <a:prstGeom prst="rect">
            <a:avLst/>
          </a:prstGeom>
          <a:noFill/>
        </p:spPr>
        <p:txBody>
          <a:bodyPr wrap="square" lIns="129415" tIns="64708" rIns="129415" bIns="64708" rtlCol="0">
            <a:spAutoFit/>
          </a:bodyPr>
          <a:lstStyle/>
          <a:p>
            <a:pPr marL="485306" indent="-485306">
              <a:buFont typeface="Wingdings" panose="05000000000000000000" pitchFamily="2" charset="2"/>
              <a:buChar char="Ø"/>
            </a:pPr>
            <a:r>
              <a:rPr lang="en-US" dirty="0"/>
              <a:t>2- International Journals</a:t>
            </a:r>
          </a:p>
          <a:p>
            <a:pPr marL="485306" indent="-485306">
              <a:buFont typeface="Wingdings" panose="05000000000000000000" pitchFamily="2" charset="2"/>
              <a:buChar char="Ø"/>
            </a:pPr>
            <a:r>
              <a:rPr lang="en-US" dirty="0"/>
              <a:t>3- National Journals</a:t>
            </a:r>
          </a:p>
          <a:p>
            <a:pPr marL="485306" indent="-485306">
              <a:buFont typeface="Wingdings" panose="05000000000000000000" pitchFamily="2" charset="2"/>
              <a:buChar char="Ø"/>
            </a:pPr>
            <a:r>
              <a:rPr lang="en-US" dirty="0"/>
              <a:t>3-International Conference</a:t>
            </a:r>
          </a:p>
          <a:p>
            <a:pPr marL="485306" indent="-485306">
              <a:buFont typeface="Wingdings" panose="05000000000000000000" pitchFamily="2" charset="2"/>
              <a:buChar char="Ø"/>
            </a:pPr>
            <a:r>
              <a:rPr lang="en-US" dirty="0"/>
              <a:t>3-National Conference</a:t>
            </a:r>
          </a:p>
        </p:txBody>
      </p:sp>
    </p:spTree>
    <p:extLst>
      <p:ext uri="{BB962C8B-B14F-4D97-AF65-F5344CB8AC3E}">
        <p14:creationId xmlns:p14="http://schemas.microsoft.com/office/powerpoint/2010/main" val="123625878"/>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0" y="327664"/>
            <a:ext cx="6217920" cy="1135381"/>
          </a:xfrm>
        </p:spPr>
        <p:txBody>
          <a:bodyPr>
            <a:normAutofit fontScale="90000"/>
          </a:bodyPr>
          <a:lstStyle/>
          <a:p>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r>
            <a:br>
              <a:rPr lang="en-US" altLang="en-US" sz="4500" dirty="0">
                <a:solidFill>
                  <a:srgbClr val="339966"/>
                </a:solidFill>
                <a:latin typeface="Book Antiqua" pitchFamily="18" charset="0"/>
              </a:rPr>
            </a:br>
            <a:r>
              <a:rPr lang="en-US" altLang="en-US" sz="4500" dirty="0">
                <a:solidFill>
                  <a:srgbClr val="339966"/>
                </a:solidFill>
                <a:latin typeface="Book Antiqua" pitchFamily="18" charset="0"/>
              </a:rPr>
              <a:t> </a:t>
            </a:r>
            <a:r>
              <a:rPr lang="en-US" altLang="en-US" sz="3800" dirty="0">
                <a:solidFill>
                  <a:srgbClr val="339966"/>
                </a:solidFill>
                <a:latin typeface="Book Antiqua" pitchFamily="18" charset="0"/>
              </a:rPr>
              <a:t>        </a:t>
            </a:r>
            <a:r>
              <a:rPr lang="en-US" altLang="en-US" sz="3800" dirty="0">
                <a:latin typeface="Book Antiqua" pitchFamily="18" charset="0"/>
              </a:rPr>
              <a:t>Prof. VEENA R. S.</a:t>
            </a:r>
            <a:r>
              <a:rPr lang="en-US" altLang="en-US" sz="4500" dirty="0">
                <a:latin typeface="Book Antiqua" pitchFamily="18" charset="0"/>
              </a:rPr>
              <a:t/>
            </a:r>
            <a:br>
              <a:rPr lang="en-US" altLang="en-US" sz="4500" dirty="0">
                <a:latin typeface="Book Antiqua" pitchFamily="18" charset="0"/>
              </a:rPr>
            </a:br>
            <a:endParaRPr lang="en-US" altLang="en-US" sz="4500" dirty="0">
              <a:latin typeface="Book Antiqua" pitchFamily="18" charset="0"/>
            </a:endParaRPr>
          </a:p>
        </p:txBody>
      </p:sp>
      <p:pic>
        <p:nvPicPr>
          <p:cNvPr id="8" name="Picture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97619" y="327664"/>
            <a:ext cx="7023735" cy="7023737"/>
          </a:xfrm>
        </p:spPr>
      </p:pic>
      <p:sp>
        <p:nvSpPr>
          <p:cNvPr id="13315" name="Rectangle 3"/>
          <p:cNvSpPr>
            <a:spLocks noGrp="1" noChangeArrowheads="1"/>
          </p:cNvSpPr>
          <p:nvPr>
            <p:ph type="body" sz="half" idx="2"/>
          </p:nvPr>
        </p:nvSpPr>
        <p:spPr>
          <a:xfrm>
            <a:off x="121920" y="1188720"/>
            <a:ext cx="6096000" cy="5943600"/>
          </a:xfrm>
        </p:spPr>
        <p:txBody>
          <a:bodyPr>
            <a:noAutofit/>
          </a:bodyPr>
          <a:lstStyle/>
          <a:p>
            <a:pPr eaLnBrk="1" hangingPunct="1">
              <a:lnSpc>
                <a:spcPct val="60000"/>
              </a:lnSpc>
              <a:buFont typeface="Arial" charset="0"/>
              <a:buNone/>
            </a:pPr>
            <a:endParaRPr lang="en-US" altLang="en-US" sz="1700" b="1" dirty="0">
              <a:latin typeface="Times New Roman" pitchFamily="18" charset="0"/>
              <a:cs typeface="Times New Roman" pitchFamily="18" charset="0"/>
            </a:endParaRPr>
          </a:p>
          <a:p>
            <a:pPr eaLnBrk="1" hangingPunct="1">
              <a:lnSpc>
                <a:spcPct val="60000"/>
              </a:lnSpc>
              <a:buFont typeface="Arial" charset="0"/>
              <a:buNone/>
            </a:pPr>
            <a:r>
              <a:rPr lang="en-US" altLang="en-US" sz="1700" b="1" dirty="0">
                <a:latin typeface="Times New Roman" pitchFamily="18" charset="0"/>
                <a:cs typeface="Times New Roman" pitchFamily="18" charset="0"/>
              </a:rPr>
              <a:t>DESIGNATION : Associate Professor &amp; Head</a:t>
            </a:r>
          </a:p>
          <a:p>
            <a:pPr eaLnBrk="1" hangingPunct="1">
              <a:lnSpc>
                <a:spcPct val="60000"/>
              </a:lnSpc>
              <a:buFont typeface="Arial" charset="0"/>
              <a:buNone/>
            </a:pPr>
            <a:endParaRPr lang="en-US" altLang="en-US" sz="1700" b="1" dirty="0">
              <a:latin typeface="Times New Roman" pitchFamily="18" charset="0"/>
              <a:cs typeface="Times New Roman" pitchFamily="18" charset="0"/>
            </a:endParaRPr>
          </a:p>
          <a:p>
            <a:pPr eaLnBrk="1" hangingPunct="1">
              <a:lnSpc>
                <a:spcPct val="60000"/>
              </a:lnSpc>
              <a:buFont typeface="Arial" charset="0"/>
              <a:buNone/>
            </a:pPr>
            <a:r>
              <a:rPr lang="en-US" altLang="en-US" sz="1700" b="1" dirty="0">
                <a:latin typeface="Times New Roman" pitchFamily="18" charset="0"/>
                <a:cs typeface="Times New Roman" pitchFamily="18" charset="0"/>
              </a:rPr>
              <a:t>QUALIFICATION : B.E., </a:t>
            </a:r>
            <a:r>
              <a:rPr lang="en-US" altLang="en-US" sz="1700" b="1" dirty="0" err="1">
                <a:latin typeface="Times New Roman" pitchFamily="18" charset="0"/>
                <a:cs typeface="Times New Roman" pitchFamily="18" charset="0"/>
              </a:rPr>
              <a:t>M.Tech</a:t>
            </a:r>
            <a:r>
              <a:rPr lang="en-US" altLang="en-US" sz="1700" b="1" dirty="0">
                <a:latin typeface="Times New Roman" pitchFamily="18" charset="0"/>
                <a:cs typeface="Times New Roman" pitchFamily="18" charset="0"/>
              </a:rPr>
              <a:t>, (Ph. D)</a:t>
            </a:r>
          </a:p>
          <a:p>
            <a:pPr eaLnBrk="1" hangingPunct="1">
              <a:lnSpc>
                <a:spcPct val="60000"/>
              </a:lnSpc>
              <a:buFont typeface="Arial" charset="0"/>
              <a:buNone/>
            </a:pPr>
            <a:endParaRPr lang="en-US" altLang="en-US" sz="1700" b="1" dirty="0">
              <a:latin typeface="Times New Roman" pitchFamily="18" charset="0"/>
              <a:cs typeface="Times New Roman" pitchFamily="18" charset="0"/>
            </a:endParaRPr>
          </a:p>
          <a:p>
            <a:pPr eaLnBrk="1" hangingPunct="1">
              <a:lnSpc>
                <a:spcPct val="60000"/>
              </a:lnSpc>
              <a:buFont typeface="Arial" charset="0"/>
              <a:buNone/>
            </a:pPr>
            <a:r>
              <a:rPr lang="en-US" altLang="en-US" sz="1700" b="1" dirty="0">
                <a:latin typeface="Times New Roman" pitchFamily="18" charset="0"/>
                <a:cs typeface="Times New Roman" pitchFamily="18" charset="0"/>
              </a:rPr>
              <a:t>SPECIALIZATION : Computer Science &amp; Engineering</a:t>
            </a:r>
          </a:p>
          <a:p>
            <a:pPr eaLnBrk="1" hangingPunct="1">
              <a:lnSpc>
                <a:spcPct val="60000"/>
              </a:lnSpc>
              <a:buFont typeface="Arial" charset="0"/>
              <a:buNone/>
            </a:pPr>
            <a:endParaRPr lang="en-US" altLang="en-US" sz="1700" b="1" dirty="0">
              <a:latin typeface="Times New Roman" pitchFamily="18" charset="0"/>
              <a:cs typeface="Times New Roman" pitchFamily="18" charset="0"/>
            </a:endParaRPr>
          </a:p>
          <a:p>
            <a:pPr eaLnBrk="1" hangingPunct="1">
              <a:lnSpc>
                <a:spcPct val="60000"/>
              </a:lnSpc>
              <a:buFont typeface="Arial" charset="0"/>
              <a:buNone/>
            </a:pPr>
            <a:r>
              <a:rPr lang="en-US" altLang="en-US" sz="1700" b="1" dirty="0">
                <a:latin typeface="Times New Roman" pitchFamily="18" charset="0"/>
                <a:cs typeface="Times New Roman" pitchFamily="18" charset="0"/>
              </a:rPr>
              <a:t>TOTAL  EXPERIENCE :  21  Years of Teaching</a:t>
            </a:r>
          </a:p>
          <a:p>
            <a:pPr eaLnBrk="1" hangingPunct="1">
              <a:buFont typeface="Wingdings" pitchFamily="2" charset="2"/>
              <a:buNone/>
            </a:pPr>
            <a:endParaRPr lang="en-US" altLang="en-US" sz="1600" b="1" i="1" dirty="0">
              <a:latin typeface="Book Antiqua" pitchFamily="18" charset="0"/>
            </a:endParaRPr>
          </a:p>
          <a:p>
            <a:r>
              <a:rPr lang="en-US" altLang="en-US" sz="1700" b="1" i="1" dirty="0">
                <a:latin typeface="Times New Roman" pitchFamily="18" charset="0"/>
                <a:cs typeface="Times New Roman" pitchFamily="18" charset="0"/>
              </a:rPr>
              <a:t>Publications:</a:t>
            </a:r>
          </a:p>
          <a:p>
            <a:r>
              <a:rPr lang="en-US" altLang="en-US" sz="1700" dirty="0">
                <a:latin typeface="Times New Roman" pitchFamily="18" charset="0"/>
                <a:cs typeface="Times New Roman" pitchFamily="18" charset="0"/>
              </a:rPr>
              <a:t>International Conferences – 03</a:t>
            </a:r>
          </a:p>
          <a:p>
            <a:r>
              <a:rPr lang="en-US" altLang="en-US" sz="1700" dirty="0">
                <a:latin typeface="Times New Roman" pitchFamily="18" charset="0"/>
                <a:cs typeface="Times New Roman" pitchFamily="18" charset="0"/>
              </a:rPr>
              <a:t>International Journals – 05</a:t>
            </a:r>
          </a:p>
          <a:p>
            <a:r>
              <a:rPr lang="en-US" altLang="en-US" sz="1700" dirty="0">
                <a:latin typeface="Times New Roman" pitchFamily="18" charset="0"/>
                <a:cs typeface="Times New Roman" pitchFamily="18" charset="0"/>
              </a:rPr>
              <a:t>National Conferences  – 12</a:t>
            </a:r>
          </a:p>
          <a:p>
            <a:pPr eaLnBrk="1" hangingPunct="1">
              <a:buFont typeface="Arial" charset="0"/>
              <a:buNone/>
            </a:pPr>
            <a:endParaRPr lang="en-US" altLang="en-US" sz="1600" b="1" dirty="0">
              <a:latin typeface="Times New Roman" pitchFamily="18" charset="0"/>
              <a:cs typeface="Times New Roman" pitchFamily="18" charset="0"/>
            </a:endParaRPr>
          </a:p>
          <a:p>
            <a:r>
              <a:rPr lang="en-US" altLang="en-US" sz="1700" b="1" dirty="0">
                <a:latin typeface="Times New Roman" pitchFamily="18" charset="0"/>
                <a:cs typeface="Times New Roman" pitchFamily="18" charset="0"/>
              </a:rPr>
              <a:t>Some of the Achievements:</a:t>
            </a:r>
          </a:p>
          <a:p>
            <a:pPr marL="242653" indent="-242653" algn="just">
              <a:spcBef>
                <a:spcPts val="849"/>
              </a:spcBef>
              <a:spcAft>
                <a:spcPts val="849"/>
              </a:spcAft>
              <a:buFont typeface="Wingdings" panose="05000000000000000000" pitchFamily="2" charset="2"/>
              <a:buChar char="v"/>
            </a:pPr>
            <a:r>
              <a:rPr lang="en-US" altLang="en-US" sz="1700" dirty="0">
                <a:latin typeface="Times New Roman" pitchFamily="18" charset="0"/>
                <a:cs typeface="Times New Roman" pitchFamily="18" charset="0"/>
              </a:rPr>
              <a:t>Adobe Campus Leader at RVCE.</a:t>
            </a:r>
          </a:p>
          <a:p>
            <a:pPr marL="242653" indent="-242653" algn="just">
              <a:spcBef>
                <a:spcPts val="849"/>
              </a:spcBef>
              <a:spcAft>
                <a:spcPts val="849"/>
              </a:spcAft>
              <a:buFont typeface="Wingdings" panose="05000000000000000000" pitchFamily="2" charset="2"/>
              <a:buChar char="v"/>
            </a:pPr>
            <a:r>
              <a:rPr lang="en-US" altLang="en-US" sz="1700" dirty="0">
                <a:latin typeface="Times New Roman" pitchFamily="18" charset="0"/>
                <a:cs typeface="Times New Roman" pitchFamily="18" charset="0"/>
              </a:rPr>
              <a:t>Coordinated CISCO and IBM </a:t>
            </a:r>
            <a:r>
              <a:rPr lang="en-US" altLang="en-US" sz="1700" dirty="0" err="1">
                <a:latin typeface="Times New Roman" pitchFamily="18" charset="0"/>
                <a:cs typeface="Times New Roman" pitchFamily="18" charset="0"/>
              </a:rPr>
              <a:t>IoT</a:t>
            </a:r>
            <a:r>
              <a:rPr lang="en-US" altLang="en-US" sz="1700" dirty="0">
                <a:latin typeface="Times New Roman" pitchFamily="18" charset="0"/>
                <a:cs typeface="Times New Roman" pitchFamily="18" charset="0"/>
              </a:rPr>
              <a:t> Hackathons.</a:t>
            </a:r>
          </a:p>
          <a:p>
            <a:pPr marL="242653" indent="-242653" algn="just">
              <a:spcBef>
                <a:spcPts val="849"/>
              </a:spcBef>
              <a:spcAft>
                <a:spcPts val="849"/>
              </a:spcAft>
              <a:buFont typeface="Wingdings" panose="05000000000000000000" pitchFamily="2" charset="2"/>
              <a:buChar char="v"/>
            </a:pPr>
            <a:r>
              <a:rPr lang="en-US" sz="1700" dirty="0"/>
              <a:t>Delivered Corporate Training on Microsoft Office &amp; Technologies to RBI employees, Nagpur.</a:t>
            </a:r>
          </a:p>
          <a:p>
            <a:pPr marL="242653" indent="-242653" algn="just">
              <a:spcBef>
                <a:spcPts val="849"/>
              </a:spcBef>
              <a:spcAft>
                <a:spcPts val="849"/>
              </a:spcAft>
              <a:buFont typeface="Wingdings" panose="05000000000000000000" pitchFamily="2" charset="2"/>
              <a:buChar char="v"/>
            </a:pPr>
            <a:r>
              <a:rPr lang="en-US" sz="1700" dirty="0"/>
              <a:t>Delivered few Guest Lectures  at different institutes like “Virtualization and Cloud Computing”, at </a:t>
            </a:r>
            <a:r>
              <a:rPr lang="en-US" sz="1700" dirty="0" err="1"/>
              <a:t>KSiSL</a:t>
            </a:r>
            <a:r>
              <a:rPr lang="en-US" sz="1700" dirty="0"/>
              <a:t> Institute of Technology, Coimbatore on 05/02/2011.</a:t>
            </a:r>
          </a:p>
          <a:p>
            <a:pPr marL="242653" indent="-242653" algn="just">
              <a:spcBef>
                <a:spcPts val="849"/>
              </a:spcBef>
              <a:spcAft>
                <a:spcPts val="849"/>
              </a:spcAft>
              <a:buFont typeface="Wingdings" panose="05000000000000000000" pitchFamily="2" charset="2"/>
              <a:buChar char="v"/>
            </a:pPr>
            <a:r>
              <a:rPr lang="en-US" sz="1700" dirty="0"/>
              <a:t>Chaired Sessions in various Conferences.</a:t>
            </a:r>
          </a:p>
          <a:p>
            <a:pPr eaLnBrk="1" hangingPunct="1"/>
            <a:endParaRPr lang="en-US" altLang="en-US" sz="1100" dirty="0">
              <a:latin typeface="Times New Roman" pitchFamily="18" charset="0"/>
              <a:cs typeface="Times New Roman" pitchFamily="18" charset="0"/>
            </a:endParaRPr>
          </a:p>
          <a:p>
            <a:pPr eaLnBrk="1" hangingPunct="1">
              <a:buFont typeface="Wingdings" pitchFamily="2" charset="2"/>
              <a:buNone/>
            </a:pPr>
            <a:r>
              <a:rPr lang="en-US" altLang="en-US" sz="1700" b="1" i="1" dirty="0">
                <a:latin typeface="Book Antiqua" pitchFamily="18" charset="0"/>
              </a:rPr>
              <a:t>	 </a:t>
            </a:r>
          </a:p>
        </p:txBody>
      </p:sp>
    </p:spTree>
    <p:extLst>
      <p:ext uri="{BB962C8B-B14F-4D97-AF65-F5344CB8AC3E}">
        <p14:creationId xmlns:p14="http://schemas.microsoft.com/office/powerpoint/2010/main" val="15784441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rtlCol="0">
            <a:normAutofit fontScale="90000"/>
          </a:bodyPr>
          <a:lstStyle/>
          <a:p>
            <a:pPr>
              <a:defRPr/>
            </a:pPr>
            <a:r>
              <a:rPr lang="en-US" altLang="en-US" sz="4500" b="1" dirty="0">
                <a:cs typeface="Times New Roman" pitchFamily="18" charset="0"/>
              </a:rPr>
              <a:t/>
            </a:r>
            <a:br>
              <a:rPr lang="en-US" altLang="en-US" sz="4500" b="1" dirty="0">
                <a:cs typeface="Times New Roman" pitchFamily="18" charset="0"/>
              </a:rPr>
            </a:br>
            <a:r>
              <a:rPr lang="en-US" altLang="en-US" sz="4500" b="1" dirty="0">
                <a:cs typeface="Times New Roman" pitchFamily="18" charset="0"/>
              </a:rPr>
              <a:t/>
            </a:r>
            <a:br>
              <a:rPr lang="en-US" altLang="en-US" sz="4500" b="1" dirty="0">
                <a:cs typeface="Times New Roman" pitchFamily="18" charset="0"/>
              </a:rPr>
            </a:br>
            <a:r>
              <a:rPr lang="en-US" altLang="en-US" sz="4500" b="1" dirty="0">
                <a:cs typeface="Times New Roman" pitchFamily="18" charset="0"/>
              </a:rPr>
              <a:t> </a:t>
            </a:r>
            <a:r>
              <a:rPr lang="en-US" sz="5100" dirty="0"/>
              <a:t>Dr. </a:t>
            </a:r>
            <a:r>
              <a:rPr lang="en-US" sz="5100" dirty="0" err="1"/>
              <a:t>Neelam</a:t>
            </a:r>
            <a:r>
              <a:rPr lang="en-US" sz="5100" dirty="0"/>
              <a:t> </a:t>
            </a:r>
            <a:r>
              <a:rPr lang="en-US" sz="5100" dirty="0" err="1"/>
              <a:t>Bawane</a:t>
            </a:r>
            <a:r>
              <a:rPr lang="en-US" sz="5100" dirty="0"/>
              <a:t/>
            </a:r>
            <a:br>
              <a:rPr lang="en-US" sz="5100" dirty="0"/>
            </a:br>
            <a:r>
              <a:rPr lang="en-US" sz="5700" dirty="0"/>
              <a:t/>
            </a:r>
            <a:br>
              <a:rPr lang="en-US" sz="5700" dirty="0"/>
            </a:br>
            <a:endParaRPr lang="en-US" altLang="en-US" sz="5700" dirty="0">
              <a:cs typeface="Times New Roman" pitchFamily="18" charset="0"/>
            </a:endParaRPr>
          </a:p>
        </p:txBody>
      </p:sp>
      <p:sp>
        <p:nvSpPr>
          <p:cNvPr id="31747" name="Rectangle 3"/>
          <p:cNvSpPr>
            <a:spLocks noGrp="1" noChangeArrowheads="1"/>
          </p:cNvSpPr>
          <p:nvPr>
            <p:ph idx="1"/>
          </p:nvPr>
        </p:nvSpPr>
        <p:spPr>
          <a:xfrm>
            <a:off x="853440" y="1280160"/>
            <a:ext cx="12679680" cy="6126480"/>
          </a:xfrm>
        </p:spPr>
        <p:txBody>
          <a:bodyPr rtlCol="0">
            <a:normAutofit fontScale="25000" lnSpcReduction="20000"/>
          </a:bodyPr>
          <a:lstStyle/>
          <a:p>
            <a:pPr>
              <a:lnSpc>
                <a:spcPct val="80000"/>
              </a:lnSpc>
              <a:buNone/>
              <a:defRPr/>
            </a:pPr>
            <a:endParaRPr lang="en-US" altLang="en-US" sz="7900" b="1" dirty="0">
              <a:latin typeface="Times New Roman" panose="02020603050405020304" pitchFamily="18" charset="0"/>
              <a:cs typeface="Times New Roman" panose="02020603050405020304" pitchFamily="18" charset="0"/>
            </a:endParaRPr>
          </a:p>
          <a:p>
            <a:pPr>
              <a:lnSpc>
                <a:spcPct val="80000"/>
              </a:lnSpc>
              <a:buNone/>
              <a:defRPr/>
            </a:pPr>
            <a:r>
              <a:rPr lang="en-US" altLang="en-US" sz="7900" b="1" dirty="0">
                <a:latin typeface="Times New Roman" panose="02020603050405020304" pitchFamily="18" charset="0"/>
                <a:cs typeface="Times New Roman" panose="02020603050405020304" pitchFamily="18" charset="0"/>
              </a:rPr>
              <a:t>DESIGNATION :</a:t>
            </a:r>
            <a:r>
              <a:rPr lang="en-US" altLang="en-US" sz="7900" dirty="0">
                <a:latin typeface="Times New Roman" panose="02020603050405020304" pitchFamily="18" charset="0"/>
                <a:cs typeface="Times New Roman" panose="02020603050405020304" pitchFamily="18" charset="0"/>
              </a:rPr>
              <a:t>  </a:t>
            </a:r>
            <a:r>
              <a:rPr lang="en-US" altLang="en-US" sz="7900" b="1" i="1" dirty="0">
                <a:latin typeface="Times New Roman" panose="02020603050405020304" pitchFamily="18" charset="0"/>
                <a:cs typeface="Times New Roman" panose="02020603050405020304" pitchFamily="18" charset="0"/>
              </a:rPr>
              <a:t>Professor</a:t>
            </a:r>
          </a:p>
          <a:p>
            <a:pPr>
              <a:lnSpc>
                <a:spcPct val="80000"/>
              </a:lnSpc>
              <a:buNone/>
              <a:defRPr/>
            </a:pPr>
            <a:endParaRPr lang="en-US" altLang="en-US" sz="7900" i="1" dirty="0">
              <a:latin typeface="Times New Roman" panose="02020603050405020304" pitchFamily="18" charset="0"/>
              <a:cs typeface="Times New Roman" panose="02020603050405020304" pitchFamily="18" charset="0"/>
            </a:endParaRPr>
          </a:p>
          <a:p>
            <a:pPr>
              <a:lnSpc>
                <a:spcPct val="80000"/>
              </a:lnSpc>
              <a:buNone/>
              <a:defRPr/>
            </a:pPr>
            <a:r>
              <a:rPr lang="en-US" altLang="en-US" sz="7900" b="1" dirty="0">
                <a:latin typeface="Times New Roman" panose="02020603050405020304" pitchFamily="18" charset="0"/>
                <a:cs typeface="Times New Roman" panose="02020603050405020304" pitchFamily="18" charset="0"/>
              </a:rPr>
              <a:t>QUALIFICATION :</a:t>
            </a:r>
            <a:r>
              <a:rPr lang="en-US" altLang="en-US" sz="7900" dirty="0">
                <a:latin typeface="Times New Roman" panose="02020603050405020304" pitchFamily="18" charset="0"/>
                <a:cs typeface="Times New Roman" panose="02020603050405020304" pitchFamily="18" charset="0"/>
              </a:rPr>
              <a:t>   </a:t>
            </a:r>
            <a:r>
              <a:rPr lang="en-US" altLang="en-US" sz="7900" b="1" i="1" dirty="0" err="1">
                <a:latin typeface="Times New Roman" panose="02020603050405020304" pitchFamily="18" charset="0"/>
                <a:cs typeface="Times New Roman" panose="02020603050405020304" pitchFamily="18" charset="0"/>
              </a:rPr>
              <a:t>Ph.D</a:t>
            </a:r>
            <a:endParaRPr lang="en-US" altLang="en-US" sz="7900" b="1" i="1" dirty="0">
              <a:latin typeface="Times New Roman" panose="02020603050405020304" pitchFamily="18" charset="0"/>
              <a:cs typeface="Times New Roman" panose="02020603050405020304" pitchFamily="18" charset="0"/>
            </a:endParaRPr>
          </a:p>
          <a:p>
            <a:pPr>
              <a:lnSpc>
                <a:spcPct val="80000"/>
              </a:lnSpc>
              <a:buNone/>
              <a:defRPr/>
            </a:pPr>
            <a:endParaRPr lang="en-US" altLang="en-US" sz="7900" b="1" i="1" dirty="0">
              <a:latin typeface="Times New Roman" panose="02020603050405020304" pitchFamily="18" charset="0"/>
              <a:cs typeface="Times New Roman" panose="02020603050405020304" pitchFamily="18" charset="0"/>
            </a:endParaRPr>
          </a:p>
          <a:p>
            <a:pPr>
              <a:lnSpc>
                <a:spcPct val="80000"/>
              </a:lnSpc>
              <a:buNone/>
              <a:defRPr/>
            </a:pPr>
            <a:r>
              <a:rPr lang="en-US" altLang="en-US" sz="7900" b="1" dirty="0">
                <a:latin typeface="Times New Roman" panose="02020603050405020304" pitchFamily="18" charset="0"/>
                <a:cs typeface="Times New Roman" panose="02020603050405020304" pitchFamily="18" charset="0"/>
              </a:rPr>
              <a:t>SPECIALIZATION :</a:t>
            </a:r>
            <a:r>
              <a:rPr lang="en-US" altLang="en-US" sz="7900" dirty="0">
                <a:latin typeface="Times New Roman" panose="02020603050405020304" pitchFamily="18" charset="0"/>
                <a:cs typeface="Times New Roman" panose="02020603050405020304" pitchFamily="18" charset="0"/>
              </a:rPr>
              <a:t>  </a:t>
            </a:r>
            <a:r>
              <a:rPr lang="en-US" altLang="en-US" sz="7900" b="1" i="1" dirty="0">
                <a:latin typeface="Times New Roman" pitchFamily="18" charset="0"/>
                <a:cs typeface="Times New Roman" pitchFamily="18" charset="0"/>
              </a:rPr>
              <a:t>Computer Science &amp; Engineering</a:t>
            </a:r>
          </a:p>
          <a:p>
            <a:pPr>
              <a:lnSpc>
                <a:spcPct val="80000"/>
              </a:lnSpc>
              <a:buNone/>
              <a:defRPr/>
            </a:pPr>
            <a:endParaRPr lang="en-US" altLang="en-US" sz="7900" b="1" i="1" dirty="0">
              <a:latin typeface="Times New Roman" pitchFamily="18" charset="0"/>
              <a:cs typeface="Times New Roman" pitchFamily="18" charset="0"/>
            </a:endParaRPr>
          </a:p>
          <a:p>
            <a:pPr>
              <a:lnSpc>
                <a:spcPct val="80000"/>
              </a:lnSpc>
              <a:buNone/>
              <a:defRPr/>
            </a:pPr>
            <a:r>
              <a:rPr lang="en-US" altLang="en-US" sz="7900" b="1" dirty="0">
                <a:latin typeface="Times New Roman" panose="02020603050405020304" pitchFamily="18" charset="0"/>
                <a:cs typeface="Times New Roman" panose="02020603050405020304" pitchFamily="18" charset="0"/>
              </a:rPr>
              <a:t>TOTAL  EXPERIENCE :</a:t>
            </a:r>
            <a:r>
              <a:rPr lang="en-US" altLang="en-US" sz="7900" dirty="0">
                <a:latin typeface="Times New Roman" panose="02020603050405020304" pitchFamily="18" charset="0"/>
                <a:cs typeface="Times New Roman" panose="02020603050405020304" pitchFamily="18" charset="0"/>
              </a:rPr>
              <a:t>  </a:t>
            </a:r>
            <a:r>
              <a:rPr lang="en-US" sz="7900" b="1" dirty="0">
                <a:latin typeface="Times New Roman" panose="02020603050405020304" pitchFamily="18" charset="0"/>
                <a:cs typeface="Times New Roman" panose="02020603050405020304" pitchFamily="18" charset="0"/>
              </a:rPr>
              <a:t>19 Years of Teaching, Research and Industry</a:t>
            </a:r>
            <a:endParaRPr lang="en-US" sz="7900" dirty="0">
              <a:latin typeface="Times New Roman" panose="02020603050405020304" pitchFamily="18" charset="0"/>
              <a:cs typeface="Times New Roman" panose="02020603050405020304" pitchFamily="18" charset="0"/>
            </a:endParaRPr>
          </a:p>
          <a:p>
            <a:pPr>
              <a:lnSpc>
                <a:spcPct val="80000"/>
              </a:lnSpc>
              <a:buNone/>
              <a:defRPr/>
            </a:pPr>
            <a:endParaRPr lang="en-US" altLang="en-US" sz="6500" b="1" i="1" dirty="0">
              <a:latin typeface="Book Antiqua" pitchFamily="18" charset="0"/>
            </a:endParaRPr>
          </a:p>
          <a:p>
            <a:pPr marL="0" indent="0">
              <a:buNone/>
              <a:defRPr/>
            </a:pPr>
            <a:r>
              <a:rPr lang="en-US" sz="9100" b="1" dirty="0">
                <a:latin typeface="Times New Roman" panose="02020603050405020304" pitchFamily="18" charset="0"/>
                <a:cs typeface="Times New Roman" panose="02020603050405020304" pitchFamily="18" charset="0"/>
              </a:rPr>
              <a:t>Publications: </a:t>
            </a:r>
          </a:p>
          <a:p>
            <a:pPr>
              <a:defRPr/>
            </a:pPr>
            <a:r>
              <a:rPr lang="en-US" sz="9100" dirty="0">
                <a:latin typeface="Times New Roman" panose="02020603050405020304" pitchFamily="18" charset="0"/>
                <a:cs typeface="Times New Roman" panose="02020603050405020304" pitchFamily="18" charset="0"/>
              </a:rPr>
              <a:t>International Conferences – 05</a:t>
            </a:r>
          </a:p>
          <a:p>
            <a:pPr>
              <a:defRPr/>
            </a:pPr>
            <a:r>
              <a:rPr lang="en-US" sz="9100" dirty="0">
                <a:latin typeface="Times New Roman" panose="02020603050405020304" pitchFamily="18" charset="0"/>
                <a:cs typeface="Times New Roman" panose="02020603050405020304" pitchFamily="18" charset="0"/>
              </a:rPr>
              <a:t>International Journals – 02</a:t>
            </a:r>
          </a:p>
          <a:p>
            <a:pPr>
              <a:defRPr/>
            </a:pPr>
            <a:r>
              <a:rPr lang="en-US" sz="9100" dirty="0">
                <a:latin typeface="Times New Roman" panose="02020603050405020304" pitchFamily="18" charset="0"/>
                <a:cs typeface="Times New Roman" panose="02020603050405020304" pitchFamily="18" charset="0"/>
              </a:rPr>
              <a:t>National Conferences  – 01</a:t>
            </a:r>
          </a:p>
          <a:p>
            <a:pPr>
              <a:defRPr/>
            </a:pPr>
            <a:r>
              <a:rPr lang="en-US" sz="9100" dirty="0">
                <a:latin typeface="Times New Roman" panose="02020603050405020304" pitchFamily="18" charset="0"/>
                <a:cs typeface="Times New Roman" panose="02020603050405020304" pitchFamily="18" charset="0"/>
              </a:rPr>
              <a:t>National Journals – 01</a:t>
            </a:r>
          </a:p>
          <a:p>
            <a:pPr>
              <a:buNone/>
              <a:defRPr/>
            </a:pPr>
            <a:endParaRPr lang="en-US" sz="9100" b="1" dirty="0">
              <a:latin typeface="Times New Roman" panose="02020603050405020304" pitchFamily="18" charset="0"/>
              <a:cs typeface="Times New Roman" panose="02020603050405020304" pitchFamily="18" charset="0"/>
            </a:endParaRPr>
          </a:p>
          <a:p>
            <a:pPr eaLnBrk="1" hangingPunct="1">
              <a:buFont typeface="Arial" charset="0"/>
              <a:buNone/>
              <a:defRPr/>
            </a:pPr>
            <a:r>
              <a:rPr lang="en-US" altLang="en-US" sz="9300" b="1" dirty="0">
                <a:latin typeface="Times New Roman" panose="02020603050405020304" pitchFamily="18" charset="0"/>
                <a:cs typeface="Times New Roman" panose="02020603050405020304" pitchFamily="18" charset="0"/>
              </a:rPr>
              <a:t>Some of the Achievements:</a:t>
            </a:r>
          </a:p>
          <a:p>
            <a:pPr>
              <a:lnSpc>
                <a:spcPct val="120000"/>
              </a:lnSpc>
              <a:spcBef>
                <a:spcPts val="849"/>
              </a:spcBef>
              <a:spcAft>
                <a:spcPts val="849"/>
              </a:spcAft>
              <a:defRPr/>
            </a:pPr>
            <a:r>
              <a:rPr lang="en-US" sz="9100" dirty="0">
                <a:latin typeface="Times New Roman" pitchFamily="18" charset="0"/>
                <a:cs typeface="Times New Roman" pitchFamily="18" charset="0"/>
              </a:rPr>
              <a:t>Authored a book titled “Software Engineering” published by M/s Interline </a:t>
            </a:r>
          </a:p>
          <a:p>
            <a:pPr marL="0" indent="0">
              <a:lnSpc>
                <a:spcPct val="120000"/>
              </a:lnSpc>
              <a:spcBef>
                <a:spcPts val="849"/>
              </a:spcBef>
              <a:spcAft>
                <a:spcPts val="849"/>
              </a:spcAft>
              <a:buNone/>
              <a:defRPr/>
            </a:pPr>
            <a:r>
              <a:rPr lang="en-US" sz="9100" dirty="0">
                <a:latin typeface="Times New Roman" pitchFamily="18" charset="0"/>
                <a:cs typeface="Times New Roman" pitchFamily="18" charset="0"/>
              </a:rPr>
              <a:t>       Publications, Bengaluru in year 2005. Second edition – 2008.</a:t>
            </a:r>
          </a:p>
          <a:p>
            <a:pPr>
              <a:lnSpc>
                <a:spcPct val="120000"/>
              </a:lnSpc>
              <a:spcBef>
                <a:spcPts val="849"/>
              </a:spcBef>
              <a:spcAft>
                <a:spcPts val="849"/>
              </a:spcAft>
              <a:defRPr/>
            </a:pPr>
            <a:r>
              <a:rPr lang="en-US" sz="9100" dirty="0">
                <a:latin typeface="Times New Roman" pitchFamily="18" charset="0"/>
                <a:cs typeface="Times New Roman" pitchFamily="18" charset="0"/>
              </a:rPr>
              <a:t>Completed  2 Funded Projects and worked as Consultant.</a:t>
            </a:r>
          </a:p>
          <a:p>
            <a:pPr>
              <a:lnSpc>
                <a:spcPct val="120000"/>
              </a:lnSpc>
              <a:spcBef>
                <a:spcPts val="849"/>
              </a:spcBef>
              <a:spcAft>
                <a:spcPts val="849"/>
              </a:spcAft>
              <a:defRPr/>
            </a:pPr>
            <a:r>
              <a:rPr lang="en-US" sz="9100" dirty="0">
                <a:latin typeface="Times New Roman" pitchFamily="18" charset="0"/>
                <a:cs typeface="Times New Roman" pitchFamily="18" charset="0"/>
              </a:rPr>
              <a:t>Coordinated and Judged various Hackathon events.</a:t>
            </a:r>
          </a:p>
          <a:p>
            <a:pPr>
              <a:lnSpc>
                <a:spcPct val="120000"/>
              </a:lnSpc>
              <a:spcBef>
                <a:spcPts val="849"/>
              </a:spcBef>
              <a:spcAft>
                <a:spcPts val="849"/>
              </a:spcAft>
              <a:defRPr/>
            </a:pPr>
            <a:r>
              <a:rPr lang="en-US" sz="9100" dirty="0">
                <a:latin typeface="Times New Roman" pitchFamily="18" charset="0"/>
                <a:cs typeface="Times New Roman" pitchFamily="18" charset="0"/>
              </a:rPr>
              <a:t>Faculty for IBM Academic Programs.</a:t>
            </a:r>
          </a:p>
          <a:p>
            <a:pPr>
              <a:lnSpc>
                <a:spcPct val="120000"/>
              </a:lnSpc>
              <a:spcBef>
                <a:spcPts val="849"/>
              </a:spcBef>
              <a:spcAft>
                <a:spcPts val="849"/>
              </a:spcAft>
              <a:defRPr/>
            </a:pPr>
            <a:r>
              <a:rPr lang="en-US" sz="9100" dirty="0">
                <a:latin typeface="Times New Roman" pitchFamily="18" charset="0"/>
                <a:cs typeface="Times New Roman" pitchFamily="18" charset="0"/>
              </a:rPr>
              <a:t>Faculty for Wipro Academic Programs WIPRO JUMP START.</a:t>
            </a:r>
          </a:p>
          <a:p>
            <a:pPr>
              <a:buNone/>
              <a:defRPr/>
            </a:pPr>
            <a:r>
              <a:rPr lang="en-US" altLang="en-US" sz="9100" dirty="0">
                <a:latin typeface="Times New Roman" panose="02020603050405020304" pitchFamily="18" charset="0"/>
                <a:cs typeface="Times New Roman" panose="02020603050405020304" pitchFamily="18" charset="0"/>
              </a:rPr>
              <a:t> </a:t>
            </a:r>
          </a:p>
        </p:txBody>
      </p:sp>
      <p:sp>
        <p:nvSpPr>
          <p:cNvPr id="14340" name="Rectangle 5"/>
          <p:cNvSpPr>
            <a:spLocks noChangeArrowheads="1"/>
          </p:cNvSpPr>
          <p:nvPr/>
        </p:nvSpPr>
        <p:spPr bwMode="auto">
          <a:xfrm>
            <a:off x="3" y="2953463"/>
            <a:ext cx="261422" cy="65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129415" tIns="64708" rIns="129415" bIns="64708" anchor="ct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3400">
              <a:latin typeface="Times New Roman" pitchFamily="18" charset="0"/>
            </a:endParaRPr>
          </a:p>
        </p:txBody>
      </p:sp>
      <p:pic>
        <p:nvPicPr>
          <p:cNvPr id="14341" name="Picture 7" descr="http://kssem.edu.in/wp-content/uploads/2019/07/neelam-259x3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70085" y="182886"/>
            <a:ext cx="2169163" cy="188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968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rtlCol="0">
            <a:normAutofit fontScale="90000"/>
          </a:bodyPr>
          <a:lstStyle/>
          <a:p>
            <a:pPr>
              <a:defRPr/>
            </a:pPr>
            <a:r>
              <a:rPr lang="en-US" altLang="en-US" sz="4500" b="1" dirty="0">
                <a:cs typeface="Times New Roman" pitchFamily="18" charset="0"/>
              </a:rPr>
              <a:t/>
            </a:r>
            <a:br>
              <a:rPr lang="en-US" altLang="en-US" sz="4500" b="1" dirty="0">
                <a:cs typeface="Times New Roman" pitchFamily="18" charset="0"/>
              </a:rPr>
            </a:br>
            <a:r>
              <a:rPr lang="en-US" altLang="en-US" sz="4500" b="1" dirty="0">
                <a:cs typeface="Times New Roman" pitchFamily="18" charset="0"/>
              </a:rPr>
              <a:t/>
            </a:r>
            <a:br>
              <a:rPr lang="en-US" altLang="en-US" sz="4500" b="1" dirty="0">
                <a:cs typeface="Times New Roman" pitchFamily="18" charset="0"/>
              </a:rPr>
            </a:br>
            <a:r>
              <a:rPr lang="en-US" altLang="en-US" sz="4500" b="1" dirty="0">
                <a:cs typeface="Times New Roman" pitchFamily="18" charset="0"/>
              </a:rPr>
              <a:t>      </a:t>
            </a:r>
            <a:r>
              <a:rPr lang="en-US" sz="5700" dirty="0"/>
              <a:t>Dr. </a:t>
            </a:r>
            <a:r>
              <a:rPr lang="en-US" sz="5700" dirty="0" err="1"/>
              <a:t>Vandana</a:t>
            </a:r>
            <a:r>
              <a:rPr lang="en-US" sz="5700" dirty="0"/>
              <a:t> </a:t>
            </a:r>
            <a:r>
              <a:rPr lang="en-US" sz="5700" dirty="0" err="1"/>
              <a:t>Jha</a:t>
            </a:r>
            <a:r>
              <a:rPr lang="en-US" sz="5700" dirty="0"/>
              <a:t/>
            </a:r>
            <a:br>
              <a:rPr lang="en-US" sz="5700" dirty="0"/>
            </a:br>
            <a:r>
              <a:rPr lang="en-US" sz="5700" dirty="0"/>
              <a:t/>
            </a:r>
            <a:br>
              <a:rPr lang="en-US" sz="5700" dirty="0"/>
            </a:br>
            <a:endParaRPr lang="en-US" altLang="en-US" sz="5700" dirty="0">
              <a:cs typeface="Times New Roman" pitchFamily="18" charset="0"/>
            </a:endParaRPr>
          </a:p>
        </p:txBody>
      </p:sp>
      <p:sp>
        <p:nvSpPr>
          <p:cNvPr id="31747" name="Rectangle 3"/>
          <p:cNvSpPr>
            <a:spLocks noGrp="1" noChangeArrowheads="1"/>
          </p:cNvSpPr>
          <p:nvPr>
            <p:ph idx="1"/>
          </p:nvPr>
        </p:nvSpPr>
        <p:spPr>
          <a:xfrm>
            <a:off x="975360" y="1371600"/>
            <a:ext cx="12679680" cy="6400800"/>
          </a:xfrm>
        </p:spPr>
        <p:txBody>
          <a:bodyPr rtlCol="0">
            <a:normAutofit fontScale="25000" lnSpcReduction="20000"/>
          </a:bodyPr>
          <a:lstStyle/>
          <a:p>
            <a:pPr>
              <a:lnSpc>
                <a:spcPct val="80000"/>
              </a:lnSpc>
              <a:buNone/>
              <a:defRPr/>
            </a:pPr>
            <a:endParaRPr lang="en-US" altLang="en-US" sz="7800" b="1" dirty="0">
              <a:latin typeface="Times New Roman" panose="02020603050405020304" pitchFamily="18" charset="0"/>
              <a:cs typeface="Times New Roman" panose="02020603050405020304" pitchFamily="18" charset="0"/>
            </a:endParaRPr>
          </a:p>
          <a:p>
            <a:pPr>
              <a:lnSpc>
                <a:spcPct val="80000"/>
              </a:lnSpc>
              <a:buNone/>
              <a:defRPr/>
            </a:pPr>
            <a:r>
              <a:rPr lang="en-US" altLang="en-US" sz="7800" b="1" dirty="0">
                <a:latin typeface="Times New Roman" panose="02020603050405020304" pitchFamily="18" charset="0"/>
                <a:cs typeface="Times New Roman" panose="02020603050405020304" pitchFamily="18" charset="0"/>
              </a:rPr>
              <a:t>DESIGNATION :  Associate Professor</a:t>
            </a:r>
          </a:p>
          <a:p>
            <a:pPr>
              <a:lnSpc>
                <a:spcPct val="80000"/>
              </a:lnSpc>
              <a:buNone/>
              <a:defRPr/>
            </a:pPr>
            <a:endParaRPr lang="en-US" altLang="en-US" sz="7800" b="1" dirty="0">
              <a:latin typeface="Times New Roman" panose="02020603050405020304" pitchFamily="18" charset="0"/>
              <a:cs typeface="Times New Roman" panose="02020603050405020304" pitchFamily="18" charset="0"/>
            </a:endParaRPr>
          </a:p>
          <a:p>
            <a:pPr>
              <a:lnSpc>
                <a:spcPct val="80000"/>
              </a:lnSpc>
              <a:buNone/>
              <a:defRPr/>
            </a:pPr>
            <a:r>
              <a:rPr lang="en-US" altLang="en-US" sz="7800" b="1" dirty="0">
                <a:latin typeface="Times New Roman" panose="02020603050405020304" pitchFamily="18" charset="0"/>
                <a:cs typeface="Times New Roman" panose="02020603050405020304" pitchFamily="18" charset="0"/>
              </a:rPr>
              <a:t>QUALIFICATION :   B.E, </a:t>
            </a:r>
            <a:r>
              <a:rPr lang="en-US" altLang="en-US" sz="7800" b="1" dirty="0" err="1">
                <a:latin typeface="Times New Roman" panose="02020603050405020304" pitchFamily="18" charset="0"/>
                <a:cs typeface="Times New Roman" panose="02020603050405020304" pitchFamily="18" charset="0"/>
              </a:rPr>
              <a:t>M.Tech</a:t>
            </a:r>
            <a:r>
              <a:rPr lang="en-US" altLang="en-US" sz="7800" b="1" dirty="0">
                <a:latin typeface="Times New Roman" panose="02020603050405020304" pitchFamily="18" charset="0"/>
                <a:cs typeface="Times New Roman" panose="02020603050405020304" pitchFamily="18" charset="0"/>
              </a:rPr>
              <a:t>, </a:t>
            </a:r>
            <a:r>
              <a:rPr lang="en-US" altLang="en-US" sz="7800" b="1" dirty="0" err="1">
                <a:latin typeface="Times New Roman" panose="02020603050405020304" pitchFamily="18" charset="0"/>
                <a:cs typeface="Times New Roman" panose="02020603050405020304" pitchFamily="18" charset="0"/>
              </a:rPr>
              <a:t>Ph.D</a:t>
            </a:r>
            <a:endParaRPr lang="en-US" altLang="en-US" sz="7800" b="1" dirty="0">
              <a:latin typeface="Times New Roman" panose="02020603050405020304" pitchFamily="18" charset="0"/>
              <a:cs typeface="Times New Roman" panose="02020603050405020304" pitchFamily="18" charset="0"/>
            </a:endParaRPr>
          </a:p>
          <a:p>
            <a:pPr>
              <a:lnSpc>
                <a:spcPct val="80000"/>
              </a:lnSpc>
              <a:buNone/>
              <a:defRPr/>
            </a:pPr>
            <a:endParaRPr lang="en-US" altLang="en-US" sz="7800" b="1" dirty="0">
              <a:latin typeface="Times New Roman" panose="02020603050405020304" pitchFamily="18" charset="0"/>
              <a:cs typeface="Times New Roman" panose="02020603050405020304" pitchFamily="18" charset="0"/>
            </a:endParaRPr>
          </a:p>
          <a:p>
            <a:pPr>
              <a:lnSpc>
                <a:spcPct val="80000"/>
              </a:lnSpc>
              <a:buNone/>
              <a:defRPr/>
            </a:pPr>
            <a:r>
              <a:rPr lang="en-US" altLang="en-US" sz="7800" b="1" dirty="0">
                <a:latin typeface="Times New Roman" panose="02020603050405020304" pitchFamily="18" charset="0"/>
                <a:cs typeface="Times New Roman" panose="02020603050405020304" pitchFamily="18" charset="0"/>
              </a:rPr>
              <a:t>SPECIALIZATION :     Computer Science &amp; Engineering</a:t>
            </a:r>
          </a:p>
          <a:p>
            <a:pPr>
              <a:lnSpc>
                <a:spcPct val="80000"/>
              </a:lnSpc>
              <a:buNone/>
              <a:defRPr/>
            </a:pPr>
            <a:endParaRPr lang="en-US" altLang="en-US" sz="7800" b="1" dirty="0">
              <a:latin typeface="Times New Roman" panose="02020603050405020304" pitchFamily="18" charset="0"/>
              <a:cs typeface="Times New Roman" panose="02020603050405020304" pitchFamily="18" charset="0"/>
            </a:endParaRPr>
          </a:p>
          <a:p>
            <a:pPr>
              <a:lnSpc>
                <a:spcPct val="80000"/>
              </a:lnSpc>
              <a:buNone/>
              <a:defRPr/>
            </a:pPr>
            <a:r>
              <a:rPr lang="en-US" altLang="en-US" sz="7800" b="1" dirty="0">
                <a:latin typeface="Times New Roman" panose="02020603050405020304" pitchFamily="18" charset="0"/>
                <a:cs typeface="Times New Roman" panose="02020603050405020304" pitchFamily="18" charset="0"/>
              </a:rPr>
              <a:t>TOTAL  EXPERIENCE :</a:t>
            </a:r>
            <a:r>
              <a:rPr lang="en-US" altLang="en-US" sz="7800" dirty="0">
                <a:latin typeface="Times New Roman" panose="02020603050405020304" pitchFamily="18" charset="0"/>
                <a:cs typeface="Times New Roman" panose="02020603050405020304" pitchFamily="18" charset="0"/>
              </a:rPr>
              <a:t>  </a:t>
            </a:r>
            <a:r>
              <a:rPr lang="en-US" sz="7800" b="1" dirty="0">
                <a:latin typeface="Times New Roman" panose="02020603050405020304" pitchFamily="18" charset="0"/>
                <a:cs typeface="Times New Roman" panose="02020603050405020304" pitchFamily="18" charset="0"/>
              </a:rPr>
              <a:t>12 Years of Teaching and Research</a:t>
            </a:r>
            <a:endParaRPr lang="en-US" sz="6100" b="1" dirty="0">
              <a:latin typeface="Times New Roman" panose="02020603050405020304" pitchFamily="18" charset="0"/>
              <a:cs typeface="Times New Roman" panose="02020603050405020304" pitchFamily="18" charset="0"/>
            </a:endParaRPr>
          </a:p>
          <a:p>
            <a:pPr>
              <a:lnSpc>
                <a:spcPct val="80000"/>
              </a:lnSpc>
              <a:buNone/>
              <a:defRPr/>
            </a:pPr>
            <a:endParaRPr lang="en-US" altLang="en-US" sz="6500" b="1" i="1" dirty="0">
              <a:latin typeface="Book Antiqua" pitchFamily="18" charset="0"/>
            </a:endParaRPr>
          </a:p>
          <a:p>
            <a:pPr>
              <a:lnSpc>
                <a:spcPct val="80000"/>
              </a:lnSpc>
              <a:buNone/>
              <a:defRPr/>
            </a:pPr>
            <a:endParaRPr lang="en-US" altLang="en-US" sz="9100" b="1" dirty="0">
              <a:latin typeface="Times New Roman" panose="02020603050405020304" pitchFamily="18" charset="0"/>
              <a:cs typeface="Times New Roman" panose="02020603050405020304" pitchFamily="18" charset="0"/>
            </a:endParaRPr>
          </a:p>
          <a:p>
            <a:pPr>
              <a:lnSpc>
                <a:spcPct val="80000"/>
              </a:lnSpc>
              <a:buNone/>
              <a:defRPr/>
            </a:pPr>
            <a:r>
              <a:rPr lang="en-US" altLang="en-US" sz="9100" b="1" dirty="0">
                <a:latin typeface="Times New Roman" panose="02020603050405020304" pitchFamily="18" charset="0"/>
                <a:cs typeface="Times New Roman" panose="02020603050405020304" pitchFamily="18" charset="0"/>
              </a:rPr>
              <a:t>Publications:</a:t>
            </a:r>
          </a:p>
          <a:p>
            <a:pPr marL="0" indent="0">
              <a:buNone/>
              <a:defRPr/>
            </a:pPr>
            <a:endParaRPr lang="en-US" sz="1700" dirty="0">
              <a:latin typeface="Times New Roman" panose="02020603050405020304" pitchFamily="18" charset="0"/>
              <a:cs typeface="Times New Roman" panose="02020603050405020304" pitchFamily="18" charset="0"/>
            </a:endParaRPr>
          </a:p>
          <a:p>
            <a:pPr>
              <a:defRPr/>
            </a:pPr>
            <a:r>
              <a:rPr lang="en-US" sz="9100" dirty="0">
                <a:latin typeface="Times New Roman" panose="02020603050405020304" pitchFamily="18" charset="0"/>
                <a:cs typeface="Times New Roman" panose="02020603050405020304" pitchFamily="18" charset="0"/>
              </a:rPr>
              <a:t>National Conference – 02</a:t>
            </a:r>
          </a:p>
          <a:p>
            <a:pPr>
              <a:defRPr/>
            </a:pPr>
            <a:r>
              <a:rPr lang="en-US" sz="9100" dirty="0">
                <a:latin typeface="Times New Roman" panose="02020603050405020304" pitchFamily="18" charset="0"/>
                <a:cs typeface="Times New Roman" panose="02020603050405020304" pitchFamily="18" charset="0"/>
              </a:rPr>
              <a:t>International Conference – 05</a:t>
            </a:r>
          </a:p>
          <a:p>
            <a:pPr>
              <a:defRPr/>
            </a:pPr>
            <a:r>
              <a:rPr lang="en-US" sz="9100" dirty="0">
                <a:latin typeface="Times New Roman" panose="02020603050405020304" pitchFamily="18" charset="0"/>
                <a:cs typeface="Times New Roman" panose="02020603050405020304" pitchFamily="18" charset="0"/>
              </a:rPr>
              <a:t>International Journals – 05</a:t>
            </a:r>
          </a:p>
          <a:p>
            <a:pPr>
              <a:defRPr/>
            </a:pPr>
            <a:endParaRPr lang="en-US" sz="9100" dirty="0">
              <a:latin typeface="Times New Roman" panose="02020603050405020304" pitchFamily="18" charset="0"/>
              <a:cs typeface="Times New Roman" panose="02020603050405020304" pitchFamily="18" charset="0"/>
            </a:endParaRPr>
          </a:p>
          <a:p>
            <a:pPr eaLnBrk="1" hangingPunct="1">
              <a:buFont typeface="Arial" charset="0"/>
              <a:buNone/>
              <a:defRPr/>
            </a:pPr>
            <a:r>
              <a:rPr lang="en-US" altLang="en-US" sz="9300" b="1" dirty="0">
                <a:latin typeface="Times New Roman" panose="02020603050405020304" pitchFamily="18" charset="0"/>
                <a:cs typeface="Times New Roman" panose="02020603050405020304" pitchFamily="18" charset="0"/>
              </a:rPr>
              <a:t>Some of the Achievements:</a:t>
            </a:r>
          </a:p>
          <a:p>
            <a:pPr>
              <a:lnSpc>
                <a:spcPct val="120000"/>
              </a:lnSpc>
              <a:spcBef>
                <a:spcPts val="849"/>
              </a:spcBef>
              <a:spcAft>
                <a:spcPts val="849"/>
              </a:spcAft>
              <a:defRPr/>
            </a:pPr>
            <a:r>
              <a:rPr lang="en-US" sz="9100" dirty="0">
                <a:latin typeface="Times New Roman" pitchFamily="18" charset="0"/>
                <a:cs typeface="Times New Roman" pitchFamily="18" charset="0"/>
              </a:rPr>
              <a:t>The winner of “Best Thesis award” for PhD work titled “Sentiment Analysis in Hindi using Data Mining Algorithms”.</a:t>
            </a:r>
          </a:p>
          <a:p>
            <a:pPr>
              <a:lnSpc>
                <a:spcPct val="120000"/>
              </a:lnSpc>
              <a:spcBef>
                <a:spcPts val="849"/>
              </a:spcBef>
              <a:spcAft>
                <a:spcPts val="849"/>
              </a:spcAft>
              <a:defRPr/>
            </a:pPr>
            <a:r>
              <a:rPr lang="en-US" sz="9100" dirty="0">
                <a:latin typeface="Times New Roman" pitchFamily="18" charset="0"/>
                <a:cs typeface="Times New Roman" pitchFamily="18" charset="0"/>
              </a:rPr>
              <a:t>Chaired 2 Sessions in conferences.</a:t>
            </a:r>
            <a:endParaRPr lang="en-US" altLang="en-US" sz="5400" dirty="0"/>
          </a:p>
        </p:txBody>
      </p:sp>
      <p:sp>
        <p:nvSpPr>
          <p:cNvPr id="15364" name="Rectangle 5"/>
          <p:cNvSpPr>
            <a:spLocks noChangeArrowheads="1"/>
          </p:cNvSpPr>
          <p:nvPr/>
        </p:nvSpPr>
        <p:spPr bwMode="auto">
          <a:xfrm>
            <a:off x="3" y="2953463"/>
            <a:ext cx="261422" cy="65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129415" tIns="64708" rIns="129415" bIns="64708" anchor="ct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3400">
              <a:latin typeface="Times New Roman" pitchFamily="18" charset="0"/>
            </a:endParaRPr>
          </a:p>
        </p:txBody>
      </p:sp>
      <p:pic>
        <p:nvPicPr>
          <p:cNvPr id="15365" name="Picture 2" descr="http://kssem.edu.in/wp-content/uploads/2018/08/Vandana-Jha-223x3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13927" y="182880"/>
            <a:ext cx="1902463"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785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Content Placeholder 2"/>
          <p:cNvSpPr>
            <a:spLocks noGrp="1"/>
          </p:cNvSpPr>
          <p:nvPr>
            <p:ph idx="1"/>
          </p:nvPr>
        </p:nvSpPr>
        <p:spPr>
          <a:xfrm>
            <a:off x="287025" y="4373884"/>
            <a:ext cx="4688843" cy="1468757"/>
          </a:xfrm>
        </p:spPr>
        <p:txBody>
          <a:bodyPr>
            <a:normAutofit/>
          </a:bodyPr>
          <a:lstStyle/>
          <a:p>
            <a:pPr algn="ctr" eaLnBrk="1" hangingPunct="1">
              <a:buFont typeface="Arial" charset="0"/>
              <a:buNone/>
            </a:pPr>
            <a:r>
              <a:rPr lang="en-US" sz="2800">
                <a:latin typeface="Comic Sans MS" pitchFamily="66" charset="0"/>
              </a:rPr>
              <a:t>Dr. Girish V Attimarad</a:t>
            </a:r>
          </a:p>
          <a:p>
            <a:pPr algn="ctr" eaLnBrk="1" hangingPunct="1">
              <a:buFont typeface="Arial" charset="0"/>
              <a:buNone/>
            </a:pPr>
            <a:r>
              <a:rPr lang="en-US" sz="2300">
                <a:solidFill>
                  <a:srgbClr val="0070C0"/>
                </a:solidFill>
                <a:latin typeface="Comic Sans MS" pitchFamily="66" charset="0"/>
              </a:rPr>
              <a:t>Prof &amp; Head, Dept. of ECE</a:t>
            </a:r>
            <a:endParaRPr lang="en-US" sz="1700">
              <a:solidFill>
                <a:srgbClr val="0070C0"/>
              </a:solidFill>
              <a:latin typeface="Comic Sans MS" pitchFamily="66" charset="0"/>
            </a:endParaRPr>
          </a:p>
          <a:p>
            <a:pPr algn="ctr" eaLnBrk="1" hangingPunct="1">
              <a:buFont typeface="Arial" charset="0"/>
              <a:buNone/>
            </a:pPr>
            <a:endParaRPr lang="en-US" sz="2300">
              <a:latin typeface="Comic Sans MS" pitchFamily="66" charset="0"/>
            </a:endParaRPr>
          </a:p>
        </p:txBody>
      </p:sp>
      <p:sp>
        <p:nvSpPr>
          <p:cNvPr id="5" name="Slide Number Placeholder 4"/>
          <p:cNvSpPr>
            <a:spLocks noGrp="1"/>
          </p:cNvSpPr>
          <p:nvPr>
            <p:ph type="sldNum" sz="quarter" idx="12"/>
          </p:nvPr>
        </p:nvSpPr>
        <p:spPr/>
        <p:txBody>
          <a:bodyPr/>
          <a:lstStyle/>
          <a:p>
            <a:pPr>
              <a:defRPr/>
            </a:pPr>
            <a:fld id="{DCC3A505-E66D-4703-90EA-918B3A03B5AD}" type="slidenum">
              <a:rPr lang="en-IN">
                <a:latin typeface="Comic Sans MS" pitchFamily="66" charset="0"/>
              </a:rPr>
              <a:pPr>
                <a:defRPr/>
              </a:pPr>
              <a:t>25</a:t>
            </a:fld>
            <a:endParaRPr lang="en-IN" dirty="0">
              <a:latin typeface="Comic Sans MS" pitchFamily="66" charset="0"/>
            </a:endParaRPr>
          </a:p>
        </p:txBody>
      </p:sp>
      <p:sp>
        <p:nvSpPr>
          <p:cNvPr id="2053" name="Rectangle 3"/>
          <p:cNvSpPr>
            <a:spLocks noChangeArrowheads="1"/>
          </p:cNvSpPr>
          <p:nvPr/>
        </p:nvSpPr>
        <p:spPr bwMode="auto">
          <a:xfrm>
            <a:off x="4861570" y="1499287"/>
            <a:ext cx="65" cy="384721"/>
          </a:xfrm>
          <a:prstGeom prst="rect">
            <a:avLst/>
          </a:prstGeom>
          <a:noFill/>
          <a:ln w="9525">
            <a:noFill/>
            <a:miter lim="800000"/>
            <a:headEnd/>
            <a:tailEnd/>
          </a:ln>
        </p:spPr>
        <p:txBody>
          <a:bodyPr wrap="none" lIns="0" tIns="0" rIns="0" bIns="0" anchor="ctr">
            <a:spAutoFit/>
          </a:bodyPr>
          <a:lstStyle/>
          <a:p>
            <a:endParaRPr lang="en-US"/>
          </a:p>
        </p:txBody>
      </p:sp>
      <p:sp>
        <p:nvSpPr>
          <p:cNvPr id="2054" name="TextBox 15"/>
          <p:cNvSpPr txBox="1">
            <a:spLocks noChangeArrowheads="1"/>
          </p:cNvSpPr>
          <p:nvPr/>
        </p:nvSpPr>
        <p:spPr bwMode="auto">
          <a:xfrm>
            <a:off x="5356871" y="658419"/>
            <a:ext cx="8986523" cy="8132870"/>
          </a:xfrm>
          <a:prstGeom prst="rect">
            <a:avLst/>
          </a:prstGeom>
          <a:noFill/>
          <a:ln w="9525">
            <a:noFill/>
            <a:miter lim="800000"/>
            <a:headEnd/>
            <a:tailEnd/>
          </a:ln>
        </p:spPr>
        <p:txBody>
          <a:bodyPr lIns="129415" tIns="64708" rIns="129415" bIns="64708">
            <a:spAutoFit/>
          </a:bodyPr>
          <a:lstStyle/>
          <a:p>
            <a:r>
              <a:rPr lang="en-US" sz="4000" dirty="0">
                <a:latin typeface="Calibri" pitchFamily="34" charset="0"/>
              </a:rPr>
              <a:t>BE (Electronics and Communication </a:t>
            </a:r>
            <a:r>
              <a:rPr lang="en-US" sz="4000" dirty="0" err="1">
                <a:latin typeface="Calibri" pitchFamily="34" charset="0"/>
              </a:rPr>
              <a:t>Engg</a:t>
            </a:r>
            <a:r>
              <a:rPr lang="en-US" sz="4000" dirty="0">
                <a:latin typeface="Calibri" pitchFamily="34" charset="0"/>
              </a:rPr>
              <a:t>.):  Gulbarga University</a:t>
            </a:r>
          </a:p>
          <a:p>
            <a:r>
              <a:rPr lang="en-US" sz="4000" dirty="0">
                <a:latin typeface="Calibri" pitchFamily="34" charset="0"/>
              </a:rPr>
              <a:t>M.E (Digital Electronics): Karnataka University</a:t>
            </a:r>
          </a:p>
          <a:p>
            <a:r>
              <a:rPr lang="en-US" sz="4000" dirty="0">
                <a:latin typeface="Calibri" pitchFamily="34" charset="0"/>
              </a:rPr>
              <a:t>Ph.D. : Electronics &amp; Communication </a:t>
            </a:r>
            <a:r>
              <a:rPr lang="en-US" sz="4000" dirty="0" err="1">
                <a:latin typeface="Calibri" pitchFamily="34" charset="0"/>
              </a:rPr>
              <a:t>Engg</a:t>
            </a:r>
            <a:r>
              <a:rPr lang="en-US" sz="4000" dirty="0">
                <a:latin typeface="Calibri" pitchFamily="34" charset="0"/>
              </a:rPr>
              <a:t>.: Delhi University  </a:t>
            </a:r>
          </a:p>
          <a:p>
            <a:endParaRPr lang="en-US" sz="4000" dirty="0">
              <a:latin typeface="Calibri" pitchFamily="34" charset="0"/>
            </a:endParaRPr>
          </a:p>
          <a:p>
            <a:r>
              <a:rPr lang="en-US" sz="4000" dirty="0">
                <a:latin typeface="Calibri" pitchFamily="34" charset="0"/>
              </a:rPr>
              <a:t>Teaching Experience: 23 years</a:t>
            </a:r>
          </a:p>
          <a:p>
            <a:r>
              <a:rPr lang="en-US" sz="4000" dirty="0">
                <a:latin typeface="Calibri" pitchFamily="34" charset="0"/>
              </a:rPr>
              <a:t>Ph.D. Guiding: 5</a:t>
            </a:r>
          </a:p>
          <a:p>
            <a:r>
              <a:rPr lang="en-US" sz="4000" dirty="0">
                <a:latin typeface="Calibri" pitchFamily="34" charset="0"/>
              </a:rPr>
              <a:t>Ph.D. Awarded: 4</a:t>
            </a:r>
          </a:p>
          <a:p>
            <a:endParaRPr lang="en-US" sz="4000" dirty="0">
              <a:latin typeface="Calibri" pitchFamily="34" charset="0"/>
            </a:endParaRPr>
          </a:p>
          <a:p>
            <a:r>
              <a:rPr lang="en-US" sz="4000" dirty="0">
                <a:latin typeface="Calibri" pitchFamily="34" charset="0"/>
              </a:rPr>
              <a:t>Publications: 60 Research Papers in Journals and conferences</a:t>
            </a:r>
          </a:p>
        </p:txBody>
      </p:sp>
      <p:pic>
        <p:nvPicPr>
          <p:cNvPr id="2055" name="Picture 2" descr="C:\Users\Admin\Downloads\Dr, Girish V Attimarad.JPG"/>
          <p:cNvPicPr>
            <a:picLocks noChangeAspect="1" noChangeArrowheads="1"/>
          </p:cNvPicPr>
          <p:nvPr/>
        </p:nvPicPr>
        <p:blipFill>
          <a:blip r:embed="rId2" cstate="print"/>
          <a:srcRect/>
          <a:stretch>
            <a:fillRect/>
          </a:stretch>
        </p:blipFill>
        <p:spPr bwMode="auto">
          <a:xfrm>
            <a:off x="863605" y="1350647"/>
            <a:ext cx="3916683" cy="267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72725" y="4459607"/>
            <a:ext cx="4688843" cy="1470660"/>
          </a:xfrm>
        </p:spPr>
        <p:txBody>
          <a:bodyPr/>
          <a:lstStyle/>
          <a:p>
            <a:pPr algn="ctr" eaLnBrk="1" hangingPunct="1">
              <a:buFont typeface="Arial" charset="0"/>
              <a:buNone/>
            </a:pPr>
            <a:r>
              <a:rPr lang="en-US" sz="2800">
                <a:latin typeface="Comic Sans MS" pitchFamily="66" charset="0"/>
              </a:rPr>
              <a:t>Dr. Karthik P</a:t>
            </a:r>
          </a:p>
          <a:p>
            <a:pPr algn="ctr" eaLnBrk="1" hangingPunct="1">
              <a:buFont typeface="Arial" charset="0"/>
              <a:buNone/>
            </a:pPr>
            <a:r>
              <a:rPr lang="en-US" sz="2300">
                <a:solidFill>
                  <a:srgbClr val="0070C0"/>
                </a:solidFill>
                <a:latin typeface="Comic Sans MS" pitchFamily="66" charset="0"/>
              </a:rPr>
              <a:t>Prof, Dept. of ECE</a:t>
            </a:r>
            <a:endParaRPr lang="en-US" sz="1700">
              <a:solidFill>
                <a:srgbClr val="0070C0"/>
              </a:solidFill>
              <a:latin typeface="Comic Sans MS" pitchFamily="66" charset="0"/>
            </a:endParaRPr>
          </a:p>
          <a:p>
            <a:pPr algn="ctr" eaLnBrk="1" hangingPunct="1">
              <a:buFont typeface="Arial" charset="0"/>
              <a:buNone/>
            </a:pPr>
            <a:endParaRPr lang="en-US" sz="2300">
              <a:latin typeface="Comic Sans MS" pitchFamily="66" charset="0"/>
            </a:endParaRPr>
          </a:p>
        </p:txBody>
      </p:sp>
      <p:sp>
        <p:nvSpPr>
          <p:cNvPr id="5" name="Slide Number Placeholder 4"/>
          <p:cNvSpPr>
            <a:spLocks noGrp="1"/>
          </p:cNvSpPr>
          <p:nvPr>
            <p:ph type="sldNum" sz="quarter" idx="12"/>
          </p:nvPr>
        </p:nvSpPr>
        <p:spPr/>
        <p:txBody>
          <a:bodyPr/>
          <a:lstStyle/>
          <a:p>
            <a:pPr>
              <a:defRPr/>
            </a:pPr>
            <a:fld id="{53DF4058-8E88-4F17-91A2-44018B4E8A72}" type="slidenum">
              <a:rPr lang="en-IN">
                <a:latin typeface="Comic Sans MS" pitchFamily="66" charset="0"/>
              </a:rPr>
              <a:pPr>
                <a:defRPr/>
              </a:pPr>
              <a:t>26</a:t>
            </a:fld>
            <a:endParaRPr lang="en-IN" dirty="0">
              <a:latin typeface="Comic Sans MS" pitchFamily="66" charset="0"/>
            </a:endParaRPr>
          </a:p>
        </p:txBody>
      </p:sp>
      <p:sp>
        <p:nvSpPr>
          <p:cNvPr id="3077" name="Rectangle 3"/>
          <p:cNvSpPr>
            <a:spLocks noChangeArrowheads="1"/>
          </p:cNvSpPr>
          <p:nvPr/>
        </p:nvSpPr>
        <p:spPr bwMode="auto">
          <a:xfrm>
            <a:off x="4861570" y="1499287"/>
            <a:ext cx="65" cy="384721"/>
          </a:xfrm>
          <a:prstGeom prst="rect">
            <a:avLst/>
          </a:prstGeom>
          <a:noFill/>
          <a:ln w="9525">
            <a:noFill/>
            <a:miter lim="800000"/>
            <a:headEnd/>
            <a:tailEnd/>
          </a:ln>
        </p:spPr>
        <p:txBody>
          <a:bodyPr wrap="none" lIns="0" tIns="0" rIns="0" bIns="0" anchor="ctr">
            <a:spAutoFit/>
          </a:bodyPr>
          <a:lstStyle/>
          <a:p>
            <a:endParaRPr lang="en-US"/>
          </a:p>
        </p:txBody>
      </p:sp>
      <p:sp>
        <p:nvSpPr>
          <p:cNvPr id="3078" name="TextBox 15"/>
          <p:cNvSpPr txBox="1">
            <a:spLocks noChangeArrowheads="1"/>
          </p:cNvSpPr>
          <p:nvPr/>
        </p:nvSpPr>
        <p:spPr bwMode="auto">
          <a:xfrm>
            <a:off x="5356871" y="744832"/>
            <a:ext cx="8986523" cy="7484648"/>
          </a:xfrm>
          <a:prstGeom prst="rect">
            <a:avLst/>
          </a:prstGeom>
          <a:noFill/>
          <a:ln w="9525">
            <a:noFill/>
            <a:miter lim="800000"/>
            <a:headEnd/>
            <a:tailEnd/>
          </a:ln>
        </p:spPr>
        <p:txBody>
          <a:bodyPr lIns="129415" tIns="64708" rIns="129415" bIns="64708">
            <a:spAutoFit/>
          </a:bodyPr>
          <a:lstStyle/>
          <a:p>
            <a:r>
              <a:rPr lang="en-US" sz="4000" dirty="0">
                <a:latin typeface="Calibri" pitchFamily="34" charset="0"/>
              </a:rPr>
              <a:t>BE (Electronics and Communication </a:t>
            </a:r>
            <a:r>
              <a:rPr lang="en-US" sz="4000" dirty="0" err="1">
                <a:latin typeface="Calibri" pitchFamily="34" charset="0"/>
              </a:rPr>
              <a:t>Engg</a:t>
            </a:r>
            <a:r>
              <a:rPr lang="en-US" sz="4000" dirty="0">
                <a:latin typeface="Calibri" pitchFamily="34" charset="0"/>
              </a:rPr>
              <a:t>.):  </a:t>
            </a:r>
            <a:r>
              <a:rPr lang="en-US" sz="4000" dirty="0" err="1">
                <a:latin typeface="Calibri" pitchFamily="34" charset="0"/>
              </a:rPr>
              <a:t>Periyar</a:t>
            </a:r>
            <a:r>
              <a:rPr lang="en-US" sz="4000" dirty="0">
                <a:latin typeface="Calibri" pitchFamily="34" charset="0"/>
              </a:rPr>
              <a:t> University</a:t>
            </a:r>
          </a:p>
          <a:p>
            <a:r>
              <a:rPr lang="en-US" sz="4000" dirty="0">
                <a:latin typeface="Calibri" pitchFamily="34" charset="0"/>
              </a:rPr>
              <a:t>M.E (Applied Electronics): </a:t>
            </a:r>
            <a:r>
              <a:rPr lang="en-US" sz="4000" dirty="0" err="1">
                <a:latin typeface="Calibri" pitchFamily="34" charset="0"/>
              </a:rPr>
              <a:t>Sathyabama</a:t>
            </a:r>
            <a:r>
              <a:rPr lang="en-US" sz="4000" dirty="0">
                <a:latin typeface="Calibri" pitchFamily="34" charset="0"/>
              </a:rPr>
              <a:t> Deemed University</a:t>
            </a:r>
          </a:p>
          <a:p>
            <a:r>
              <a:rPr lang="en-US" sz="4000" dirty="0" err="1">
                <a:latin typeface="Calibri" pitchFamily="34" charset="0"/>
              </a:rPr>
              <a:t>Ph.D</a:t>
            </a:r>
            <a:r>
              <a:rPr lang="en-US" sz="4000" dirty="0">
                <a:latin typeface="Calibri" pitchFamily="34" charset="0"/>
              </a:rPr>
              <a:t>: Electronics &amp; Communication </a:t>
            </a:r>
            <a:r>
              <a:rPr lang="en-US" sz="4000" dirty="0" err="1">
                <a:latin typeface="Calibri" pitchFamily="34" charset="0"/>
              </a:rPr>
              <a:t>Engg</a:t>
            </a:r>
            <a:r>
              <a:rPr lang="en-US" sz="4000" dirty="0">
                <a:latin typeface="Calibri" pitchFamily="34" charset="0"/>
              </a:rPr>
              <a:t>.: </a:t>
            </a:r>
            <a:r>
              <a:rPr lang="en-US" sz="4000" dirty="0" err="1">
                <a:latin typeface="Calibri" pitchFamily="34" charset="0"/>
              </a:rPr>
              <a:t>Dr.M.G.R</a:t>
            </a:r>
            <a:r>
              <a:rPr lang="en-US" sz="4000" dirty="0">
                <a:latin typeface="Calibri" pitchFamily="34" charset="0"/>
              </a:rPr>
              <a:t>. Deemed University  </a:t>
            </a:r>
          </a:p>
          <a:p>
            <a:endParaRPr lang="en-US" sz="4000" dirty="0">
              <a:latin typeface="Calibri" pitchFamily="34" charset="0"/>
            </a:endParaRPr>
          </a:p>
          <a:p>
            <a:r>
              <a:rPr lang="en-US" sz="4000" dirty="0">
                <a:latin typeface="Calibri" pitchFamily="34" charset="0"/>
              </a:rPr>
              <a:t>Teaching Experience: 14 years</a:t>
            </a:r>
          </a:p>
          <a:p>
            <a:r>
              <a:rPr lang="en-US" sz="4000" dirty="0">
                <a:latin typeface="Calibri" pitchFamily="34" charset="0"/>
              </a:rPr>
              <a:t>Ph.D. Guiding: 7</a:t>
            </a:r>
          </a:p>
          <a:p>
            <a:endParaRPr lang="en-US" sz="4000" dirty="0">
              <a:latin typeface="Calibri" pitchFamily="34" charset="0"/>
            </a:endParaRPr>
          </a:p>
          <a:p>
            <a:r>
              <a:rPr lang="en-US" sz="4000" dirty="0">
                <a:latin typeface="Calibri" pitchFamily="34" charset="0"/>
              </a:rPr>
              <a:t>Publications: 36 Research Papers in Journals and conferences</a:t>
            </a:r>
          </a:p>
        </p:txBody>
      </p:sp>
      <p:pic>
        <p:nvPicPr>
          <p:cNvPr id="3079" name="Picture 2" descr="C:\Users\Admin\Downloads\Dr,Karthik.JPG"/>
          <p:cNvPicPr>
            <a:picLocks noChangeAspect="1" noChangeArrowheads="1"/>
          </p:cNvPicPr>
          <p:nvPr/>
        </p:nvPicPr>
        <p:blipFill>
          <a:blip r:embed="rId2" cstate="print"/>
          <a:srcRect/>
          <a:stretch>
            <a:fillRect/>
          </a:stretch>
        </p:blipFill>
        <p:spPr bwMode="auto">
          <a:xfrm>
            <a:off x="632469" y="1403991"/>
            <a:ext cx="4147820" cy="29698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172725" y="3941448"/>
            <a:ext cx="4688843" cy="1468753"/>
          </a:xfrm>
        </p:spPr>
        <p:txBody>
          <a:bodyPr>
            <a:normAutofit/>
          </a:bodyPr>
          <a:lstStyle/>
          <a:p>
            <a:pPr algn="ctr" eaLnBrk="1" hangingPunct="1">
              <a:buFont typeface="Arial" charset="0"/>
              <a:buNone/>
            </a:pPr>
            <a:r>
              <a:rPr lang="en-US" sz="2800">
                <a:latin typeface="Comic Sans MS" pitchFamily="66" charset="0"/>
              </a:rPr>
              <a:t>Dr. Dushyanth N D.</a:t>
            </a:r>
          </a:p>
          <a:p>
            <a:pPr algn="ctr" eaLnBrk="1" hangingPunct="1">
              <a:buFont typeface="Arial" charset="0"/>
              <a:buNone/>
            </a:pPr>
            <a:r>
              <a:rPr lang="en-US" sz="2300">
                <a:solidFill>
                  <a:srgbClr val="0070C0"/>
                </a:solidFill>
                <a:latin typeface="Comic Sans MS" pitchFamily="66" charset="0"/>
              </a:rPr>
              <a:t>Prof, Dept. of ECE</a:t>
            </a:r>
            <a:endParaRPr lang="en-US" sz="1700">
              <a:solidFill>
                <a:srgbClr val="0070C0"/>
              </a:solidFill>
              <a:latin typeface="Comic Sans MS" pitchFamily="66" charset="0"/>
            </a:endParaRPr>
          </a:p>
          <a:p>
            <a:pPr algn="ctr" eaLnBrk="1" hangingPunct="1">
              <a:buFont typeface="Arial" charset="0"/>
              <a:buNone/>
            </a:pPr>
            <a:endParaRPr lang="en-US" sz="2300">
              <a:latin typeface="Comic Sans MS" pitchFamily="66" charset="0"/>
            </a:endParaRPr>
          </a:p>
        </p:txBody>
      </p:sp>
      <p:sp>
        <p:nvSpPr>
          <p:cNvPr id="5" name="Slide Number Placeholder 4"/>
          <p:cNvSpPr>
            <a:spLocks noGrp="1"/>
          </p:cNvSpPr>
          <p:nvPr>
            <p:ph type="sldNum" sz="quarter" idx="12"/>
          </p:nvPr>
        </p:nvSpPr>
        <p:spPr/>
        <p:txBody>
          <a:bodyPr/>
          <a:lstStyle/>
          <a:p>
            <a:pPr>
              <a:defRPr/>
            </a:pPr>
            <a:fld id="{06FA90A9-8C37-4A13-AF13-D5C152C25688}" type="slidenum">
              <a:rPr lang="en-IN">
                <a:latin typeface="Comic Sans MS" pitchFamily="66" charset="0"/>
              </a:rPr>
              <a:pPr>
                <a:defRPr/>
              </a:pPr>
              <a:t>27</a:t>
            </a:fld>
            <a:endParaRPr lang="en-IN" dirty="0">
              <a:latin typeface="Comic Sans MS" pitchFamily="66" charset="0"/>
            </a:endParaRPr>
          </a:p>
        </p:txBody>
      </p:sp>
      <p:sp>
        <p:nvSpPr>
          <p:cNvPr id="4101" name="Rectangle 3"/>
          <p:cNvSpPr>
            <a:spLocks noChangeArrowheads="1"/>
          </p:cNvSpPr>
          <p:nvPr/>
        </p:nvSpPr>
        <p:spPr bwMode="auto">
          <a:xfrm>
            <a:off x="4861570" y="1499287"/>
            <a:ext cx="65" cy="384721"/>
          </a:xfrm>
          <a:prstGeom prst="rect">
            <a:avLst/>
          </a:prstGeom>
          <a:noFill/>
          <a:ln w="9525">
            <a:noFill/>
            <a:miter lim="800000"/>
            <a:headEnd/>
            <a:tailEnd/>
          </a:ln>
        </p:spPr>
        <p:txBody>
          <a:bodyPr wrap="none" lIns="0" tIns="0" rIns="0" bIns="0" anchor="ctr">
            <a:spAutoFit/>
          </a:bodyPr>
          <a:lstStyle/>
          <a:p>
            <a:endParaRPr lang="en-US"/>
          </a:p>
        </p:txBody>
      </p:sp>
      <p:sp>
        <p:nvSpPr>
          <p:cNvPr id="4102" name="TextBox 15"/>
          <p:cNvSpPr txBox="1">
            <a:spLocks noChangeArrowheads="1"/>
          </p:cNvSpPr>
          <p:nvPr/>
        </p:nvSpPr>
        <p:spPr bwMode="auto">
          <a:xfrm>
            <a:off x="5356871" y="1177291"/>
            <a:ext cx="8986523" cy="6901764"/>
          </a:xfrm>
          <a:prstGeom prst="rect">
            <a:avLst/>
          </a:prstGeom>
          <a:noFill/>
          <a:ln w="9525">
            <a:noFill/>
            <a:miter lim="800000"/>
            <a:headEnd/>
            <a:tailEnd/>
          </a:ln>
        </p:spPr>
        <p:txBody>
          <a:bodyPr lIns="129415" tIns="64708" rIns="129415" bIns="64708">
            <a:spAutoFit/>
          </a:bodyPr>
          <a:lstStyle/>
          <a:p>
            <a:r>
              <a:rPr lang="en-US" sz="4000">
                <a:latin typeface="Calibri" pitchFamily="34" charset="0"/>
              </a:rPr>
              <a:t>BE (Electronics and Communication Engineering):  Mysore University</a:t>
            </a:r>
          </a:p>
          <a:p>
            <a:r>
              <a:rPr lang="en-US" sz="4000">
                <a:latin typeface="Calibri" pitchFamily="34" charset="0"/>
              </a:rPr>
              <a:t>M.Tech. (Computer Application to Industrial Drives): VTU</a:t>
            </a:r>
          </a:p>
          <a:p>
            <a:r>
              <a:rPr lang="en-US" sz="4000">
                <a:latin typeface="Calibri" pitchFamily="34" charset="0"/>
              </a:rPr>
              <a:t>Ph.D. : ECE: VTU  </a:t>
            </a:r>
          </a:p>
          <a:p>
            <a:endParaRPr lang="en-US" sz="4000">
              <a:latin typeface="Calibri" pitchFamily="34" charset="0"/>
            </a:endParaRPr>
          </a:p>
          <a:p>
            <a:r>
              <a:rPr lang="en-US" sz="4000">
                <a:latin typeface="Calibri" pitchFamily="34" charset="0"/>
              </a:rPr>
              <a:t>Teaching Experience: 18 years</a:t>
            </a:r>
          </a:p>
          <a:p>
            <a:r>
              <a:rPr lang="en-US" sz="4000">
                <a:latin typeface="Calibri" pitchFamily="34" charset="0"/>
              </a:rPr>
              <a:t>Ph.D. Guiding: 2</a:t>
            </a:r>
          </a:p>
          <a:p>
            <a:endParaRPr lang="en-US" sz="4000">
              <a:latin typeface="Calibri" pitchFamily="34" charset="0"/>
            </a:endParaRPr>
          </a:p>
          <a:p>
            <a:r>
              <a:rPr lang="en-US" sz="4000">
                <a:latin typeface="Calibri" pitchFamily="34" charset="0"/>
              </a:rPr>
              <a:t>Publications: 18 Research Papers in Journals and conferences</a:t>
            </a:r>
          </a:p>
        </p:txBody>
      </p:sp>
      <p:pic>
        <p:nvPicPr>
          <p:cNvPr id="4103" name="Picture 2"/>
          <p:cNvPicPr>
            <a:picLocks noChangeAspect="1" noChangeArrowheads="1"/>
          </p:cNvPicPr>
          <p:nvPr/>
        </p:nvPicPr>
        <p:blipFill>
          <a:blip r:embed="rId2" cstate="print"/>
          <a:srcRect/>
          <a:stretch>
            <a:fillRect/>
          </a:stretch>
        </p:blipFill>
        <p:spPr bwMode="auto">
          <a:xfrm>
            <a:off x="749303" y="1350647"/>
            <a:ext cx="379984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2863" y="5065311"/>
            <a:ext cx="5012855" cy="1814602"/>
          </a:xfrm>
        </p:spPr>
        <p:txBody>
          <a:bodyPr>
            <a:normAutofit/>
          </a:bodyPr>
          <a:lstStyle/>
          <a:p>
            <a:pPr algn="ctr">
              <a:buNone/>
            </a:pPr>
            <a:r>
              <a:rPr lang="en-US" sz="2800" dirty="0">
                <a:latin typeface="Comic Sans MS" pitchFamily="66" charset="0"/>
              </a:rPr>
              <a:t>Prof. Sanjay </a:t>
            </a:r>
            <a:r>
              <a:rPr lang="en-US" sz="2800" dirty="0" err="1">
                <a:latin typeface="Comic Sans MS" pitchFamily="66" charset="0"/>
              </a:rPr>
              <a:t>Naik</a:t>
            </a:r>
            <a:endParaRPr lang="en-US" sz="2800" dirty="0">
              <a:latin typeface="Comic Sans MS" pitchFamily="66" charset="0"/>
            </a:endParaRPr>
          </a:p>
          <a:p>
            <a:pPr algn="ctr">
              <a:buNone/>
            </a:pPr>
            <a:r>
              <a:rPr lang="en-US" sz="2800" dirty="0">
                <a:solidFill>
                  <a:srgbClr val="0070C0"/>
                </a:solidFill>
                <a:latin typeface="Comic Sans MS" pitchFamily="66" charset="0"/>
              </a:rPr>
              <a:t>Assoc. Professor, </a:t>
            </a:r>
          </a:p>
          <a:p>
            <a:pPr algn="ctr">
              <a:buNone/>
            </a:pPr>
            <a:r>
              <a:rPr lang="en-US" sz="2800" dirty="0">
                <a:solidFill>
                  <a:srgbClr val="0070C0"/>
                </a:solidFill>
                <a:latin typeface="Comic Sans MS" pitchFamily="66" charset="0"/>
              </a:rPr>
              <a:t>Dept. Of ECE</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28</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241375" y="1349698"/>
            <a:ext cx="8551959" cy="3823999"/>
          </a:xfrm>
          <a:prstGeom prst="rect">
            <a:avLst/>
          </a:prstGeom>
          <a:noFill/>
        </p:spPr>
        <p:txBody>
          <a:bodyPr wrap="square" lIns="129415" tIns="64708" rIns="129415" bIns="64708" rtlCol="0">
            <a:spAutoFit/>
          </a:bodyPr>
          <a:lstStyle/>
          <a:p>
            <a:r>
              <a:rPr lang="en-US" sz="4000" dirty="0"/>
              <a:t>BE (ECE) (Bombay </a:t>
            </a:r>
            <a:r>
              <a:rPr lang="en-US" sz="4000" dirty="0" err="1"/>
              <a:t>Univ</a:t>
            </a:r>
            <a:r>
              <a:rPr lang="en-US" sz="4000" dirty="0"/>
              <a:t>)</a:t>
            </a:r>
          </a:p>
          <a:p>
            <a:r>
              <a:rPr lang="en-US" sz="4000" dirty="0"/>
              <a:t>ME (Control Systems) (</a:t>
            </a:r>
            <a:r>
              <a:rPr lang="en-US" sz="4000" dirty="0" err="1"/>
              <a:t>Shivaji</a:t>
            </a:r>
            <a:r>
              <a:rPr lang="en-US" sz="4000" dirty="0"/>
              <a:t> </a:t>
            </a:r>
            <a:r>
              <a:rPr lang="en-US" sz="4000" dirty="0" err="1"/>
              <a:t>Univ</a:t>
            </a:r>
            <a:r>
              <a:rPr lang="en-US" sz="4000" dirty="0"/>
              <a:t>)</a:t>
            </a:r>
          </a:p>
          <a:p>
            <a:endParaRPr lang="en-US" sz="4000" dirty="0"/>
          </a:p>
          <a:p>
            <a:r>
              <a:rPr lang="en-US" sz="4000" dirty="0"/>
              <a:t>Experience: 14 years (Teaching)</a:t>
            </a:r>
          </a:p>
          <a:p>
            <a:r>
              <a:rPr lang="en-US" sz="4000" dirty="0"/>
              <a:t>                      16 Years (Industry)</a:t>
            </a:r>
          </a:p>
          <a:p>
            <a:endParaRPr lang="en-US" sz="4000" dirty="0"/>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12290" name="Picture 2" descr="http://www.kssem.edu.in/wp-content/uploads/2016/05/sanj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74" y="1349697"/>
            <a:ext cx="4378087"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033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5012855" cy="1814602"/>
          </a:xfrm>
        </p:spPr>
        <p:txBody>
          <a:bodyPr>
            <a:normAutofit fontScale="92500" lnSpcReduction="10000"/>
          </a:bodyPr>
          <a:lstStyle/>
          <a:p>
            <a:pPr algn="ctr">
              <a:buNone/>
            </a:pPr>
            <a:r>
              <a:rPr lang="en-US" sz="2800" dirty="0">
                <a:latin typeface="Comic Sans MS" pitchFamily="66" charset="0"/>
              </a:rPr>
              <a:t>Prof. </a:t>
            </a:r>
            <a:r>
              <a:rPr lang="en-US" sz="2800" dirty="0" err="1">
                <a:latin typeface="Comic Sans MS" pitchFamily="66" charset="0"/>
              </a:rPr>
              <a:t>Sasindran</a:t>
            </a:r>
            <a:r>
              <a:rPr lang="en-US" sz="2800" dirty="0">
                <a:latin typeface="Comic Sans MS" pitchFamily="66" charset="0"/>
              </a:rPr>
              <a:t> </a:t>
            </a:r>
            <a:r>
              <a:rPr lang="en-US" sz="2800" dirty="0" err="1">
                <a:latin typeface="Comic Sans MS" pitchFamily="66" charset="0"/>
              </a:rPr>
              <a:t>Prabhu</a:t>
            </a:r>
            <a:r>
              <a:rPr lang="en-US" sz="2800" dirty="0">
                <a:latin typeface="Comic Sans MS" pitchFamily="66" charset="0"/>
              </a:rPr>
              <a:t> </a:t>
            </a:r>
          </a:p>
          <a:p>
            <a:pPr algn="ctr">
              <a:buNone/>
            </a:pPr>
            <a:r>
              <a:rPr lang="en-US" sz="2800" dirty="0">
                <a:solidFill>
                  <a:srgbClr val="0070C0"/>
                </a:solidFill>
                <a:latin typeface="Comic Sans MS" pitchFamily="66" charset="0"/>
              </a:rPr>
              <a:t>Assoc. Professor, </a:t>
            </a:r>
          </a:p>
          <a:p>
            <a:pPr algn="ctr">
              <a:buNone/>
            </a:pPr>
            <a:r>
              <a:rPr lang="en-US" sz="2800" dirty="0">
                <a:solidFill>
                  <a:srgbClr val="0070C0"/>
                </a:solidFill>
                <a:latin typeface="Comic Sans MS" pitchFamily="66" charset="0"/>
              </a:rPr>
              <a:t>Dept. Of ECE</a:t>
            </a:r>
          </a:p>
          <a:p>
            <a:pPr algn="ctr">
              <a:buNone/>
            </a:pPr>
            <a:r>
              <a:rPr lang="en-US" sz="2800" dirty="0">
                <a:solidFill>
                  <a:srgbClr val="0070C0"/>
                </a:solidFill>
                <a:latin typeface="Comic Sans MS" pitchFamily="66" charset="0"/>
              </a:rPr>
              <a:t>Key Resource Person</a:t>
            </a: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29</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241371" y="1349696"/>
            <a:ext cx="8871387" cy="4347219"/>
          </a:xfrm>
          <a:prstGeom prst="rect">
            <a:avLst/>
          </a:prstGeom>
          <a:noFill/>
        </p:spPr>
        <p:txBody>
          <a:bodyPr wrap="square" lIns="129415" tIns="64708" rIns="129415" bIns="64708" rtlCol="0">
            <a:spAutoFit/>
          </a:bodyPr>
          <a:lstStyle/>
          <a:p>
            <a:r>
              <a:rPr lang="en-US" sz="4000" dirty="0"/>
              <a:t>BE (ECE) (Madurai </a:t>
            </a:r>
            <a:r>
              <a:rPr lang="en-US" sz="4000" dirty="0" err="1"/>
              <a:t>Univ</a:t>
            </a:r>
            <a:r>
              <a:rPr lang="en-US" sz="4000" dirty="0"/>
              <a:t>)</a:t>
            </a:r>
          </a:p>
          <a:p>
            <a:r>
              <a:rPr lang="en-US" sz="4000" dirty="0"/>
              <a:t>ME (Applied Electronics)(Anna </a:t>
            </a:r>
            <a:r>
              <a:rPr lang="en-US" sz="4000" dirty="0" err="1"/>
              <a:t>Univ</a:t>
            </a:r>
            <a:r>
              <a:rPr lang="en-US" sz="4000" dirty="0"/>
              <a:t>)</a:t>
            </a:r>
          </a:p>
          <a:p>
            <a:endParaRPr lang="en-US" sz="4000" dirty="0"/>
          </a:p>
          <a:p>
            <a:r>
              <a:rPr lang="en-US" sz="4000" dirty="0"/>
              <a:t>Experience: 16 </a:t>
            </a:r>
            <a:r>
              <a:rPr lang="en-US" sz="3400" dirty="0"/>
              <a:t>Years</a:t>
            </a:r>
            <a:r>
              <a:rPr lang="en-US" sz="4000" dirty="0"/>
              <a:t> </a:t>
            </a:r>
            <a:r>
              <a:rPr lang="en-US" sz="3400" dirty="0"/>
              <a:t>(Telecom R&amp;D)</a:t>
            </a:r>
          </a:p>
          <a:p>
            <a:r>
              <a:rPr lang="en-US" sz="3400" dirty="0"/>
              <a:t>		18 Years (IT Industry)</a:t>
            </a:r>
            <a:endParaRPr lang="en-US" sz="4000" dirty="0"/>
          </a:p>
          <a:p>
            <a:r>
              <a:rPr lang="en-US" sz="4000" dirty="0"/>
              <a:t>                      </a:t>
            </a:r>
          </a:p>
          <a:p>
            <a:endParaRPr lang="en-US" sz="4000" dirty="0"/>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5121" name="Picture 1" descr="C:\Users\Admin\Downloads\IMG_0572.jpg"/>
          <p:cNvPicPr>
            <a:picLocks noChangeAspect="1" noChangeArrowheads="1"/>
          </p:cNvPicPr>
          <p:nvPr/>
        </p:nvPicPr>
        <p:blipFill>
          <a:blip r:embed="rId2" cstate="print"/>
          <a:srcRect/>
          <a:stretch>
            <a:fillRect/>
          </a:stretch>
        </p:blipFill>
        <p:spPr bwMode="auto">
          <a:xfrm>
            <a:off x="748074" y="1349697"/>
            <a:ext cx="4147663" cy="2160240"/>
          </a:xfrm>
          <a:prstGeom prst="rect">
            <a:avLst/>
          </a:prstGeom>
          <a:noFill/>
        </p:spPr>
      </p:pic>
    </p:spTree>
    <p:extLst>
      <p:ext uri="{BB962C8B-B14F-4D97-AF65-F5344CB8AC3E}">
        <p14:creationId xmlns:p14="http://schemas.microsoft.com/office/powerpoint/2010/main" val="2313033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5012855" cy="1814602"/>
          </a:xfrm>
        </p:spPr>
        <p:txBody>
          <a:bodyPr>
            <a:normAutofit/>
          </a:bodyPr>
          <a:lstStyle/>
          <a:p>
            <a:pPr algn="ctr">
              <a:buNone/>
            </a:pPr>
            <a:r>
              <a:rPr lang="en-US" sz="2800" dirty="0">
                <a:latin typeface="Comic Sans MS" pitchFamily="66" charset="0"/>
              </a:rPr>
              <a:t>Dr. </a:t>
            </a:r>
            <a:r>
              <a:rPr lang="en-US" sz="2800" dirty="0" err="1">
                <a:latin typeface="Comic Sans MS" pitchFamily="66" charset="0"/>
              </a:rPr>
              <a:t>Kishore</a:t>
            </a:r>
            <a:r>
              <a:rPr lang="en-US" sz="2800" dirty="0">
                <a:latin typeface="Comic Sans MS" pitchFamily="66" charset="0"/>
              </a:rPr>
              <a:t> M</a:t>
            </a:r>
          </a:p>
          <a:p>
            <a:pPr algn="ctr">
              <a:buNone/>
            </a:pPr>
            <a:r>
              <a:rPr lang="en-US" sz="2800" dirty="0">
                <a:solidFill>
                  <a:srgbClr val="0070C0"/>
                </a:solidFill>
                <a:latin typeface="Comic Sans MS" pitchFamily="66" charset="0"/>
              </a:rPr>
              <a:t>Assist. Professor, </a:t>
            </a:r>
          </a:p>
          <a:p>
            <a:pPr algn="ctr">
              <a:buNone/>
            </a:pPr>
            <a:r>
              <a:rPr lang="en-US" sz="2800" dirty="0">
                <a:solidFill>
                  <a:srgbClr val="0070C0"/>
                </a:solidFill>
                <a:latin typeface="Comic Sans MS" pitchFamily="66" charset="0"/>
              </a:rPr>
              <a:t>Dept. Of ECE</a:t>
            </a:r>
          </a:p>
          <a:p>
            <a:pPr algn="ctr">
              <a:buNone/>
            </a:pP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30</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676018" y="652136"/>
            <a:ext cx="8551959" cy="8132870"/>
          </a:xfrm>
          <a:prstGeom prst="rect">
            <a:avLst/>
          </a:prstGeom>
          <a:noFill/>
        </p:spPr>
        <p:txBody>
          <a:bodyPr wrap="square" lIns="129415" tIns="64708" rIns="129415" bIns="64708" rtlCol="0">
            <a:spAutoFit/>
          </a:bodyPr>
          <a:lstStyle/>
          <a:p>
            <a:r>
              <a:rPr lang="en-US" sz="4000" dirty="0"/>
              <a:t>BE (ECE) (VTU)</a:t>
            </a:r>
          </a:p>
          <a:p>
            <a:r>
              <a:rPr lang="en-US" sz="4000" dirty="0" err="1"/>
              <a:t>M.Tech</a:t>
            </a:r>
            <a:r>
              <a:rPr lang="en-US" sz="4000" dirty="0"/>
              <a:t>  (Electronics) (VTU)</a:t>
            </a:r>
          </a:p>
          <a:p>
            <a:r>
              <a:rPr lang="en-US" sz="4000" dirty="0" err="1"/>
              <a:t>Ph.D</a:t>
            </a:r>
            <a:r>
              <a:rPr lang="en-US" sz="4000" dirty="0"/>
              <a:t> (Image Processing and Machine Learning) (VTU)</a:t>
            </a:r>
          </a:p>
          <a:p>
            <a:endParaRPr lang="en-US" sz="4000" dirty="0"/>
          </a:p>
          <a:p>
            <a:r>
              <a:rPr lang="en-US" sz="4000" dirty="0"/>
              <a:t>Experience: 8 years (Teaching)</a:t>
            </a:r>
          </a:p>
          <a:p>
            <a:endParaRPr lang="en-US" sz="4000" dirty="0"/>
          </a:p>
          <a:p>
            <a:r>
              <a:rPr lang="en-US" sz="4000" dirty="0"/>
              <a:t>Research Publications: </a:t>
            </a:r>
          </a:p>
          <a:p>
            <a:endParaRPr lang="en-US" sz="4000" dirty="0"/>
          </a:p>
          <a:p>
            <a:r>
              <a:rPr lang="en-US" sz="4000" dirty="0"/>
              <a:t>International Conference: 04</a:t>
            </a:r>
          </a:p>
          <a:p>
            <a:r>
              <a:rPr lang="en-US" sz="4000" dirty="0"/>
              <a:t>International Journal: 03</a:t>
            </a:r>
          </a:p>
          <a:p>
            <a:endParaRPr lang="en-US" sz="4000" dirty="0"/>
          </a:p>
          <a:p>
            <a:endParaRPr lang="en-US" sz="4000" dirty="0"/>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100354" name="Picture 2" descr="C:\Users\Admin\Downloads\photos_2.jpg"/>
          <p:cNvPicPr>
            <a:picLocks noChangeAspect="1" noChangeArrowheads="1"/>
          </p:cNvPicPr>
          <p:nvPr/>
        </p:nvPicPr>
        <p:blipFill>
          <a:blip r:embed="rId2" cstate="print"/>
          <a:srcRect/>
          <a:stretch>
            <a:fillRect/>
          </a:stretch>
        </p:blipFill>
        <p:spPr bwMode="auto">
          <a:xfrm>
            <a:off x="287222" y="744829"/>
            <a:ext cx="4723727" cy="3024337"/>
          </a:xfrm>
          <a:prstGeom prst="rect">
            <a:avLst/>
          </a:prstGeom>
          <a:noFill/>
        </p:spPr>
      </p:pic>
    </p:spTree>
    <p:extLst>
      <p:ext uri="{BB962C8B-B14F-4D97-AF65-F5344CB8AC3E}">
        <p14:creationId xmlns:p14="http://schemas.microsoft.com/office/powerpoint/2010/main" val="2313033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43840" y="4389120"/>
            <a:ext cx="7680960" cy="1005840"/>
          </a:xfrm>
        </p:spPr>
        <p:txBody>
          <a:bodyPr>
            <a:noAutofit/>
          </a:bodyPr>
          <a:lstStyle/>
          <a:p>
            <a:r>
              <a:rPr lang="en-US" sz="2000" dirty="0" err="1">
                <a:solidFill>
                  <a:srgbClr val="7030A0"/>
                </a:solidFill>
                <a:latin typeface="Bookman Old Style" pitchFamily="18" charset="0"/>
              </a:rPr>
              <a:t>Vinutha</a:t>
            </a:r>
            <a:r>
              <a:rPr lang="en-US" sz="2000" dirty="0">
                <a:solidFill>
                  <a:srgbClr val="7030A0"/>
                </a:solidFill>
                <a:latin typeface="Bookman Old Style" pitchFamily="18" charset="0"/>
              </a:rPr>
              <a:t> </a:t>
            </a:r>
            <a:r>
              <a:rPr lang="en-US" sz="2000" dirty="0" err="1">
                <a:solidFill>
                  <a:srgbClr val="7030A0"/>
                </a:solidFill>
                <a:latin typeface="Bookman Old Style" pitchFamily="18" charset="0"/>
              </a:rPr>
              <a:t>Srikanth</a:t>
            </a:r>
            <a:r>
              <a:rPr lang="en-US" sz="2000" dirty="0">
                <a:solidFill>
                  <a:srgbClr val="7030A0"/>
                </a:solidFill>
                <a:latin typeface="Bookman Old Style" pitchFamily="18" charset="0"/>
              </a:rPr>
              <a:t/>
            </a:r>
            <a:br>
              <a:rPr lang="en-US" sz="2000" dirty="0">
                <a:solidFill>
                  <a:srgbClr val="7030A0"/>
                </a:solidFill>
                <a:latin typeface="Bookman Old Style" pitchFamily="18" charset="0"/>
              </a:rPr>
            </a:br>
            <a:r>
              <a:rPr lang="en-US" sz="2000" dirty="0">
                <a:solidFill>
                  <a:srgbClr val="7030A0"/>
                </a:solidFill>
                <a:latin typeface="Bookman Old Style" pitchFamily="18" charset="0"/>
              </a:rPr>
              <a:t>Associate Professor and Head</a:t>
            </a:r>
            <a:br>
              <a:rPr lang="en-US" sz="2000" dirty="0">
                <a:solidFill>
                  <a:srgbClr val="7030A0"/>
                </a:solidFill>
                <a:latin typeface="Bookman Old Style" pitchFamily="18" charset="0"/>
              </a:rPr>
            </a:br>
            <a:r>
              <a:rPr lang="en-US" sz="1700" dirty="0">
                <a:solidFill>
                  <a:srgbClr val="7030A0"/>
                </a:solidFill>
                <a:latin typeface="Bookman Old Style" pitchFamily="18" charset="0"/>
              </a:rPr>
              <a:t>Department of Electrical &amp; Electronics Engineering</a:t>
            </a:r>
            <a:endParaRPr lang="en-US" sz="2000" dirty="0">
              <a:solidFill>
                <a:srgbClr val="7030A0"/>
              </a:solidFill>
              <a:latin typeface="Bookman Old Style" pitchFamily="18" charset="0"/>
            </a:endParaRPr>
          </a:p>
        </p:txBody>
      </p:sp>
      <p:sp>
        <p:nvSpPr>
          <p:cNvPr id="3" name="Subtitle 2"/>
          <p:cNvSpPr>
            <a:spLocks noGrp="1"/>
          </p:cNvSpPr>
          <p:nvPr>
            <p:ph type="body" sz="half" idx="2"/>
          </p:nvPr>
        </p:nvSpPr>
        <p:spPr>
          <a:xfrm>
            <a:off x="7071362" y="182884"/>
            <a:ext cx="6690823" cy="6746559"/>
          </a:xfrm>
        </p:spPr>
        <p:txBody>
          <a:bodyPr>
            <a:normAutofit/>
          </a:bodyPr>
          <a:lstStyle/>
          <a:p>
            <a:pPr marL="242653" indent="-242653" algn="just">
              <a:lnSpc>
                <a:spcPct val="150000"/>
              </a:lnSpc>
              <a:buFont typeface="Wingdings" pitchFamily="2" charset="2"/>
              <a:buChar char="v"/>
            </a:pPr>
            <a:r>
              <a:rPr lang="en-IN" sz="1700" dirty="0">
                <a:latin typeface="Comic Sans MS" pitchFamily="66" charset="0"/>
              </a:rPr>
              <a:t>Specialisation in the area of Nano-Electronics</a:t>
            </a:r>
          </a:p>
          <a:p>
            <a:pPr marL="242653" indent="-242653" algn="just">
              <a:lnSpc>
                <a:spcPct val="150000"/>
              </a:lnSpc>
              <a:buFont typeface="Wingdings" pitchFamily="2" charset="2"/>
              <a:buChar char="v"/>
            </a:pPr>
            <a:endParaRPr lang="en-IN" sz="1700" dirty="0">
              <a:latin typeface="Comic Sans MS" pitchFamily="66" charset="0"/>
            </a:endParaRPr>
          </a:p>
          <a:p>
            <a:pPr marL="242653" indent="-242653" algn="just">
              <a:lnSpc>
                <a:spcPct val="150000"/>
              </a:lnSpc>
              <a:buFont typeface="Wingdings" pitchFamily="2" charset="2"/>
              <a:buChar char="v"/>
            </a:pPr>
            <a:r>
              <a:rPr lang="en-IN" sz="1700" dirty="0">
                <a:latin typeface="Comic Sans MS" pitchFamily="66" charset="0"/>
              </a:rPr>
              <a:t>Selected for 10 days hands on training on “</a:t>
            </a:r>
            <a:r>
              <a:rPr lang="en-IN" sz="1700" b="1" dirty="0">
                <a:latin typeface="Comic Sans MS" pitchFamily="66" charset="0"/>
              </a:rPr>
              <a:t>Characterisation and Fabrication methods for </a:t>
            </a:r>
            <a:r>
              <a:rPr lang="en-IN" sz="1700" b="1" dirty="0" err="1">
                <a:latin typeface="Comic Sans MS" pitchFamily="66" charset="0"/>
              </a:rPr>
              <a:t>nano</a:t>
            </a:r>
            <a:r>
              <a:rPr lang="en-IN" sz="1700" b="1" dirty="0">
                <a:latin typeface="Comic Sans MS" pitchFamily="66" charset="0"/>
              </a:rPr>
              <a:t> materials</a:t>
            </a:r>
            <a:r>
              <a:rPr lang="en-IN" sz="1700" dirty="0">
                <a:latin typeface="Comic Sans MS" pitchFamily="66" charset="0"/>
              </a:rPr>
              <a:t>” at Centre of </a:t>
            </a:r>
            <a:r>
              <a:rPr lang="en-IN" sz="1700" dirty="0" err="1">
                <a:latin typeface="Comic Sans MS" pitchFamily="66" charset="0"/>
              </a:rPr>
              <a:t>Nanoscience</a:t>
            </a:r>
            <a:r>
              <a:rPr lang="en-IN" sz="1700" dirty="0">
                <a:latin typeface="Comic Sans MS" pitchFamily="66" charset="0"/>
              </a:rPr>
              <a:t> and Engineering, </a:t>
            </a:r>
            <a:r>
              <a:rPr lang="en-IN" sz="1700" dirty="0" err="1">
                <a:latin typeface="Comic Sans MS" pitchFamily="66" charset="0"/>
              </a:rPr>
              <a:t>IISc</a:t>
            </a:r>
            <a:r>
              <a:rPr lang="en-IN" sz="1700" dirty="0">
                <a:latin typeface="Comic Sans MS" pitchFamily="66" charset="0"/>
              </a:rPr>
              <a:t>, Bangalore as a part of INUP programme conducted at National Level through Prime Minister Fund for pursuing Research.</a:t>
            </a:r>
          </a:p>
          <a:p>
            <a:pPr marL="242653" indent="-242653" algn="just">
              <a:lnSpc>
                <a:spcPct val="150000"/>
              </a:lnSpc>
              <a:buFont typeface="Wingdings" pitchFamily="2" charset="2"/>
              <a:buChar char="v"/>
            </a:pPr>
            <a:r>
              <a:rPr lang="en-IN" sz="1700" dirty="0">
                <a:latin typeface="Comic Sans MS" pitchFamily="66" charset="0"/>
              </a:rPr>
              <a:t>Presented papers in various national and Internationals conferences</a:t>
            </a:r>
            <a:endParaRPr lang="en-US" sz="1700" dirty="0">
              <a:latin typeface="Comic Sans MS" pitchFamily="66" charset="0"/>
            </a:endParaRPr>
          </a:p>
          <a:p>
            <a:pPr marL="242653" indent="-242653" algn="just">
              <a:lnSpc>
                <a:spcPct val="150000"/>
              </a:lnSpc>
              <a:buFont typeface="Wingdings" pitchFamily="2" charset="2"/>
              <a:buChar char="v"/>
            </a:pPr>
            <a:endParaRPr lang="en-US" sz="1700" dirty="0">
              <a:latin typeface="Comic Sans MS" pitchFamily="66" charset="0"/>
            </a:endParaRPr>
          </a:p>
          <a:p>
            <a:pPr marL="242653" indent="-242653" algn="just">
              <a:lnSpc>
                <a:spcPct val="150000"/>
              </a:lnSpc>
              <a:buFont typeface="Wingdings" pitchFamily="2" charset="2"/>
              <a:buChar char="v"/>
            </a:pPr>
            <a:r>
              <a:rPr lang="en-IN" sz="1700" dirty="0">
                <a:latin typeface="Comic Sans MS" pitchFamily="66" charset="0"/>
              </a:rPr>
              <a:t>Received number of grants for conducting student workshops and faculty development programs from different government organisations</a:t>
            </a:r>
            <a:endParaRPr lang="en-US" sz="1700" dirty="0">
              <a:latin typeface="Comic Sans MS" pitchFamily="66" charset="0"/>
            </a:endParaRPr>
          </a:p>
          <a:p>
            <a:pPr marL="242653" indent="-242653" algn="just">
              <a:lnSpc>
                <a:spcPct val="150000"/>
              </a:lnSpc>
              <a:buFont typeface="Wingdings" pitchFamily="2" charset="2"/>
              <a:buChar char="v"/>
            </a:pPr>
            <a:endParaRPr lang="en-US" sz="1700" dirty="0">
              <a:latin typeface="Comic Sans MS" pitchFamily="66" charset="0"/>
            </a:endParaRPr>
          </a:p>
          <a:p>
            <a:pPr marL="242653" indent="-242653" algn="just">
              <a:lnSpc>
                <a:spcPct val="150000"/>
              </a:lnSpc>
              <a:buFont typeface="Wingdings" pitchFamily="2" charset="2"/>
              <a:buChar char="v"/>
            </a:pPr>
            <a:r>
              <a:rPr lang="en-IN" sz="1700" dirty="0">
                <a:latin typeface="Comic Sans MS" pitchFamily="66" charset="0"/>
              </a:rPr>
              <a:t>Received “Teacher of Excellence” award for the academic year 2014 – 2015 at KSSEM.</a:t>
            </a:r>
          </a:p>
          <a:p>
            <a:pPr marL="242653" indent="-242653" algn="just">
              <a:lnSpc>
                <a:spcPct val="150000"/>
              </a:lnSpc>
              <a:buFont typeface="Wingdings" pitchFamily="2" charset="2"/>
              <a:buChar char="v"/>
            </a:pPr>
            <a:endParaRPr lang="en-US" sz="1700" dirty="0">
              <a:latin typeface="Comic Sans MS" pitchFamily="66" charset="0"/>
            </a:endParaRPr>
          </a:p>
          <a:p>
            <a:pPr algn="just">
              <a:lnSpc>
                <a:spcPct val="150000"/>
              </a:lnSpc>
            </a:pPr>
            <a:endParaRPr lang="en-US" sz="1700" dirty="0">
              <a:latin typeface="Comic Sans MS" pitchFamily="66" charset="0"/>
            </a:endParaRPr>
          </a:p>
        </p:txBody>
      </p:sp>
      <p:pic>
        <p:nvPicPr>
          <p:cNvPr id="4" name="Picture 3"/>
          <p:cNvPicPr/>
          <p:nvPr/>
        </p:nvPicPr>
        <p:blipFill>
          <a:blip r:embed="rId2" cstate="print">
            <a:clrChange>
              <a:clrFrom>
                <a:srgbClr val="423745"/>
              </a:clrFrom>
              <a:clrTo>
                <a:srgbClr val="423745">
                  <a:alpha val="0"/>
                </a:srgbClr>
              </a:clrTo>
            </a:clrChange>
            <a:extLst>
              <a:ext uri="{28A0092B-C50C-407E-A947-70E740481C1C}">
                <a14:useLocalDpi xmlns:a14="http://schemas.microsoft.com/office/drawing/2010/main" val="0"/>
              </a:ext>
            </a:extLst>
          </a:blip>
          <a:srcRect/>
          <a:stretch>
            <a:fillRect/>
          </a:stretch>
        </p:blipFill>
        <p:spPr bwMode="auto">
          <a:xfrm>
            <a:off x="487683" y="457202"/>
            <a:ext cx="5661660" cy="3423287"/>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488023" y="5486400"/>
            <a:ext cx="7093356" cy="2439004"/>
          </a:xfrm>
          <a:prstGeom prst="rect">
            <a:avLst/>
          </a:prstGeom>
          <a:noFill/>
        </p:spPr>
        <p:txBody>
          <a:bodyPr wrap="none" lIns="129415" tIns="64708" rIns="129415" bIns="64708" rtlCol="0">
            <a:spAutoFit/>
          </a:bodyPr>
          <a:lstStyle/>
          <a:p>
            <a:pPr algn="just">
              <a:lnSpc>
                <a:spcPct val="150000"/>
              </a:lnSpc>
            </a:pPr>
            <a:r>
              <a:rPr lang="en-US" dirty="0" smtClean="0">
                <a:latin typeface="Comic Sans MS" pitchFamily="66" charset="0"/>
              </a:rPr>
              <a:t>The department believes and aims at </a:t>
            </a:r>
          </a:p>
          <a:p>
            <a:pPr algn="just">
              <a:lnSpc>
                <a:spcPct val="150000"/>
              </a:lnSpc>
            </a:pPr>
            <a:r>
              <a:rPr lang="en-US" dirty="0" smtClean="0">
                <a:latin typeface="Comic Sans MS" pitchFamily="66" charset="0"/>
              </a:rPr>
              <a:t>nurturing a tradition of providing an </a:t>
            </a:r>
          </a:p>
          <a:p>
            <a:pPr algn="just">
              <a:lnSpc>
                <a:spcPct val="150000"/>
              </a:lnSpc>
            </a:pPr>
            <a:r>
              <a:rPr lang="en-US" dirty="0" smtClean="0">
                <a:latin typeface="Comic Sans MS" pitchFamily="66" charset="0"/>
              </a:rPr>
              <a:t>encouraging and motivating </a:t>
            </a:r>
          </a:p>
          <a:p>
            <a:pPr algn="just">
              <a:lnSpc>
                <a:spcPct val="150000"/>
              </a:lnSpc>
            </a:pPr>
            <a:r>
              <a:rPr lang="en-US" dirty="0" smtClean="0">
                <a:latin typeface="Comic Sans MS" pitchFamily="66" charset="0"/>
              </a:rPr>
              <a:t>Environment for faculties as well as students.</a:t>
            </a:r>
          </a:p>
        </p:txBody>
      </p:sp>
      <p:sp>
        <p:nvSpPr>
          <p:cNvPr id="5" name="TextBox 4"/>
          <p:cNvSpPr txBox="1"/>
          <p:nvPr/>
        </p:nvSpPr>
        <p:spPr>
          <a:xfrm>
            <a:off x="1171999" y="7604796"/>
            <a:ext cx="10488516" cy="900121"/>
          </a:xfrm>
          <a:prstGeom prst="rect">
            <a:avLst/>
          </a:prstGeom>
          <a:noFill/>
        </p:spPr>
        <p:txBody>
          <a:bodyPr wrap="none" lIns="129415" tIns="64708" rIns="129415" bIns="64708" rtlCol="0">
            <a:spAutoFit/>
          </a:bodyPr>
          <a:lstStyle/>
          <a:p>
            <a:r>
              <a:rPr lang="en-US" dirty="0">
                <a:solidFill>
                  <a:srgbClr val="C00000"/>
                </a:solidFill>
                <a:latin typeface="Comic Sans MS" pitchFamily="66" charset="0"/>
              </a:rPr>
              <a:t>I wish my students All the Very Best for all future </a:t>
            </a:r>
            <a:r>
              <a:rPr lang="en-US" dirty="0" smtClean="0">
                <a:solidFill>
                  <a:srgbClr val="C00000"/>
                </a:solidFill>
                <a:latin typeface="Comic Sans MS" pitchFamily="66" charset="0"/>
              </a:rPr>
              <a:t>accomplishments</a:t>
            </a:r>
            <a:endParaRPr lang="en-US" dirty="0">
              <a:solidFill>
                <a:srgbClr val="C00000"/>
              </a:solidFill>
              <a:latin typeface="Comic Sans MS" pitchFamily="66" charset="0"/>
            </a:endParaRPr>
          </a:p>
          <a:p>
            <a:endParaRPr lang="en-US" dirty="0">
              <a:solidFill>
                <a:srgbClr val="C00000"/>
              </a:solidFill>
            </a:endParaRPr>
          </a:p>
        </p:txBody>
      </p:sp>
    </p:spTree>
    <p:extLst>
      <p:ext uri="{BB962C8B-B14F-4D97-AF65-F5344CB8AC3E}">
        <p14:creationId xmlns:p14="http://schemas.microsoft.com/office/powerpoint/2010/main" val="28198211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err="1">
                <a:latin typeface="Times New Roman"/>
                <a:ea typeface="Times New Roman"/>
              </a:rPr>
              <a:t>Dr.BALAJI.B</a:t>
            </a:r>
            <a:endParaRPr lang="en-US" sz="4000"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09603" y="1572852"/>
            <a:ext cx="9513167" cy="190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09600" y="3474726"/>
            <a:ext cx="7315200" cy="1906807"/>
          </a:xfrm>
          <a:prstGeom prst="rect">
            <a:avLst/>
          </a:prstGeom>
        </p:spPr>
        <p:txBody>
          <a:bodyPr lIns="129415" tIns="64708" rIns="129415" bIns="64708">
            <a:spAutoFit/>
          </a:bodyPr>
          <a:lstStyle/>
          <a:p>
            <a:pPr>
              <a:lnSpc>
                <a:spcPct val="115000"/>
              </a:lnSpc>
              <a:spcAft>
                <a:spcPts val="1415"/>
              </a:spcAft>
            </a:pPr>
            <a:r>
              <a:rPr lang="en-US" b="1" dirty="0" smtClean="0">
                <a:effectLst/>
                <a:latin typeface="Times New Roman"/>
                <a:ea typeface="Times New Roman"/>
                <a:cs typeface="Times New Roman"/>
              </a:rPr>
              <a:t>Publications: </a:t>
            </a:r>
            <a:endParaRPr lang="en-US" sz="1700" dirty="0">
              <a:ea typeface="Times New Roman"/>
              <a:cs typeface="Times New Roman"/>
            </a:endParaRPr>
          </a:p>
          <a:p>
            <a:pPr marL="485306" indent="-485306">
              <a:buFont typeface="Symbol"/>
              <a:buChar char=""/>
            </a:pPr>
            <a:r>
              <a:rPr lang="en-US" dirty="0" smtClean="0">
                <a:effectLst/>
                <a:latin typeface="Times New Roman"/>
                <a:ea typeface="Times New Roman"/>
                <a:cs typeface="Times New Roman"/>
              </a:rPr>
              <a:t>International Conference    01</a:t>
            </a:r>
            <a:endParaRPr lang="en-US" sz="1700" dirty="0">
              <a:ea typeface="Times New Roman"/>
              <a:cs typeface="Times New Roman"/>
            </a:endParaRPr>
          </a:p>
          <a:p>
            <a:pPr marL="485306" indent="-485306">
              <a:buFont typeface="Symbol"/>
              <a:buChar char=""/>
            </a:pPr>
            <a:r>
              <a:rPr lang="en-US" dirty="0" smtClean="0">
                <a:effectLst/>
                <a:latin typeface="Times New Roman"/>
                <a:ea typeface="Times New Roman"/>
                <a:cs typeface="Times New Roman"/>
              </a:rPr>
              <a:t>National Conference           02</a:t>
            </a:r>
            <a:endParaRPr lang="en-US" sz="1700" dirty="0">
              <a:ea typeface="Times New Roman"/>
              <a:cs typeface="Times New Roman"/>
            </a:endParaRPr>
          </a:p>
          <a:p>
            <a:pPr marL="485306" indent="-485306">
              <a:buFont typeface="Symbol"/>
              <a:buChar char=""/>
            </a:pPr>
            <a:r>
              <a:rPr lang="en-US" dirty="0" smtClean="0">
                <a:effectLst/>
                <a:latin typeface="Times New Roman"/>
                <a:ea typeface="Times New Roman"/>
                <a:cs typeface="Times New Roman"/>
              </a:rPr>
              <a:t>International Journal           03</a:t>
            </a:r>
            <a:endParaRPr lang="en-US" sz="1700" dirty="0">
              <a:ea typeface="Times New Roman"/>
              <a:cs typeface="Times New Roman"/>
            </a:endParaRP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450" y="5118866"/>
            <a:ext cx="9537703" cy="341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5"/>
          <p:cNvSpPr>
            <a:spLocks noChangeArrowheads="1"/>
          </p:cNvSpPr>
          <p:nvPr/>
        </p:nvSpPr>
        <p:spPr bwMode="auto">
          <a:xfrm>
            <a:off x="3" y="-257696"/>
            <a:ext cx="261422" cy="51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9415" tIns="64708" rIns="129415" bIns="64708"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3822668958"/>
              </p:ext>
            </p:extLst>
          </p:nvPr>
        </p:nvGraphicFramePr>
        <p:xfrm>
          <a:off x="6096000" y="640080"/>
          <a:ext cx="7071360" cy="4846320"/>
        </p:xfrm>
        <a:graphic>
          <a:graphicData uri="http://schemas.openxmlformats.org/presentationml/2006/ole">
            <mc:AlternateContent xmlns:mc="http://schemas.openxmlformats.org/markup-compatibility/2006">
              <mc:Choice xmlns:v="urn:schemas-microsoft-com:vml" Requires="v">
                <p:oleObj spid="_x0000_s3104" name="Bitmap Image" r:id="rId5" imgW="11819048" imgH="7659169" progId="PBrush">
                  <p:embed/>
                </p:oleObj>
              </mc:Choice>
              <mc:Fallback>
                <p:oleObj name="Bitmap Image" r:id="rId5" imgW="11819048" imgH="7659169" progId="PBrush">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640080"/>
                        <a:ext cx="7071360" cy="48463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340557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53440" y="548645"/>
            <a:ext cx="5852160" cy="950595"/>
          </a:xfrm>
        </p:spPr>
        <p:txBody>
          <a:bodyPr rtlCol="0">
            <a:normAutofit fontScale="90000"/>
          </a:bodyPr>
          <a:lstStyle/>
          <a:p>
            <a:pPr algn="l">
              <a:defRPr/>
            </a:pPr>
            <a:r>
              <a:rPr lang="en-US" sz="4500" b="1" dirty="0">
                <a:cs typeface="Times New Roman" pitchFamily="18" charset="0"/>
              </a:rPr>
              <a:t/>
            </a:r>
            <a:br>
              <a:rPr lang="en-US" sz="4500" b="1" dirty="0">
                <a:cs typeface="Times New Roman" pitchFamily="18" charset="0"/>
              </a:rPr>
            </a:br>
            <a:r>
              <a:rPr lang="en-US" sz="4400" b="1" dirty="0">
                <a:latin typeface="Times New Roman" pitchFamily="18" charset="0"/>
                <a:cs typeface="Times New Roman" pitchFamily="18" charset="0"/>
              </a:rPr>
              <a:t>Dr. P N Jyothi</a:t>
            </a:r>
            <a:r>
              <a:rPr lang="en-US" sz="5100" dirty="0"/>
              <a:t/>
            </a:r>
            <a:br>
              <a:rPr lang="en-US" sz="5100" dirty="0"/>
            </a:br>
            <a:r>
              <a:rPr lang="en-US" sz="5700" dirty="0"/>
              <a:t/>
            </a:r>
            <a:br>
              <a:rPr lang="en-US" sz="5700" dirty="0"/>
            </a:br>
            <a:endParaRPr lang="en-US" altLang="en-US" sz="5700" dirty="0">
              <a:cs typeface="Times New Roman" pitchFamily="18" charset="0"/>
            </a:endParaRPr>
          </a:p>
        </p:txBody>
      </p:sp>
      <p:sp>
        <p:nvSpPr>
          <p:cNvPr id="31747" name="Rectangle 3"/>
          <p:cNvSpPr>
            <a:spLocks noGrp="1" noChangeArrowheads="1"/>
          </p:cNvSpPr>
          <p:nvPr>
            <p:ph idx="1"/>
          </p:nvPr>
        </p:nvSpPr>
        <p:spPr>
          <a:xfrm>
            <a:off x="853440" y="1097280"/>
            <a:ext cx="12679680" cy="6583680"/>
          </a:xfrm>
        </p:spPr>
        <p:txBody>
          <a:bodyPr rtlCol="0">
            <a:normAutofit fontScale="25000" lnSpcReduction="20000"/>
          </a:bodyPr>
          <a:lstStyle/>
          <a:p>
            <a:pPr>
              <a:lnSpc>
                <a:spcPct val="120000"/>
              </a:lnSpc>
              <a:buNone/>
              <a:defRPr/>
            </a:pPr>
            <a:r>
              <a:rPr lang="en-US" altLang="en-US" sz="7900" b="1" dirty="0">
                <a:latin typeface="Times New Roman" panose="02020603050405020304" pitchFamily="18" charset="0"/>
                <a:cs typeface="Times New Roman" panose="02020603050405020304" pitchFamily="18" charset="0"/>
              </a:rPr>
              <a:t>DESIGNATION :</a:t>
            </a:r>
            <a:r>
              <a:rPr lang="en-US" altLang="en-US" sz="7900" dirty="0">
                <a:latin typeface="Times New Roman" panose="02020603050405020304" pitchFamily="18" charset="0"/>
                <a:cs typeface="Times New Roman" panose="02020603050405020304" pitchFamily="18" charset="0"/>
              </a:rPr>
              <a:t>  </a:t>
            </a:r>
            <a:r>
              <a:rPr lang="en-US" altLang="en-US" sz="7900" b="1" i="1" dirty="0">
                <a:latin typeface="Times New Roman" panose="02020603050405020304" pitchFamily="18" charset="0"/>
                <a:cs typeface="Times New Roman" panose="02020603050405020304" pitchFamily="18" charset="0"/>
              </a:rPr>
              <a:t>Professor</a:t>
            </a:r>
          </a:p>
          <a:p>
            <a:pPr>
              <a:lnSpc>
                <a:spcPct val="120000"/>
              </a:lnSpc>
              <a:buNone/>
              <a:defRPr/>
            </a:pPr>
            <a:r>
              <a:rPr lang="en-US" altLang="en-US" sz="7900" b="1" dirty="0">
                <a:latin typeface="Times New Roman" panose="02020603050405020304" pitchFamily="18" charset="0"/>
                <a:cs typeface="Times New Roman" panose="02020603050405020304" pitchFamily="18" charset="0"/>
              </a:rPr>
              <a:t>QUALIFICATION :</a:t>
            </a:r>
            <a:r>
              <a:rPr lang="en-US" altLang="en-US" sz="7900" dirty="0">
                <a:latin typeface="Times New Roman" panose="02020603050405020304" pitchFamily="18" charset="0"/>
                <a:cs typeface="Times New Roman" panose="02020603050405020304" pitchFamily="18" charset="0"/>
              </a:rPr>
              <a:t>   </a:t>
            </a:r>
            <a:r>
              <a:rPr lang="en-US" altLang="en-US" sz="7900" b="1" i="1" dirty="0">
                <a:latin typeface="Times New Roman" panose="02020603050405020304" pitchFamily="18" charset="0"/>
                <a:cs typeface="Times New Roman" panose="02020603050405020304" pitchFamily="18" charset="0"/>
              </a:rPr>
              <a:t>Ph.D.</a:t>
            </a:r>
          </a:p>
          <a:p>
            <a:pPr>
              <a:lnSpc>
                <a:spcPct val="120000"/>
              </a:lnSpc>
              <a:buNone/>
              <a:defRPr/>
            </a:pPr>
            <a:r>
              <a:rPr lang="en-US" altLang="en-US" sz="7900" b="1" dirty="0">
                <a:latin typeface="Times New Roman" panose="02020603050405020304" pitchFamily="18" charset="0"/>
                <a:cs typeface="Times New Roman" panose="02020603050405020304" pitchFamily="18" charset="0"/>
              </a:rPr>
              <a:t>SPECIALIZATION :</a:t>
            </a:r>
            <a:r>
              <a:rPr lang="en-US" altLang="en-US" sz="7900" dirty="0">
                <a:latin typeface="Times New Roman" panose="02020603050405020304" pitchFamily="18" charset="0"/>
                <a:cs typeface="Times New Roman" panose="02020603050405020304" pitchFamily="18" charset="0"/>
              </a:rPr>
              <a:t>  </a:t>
            </a:r>
            <a:r>
              <a:rPr lang="en-US" sz="7900" b="1" i="1" dirty="0">
                <a:latin typeface="Times New Roman" panose="02020603050405020304" pitchFamily="18" charset="0"/>
                <a:cs typeface="Times New Roman" panose="02020603050405020304" pitchFamily="18" charset="0"/>
              </a:rPr>
              <a:t>Materials and Manufacturing</a:t>
            </a:r>
            <a:endParaRPr lang="en-US" altLang="en-US" sz="7900" b="1" i="1" dirty="0">
              <a:latin typeface="Times New Roman" panose="02020603050405020304" pitchFamily="18" charset="0"/>
              <a:cs typeface="Times New Roman" panose="02020603050405020304" pitchFamily="18" charset="0"/>
            </a:endParaRPr>
          </a:p>
          <a:p>
            <a:pPr>
              <a:lnSpc>
                <a:spcPct val="120000"/>
              </a:lnSpc>
              <a:buNone/>
              <a:defRPr/>
            </a:pPr>
            <a:r>
              <a:rPr lang="en-US" altLang="en-US" sz="7900" b="1" dirty="0">
                <a:latin typeface="Times New Roman" panose="02020603050405020304" pitchFamily="18" charset="0"/>
                <a:cs typeface="Times New Roman" panose="02020603050405020304" pitchFamily="18" charset="0"/>
              </a:rPr>
              <a:t>TOTAL  EXPERIENCE :</a:t>
            </a:r>
            <a:r>
              <a:rPr lang="en-US" altLang="en-US" sz="7900" dirty="0">
                <a:latin typeface="Times New Roman" panose="02020603050405020304" pitchFamily="18" charset="0"/>
                <a:cs typeface="Times New Roman" panose="02020603050405020304" pitchFamily="18" charset="0"/>
              </a:rPr>
              <a:t>  </a:t>
            </a:r>
            <a:r>
              <a:rPr lang="en-US" sz="7900" b="1" i="1" dirty="0">
                <a:latin typeface="Times New Roman" panose="02020603050405020304" pitchFamily="18" charset="0"/>
                <a:cs typeface="Times New Roman" panose="02020603050405020304" pitchFamily="18" charset="0"/>
              </a:rPr>
              <a:t>18 Years of Teaching &amp; Research</a:t>
            </a:r>
            <a:endParaRPr lang="en-US" altLang="en-US" sz="7900" b="1" i="1" dirty="0">
              <a:latin typeface="Times New Roman" pitchFamily="18" charset="0"/>
              <a:cs typeface="Times New Roman" pitchFamily="18" charset="0"/>
            </a:endParaRPr>
          </a:p>
          <a:p>
            <a:pPr marL="0" indent="0">
              <a:lnSpc>
                <a:spcPct val="120000"/>
              </a:lnSpc>
              <a:buNone/>
              <a:defRPr/>
            </a:pPr>
            <a:r>
              <a:rPr lang="en-US" sz="7900" b="1" dirty="0">
                <a:latin typeface="Times New Roman" panose="02020603050405020304" pitchFamily="18" charset="0"/>
                <a:cs typeface="Times New Roman" panose="02020603050405020304" pitchFamily="18" charset="0"/>
              </a:rPr>
              <a:t>Publications: </a:t>
            </a:r>
          </a:p>
          <a:p>
            <a:pPr>
              <a:defRPr/>
            </a:pPr>
            <a:r>
              <a:rPr lang="en-US" sz="7900" dirty="0">
                <a:latin typeface="Times New Roman" panose="02020603050405020304" pitchFamily="18" charset="0"/>
                <a:cs typeface="Times New Roman" panose="02020603050405020304" pitchFamily="18" charset="0"/>
              </a:rPr>
              <a:t>International Conferences – 04</a:t>
            </a:r>
          </a:p>
          <a:p>
            <a:pPr>
              <a:defRPr/>
            </a:pPr>
            <a:r>
              <a:rPr lang="en-US" sz="7900" dirty="0">
                <a:latin typeface="Times New Roman" panose="02020603050405020304" pitchFamily="18" charset="0"/>
                <a:cs typeface="Times New Roman" panose="02020603050405020304" pitchFamily="18" charset="0"/>
              </a:rPr>
              <a:t>International Journals – 12</a:t>
            </a:r>
          </a:p>
          <a:p>
            <a:pPr>
              <a:defRPr/>
            </a:pPr>
            <a:r>
              <a:rPr lang="en-US" sz="7900" dirty="0">
                <a:latin typeface="Times New Roman" panose="02020603050405020304" pitchFamily="18" charset="0"/>
                <a:cs typeface="Times New Roman" panose="02020603050405020304" pitchFamily="18" charset="0"/>
              </a:rPr>
              <a:t>National Conferences  – 08</a:t>
            </a:r>
          </a:p>
          <a:p>
            <a:pPr marL="0" indent="0" fontAlgn="base">
              <a:buNone/>
              <a:defRPr/>
            </a:pPr>
            <a:endParaRPr lang="en-US" altLang="en-US" sz="7900" b="1" dirty="0">
              <a:latin typeface="Times New Roman" panose="02020603050405020304" pitchFamily="18" charset="0"/>
              <a:cs typeface="Times New Roman" panose="02020603050405020304" pitchFamily="18" charset="0"/>
            </a:endParaRPr>
          </a:p>
          <a:p>
            <a:pPr marL="0" indent="0" fontAlgn="base">
              <a:buNone/>
              <a:defRPr/>
            </a:pPr>
            <a:r>
              <a:rPr lang="en-US" altLang="en-US" sz="7900" b="1" dirty="0">
                <a:latin typeface="Times New Roman" panose="02020603050405020304" pitchFamily="18" charset="0"/>
                <a:cs typeface="Times New Roman" panose="02020603050405020304" pitchFamily="18" charset="0"/>
              </a:rPr>
              <a:t>Some of the Achievements: </a:t>
            </a:r>
          </a:p>
          <a:p>
            <a:pPr algn="just" fontAlgn="base">
              <a:lnSpc>
                <a:spcPct val="120000"/>
              </a:lnSpc>
              <a:spcBef>
                <a:spcPts val="0"/>
              </a:spcBef>
            </a:pPr>
            <a:r>
              <a:rPr lang="en-US" altLang="en-US" sz="7900" dirty="0">
                <a:latin typeface="Times New Roman" panose="02020603050405020304" pitchFamily="18" charset="0"/>
                <a:cs typeface="Times New Roman" panose="02020603050405020304" pitchFamily="18" charset="0"/>
              </a:rPr>
              <a:t>Secured</a:t>
            </a:r>
            <a:r>
              <a:rPr lang="en-US" sz="7900" dirty="0">
                <a:latin typeface="Times New Roman" panose="02020603050405020304" pitchFamily="18" charset="0"/>
                <a:cs typeface="Times New Roman" panose="02020603050405020304" pitchFamily="18" charset="0"/>
              </a:rPr>
              <a:t> </a:t>
            </a:r>
            <a:r>
              <a:rPr lang="en-US" sz="7900" b="1" dirty="0">
                <a:latin typeface="Times New Roman" panose="02020603050405020304" pitchFamily="18" charset="0"/>
                <a:cs typeface="Times New Roman" panose="02020603050405020304" pitchFamily="18" charset="0"/>
              </a:rPr>
              <a:t>First Rank in M.Tech </a:t>
            </a:r>
            <a:r>
              <a:rPr lang="en-US" sz="7900" dirty="0">
                <a:latin typeface="Times New Roman" panose="02020603050405020304" pitchFamily="18" charset="0"/>
                <a:cs typeface="Times New Roman" panose="02020603050405020304" pitchFamily="18" charset="0"/>
              </a:rPr>
              <a:t>(Production Management) in 2002 under Visveswaraya Technological University, Belgaum</a:t>
            </a:r>
          </a:p>
          <a:p>
            <a:pPr algn="just" fontAlgn="base">
              <a:lnSpc>
                <a:spcPct val="120000"/>
              </a:lnSpc>
              <a:spcBef>
                <a:spcPts val="0"/>
              </a:spcBef>
            </a:pPr>
            <a:r>
              <a:rPr lang="en-US" sz="7900" b="1" dirty="0">
                <a:latin typeface="Times New Roman" panose="02020603050405020304" pitchFamily="18" charset="0"/>
                <a:cs typeface="Times New Roman" panose="02020603050405020304" pitchFamily="18" charset="0"/>
              </a:rPr>
              <a:t>Successfully completed KSCST Sponsored project work entitled</a:t>
            </a:r>
          </a:p>
          <a:p>
            <a:pPr algn="just" fontAlgn="base">
              <a:lnSpc>
                <a:spcPct val="120000"/>
              </a:lnSpc>
              <a:spcBef>
                <a:spcPts val="0"/>
              </a:spcBef>
              <a:buFont typeface="Wingdings" pitchFamily="2" charset="2"/>
              <a:buChar char="ü"/>
            </a:pPr>
            <a:r>
              <a:rPr lang="en-US" sz="7900" dirty="0">
                <a:latin typeface="Times New Roman" panose="02020603050405020304" pitchFamily="18" charset="0"/>
                <a:cs typeface="Times New Roman" panose="02020603050405020304" pitchFamily="18" charset="0"/>
              </a:rPr>
              <a:t> “</a:t>
            </a:r>
            <a:r>
              <a:rPr lang="en-US" sz="7900" b="1" i="1" dirty="0">
                <a:latin typeface="Times New Roman" panose="02020603050405020304" pitchFamily="18" charset="0"/>
                <a:cs typeface="Times New Roman" panose="02020603050405020304" pitchFamily="18" charset="0"/>
              </a:rPr>
              <a:t>Experimental Studies on Cutting Parameters during Drilling Operation of Mild Steel Using Eco Friendly Vegetable Oil as Cutting Fluid</a:t>
            </a:r>
            <a:r>
              <a:rPr lang="en-US" sz="7900" dirty="0">
                <a:latin typeface="Times New Roman" panose="02020603050405020304" pitchFamily="18" charset="0"/>
                <a:cs typeface="Times New Roman" panose="02020603050405020304" pitchFamily="18" charset="0"/>
              </a:rPr>
              <a:t>”, under UG student project proposal for the year 2015-2016 &amp;  this  project received Best Project Award </a:t>
            </a:r>
          </a:p>
          <a:p>
            <a:pPr algn="just" fontAlgn="base">
              <a:lnSpc>
                <a:spcPct val="120000"/>
              </a:lnSpc>
              <a:spcBef>
                <a:spcPts val="0"/>
              </a:spcBef>
              <a:buFont typeface="Wingdings" pitchFamily="2" charset="2"/>
              <a:buChar char="ü"/>
            </a:pPr>
            <a:r>
              <a:rPr lang="en-US" sz="7900" dirty="0">
                <a:latin typeface="Times New Roman" panose="02020603050405020304" pitchFamily="18" charset="0"/>
                <a:cs typeface="Times New Roman" panose="02020603050405020304" pitchFamily="18" charset="0"/>
              </a:rPr>
              <a:t>“</a:t>
            </a:r>
            <a:r>
              <a:rPr lang="en-US" sz="7900" b="1" i="1" dirty="0">
                <a:latin typeface="Times New Roman" panose="02020603050405020304" pitchFamily="18" charset="0"/>
                <a:cs typeface="Times New Roman" panose="02020603050405020304" pitchFamily="18" charset="0"/>
              </a:rPr>
              <a:t>Performance evaluation of Nano based bio-oils as cutting fluids for drilling operation of Mild steel</a:t>
            </a:r>
            <a:r>
              <a:rPr lang="en-US" sz="7900" dirty="0">
                <a:latin typeface="Times New Roman" panose="02020603050405020304" pitchFamily="18" charset="0"/>
                <a:cs typeface="Times New Roman" panose="02020603050405020304" pitchFamily="18" charset="0"/>
              </a:rPr>
              <a:t>”, under UG student project proposal for the year 2016-2017.</a:t>
            </a:r>
            <a:endParaRPr lang="en-US" sz="7900" b="1" i="1" dirty="0">
              <a:latin typeface="Times New Roman" panose="02020603050405020304" pitchFamily="18" charset="0"/>
              <a:cs typeface="Times New Roman" panose="02020603050405020304" pitchFamily="18" charset="0"/>
            </a:endParaRPr>
          </a:p>
          <a:p>
            <a:pPr algn="just" fontAlgn="base">
              <a:lnSpc>
                <a:spcPct val="120000"/>
              </a:lnSpc>
              <a:spcBef>
                <a:spcPts val="0"/>
              </a:spcBef>
              <a:buFont typeface="Wingdings" pitchFamily="2" charset="2"/>
              <a:buChar char="ü"/>
            </a:pPr>
            <a:r>
              <a:rPr lang="en-US" sz="7900" b="1" i="1" dirty="0">
                <a:latin typeface="Times New Roman" panose="02020603050405020304" pitchFamily="18" charset="0"/>
                <a:cs typeface="Times New Roman" panose="02020603050405020304" pitchFamily="18" charset="0"/>
              </a:rPr>
              <a:t>“Solar Powered Water Purification using a Natural Coagulant”, </a:t>
            </a:r>
            <a:r>
              <a:rPr lang="en-US" sz="7900" dirty="0">
                <a:latin typeface="Times New Roman" panose="02020603050405020304" pitchFamily="18" charset="0"/>
                <a:cs typeface="Times New Roman" panose="02020603050405020304" pitchFamily="18" charset="0"/>
              </a:rPr>
              <a:t>under UG student project proposal for the year 2018-2019, this project got  3</a:t>
            </a:r>
            <a:r>
              <a:rPr lang="en-US" sz="7900" baseline="30000" dirty="0">
                <a:latin typeface="Times New Roman" panose="02020603050405020304" pitchFamily="18" charset="0"/>
                <a:cs typeface="Times New Roman" panose="02020603050405020304" pitchFamily="18" charset="0"/>
              </a:rPr>
              <a:t>rd</a:t>
            </a:r>
            <a:r>
              <a:rPr lang="en-US" sz="7900" dirty="0">
                <a:latin typeface="Times New Roman" panose="02020603050405020304" pitchFamily="18" charset="0"/>
                <a:cs typeface="Times New Roman" panose="02020603050405020304" pitchFamily="18" charset="0"/>
              </a:rPr>
              <a:t> Place at  South India Project Exhibition (SIPE-2k19),held at Kalpataru Institute of Technology, Tiptur.</a:t>
            </a:r>
          </a:p>
          <a:p>
            <a:pPr algn="just" fontAlgn="base">
              <a:lnSpc>
                <a:spcPct val="170000"/>
              </a:lnSpc>
              <a:spcBef>
                <a:spcPts val="0"/>
              </a:spcBef>
            </a:pPr>
            <a:r>
              <a:rPr lang="en-US" sz="7900" dirty="0">
                <a:latin typeface="Times New Roman" panose="02020603050405020304" pitchFamily="18" charset="0"/>
                <a:cs typeface="Times New Roman" panose="02020603050405020304" pitchFamily="18" charset="0"/>
              </a:rPr>
              <a:t>Chaired the sessions at many  International Conferences </a:t>
            </a:r>
          </a:p>
          <a:p>
            <a:pPr>
              <a:lnSpc>
                <a:spcPct val="115000"/>
              </a:lnSpc>
              <a:spcBef>
                <a:spcPts val="0"/>
              </a:spcBef>
              <a:spcAft>
                <a:spcPts val="1415"/>
              </a:spcAft>
            </a:pPr>
            <a:endParaRPr lang="en-US" sz="6100" dirty="0">
              <a:latin typeface="Times New Roman" panose="02020603050405020304" pitchFamily="18" charset="0"/>
              <a:cs typeface="Times New Roman" panose="02020603050405020304" pitchFamily="18" charset="0"/>
            </a:endParaRPr>
          </a:p>
          <a:p>
            <a:pPr eaLnBrk="1" hangingPunct="1">
              <a:buFont typeface="Arial" charset="0"/>
              <a:buNone/>
              <a:defRPr/>
            </a:pPr>
            <a:endParaRPr lang="en-US" altLang="en-US" sz="3100" dirty="0">
              <a:latin typeface="Times New Roman" panose="02020603050405020304" pitchFamily="18" charset="0"/>
              <a:cs typeface="Times New Roman" panose="02020603050405020304" pitchFamily="18" charset="0"/>
            </a:endParaRPr>
          </a:p>
          <a:p>
            <a:pPr>
              <a:buNone/>
              <a:defRPr/>
            </a:pPr>
            <a:r>
              <a:rPr lang="en-US" altLang="en-US" sz="9100" dirty="0">
                <a:latin typeface="Times New Roman" panose="02020603050405020304" pitchFamily="18" charset="0"/>
                <a:cs typeface="Times New Roman" panose="02020603050405020304" pitchFamily="18" charset="0"/>
              </a:rPr>
              <a:t> </a:t>
            </a:r>
          </a:p>
        </p:txBody>
      </p:sp>
      <p:sp>
        <p:nvSpPr>
          <p:cNvPr id="14340" name="Rectangle 5"/>
          <p:cNvSpPr>
            <a:spLocks noChangeArrowheads="1"/>
          </p:cNvSpPr>
          <p:nvPr/>
        </p:nvSpPr>
        <p:spPr bwMode="auto">
          <a:xfrm>
            <a:off x="3" y="2953463"/>
            <a:ext cx="261422" cy="65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129415" tIns="64708" rIns="129415" bIns="64708" anchor="ct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3400">
              <a:latin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22083" y="445772"/>
            <a:ext cx="4632960" cy="283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97000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Shape 1"/>
          <p:cNvSpPr txBox="1"/>
          <p:nvPr/>
        </p:nvSpPr>
        <p:spPr>
          <a:xfrm>
            <a:off x="0" y="327456"/>
            <a:ext cx="6217344" cy="1134864"/>
          </a:xfrm>
          <a:prstGeom prst="rect">
            <a:avLst/>
          </a:prstGeom>
          <a:noFill/>
          <a:ln>
            <a:noFill/>
          </a:ln>
        </p:spPr>
        <p:txBody>
          <a:bodyPr lIns="129415" tIns="64708" rIns="129415" bIns="64708" anchor="b">
            <a:normAutofit fontScale="25000" lnSpcReduction="20000"/>
          </a:bodyPr>
          <a:lstStyle/>
          <a:p>
            <a:pPr>
              <a:lnSpc>
                <a:spcPct val="100000"/>
              </a:lnSpc>
            </a:pPr>
            <a:r>
              <a:t/>
            </a:r>
            <a:br/>
            <a:r>
              <a:t/>
            </a:r>
            <a:br/>
            <a:r>
              <a:t/>
            </a:r>
            <a:br/>
            <a:r>
              <a:t/>
            </a:r>
            <a:br/>
            <a:r>
              <a:t/>
            </a:r>
            <a:br/>
            <a:r>
              <a:t/>
            </a:r>
            <a:br/>
            <a:r>
              <a:t/>
            </a:r>
            <a:br/>
            <a:r>
              <a:t/>
            </a:r>
            <a:br/>
            <a:r>
              <a:rPr lang="en-US" sz="4500" b="1" spc="-1" dirty="0">
                <a:solidFill>
                  <a:srgbClr val="339966"/>
                </a:solidFill>
                <a:latin typeface="Book Antiqua"/>
              </a:rPr>
              <a:t> </a:t>
            </a:r>
            <a:r>
              <a:rPr lang="en-US" sz="3800" b="1" spc="-1" dirty="0">
                <a:solidFill>
                  <a:srgbClr val="339966"/>
                </a:solidFill>
                <a:latin typeface="Book Antiqua"/>
              </a:rPr>
              <a:t>        </a:t>
            </a:r>
            <a:r>
              <a:rPr lang="en-US" sz="18100" b="1" spc="-1" dirty="0">
                <a:solidFill>
                  <a:srgbClr val="000000"/>
                </a:solidFill>
                <a:latin typeface="Book Antiqua"/>
              </a:rPr>
              <a:t>Prof. </a:t>
            </a:r>
            <a:r>
              <a:rPr lang="en-US" sz="18100" b="1" spc="-1" dirty="0" err="1">
                <a:solidFill>
                  <a:srgbClr val="000000"/>
                </a:solidFill>
                <a:latin typeface="Book Antiqua"/>
              </a:rPr>
              <a:t>Nagaraj</a:t>
            </a:r>
            <a:r>
              <a:rPr lang="en-US" sz="18100" b="1" spc="-1" dirty="0">
                <a:solidFill>
                  <a:srgbClr val="000000"/>
                </a:solidFill>
                <a:latin typeface="Book Antiqua"/>
              </a:rPr>
              <a:t> M S</a:t>
            </a:r>
            <a:r>
              <a:t/>
            </a:r>
            <a:br/>
            <a:endParaRPr lang="en-US" sz="3800" spc="-1" dirty="0">
              <a:solidFill>
                <a:srgbClr val="000000"/>
              </a:solidFill>
              <a:latin typeface="Calibri"/>
            </a:endParaRPr>
          </a:p>
        </p:txBody>
      </p:sp>
      <p:sp>
        <p:nvSpPr>
          <p:cNvPr id="44" name="TextShape 2"/>
          <p:cNvSpPr txBox="1"/>
          <p:nvPr/>
        </p:nvSpPr>
        <p:spPr>
          <a:xfrm>
            <a:off x="122112" y="1463040"/>
            <a:ext cx="6583488" cy="5852160"/>
          </a:xfrm>
          <a:prstGeom prst="rect">
            <a:avLst/>
          </a:prstGeom>
          <a:noFill/>
          <a:ln>
            <a:noFill/>
          </a:ln>
        </p:spPr>
        <p:txBody>
          <a:bodyPr lIns="129415" tIns="64708" rIns="129415" bIns="64708"/>
          <a:lstStyle/>
          <a:p>
            <a:pPr>
              <a:lnSpc>
                <a:spcPct val="60000"/>
              </a:lnSpc>
              <a:spcBef>
                <a:spcPts val="341"/>
              </a:spcBef>
            </a:pPr>
            <a:endParaRPr lang="en-US" sz="4500" spc="-1" dirty="0">
              <a:solidFill>
                <a:srgbClr val="000000"/>
              </a:solidFill>
              <a:latin typeface="Calibri"/>
            </a:endParaRPr>
          </a:p>
          <a:p>
            <a:pPr>
              <a:lnSpc>
                <a:spcPct val="60000"/>
              </a:lnSpc>
              <a:spcBef>
                <a:spcPts val="341"/>
              </a:spcBef>
            </a:pPr>
            <a:r>
              <a:rPr lang="en-US" sz="2000" b="1" spc="-1" dirty="0">
                <a:solidFill>
                  <a:srgbClr val="000000"/>
                </a:solidFill>
                <a:latin typeface="Times New Roman" pitchFamily="18" charset="0"/>
                <a:cs typeface="Times New Roman" pitchFamily="18" charset="0"/>
              </a:rPr>
              <a:t>DESIGNATION : Associate Professor </a:t>
            </a:r>
            <a:endParaRPr lang="en-US" sz="2000" spc="-1" dirty="0">
              <a:solidFill>
                <a:srgbClr val="000000"/>
              </a:solidFill>
              <a:latin typeface="Times New Roman" pitchFamily="18" charset="0"/>
              <a:cs typeface="Times New Roman" pitchFamily="18" charset="0"/>
            </a:endParaRPr>
          </a:p>
          <a:p>
            <a:pPr>
              <a:lnSpc>
                <a:spcPct val="60000"/>
              </a:lnSpc>
              <a:spcBef>
                <a:spcPts val="341"/>
              </a:spcBef>
            </a:pPr>
            <a:endParaRPr lang="en-US" sz="2000" spc="-1" dirty="0">
              <a:solidFill>
                <a:srgbClr val="000000"/>
              </a:solidFill>
              <a:latin typeface="Times New Roman" pitchFamily="18" charset="0"/>
              <a:cs typeface="Times New Roman" pitchFamily="18" charset="0"/>
            </a:endParaRPr>
          </a:p>
          <a:p>
            <a:pPr>
              <a:lnSpc>
                <a:spcPct val="60000"/>
              </a:lnSpc>
              <a:spcBef>
                <a:spcPts val="341"/>
              </a:spcBef>
            </a:pPr>
            <a:r>
              <a:rPr lang="en-US" sz="2000" b="1" spc="-1" dirty="0">
                <a:solidFill>
                  <a:srgbClr val="000000"/>
                </a:solidFill>
                <a:latin typeface="Times New Roman" pitchFamily="18" charset="0"/>
                <a:cs typeface="Times New Roman" pitchFamily="18" charset="0"/>
              </a:rPr>
              <a:t>QUALIFICATION : B.E., </a:t>
            </a:r>
            <a:r>
              <a:rPr lang="en-US" sz="2000" b="1" spc="-1" dirty="0" err="1">
                <a:solidFill>
                  <a:srgbClr val="000000"/>
                </a:solidFill>
                <a:latin typeface="Times New Roman" pitchFamily="18" charset="0"/>
                <a:cs typeface="Times New Roman" pitchFamily="18" charset="0"/>
              </a:rPr>
              <a:t>M.Tech</a:t>
            </a:r>
            <a:r>
              <a:rPr lang="en-US" sz="2000" b="1" spc="-1" dirty="0">
                <a:solidFill>
                  <a:srgbClr val="000000"/>
                </a:solidFill>
                <a:latin typeface="Times New Roman" pitchFamily="18" charset="0"/>
                <a:cs typeface="Times New Roman" pitchFamily="18" charset="0"/>
              </a:rPr>
              <a:t>,</a:t>
            </a:r>
            <a:endParaRPr lang="en-US" sz="2000" spc="-1" dirty="0">
              <a:solidFill>
                <a:srgbClr val="000000"/>
              </a:solidFill>
              <a:latin typeface="Times New Roman" pitchFamily="18" charset="0"/>
              <a:cs typeface="Times New Roman" pitchFamily="18" charset="0"/>
            </a:endParaRPr>
          </a:p>
          <a:p>
            <a:pPr>
              <a:lnSpc>
                <a:spcPct val="60000"/>
              </a:lnSpc>
              <a:spcBef>
                <a:spcPts val="341"/>
              </a:spcBef>
            </a:pPr>
            <a:endParaRPr lang="en-US" sz="2000" spc="-1" dirty="0">
              <a:solidFill>
                <a:srgbClr val="000000"/>
              </a:solidFill>
              <a:latin typeface="Times New Roman" pitchFamily="18" charset="0"/>
              <a:cs typeface="Times New Roman" pitchFamily="18" charset="0"/>
            </a:endParaRPr>
          </a:p>
          <a:p>
            <a:pPr>
              <a:lnSpc>
                <a:spcPct val="60000"/>
              </a:lnSpc>
              <a:spcBef>
                <a:spcPts val="341"/>
              </a:spcBef>
            </a:pPr>
            <a:r>
              <a:rPr lang="en-US" sz="2000" b="1" spc="-1" dirty="0">
                <a:solidFill>
                  <a:srgbClr val="000000"/>
                </a:solidFill>
                <a:latin typeface="Times New Roman" pitchFamily="18" charset="0"/>
                <a:cs typeface="Times New Roman" pitchFamily="18" charset="0"/>
              </a:rPr>
              <a:t>SPECIALIZATION : Mechanical Engineering</a:t>
            </a:r>
            <a:endParaRPr lang="en-US" sz="2000" spc="-1" dirty="0">
              <a:solidFill>
                <a:srgbClr val="000000"/>
              </a:solidFill>
              <a:latin typeface="Times New Roman" pitchFamily="18" charset="0"/>
              <a:cs typeface="Times New Roman" pitchFamily="18" charset="0"/>
            </a:endParaRPr>
          </a:p>
          <a:p>
            <a:pPr>
              <a:lnSpc>
                <a:spcPct val="60000"/>
              </a:lnSpc>
              <a:spcBef>
                <a:spcPts val="341"/>
              </a:spcBef>
            </a:pPr>
            <a:endParaRPr lang="en-US" sz="2000" spc="-1" dirty="0">
              <a:solidFill>
                <a:srgbClr val="000000"/>
              </a:solidFill>
              <a:latin typeface="Times New Roman" pitchFamily="18" charset="0"/>
              <a:cs typeface="Times New Roman" pitchFamily="18" charset="0"/>
            </a:endParaRPr>
          </a:p>
          <a:p>
            <a:pPr>
              <a:spcBef>
                <a:spcPts val="341"/>
              </a:spcBef>
            </a:pPr>
            <a:r>
              <a:rPr lang="en-US" sz="2000" b="1" spc="-1" dirty="0">
                <a:solidFill>
                  <a:srgbClr val="000000"/>
                </a:solidFill>
                <a:latin typeface="Times New Roman" pitchFamily="18" charset="0"/>
                <a:cs typeface="Times New Roman" pitchFamily="18" charset="0"/>
              </a:rPr>
              <a:t>TOTAL  EXPERIENCE : 34 Years of  Industrial 			    Experience</a:t>
            </a:r>
            <a:endParaRPr lang="en-US" sz="2000" spc="-1" dirty="0">
              <a:solidFill>
                <a:srgbClr val="000000"/>
              </a:solidFill>
              <a:latin typeface="Times New Roman" pitchFamily="18" charset="0"/>
              <a:cs typeface="Times New Roman" pitchFamily="18" charset="0"/>
            </a:endParaRPr>
          </a:p>
          <a:p>
            <a:pPr>
              <a:spcBef>
                <a:spcPts val="313"/>
              </a:spcBef>
            </a:pPr>
            <a:endParaRPr lang="en-US" sz="1700" spc="-1" dirty="0">
              <a:solidFill>
                <a:srgbClr val="000000"/>
              </a:solidFill>
              <a:latin typeface="Calibri"/>
            </a:endParaRPr>
          </a:p>
          <a:p>
            <a:pPr>
              <a:spcBef>
                <a:spcPts val="341"/>
              </a:spcBef>
            </a:pPr>
            <a:r>
              <a:rPr lang="en-US" b="1" spc="-1" dirty="0">
                <a:solidFill>
                  <a:srgbClr val="000000"/>
                </a:solidFill>
                <a:latin typeface="Times New Roman" pitchFamily="18" charset="0"/>
                <a:cs typeface="Times New Roman" pitchFamily="18" charset="0"/>
              </a:rPr>
              <a:t>Some of the Achievements:</a:t>
            </a:r>
            <a:endParaRPr lang="en-US" spc="-1" dirty="0">
              <a:solidFill>
                <a:srgbClr val="000000"/>
              </a:solidFill>
              <a:latin typeface="Times New Roman" pitchFamily="18" charset="0"/>
              <a:cs typeface="Times New Roman" pitchFamily="18" charset="0"/>
            </a:endParaRPr>
          </a:p>
          <a:p>
            <a:pPr marL="242526" indent="-242016" algn="just">
              <a:spcBef>
                <a:spcPts val="851"/>
              </a:spcBef>
              <a:spcAft>
                <a:spcPts val="851"/>
              </a:spcAft>
              <a:buClr>
                <a:srgbClr val="000000"/>
              </a:buClr>
              <a:buFont typeface="Wingdings" charset="2"/>
              <a:buChar char=""/>
            </a:pPr>
            <a:r>
              <a:rPr lang="en-US" spc="-1" dirty="0">
                <a:solidFill>
                  <a:srgbClr val="000000"/>
                </a:solidFill>
                <a:latin typeface="Times New Roman"/>
              </a:rPr>
              <a:t>Coordinated for various internships for final year students</a:t>
            </a:r>
            <a:endParaRPr lang="en-US" spc="-1" dirty="0">
              <a:solidFill>
                <a:srgbClr val="000000"/>
              </a:solidFill>
              <a:latin typeface="Calibri"/>
            </a:endParaRPr>
          </a:p>
          <a:p>
            <a:pPr marL="242526" indent="-242016" algn="just">
              <a:spcBef>
                <a:spcPts val="851"/>
              </a:spcBef>
              <a:spcAft>
                <a:spcPts val="851"/>
              </a:spcAft>
              <a:buClr>
                <a:srgbClr val="000000"/>
              </a:buClr>
              <a:buFont typeface="Wingdings" charset="2"/>
              <a:buChar char=""/>
            </a:pPr>
            <a:r>
              <a:rPr lang="en-US" spc="-1" dirty="0">
                <a:solidFill>
                  <a:srgbClr val="000000"/>
                </a:solidFill>
                <a:latin typeface="Times New Roman"/>
              </a:rPr>
              <a:t>Coordinating for a technical training </a:t>
            </a:r>
            <a:r>
              <a:rPr lang="en-US" spc="-1" dirty="0" err="1">
                <a:solidFill>
                  <a:srgbClr val="000000"/>
                </a:solidFill>
                <a:latin typeface="Times New Roman"/>
              </a:rPr>
              <a:t>programme</a:t>
            </a:r>
            <a:r>
              <a:rPr lang="en-US" spc="-1" dirty="0">
                <a:solidFill>
                  <a:srgbClr val="000000"/>
                </a:solidFill>
                <a:latin typeface="Times New Roman"/>
              </a:rPr>
              <a:t> for final year students</a:t>
            </a:r>
            <a:endParaRPr lang="en-US" spc="-1" dirty="0">
              <a:solidFill>
                <a:srgbClr val="000000"/>
              </a:solidFill>
              <a:latin typeface="Calibri"/>
            </a:endParaRPr>
          </a:p>
          <a:p>
            <a:pPr marL="242526" indent="-242016" algn="just">
              <a:spcBef>
                <a:spcPts val="851"/>
              </a:spcBef>
              <a:spcAft>
                <a:spcPts val="851"/>
              </a:spcAft>
              <a:buClr>
                <a:srgbClr val="000000"/>
              </a:buClr>
              <a:buFont typeface="Wingdings" charset="2"/>
              <a:buChar char=""/>
            </a:pPr>
            <a:r>
              <a:rPr lang="en-US" spc="-1" dirty="0">
                <a:solidFill>
                  <a:srgbClr val="000000"/>
                </a:solidFill>
                <a:latin typeface="Calibri"/>
              </a:rPr>
              <a:t>Delivered few guest lectures at  GT&amp;TC Bangalore on tool engineering.</a:t>
            </a:r>
          </a:p>
          <a:p>
            <a:pPr marL="242526" indent="-242016" algn="just">
              <a:spcBef>
                <a:spcPts val="851"/>
              </a:spcBef>
              <a:spcAft>
                <a:spcPts val="851"/>
              </a:spcAft>
              <a:buClr>
                <a:srgbClr val="000000"/>
              </a:buClr>
              <a:buFont typeface="Wingdings" charset="2"/>
              <a:buChar char=""/>
            </a:pPr>
            <a:r>
              <a:rPr lang="en-US" spc="-1" dirty="0">
                <a:solidFill>
                  <a:srgbClr val="000000"/>
                </a:solidFill>
                <a:latin typeface="Calibri"/>
              </a:rPr>
              <a:t>Guided final year students for various projects on fabrication and solar energy sources.</a:t>
            </a:r>
          </a:p>
          <a:p>
            <a:pPr>
              <a:spcBef>
                <a:spcPts val="225"/>
              </a:spcBef>
            </a:pPr>
            <a:endParaRPr lang="en-US" sz="1700" spc="-1" dirty="0">
              <a:solidFill>
                <a:srgbClr val="000000"/>
              </a:solidFill>
              <a:latin typeface="Calibri"/>
            </a:endParaRPr>
          </a:p>
          <a:p>
            <a:pPr>
              <a:spcBef>
                <a:spcPts val="341"/>
              </a:spcBef>
            </a:pPr>
            <a:r>
              <a:rPr lang="en-US" sz="1700" b="1" i="1" spc="-1" dirty="0">
                <a:solidFill>
                  <a:srgbClr val="000000"/>
                </a:solidFill>
                <a:latin typeface="Book Antiqua"/>
              </a:rPr>
              <a:t>	 </a:t>
            </a:r>
            <a:endParaRPr lang="en-US" sz="1700" spc="-1" dirty="0">
              <a:solidFill>
                <a:srgbClr val="000000"/>
              </a:solidFill>
              <a:latin typeface="Calibri"/>
            </a:endParaRPr>
          </a:p>
        </p:txBody>
      </p:sp>
      <p:pic>
        <p:nvPicPr>
          <p:cNvPr id="5" name="Picture 4" descr="Prof.Nagaraj.JPG"/>
          <p:cNvPicPr>
            <a:picLocks noChangeAspect="1"/>
          </p:cNvPicPr>
          <p:nvPr/>
        </p:nvPicPr>
        <p:blipFill>
          <a:blip r:embed="rId2" cstate="print"/>
          <a:stretch>
            <a:fillRect/>
          </a:stretch>
        </p:blipFill>
        <p:spPr>
          <a:xfrm>
            <a:off x="6949440" y="1371606"/>
            <a:ext cx="7437120" cy="6084917"/>
          </a:xfrm>
          <a:prstGeom prst="rect">
            <a:avLst/>
          </a:prstGeom>
        </p:spPr>
      </p:pic>
    </p:spTree>
    <p:extLst>
      <p:ext uri="{BB962C8B-B14F-4D97-AF65-F5344CB8AC3E}">
        <p14:creationId xmlns:p14="http://schemas.microsoft.com/office/powerpoint/2010/main" val="10979392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4321579" cy="1814602"/>
          </a:xfrm>
        </p:spPr>
        <p:txBody>
          <a:bodyPr>
            <a:normAutofit/>
          </a:bodyPr>
          <a:lstStyle/>
          <a:p>
            <a:pPr algn="ctr">
              <a:buNone/>
            </a:pPr>
            <a:r>
              <a:rPr lang="en-US" sz="2800" dirty="0">
                <a:latin typeface="Comic Sans MS" pitchFamily="66" charset="0"/>
              </a:rPr>
              <a:t>Dr. C. </a:t>
            </a:r>
            <a:r>
              <a:rPr lang="en-US" sz="2800" dirty="0" err="1">
                <a:latin typeface="Comic Sans MS" pitchFamily="66" charset="0"/>
              </a:rPr>
              <a:t>Vasudev</a:t>
            </a:r>
            <a:endParaRPr lang="en-US" sz="2800" dirty="0">
              <a:latin typeface="Comic Sans MS" pitchFamily="66" charset="0"/>
            </a:endParaRPr>
          </a:p>
          <a:p>
            <a:pPr algn="ctr">
              <a:buNone/>
            </a:pPr>
            <a:r>
              <a:rPr lang="en-US" sz="2300" dirty="0">
                <a:solidFill>
                  <a:srgbClr val="0070C0"/>
                </a:solidFill>
                <a:latin typeface="Comic Sans MS" pitchFamily="66" charset="0"/>
              </a:rPr>
              <a:t>Professor &amp; Head</a:t>
            </a:r>
          </a:p>
          <a:p>
            <a:pPr algn="ctr">
              <a:buNone/>
            </a:pPr>
            <a:r>
              <a:rPr lang="en-US" sz="2300" dirty="0">
                <a:solidFill>
                  <a:srgbClr val="0070C0"/>
                </a:solidFill>
                <a:latin typeface="Comic Sans MS" pitchFamily="66" charset="0"/>
              </a:rPr>
              <a:t>Science and Humanity</a:t>
            </a:r>
            <a:endParaRPr lang="en-US" sz="1700" dirty="0">
              <a:solidFill>
                <a:srgbClr val="0070C0"/>
              </a:solidFill>
              <a:latin typeface="Comic Sans MS" pitchFamily="66" charset="0"/>
            </a:endParaRPr>
          </a:p>
          <a:p>
            <a:pPr algn="ctr">
              <a:buNone/>
            </a:pP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35</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471798" y="1349694"/>
            <a:ext cx="8756175" cy="5670658"/>
          </a:xfrm>
          <a:prstGeom prst="rect">
            <a:avLst/>
          </a:prstGeom>
          <a:noFill/>
        </p:spPr>
        <p:txBody>
          <a:bodyPr wrap="square" lIns="129415" tIns="64708" rIns="129415" bIns="64708" rtlCol="0">
            <a:spAutoFit/>
          </a:bodyPr>
          <a:lstStyle/>
          <a:p>
            <a:r>
              <a:rPr lang="en-US" sz="4000" dirty="0"/>
              <a:t>B.Sc. (MPC): Bangalore </a:t>
            </a:r>
            <a:r>
              <a:rPr lang="en-US" sz="4000" dirty="0" err="1"/>
              <a:t>Univ</a:t>
            </a:r>
            <a:endParaRPr lang="en-US" sz="4000" dirty="0"/>
          </a:p>
          <a:p>
            <a:r>
              <a:rPr lang="en-US" sz="4000" dirty="0"/>
              <a:t>M.Sc. (Pure and Applied </a:t>
            </a:r>
            <a:r>
              <a:rPr lang="en-US" sz="4000" dirty="0" err="1"/>
              <a:t>Maths</a:t>
            </a:r>
            <a:r>
              <a:rPr lang="en-US" sz="4000" dirty="0"/>
              <a:t>)</a:t>
            </a:r>
          </a:p>
          <a:p>
            <a:r>
              <a:rPr lang="en-US" sz="4000" dirty="0" err="1"/>
              <a:t>M.Phil</a:t>
            </a:r>
            <a:r>
              <a:rPr lang="en-US" sz="4000" dirty="0"/>
              <a:t> (Mathematics)</a:t>
            </a:r>
          </a:p>
          <a:p>
            <a:r>
              <a:rPr lang="en-US" sz="4000" dirty="0"/>
              <a:t>Ph.D.: </a:t>
            </a:r>
            <a:r>
              <a:rPr lang="en-US" sz="4000" dirty="0" err="1"/>
              <a:t>Krishnadevaraya</a:t>
            </a:r>
            <a:r>
              <a:rPr lang="en-US" sz="4000" dirty="0"/>
              <a:t> </a:t>
            </a:r>
            <a:r>
              <a:rPr lang="en-US" sz="4000" dirty="0" err="1"/>
              <a:t>Univ</a:t>
            </a:r>
            <a:endParaRPr lang="en-US" sz="4000" dirty="0"/>
          </a:p>
          <a:p>
            <a:endParaRPr lang="en-US" sz="4000" dirty="0"/>
          </a:p>
          <a:p>
            <a:r>
              <a:rPr lang="en-US" sz="4000" dirty="0"/>
              <a:t>Teaching Experience: </a:t>
            </a:r>
            <a:r>
              <a:rPr lang="en-US" sz="4000" dirty="0" smtClean="0"/>
              <a:t>21 </a:t>
            </a:r>
            <a:r>
              <a:rPr lang="en-US" sz="4000" dirty="0"/>
              <a:t>years</a:t>
            </a:r>
          </a:p>
          <a:p>
            <a:r>
              <a:rPr lang="en-US" sz="4000" dirty="0" smtClean="0"/>
              <a:t>Ph. D Guiding: 02</a:t>
            </a:r>
            <a:endParaRPr lang="en-US" sz="4000" dirty="0"/>
          </a:p>
          <a:p>
            <a:r>
              <a:rPr lang="en-US" sz="4000" dirty="0"/>
              <a:t>Research Publications: 23</a:t>
            </a:r>
          </a:p>
          <a:p>
            <a:r>
              <a:rPr lang="en-US" sz="4000" dirty="0"/>
              <a:t>Text books published: 26</a:t>
            </a: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568" y="1499286"/>
            <a:ext cx="2016224" cy="2039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8103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4321579" cy="1814602"/>
          </a:xfrm>
        </p:spPr>
        <p:txBody>
          <a:bodyPr>
            <a:normAutofit/>
          </a:bodyPr>
          <a:lstStyle/>
          <a:p>
            <a:pPr algn="ctr">
              <a:buNone/>
            </a:pPr>
            <a:r>
              <a:rPr lang="en-US" sz="2800" dirty="0">
                <a:latin typeface="Comic Sans MS" pitchFamily="66" charset="0"/>
              </a:rPr>
              <a:t>Dr. </a:t>
            </a:r>
            <a:r>
              <a:rPr lang="en-US" sz="2800" dirty="0" err="1">
                <a:latin typeface="Comic Sans MS" pitchFamily="66" charset="0"/>
              </a:rPr>
              <a:t>Divakara</a:t>
            </a:r>
            <a:r>
              <a:rPr lang="en-US" sz="2800" dirty="0">
                <a:latin typeface="Comic Sans MS" pitchFamily="66" charset="0"/>
              </a:rPr>
              <a:t> T.R.</a:t>
            </a:r>
          </a:p>
          <a:p>
            <a:pPr algn="ctr">
              <a:buNone/>
            </a:pPr>
            <a:r>
              <a:rPr lang="en-US" sz="2300" dirty="0">
                <a:solidFill>
                  <a:srgbClr val="0070C0"/>
                </a:solidFill>
                <a:latin typeface="Comic Sans MS" pitchFamily="66" charset="0"/>
              </a:rPr>
              <a:t>Professor in Chemistry</a:t>
            </a:r>
            <a:endParaRPr lang="en-US" sz="1700" dirty="0">
              <a:solidFill>
                <a:srgbClr val="0070C0"/>
              </a:solidFill>
              <a:latin typeface="Comic Sans MS" pitchFamily="66" charset="0"/>
            </a:endParaRPr>
          </a:p>
          <a:p>
            <a:pPr algn="ctr">
              <a:buNone/>
            </a:pP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36</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010946" y="1349698"/>
            <a:ext cx="8986599" cy="5055105"/>
          </a:xfrm>
          <a:prstGeom prst="rect">
            <a:avLst/>
          </a:prstGeom>
          <a:noFill/>
        </p:spPr>
        <p:txBody>
          <a:bodyPr wrap="square" lIns="129415" tIns="64708" rIns="129415" bIns="64708" rtlCol="0">
            <a:spAutoFit/>
          </a:bodyPr>
          <a:lstStyle/>
          <a:p>
            <a:r>
              <a:rPr lang="en-US" sz="4000" dirty="0"/>
              <a:t>B.Sc. (</a:t>
            </a:r>
            <a:r>
              <a:rPr lang="en-US" sz="4000" dirty="0" err="1"/>
              <a:t>Chem</a:t>
            </a:r>
            <a:r>
              <a:rPr lang="en-US" sz="4000" dirty="0"/>
              <a:t>): Bangalore </a:t>
            </a:r>
            <a:r>
              <a:rPr lang="en-US" sz="4000" dirty="0" err="1"/>
              <a:t>Univ</a:t>
            </a:r>
            <a:endParaRPr lang="en-US" sz="4000" dirty="0"/>
          </a:p>
          <a:p>
            <a:r>
              <a:rPr lang="en-US" sz="4000" dirty="0"/>
              <a:t>M.Sc. (</a:t>
            </a:r>
            <a:r>
              <a:rPr lang="en-US" sz="4000" dirty="0" err="1"/>
              <a:t>Chem</a:t>
            </a:r>
            <a:r>
              <a:rPr lang="en-US" sz="4000" dirty="0"/>
              <a:t>): University of Mysore</a:t>
            </a:r>
          </a:p>
          <a:p>
            <a:r>
              <a:rPr lang="en-US" sz="4000" dirty="0"/>
              <a:t>Ph.D.: University of Mysore</a:t>
            </a:r>
          </a:p>
          <a:p>
            <a:endParaRPr lang="en-US" sz="4000" dirty="0"/>
          </a:p>
          <a:p>
            <a:r>
              <a:rPr lang="en-US" sz="4000" dirty="0"/>
              <a:t>Teaching Experience: 18 years</a:t>
            </a:r>
          </a:p>
          <a:p>
            <a:r>
              <a:rPr lang="en-US" sz="4000" dirty="0"/>
              <a:t>Ph.D. Guiding: 3</a:t>
            </a:r>
          </a:p>
          <a:p>
            <a:endParaRPr lang="en-US" sz="4000" dirty="0"/>
          </a:p>
          <a:p>
            <a:r>
              <a:rPr lang="en-US" sz="4000" dirty="0"/>
              <a:t>Research Publications: 4</a:t>
            </a: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8194" name="Picture 2" descr="http://www.kssem.edu.in/wp-content/uploads/2016/04/Dr-Divakara-T-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506" y="1325386"/>
            <a:ext cx="3100999" cy="2406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3025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007" y="4374034"/>
            <a:ext cx="6393499" cy="1814602"/>
          </a:xfrm>
        </p:spPr>
        <p:txBody>
          <a:bodyPr>
            <a:normAutofit/>
          </a:bodyPr>
          <a:lstStyle/>
          <a:p>
            <a:pPr algn="ctr">
              <a:buNone/>
            </a:pPr>
            <a:r>
              <a:rPr lang="en-US" sz="2800" dirty="0">
                <a:latin typeface="Comic Sans MS" pitchFamily="66" charset="0"/>
              </a:rPr>
              <a:t>Dr. S. John Manohar</a:t>
            </a:r>
          </a:p>
          <a:p>
            <a:pPr algn="ctr">
              <a:buNone/>
            </a:pPr>
            <a:r>
              <a:rPr lang="en-US" sz="2300" dirty="0">
                <a:solidFill>
                  <a:srgbClr val="0070C0"/>
                </a:solidFill>
                <a:latin typeface="Comic Sans MS" pitchFamily="66" charset="0"/>
              </a:rPr>
              <a:t>Professor &amp; Head, </a:t>
            </a:r>
          </a:p>
          <a:p>
            <a:pPr algn="ctr">
              <a:buNone/>
            </a:pPr>
            <a:r>
              <a:rPr lang="en-US" sz="2300" dirty="0">
                <a:solidFill>
                  <a:srgbClr val="0070C0"/>
                </a:solidFill>
                <a:latin typeface="Comic Sans MS" pitchFamily="66" charset="0"/>
              </a:rPr>
              <a:t>Department of Management Studies</a:t>
            </a:r>
            <a:endParaRPr lang="en-US" sz="1700" dirty="0">
              <a:solidFill>
                <a:srgbClr val="0070C0"/>
              </a:solidFill>
              <a:latin typeface="Comic Sans MS" pitchFamily="66" charset="0"/>
            </a:endParaRPr>
          </a:p>
          <a:p>
            <a:pPr algn="ctr">
              <a:buNone/>
            </a:pP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37</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7050608" y="572012"/>
            <a:ext cx="7407792" cy="7763539"/>
          </a:xfrm>
          <a:prstGeom prst="rect">
            <a:avLst/>
          </a:prstGeom>
          <a:noFill/>
        </p:spPr>
        <p:txBody>
          <a:bodyPr wrap="square" lIns="129415" tIns="64708" rIns="129415" bIns="64708" rtlCol="0">
            <a:spAutoFit/>
          </a:bodyPr>
          <a:lstStyle/>
          <a:p>
            <a:r>
              <a:rPr lang="en-US" sz="4000" dirty="0"/>
              <a:t>B.Sc. (</a:t>
            </a:r>
            <a:r>
              <a:rPr lang="en-US" sz="4000" dirty="0" err="1"/>
              <a:t>Loyala</a:t>
            </a:r>
            <a:r>
              <a:rPr lang="en-US" sz="4000" dirty="0"/>
              <a:t> College Chennai)</a:t>
            </a:r>
          </a:p>
          <a:p>
            <a:r>
              <a:rPr lang="en-US" sz="4000" dirty="0"/>
              <a:t>M.B.A. (XLRI Jamshedpur)</a:t>
            </a:r>
          </a:p>
          <a:p>
            <a:r>
              <a:rPr lang="en-US" sz="4000" dirty="0"/>
              <a:t>Ph.D.: (Madurai </a:t>
            </a:r>
            <a:r>
              <a:rPr lang="en-US" sz="4000" dirty="0" err="1"/>
              <a:t>Kamaraj</a:t>
            </a:r>
            <a:r>
              <a:rPr lang="en-US" sz="4000" dirty="0"/>
              <a:t> </a:t>
            </a:r>
            <a:r>
              <a:rPr lang="en-US" sz="4000" dirty="0" err="1"/>
              <a:t>Univ</a:t>
            </a:r>
            <a:r>
              <a:rPr lang="en-US" sz="4000" dirty="0"/>
              <a:t>)</a:t>
            </a:r>
          </a:p>
          <a:p>
            <a:endParaRPr lang="en-US" sz="4000" dirty="0"/>
          </a:p>
          <a:p>
            <a:r>
              <a:rPr lang="en-US" sz="3400" dirty="0"/>
              <a:t>Industry Experience: 18 Years</a:t>
            </a:r>
          </a:p>
          <a:p>
            <a:r>
              <a:rPr lang="en-US" sz="3400" dirty="0"/>
              <a:t>Teaching Experience: 19 years</a:t>
            </a:r>
          </a:p>
          <a:p>
            <a:r>
              <a:rPr lang="en-US" sz="4000" dirty="0"/>
              <a:t>His last tint was in BMS college of Engineering.</a:t>
            </a:r>
          </a:p>
          <a:p>
            <a:r>
              <a:rPr lang="en-US" sz="4000" dirty="0">
                <a:solidFill>
                  <a:schemeClr val="accent6">
                    <a:lumMod val="50000"/>
                  </a:schemeClr>
                </a:solidFill>
              </a:rPr>
              <a:t>Research Guidance</a:t>
            </a:r>
            <a:r>
              <a:rPr lang="en-US" sz="4000" dirty="0"/>
              <a:t>:</a:t>
            </a:r>
          </a:p>
          <a:p>
            <a:r>
              <a:rPr lang="en-US" sz="3400" dirty="0"/>
              <a:t>6 Scholars are awarded </a:t>
            </a:r>
            <a:r>
              <a:rPr lang="en-US" sz="3400" dirty="0" err="1"/>
              <a:t>Ph.D</a:t>
            </a:r>
            <a:endParaRPr lang="en-US" sz="3400" dirty="0"/>
          </a:p>
          <a:p>
            <a:r>
              <a:rPr lang="en-US" sz="3400" dirty="0"/>
              <a:t>6 Scholars are Pursing </a:t>
            </a:r>
            <a:r>
              <a:rPr lang="en-US" sz="3400" dirty="0" err="1"/>
              <a:t>Ph.D</a:t>
            </a:r>
            <a:endParaRPr lang="en-US" sz="3400" dirty="0"/>
          </a:p>
          <a:p>
            <a:r>
              <a:rPr lang="en-US" sz="4000" dirty="0"/>
              <a:t>Research Publications: 100</a:t>
            </a:r>
          </a:p>
          <a:p>
            <a:r>
              <a:rPr lang="en-US" sz="4000" dirty="0"/>
              <a:t>MBA Projects guided: 120</a:t>
            </a: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007" y="585255"/>
            <a:ext cx="6393499" cy="3788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23751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4321579" cy="1814602"/>
          </a:xfrm>
        </p:spPr>
        <p:txBody>
          <a:bodyPr>
            <a:normAutofit/>
          </a:bodyPr>
          <a:lstStyle/>
          <a:p>
            <a:pPr algn="ctr">
              <a:buNone/>
            </a:pPr>
            <a:r>
              <a:rPr lang="en-US" sz="2800" dirty="0">
                <a:latin typeface="Comic Sans MS" pitchFamily="66" charset="0"/>
              </a:rPr>
              <a:t>Mrs. </a:t>
            </a:r>
            <a:r>
              <a:rPr lang="en-US" sz="2800" dirty="0" err="1">
                <a:latin typeface="Comic Sans MS" pitchFamily="66" charset="0"/>
              </a:rPr>
              <a:t>Ambika</a:t>
            </a:r>
            <a:r>
              <a:rPr lang="en-US" sz="2800" dirty="0">
                <a:latin typeface="Comic Sans MS" pitchFamily="66" charset="0"/>
              </a:rPr>
              <a:t> C.A.</a:t>
            </a:r>
          </a:p>
          <a:p>
            <a:pPr algn="ctr">
              <a:buNone/>
            </a:pPr>
            <a:r>
              <a:rPr lang="en-US" sz="2300" dirty="0">
                <a:solidFill>
                  <a:srgbClr val="0070C0"/>
                </a:solidFill>
                <a:latin typeface="Comic Sans MS" pitchFamily="66" charset="0"/>
              </a:rPr>
              <a:t>Librarian</a:t>
            </a:r>
            <a:endParaRPr lang="en-US" sz="1700" dirty="0">
              <a:solidFill>
                <a:srgbClr val="0070C0"/>
              </a:solidFill>
              <a:latin typeface="Comic Sans MS" pitchFamily="66" charset="0"/>
            </a:endParaRPr>
          </a:p>
          <a:p>
            <a:pPr algn="ctr">
              <a:buNone/>
            </a:pP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38</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809476" y="1349700"/>
            <a:ext cx="7983856" cy="5055105"/>
          </a:xfrm>
          <a:prstGeom prst="rect">
            <a:avLst/>
          </a:prstGeom>
          <a:noFill/>
        </p:spPr>
        <p:txBody>
          <a:bodyPr wrap="square" lIns="129415" tIns="64708" rIns="129415" bIns="64708" rtlCol="0">
            <a:spAutoFit/>
          </a:bodyPr>
          <a:lstStyle/>
          <a:p>
            <a:r>
              <a:rPr lang="en-US" sz="4000" dirty="0"/>
              <a:t>BA (KSOU)</a:t>
            </a:r>
          </a:p>
          <a:p>
            <a:r>
              <a:rPr lang="en-US" sz="4000" dirty="0" err="1"/>
              <a:t>MLISc</a:t>
            </a:r>
            <a:r>
              <a:rPr lang="en-US" sz="4000" dirty="0"/>
              <a:t> (IGNOU)</a:t>
            </a:r>
          </a:p>
          <a:p>
            <a:r>
              <a:rPr lang="en-US" sz="4000" dirty="0" err="1"/>
              <a:t>M.Phil</a:t>
            </a:r>
            <a:r>
              <a:rPr lang="en-US" sz="4000" dirty="0"/>
              <a:t> (</a:t>
            </a:r>
            <a:r>
              <a:rPr lang="en-US" sz="4000" dirty="0" err="1"/>
              <a:t>Annamalai</a:t>
            </a:r>
            <a:r>
              <a:rPr lang="en-US" sz="4000" dirty="0"/>
              <a:t>),</a:t>
            </a:r>
          </a:p>
          <a:p>
            <a:r>
              <a:rPr lang="en-US" sz="4000" dirty="0"/>
              <a:t>KSET (Qualified)</a:t>
            </a:r>
          </a:p>
          <a:p>
            <a:r>
              <a:rPr lang="en-US" sz="4000" dirty="0"/>
              <a:t>Ph.D.: Registered </a:t>
            </a:r>
          </a:p>
          <a:p>
            <a:endParaRPr lang="en-US" sz="4000" dirty="0"/>
          </a:p>
          <a:p>
            <a:r>
              <a:rPr lang="en-US" sz="4000" dirty="0"/>
              <a:t>Experience: 20 years</a:t>
            </a:r>
          </a:p>
          <a:p>
            <a:endParaRPr lang="en-US" sz="4000" dirty="0"/>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10242" name="Picture 2" descr="http://www.kssem.edu.in/wp-content/uploads/2013/01/Abik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8719" y="1090464"/>
            <a:ext cx="2557727"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0721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4321579" cy="1814602"/>
          </a:xfrm>
        </p:spPr>
        <p:txBody>
          <a:bodyPr>
            <a:normAutofit/>
          </a:bodyPr>
          <a:lstStyle/>
          <a:p>
            <a:pPr algn="ctr">
              <a:buNone/>
            </a:pPr>
            <a:r>
              <a:rPr lang="en-US" sz="2800" dirty="0">
                <a:latin typeface="Comic Sans MS" pitchFamily="66" charset="0"/>
              </a:rPr>
              <a:t>Mr. </a:t>
            </a:r>
            <a:r>
              <a:rPr lang="en-US" sz="2800" dirty="0" err="1">
                <a:latin typeface="Comic Sans MS" pitchFamily="66" charset="0"/>
              </a:rPr>
              <a:t>Shivaprakash</a:t>
            </a:r>
            <a:r>
              <a:rPr lang="en-US" sz="2800" dirty="0">
                <a:latin typeface="Comic Sans MS" pitchFamily="66" charset="0"/>
              </a:rPr>
              <a:t> KM</a:t>
            </a:r>
          </a:p>
          <a:p>
            <a:pPr algn="ctr">
              <a:buNone/>
            </a:pPr>
            <a:r>
              <a:rPr lang="en-US" sz="2800" dirty="0">
                <a:solidFill>
                  <a:srgbClr val="0070C0"/>
                </a:solidFill>
                <a:latin typeface="Comic Sans MS" pitchFamily="66" charset="0"/>
              </a:rPr>
              <a:t>Physical Ed. Director</a:t>
            </a: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39</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809476" y="1349693"/>
            <a:ext cx="7983856" cy="5670658"/>
          </a:xfrm>
          <a:prstGeom prst="rect">
            <a:avLst/>
          </a:prstGeom>
          <a:noFill/>
        </p:spPr>
        <p:txBody>
          <a:bodyPr wrap="square" lIns="129415" tIns="64708" rIns="129415" bIns="64708" rtlCol="0">
            <a:spAutoFit/>
          </a:bodyPr>
          <a:lstStyle/>
          <a:p>
            <a:r>
              <a:rPr lang="en-US" sz="4000" dirty="0"/>
              <a:t>BA (University of Mysore)</a:t>
            </a:r>
          </a:p>
          <a:p>
            <a:r>
              <a:rPr lang="en-US" sz="4000" dirty="0" err="1"/>
              <a:t>B.PEd</a:t>
            </a:r>
            <a:r>
              <a:rPr lang="en-US" sz="4000" dirty="0"/>
              <a:t> (University of Mysore)</a:t>
            </a:r>
          </a:p>
          <a:p>
            <a:r>
              <a:rPr lang="en-US" sz="4000" dirty="0" err="1"/>
              <a:t>M.PEd</a:t>
            </a:r>
            <a:r>
              <a:rPr lang="en-US" sz="4000" dirty="0"/>
              <a:t> (University of Mysore)</a:t>
            </a:r>
          </a:p>
          <a:p>
            <a:endParaRPr lang="en-US" sz="4000" dirty="0"/>
          </a:p>
          <a:p>
            <a:r>
              <a:rPr lang="en-US" sz="4000" dirty="0"/>
              <a:t>Coach for Archery, </a:t>
            </a:r>
            <a:r>
              <a:rPr lang="en-US" sz="4000" dirty="0" err="1"/>
              <a:t>Kabaddi</a:t>
            </a:r>
            <a:r>
              <a:rPr lang="en-US" sz="4000" dirty="0"/>
              <a:t>, Shuttle Badminton at VTU</a:t>
            </a:r>
          </a:p>
          <a:p>
            <a:endParaRPr lang="en-US" sz="4000" dirty="0"/>
          </a:p>
          <a:p>
            <a:r>
              <a:rPr lang="en-US" sz="4000" dirty="0"/>
              <a:t>Experience: 18 years</a:t>
            </a:r>
          </a:p>
          <a:p>
            <a:endParaRPr lang="en-US" sz="4000" dirty="0"/>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11266" name="Picture 2" descr="http://www.kssem.edu.in/wp-content/uploads/2013/02/Shivaprak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4135" y="1263285"/>
            <a:ext cx="2463968" cy="2447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3133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735" y="3769167"/>
            <a:ext cx="4897643" cy="1814602"/>
          </a:xfrm>
        </p:spPr>
        <p:txBody>
          <a:bodyPr>
            <a:normAutofit/>
          </a:bodyPr>
          <a:lstStyle/>
          <a:p>
            <a:pPr algn="ctr">
              <a:buNone/>
            </a:pPr>
            <a:r>
              <a:rPr lang="en-US" sz="2800" dirty="0">
                <a:latin typeface="Comic Sans MS" pitchFamily="66" charset="0"/>
              </a:rPr>
              <a:t>Prof. Harish R</a:t>
            </a:r>
          </a:p>
          <a:p>
            <a:pPr algn="ctr">
              <a:buNone/>
            </a:pPr>
            <a:r>
              <a:rPr lang="en-US" sz="2800" dirty="0">
                <a:solidFill>
                  <a:srgbClr val="0070C0"/>
                </a:solidFill>
                <a:latin typeface="Comic Sans MS" pitchFamily="66" charset="0"/>
              </a:rPr>
              <a:t>Training and Placement Officer</a:t>
            </a:r>
            <a:endParaRPr lang="en-US" sz="2300"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40</a:t>
            </a:fld>
            <a:endParaRPr lang="en-IN" dirty="0">
              <a:latin typeface="Comic Sans MS" pitchFamily="66" charset="0"/>
            </a:endParaRPr>
          </a:p>
        </p:txBody>
      </p:sp>
      <p:sp>
        <p:nvSpPr>
          <p:cNvPr id="14" name="Rectangle 3"/>
          <p:cNvSpPr>
            <a:spLocks noChangeArrowheads="1"/>
          </p:cNvSpPr>
          <p:nvPr/>
        </p:nvSpPr>
        <p:spPr bwMode="auto">
          <a:xfrm>
            <a:off x="4861570" y="1499287"/>
            <a:ext cx="65"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6" name="TextBox 15"/>
          <p:cNvSpPr txBox="1"/>
          <p:nvPr/>
        </p:nvSpPr>
        <p:spPr>
          <a:xfrm>
            <a:off x="5809472" y="312782"/>
            <a:ext cx="8418496" cy="5637988"/>
          </a:xfrm>
          <a:prstGeom prst="rect">
            <a:avLst/>
          </a:prstGeom>
          <a:noFill/>
        </p:spPr>
        <p:txBody>
          <a:bodyPr wrap="square" lIns="129415" tIns="64708" rIns="129415" bIns="64708" rtlCol="0">
            <a:spAutoFit/>
          </a:bodyPr>
          <a:lstStyle/>
          <a:p>
            <a:r>
              <a:rPr lang="en-US" sz="4000" dirty="0"/>
              <a:t>He has done MBA in Marketing and a Post graduate diploma in Human Resource Management . </a:t>
            </a:r>
          </a:p>
          <a:p>
            <a:endParaRPr lang="en-US" sz="4000" dirty="0"/>
          </a:p>
          <a:p>
            <a:r>
              <a:rPr lang="en-US" sz="4000" dirty="0"/>
              <a:t>Currently he is pursuing </a:t>
            </a:r>
            <a:r>
              <a:rPr lang="en-US" sz="4000" dirty="0" err="1"/>
              <a:t>Ph.D</a:t>
            </a:r>
            <a:r>
              <a:rPr lang="en-US" sz="4000" dirty="0"/>
              <a:t> in VTU</a:t>
            </a:r>
          </a:p>
          <a:p>
            <a:endParaRPr lang="en-US" sz="4000" dirty="0"/>
          </a:p>
          <a:p>
            <a:r>
              <a:rPr lang="en-US" sz="4000" dirty="0"/>
              <a:t>Experience: 10 years of experience in Teaching, Placement Officer and Public Relations.</a:t>
            </a:r>
          </a:p>
        </p:txBody>
      </p:sp>
      <p:sp>
        <p:nvSpPr>
          <p:cNvPr id="8"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pic>
        <p:nvPicPr>
          <p:cNvPr id="93185" name="Picture 1" descr="C:\Users\Admin\Downloads\IMG_20190810_092250.JPG"/>
          <p:cNvPicPr>
            <a:picLocks noChangeAspect="1" noChangeArrowheads="1"/>
          </p:cNvPicPr>
          <p:nvPr/>
        </p:nvPicPr>
        <p:blipFill>
          <a:blip r:embed="rId2" cstate="print"/>
          <a:srcRect/>
          <a:stretch>
            <a:fillRect/>
          </a:stretch>
        </p:blipFill>
        <p:spPr bwMode="auto">
          <a:xfrm>
            <a:off x="863285" y="713589"/>
            <a:ext cx="4838939" cy="2796347"/>
          </a:xfrm>
          <a:prstGeom prst="rect">
            <a:avLst/>
          </a:prstGeom>
          <a:noFill/>
        </p:spPr>
      </p:pic>
      <p:sp>
        <p:nvSpPr>
          <p:cNvPr id="10" name="Rectangle 9"/>
          <p:cNvSpPr/>
          <p:nvPr/>
        </p:nvSpPr>
        <p:spPr>
          <a:xfrm>
            <a:off x="1093708" y="5583770"/>
            <a:ext cx="12788623" cy="2485171"/>
          </a:xfrm>
          <a:prstGeom prst="rect">
            <a:avLst/>
          </a:prstGeom>
        </p:spPr>
        <p:txBody>
          <a:bodyPr wrap="square" lIns="129415" tIns="64708" rIns="129415" bIns="64708">
            <a:spAutoFit/>
          </a:bodyPr>
          <a:lstStyle/>
          <a:p>
            <a:r>
              <a:rPr lang="en-US" sz="5100" dirty="0"/>
              <a:t>He has a good network of companies and his objective is to place as many students as possible.</a:t>
            </a:r>
          </a:p>
        </p:txBody>
      </p:sp>
    </p:spTree>
    <p:extLst>
      <p:ext uri="{BB962C8B-B14F-4D97-AF65-F5344CB8AC3E}">
        <p14:creationId xmlns:p14="http://schemas.microsoft.com/office/powerpoint/2010/main" val="2313033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6800" dirty="0">
                <a:latin typeface="Comic Sans MS" pitchFamily="66" charset="0"/>
              </a:rPr>
              <a:t>Infrastructure…..</a:t>
            </a:r>
            <a:endParaRPr lang="en-IN" sz="6800"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fontScale="92500" lnSpcReduction="20000"/>
          </a:bodyPr>
          <a:lstStyle/>
          <a:p>
            <a:pPr>
              <a:buNone/>
            </a:pPr>
            <a:r>
              <a:rPr lang="en-US" dirty="0" smtClean="0">
                <a:solidFill>
                  <a:srgbClr val="FF0000"/>
                </a:solidFill>
                <a:latin typeface="Comic Sans MS" pitchFamily="66" charset="0"/>
              </a:rPr>
              <a:t>Laboratories </a:t>
            </a:r>
            <a:endParaRPr lang="en-US" dirty="0">
              <a:solidFill>
                <a:srgbClr val="FF0000"/>
              </a:solidFill>
              <a:latin typeface="Comic Sans MS" pitchFamily="66" charset="0"/>
            </a:endParaRPr>
          </a:p>
          <a:p>
            <a:pPr lvl="1"/>
            <a:r>
              <a:rPr lang="en-US" dirty="0" smtClean="0">
                <a:solidFill>
                  <a:srgbClr val="1E03BD"/>
                </a:solidFill>
                <a:latin typeface="Comic Sans MS" pitchFamily="66" charset="0"/>
              </a:rPr>
              <a:t>All Laboratories have high-tech instruments and well equipped</a:t>
            </a:r>
          </a:p>
          <a:p>
            <a:pPr lvl="1"/>
            <a:r>
              <a:rPr lang="en-US" dirty="0" smtClean="0">
                <a:solidFill>
                  <a:srgbClr val="1E03BD"/>
                </a:solidFill>
                <a:latin typeface="Comic Sans MS" pitchFamily="66" charset="0"/>
              </a:rPr>
              <a:t>(Laboratory space is more than specified by VTU)</a:t>
            </a:r>
          </a:p>
          <a:p>
            <a:pPr marL="80884" indent="0">
              <a:buNone/>
            </a:pPr>
            <a:r>
              <a:rPr lang="en-US" dirty="0" smtClean="0">
                <a:solidFill>
                  <a:srgbClr val="FF0000"/>
                </a:solidFill>
                <a:latin typeface="Comic Sans MS" pitchFamily="66" charset="0"/>
              </a:rPr>
              <a:t>Library</a:t>
            </a:r>
          </a:p>
          <a:p>
            <a:pPr lvl="1"/>
            <a:r>
              <a:rPr lang="en-US" dirty="0" smtClean="0">
                <a:solidFill>
                  <a:srgbClr val="1E03BD"/>
                </a:solidFill>
                <a:latin typeface="Comic Sans MS" pitchFamily="66" charset="0"/>
              </a:rPr>
              <a:t>VTU related books:</a:t>
            </a:r>
          </a:p>
          <a:p>
            <a:pPr lvl="1"/>
            <a:r>
              <a:rPr lang="en-US" dirty="0" smtClean="0">
                <a:solidFill>
                  <a:srgbClr val="1E03BD"/>
                </a:solidFill>
                <a:latin typeface="Comic Sans MS" pitchFamily="66" charset="0"/>
              </a:rPr>
              <a:t>10% general reading books:</a:t>
            </a:r>
          </a:p>
          <a:p>
            <a:pPr lvl="1"/>
            <a:r>
              <a:rPr lang="en-US" dirty="0" smtClean="0">
                <a:solidFill>
                  <a:srgbClr val="1E03BD"/>
                </a:solidFill>
                <a:latin typeface="Comic Sans MS" pitchFamily="66" charset="0"/>
              </a:rPr>
              <a:t>Continuous addition of volumes</a:t>
            </a:r>
          </a:p>
          <a:p>
            <a:pPr lvl="1"/>
            <a:r>
              <a:rPr lang="en-US" dirty="0" smtClean="0">
                <a:solidFill>
                  <a:srgbClr val="1E03BD"/>
                </a:solidFill>
                <a:latin typeface="Comic Sans MS" pitchFamily="66" charset="0"/>
              </a:rPr>
              <a:t>Reference Section and Magazine Section</a:t>
            </a: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41</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9519071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6800" dirty="0">
                <a:latin typeface="Comic Sans MS" pitchFamily="66" charset="0"/>
              </a:rPr>
              <a:t>Infrastructure…..</a:t>
            </a:r>
            <a:endParaRPr lang="en-IN" sz="6800"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a:bodyPr>
          <a:lstStyle/>
          <a:p>
            <a:pPr marL="80884" indent="0">
              <a:buNone/>
            </a:pPr>
            <a:r>
              <a:rPr lang="en-US" dirty="0" smtClean="0">
                <a:solidFill>
                  <a:srgbClr val="FF0000"/>
                </a:solidFill>
                <a:latin typeface="Comic Sans MS" pitchFamily="66" charset="0"/>
              </a:rPr>
              <a:t>Library</a:t>
            </a:r>
          </a:p>
          <a:p>
            <a:pPr lvl="1"/>
            <a:r>
              <a:rPr lang="en-US" dirty="0" smtClean="0">
                <a:solidFill>
                  <a:srgbClr val="1E03BD"/>
                </a:solidFill>
                <a:latin typeface="Comic Sans MS" pitchFamily="66" charset="0"/>
              </a:rPr>
              <a:t>More than 14,000 books</a:t>
            </a:r>
          </a:p>
          <a:p>
            <a:pPr lvl="1"/>
            <a:r>
              <a:rPr lang="en-US" dirty="0" smtClean="0">
                <a:solidFill>
                  <a:srgbClr val="1E03BD"/>
                </a:solidFill>
                <a:latin typeface="Comic Sans MS" pitchFamily="66" charset="0"/>
              </a:rPr>
              <a:t>VTU e-consortium (digital access to journals)</a:t>
            </a:r>
          </a:p>
          <a:p>
            <a:pPr lvl="1"/>
            <a:r>
              <a:rPr lang="en-US" dirty="0" smtClean="0">
                <a:solidFill>
                  <a:srgbClr val="1E03BD"/>
                </a:solidFill>
                <a:latin typeface="Comic Sans MS" pitchFamily="66" charset="0"/>
              </a:rPr>
              <a:t>10% general reading books:</a:t>
            </a:r>
          </a:p>
          <a:p>
            <a:pPr lvl="1"/>
            <a:r>
              <a:rPr lang="en-US" dirty="0" smtClean="0">
                <a:solidFill>
                  <a:srgbClr val="1E03BD"/>
                </a:solidFill>
                <a:latin typeface="Comic Sans MS" pitchFamily="66" charset="0"/>
              </a:rPr>
              <a:t>Continuous addition of volumes</a:t>
            </a:r>
          </a:p>
          <a:p>
            <a:pPr lvl="1"/>
            <a:r>
              <a:rPr lang="en-US" dirty="0" smtClean="0">
                <a:solidFill>
                  <a:srgbClr val="1E03BD"/>
                </a:solidFill>
                <a:latin typeface="Comic Sans MS" pitchFamily="66" charset="0"/>
              </a:rPr>
              <a:t>Reference Section and Magazine Section</a:t>
            </a:r>
          </a:p>
          <a:p>
            <a:pPr lvl="1"/>
            <a:r>
              <a:rPr lang="en-US" dirty="0" smtClean="0">
                <a:solidFill>
                  <a:srgbClr val="1E03BD"/>
                </a:solidFill>
                <a:latin typeface="Comic Sans MS" pitchFamily="66" charset="0"/>
              </a:rPr>
              <a:t>Dedicated Digital Library</a:t>
            </a: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42</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27696192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6800" dirty="0">
                <a:latin typeface="Comic Sans MS" pitchFamily="66" charset="0"/>
              </a:rPr>
              <a:t>Infrastructure…..</a:t>
            </a:r>
            <a:endParaRPr lang="en-IN" sz="6800"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lnSpcReduction="10000"/>
          </a:bodyPr>
          <a:lstStyle/>
          <a:p>
            <a:pPr>
              <a:buNone/>
            </a:pPr>
            <a:r>
              <a:rPr lang="en-US" dirty="0" smtClean="0">
                <a:solidFill>
                  <a:srgbClr val="FF0000"/>
                </a:solidFill>
                <a:latin typeface="Comic Sans MS" pitchFamily="66" charset="0"/>
              </a:rPr>
              <a:t>Class Rooms </a:t>
            </a:r>
            <a:endParaRPr lang="en-US" dirty="0">
              <a:solidFill>
                <a:srgbClr val="FF0000"/>
              </a:solidFill>
              <a:latin typeface="Comic Sans MS" pitchFamily="66" charset="0"/>
            </a:endParaRPr>
          </a:p>
          <a:p>
            <a:pPr lvl="1"/>
            <a:r>
              <a:rPr lang="en-US" dirty="0" smtClean="0">
                <a:solidFill>
                  <a:srgbClr val="1E03BD"/>
                </a:solidFill>
                <a:latin typeface="Comic Sans MS" pitchFamily="66" charset="0"/>
              </a:rPr>
              <a:t>Spacious Class rooms are available with ergonomically designed furniture</a:t>
            </a:r>
          </a:p>
          <a:p>
            <a:pPr marL="80884" indent="0">
              <a:buNone/>
            </a:pPr>
            <a:r>
              <a:rPr lang="en-US" dirty="0" smtClean="0">
                <a:solidFill>
                  <a:srgbClr val="FF0000"/>
                </a:solidFill>
                <a:latin typeface="Comic Sans MS" pitchFamily="66" charset="0"/>
              </a:rPr>
              <a:t>Seminar Halls and Auditorium:</a:t>
            </a:r>
          </a:p>
          <a:p>
            <a:pPr marL="1294150" lvl="1" indent="-647075"/>
            <a:r>
              <a:rPr lang="en-US" dirty="0" smtClean="0">
                <a:solidFill>
                  <a:srgbClr val="1E03BD"/>
                </a:solidFill>
                <a:latin typeface="Comic Sans MS" pitchFamily="66" charset="0"/>
              </a:rPr>
              <a:t>Seminar halls with seating capacity for 90 &amp; 270 participants </a:t>
            </a:r>
          </a:p>
          <a:p>
            <a:pPr marL="1294150" lvl="1" indent="-647075"/>
            <a:r>
              <a:rPr lang="en-US" dirty="0" smtClean="0">
                <a:solidFill>
                  <a:srgbClr val="1E03BD"/>
                </a:solidFill>
                <a:latin typeface="Comic Sans MS" pitchFamily="66" charset="0"/>
              </a:rPr>
              <a:t>Auditorium for 200 persons seating capacity</a:t>
            </a:r>
          </a:p>
          <a:p>
            <a:pPr marL="1294150" lvl="1" indent="-647075"/>
            <a:r>
              <a:rPr lang="en-US" dirty="0" smtClean="0">
                <a:solidFill>
                  <a:srgbClr val="1E03BD"/>
                </a:solidFill>
                <a:latin typeface="Comic Sans MS" pitchFamily="66" charset="0"/>
              </a:rPr>
              <a:t>Multipurpose Hall (1000 seating capacity)</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43</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21154251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dirty="0" smtClean="0">
                <a:latin typeface="Comic Sans MS" pitchFamily="66" charset="0"/>
              </a:rPr>
              <a:t>Infrastructure….</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a:bodyPr>
          <a:lstStyle/>
          <a:p>
            <a:pPr>
              <a:buNone/>
            </a:pPr>
            <a:r>
              <a:rPr lang="en-US" dirty="0" smtClean="0">
                <a:solidFill>
                  <a:srgbClr val="FF0000"/>
                </a:solidFill>
                <a:latin typeface="Comic Sans MS" pitchFamily="66" charset="0"/>
              </a:rPr>
              <a:t>Department:</a:t>
            </a:r>
          </a:p>
          <a:p>
            <a:pPr>
              <a:buNone/>
            </a:pPr>
            <a:endParaRPr lang="en-US" dirty="0">
              <a:solidFill>
                <a:srgbClr val="FF0000"/>
              </a:solidFill>
              <a:latin typeface="Comic Sans MS" pitchFamily="66" charset="0"/>
            </a:endParaRPr>
          </a:p>
          <a:p>
            <a:pPr lvl="1"/>
            <a:r>
              <a:rPr lang="en-US" dirty="0" smtClean="0">
                <a:solidFill>
                  <a:srgbClr val="1E03BD"/>
                </a:solidFill>
                <a:latin typeface="Comic Sans MS" pitchFamily="66" charset="0"/>
              </a:rPr>
              <a:t>One block for each department with required number of Class rooms, Staff rooms, Seminar hall and Discussion room</a:t>
            </a: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44</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21368999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3823193"/>
              </p:ext>
            </p:extLst>
          </p:nvPr>
        </p:nvGraphicFramePr>
        <p:xfrm>
          <a:off x="609600" y="457202"/>
          <a:ext cx="13533123" cy="7315208"/>
        </p:xfrm>
        <a:graphic>
          <a:graphicData uri="http://schemas.openxmlformats.org/drawingml/2006/table">
            <a:tbl>
              <a:tblPr firstRow="1" firstCol="1" bandRow="1">
                <a:tableStyleId>{5C22544A-7EE6-4342-B048-85BDC9FD1C3A}</a:tableStyleId>
              </a:tblPr>
              <a:tblGrid>
                <a:gridCol w="10033951"/>
                <a:gridCol w="3499172"/>
              </a:tblGrid>
              <a:tr h="1179704">
                <a:tc gridSpan="2">
                  <a:txBody>
                    <a:bodyPr/>
                    <a:lstStyle/>
                    <a:p>
                      <a:pPr marL="0" marR="0" algn="ctr">
                        <a:lnSpc>
                          <a:spcPct val="115000"/>
                        </a:lnSpc>
                        <a:spcBef>
                          <a:spcPts val="0"/>
                        </a:spcBef>
                        <a:spcAft>
                          <a:spcPts val="0"/>
                        </a:spcAft>
                      </a:pPr>
                      <a:r>
                        <a:rPr lang="en-US" sz="2200" dirty="0" smtClean="0">
                          <a:effectLst/>
                          <a:latin typeface="Times New Roman" pitchFamily="18" charset="0"/>
                          <a:ea typeface="+mn-ea"/>
                          <a:cs typeface="Times New Roman" pitchFamily="18" charset="0"/>
                        </a:rPr>
                        <a:t>PLACEMENT</a:t>
                      </a:r>
                      <a:r>
                        <a:rPr lang="en-US" sz="2200" baseline="0" dirty="0" smtClean="0">
                          <a:effectLst/>
                          <a:latin typeface="Times New Roman" pitchFamily="18" charset="0"/>
                          <a:ea typeface="+mn-ea"/>
                          <a:cs typeface="Times New Roman" pitchFamily="18" charset="0"/>
                        </a:rPr>
                        <a:t> DETAILS 2019 BATCH</a:t>
                      </a:r>
                      <a:endParaRPr lang="en-US" sz="2000" dirty="0">
                        <a:effectLst/>
                        <a:latin typeface="Times New Roman" pitchFamily="18" charset="0"/>
                        <a:ea typeface="Calibri"/>
                        <a:cs typeface="Times New Roman" pitchFamily="18" charset="0"/>
                      </a:endParaRPr>
                    </a:p>
                  </a:txBody>
                  <a:tcPr marL="109728" marR="109728" marT="0" marB="0" anchor="ctr"/>
                </a:tc>
                <a:tc hMerge="1">
                  <a:txBody>
                    <a:bodyPr/>
                    <a:lstStyle/>
                    <a:p>
                      <a:endParaRPr lang="en-US"/>
                    </a:p>
                  </a:txBody>
                  <a:tcPr/>
                </a:tc>
              </a:tr>
              <a:tr h="1074840">
                <a:tc>
                  <a:txBody>
                    <a:bodyPr/>
                    <a:lstStyle/>
                    <a:p>
                      <a:pPr marL="0" marR="0">
                        <a:lnSpc>
                          <a:spcPct val="115000"/>
                        </a:lnSpc>
                        <a:spcBef>
                          <a:spcPts val="0"/>
                        </a:spcBef>
                        <a:spcAft>
                          <a:spcPts val="0"/>
                        </a:spcAft>
                      </a:pPr>
                      <a:r>
                        <a:rPr lang="en-US" sz="2400">
                          <a:effectLst/>
                          <a:latin typeface="Times New Roman" pitchFamily="18" charset="0"/>
                          <a:cs typeface="Times New Roman" pitchFamily="18" charset="0"/>
                        </a:rPr>
                        <a:t>TOTAL NO OF ON-CAMPUS DRIVES</a:t>
                      </a:r>
                      <a:endParaRPr lang="en-US" sz="2000">
                        <a:effectLst/>
                        <a:latin typeface="Times New Roman" pitchFamily="18" charset="0"/>
                        <a:ea typeface="Calibri"/>
                        <a:cs typeface="Times New Roman" pitchFamily="18" charset="0"/>
                      </a:endParaRPr>
                    </a:p>
                  </a:txBody>
                  <a:tcPr marL="109728" marR="109728" marT="0" marB="0" anchor="ctr"/>
                </a:tc>
                <a:tc>
                  <a:txBody>
                    <a:bodyPr/>
                    <a:lstStyle/>
                    <a:p>
                      <a:pPr marL="0" marR="0" algn="ctr">
                        <a:lnSpc>
                          <a:spcPct val="115000"/>
                        </a:lnSpc>
                        <a:spcBef>
                          <a:spcPts val="0"/>
                        </a:spcBef>
                        <a:spcAft>
                          <a:spcPts val="0"/>
                        </a:spcAft>
                      </a:pPr>
                      <a:r>
                        <a:rPr lang="en-US" sz="2400">
                          <a:effectLst/>
                          <a:latin typeface="Times New Roman" pitchFamily="18" charset="0"/>
                          <a:cs typeface="Times New Roman" pitchFamily="18" charset="0"/>
                        </a:rPr>
                        <a:t>28</a:t>
                      </a:r>
                      <a:endParaRPr lang="en-US" sz="2000">
                        <a:effectLst/>
                        <a:latin typeface="Times New Roman" pitchFamily="18" charset="0"/>
                        <a:ea typeface="Calibri"/>
                        <a:cs typeface="Times New Roman" pitchFamily="18" charset="0"/>
                      </a:endParaRPr>
                    </a:p>
                  </a:txBody>
                  <a:tcPr marL="109728" marR="109728" marT="0" marB="0" anchor="ctr"/>
                </a:tc>
              </a:tr>
              <a:tr h="1350628">
                <a:tc>
                  <a:txBody>
                    <a:bodyPr/>
                    <a:lstStyle/>
                    <a:p>
                      <a:pPr marL="0" marR="0">
                        <a:lnSpc>
                          <a:spcPct val="115000"/>
                        </a:lnSpc>
                        <a:spcBef>
                          <a:spcPts val="0"/>
                        </a:spcBef>
                        <a:spcAft>
                          <a:spcPts val="0"/>
                        </a:spcAft>
                      </a:pPr>
                      <a:r>
                        <a:rPr lang="en-US" sz="2400" dirty="0">
                          <a:effectLst/>
                          <a:latin typeface="Times New Roman" pitchFamily="18" charset="0"/>
                          <a:cs typeface="Times New Roman" pitchFamily="18" charset="0"/>
                        </a:rPr>
                        <a:t>TOTAL NO OF OFF-CAMPUS DRIVES EXCLUSIVELY FOR KSSEM STUDENTS </a:t>
                      </a:r>
                      <a:endParaRPr lang="en-US" sz="2000" dirty="0">
                        <a:effectLst/>
                        <a:latin typeface="Times New Roman" pitchFamily="18" charset="0"/>
                        <a:ea typeface="Calibri"/>
                        <a:cs typeface="Times New Roman" pitchFamily="18" charset="0"/>
                      </a:endParaRPr>
                    </a:p>
                  </a:txBody>
                  <a:tcPr marL="109728" marR="109728" marT="0" marB="0" anchor="ctr"/>
                </a:tc>
                <a:tc>
                  <a:txBody>
                    <a:bodyPr/>
                    <a:lstStyle/>
                    <a:p>
                      <a:pPr marL="0" marR="0" algn="ctr">
                        <a:lnSpc>
                          <a:spcPct val="115000"/>
                        </a:lnSpc>
                        <a:spcBef>
                          <a:spcPts val="0"/>
                        </a:spcBef>
                        <a:spcAft>
                          <a:spcPts val="0"/>
                        </a:spcAft>
                      </a:pPr>
                      <a:r>
                        <a:rPr lang="en-US" sz="2400">
                          <a:effectLst/>
                          <a:latin typeface="Times New Roman" pitchFamily="18" charset="0"/>
                          <a:cs typeface="Times New Roman" pitchFamily="18" charset="0"/>
                        </a:rPr>
                        <a:t>11</a:t>
                      </a:r>
                      <a:endParaRPr lang="en-US" sz="2000">
                        <a:effectLst/>
                        <a:latin typeface="Times New Roman" pitchFamily="18" charset="0"/>
                        <a:ea typeface="Calibri"/>
                        <a:cs typeface="Times New Roman" pitchFamily="18" charset="0"/>
                      </a:endParaRPr>
                    </a:p>
                  </a:txBody>
                  <a:tcPr marL="109728" marR="109728" marT="0" marB="0" anchor="ctr"/>
                </a:tc>
              </a:tr>
              <a:tr h="1179704">
                <a:tc>
                  <a:txBody>
                    <a:bodyPr/>
                    <a:lstStyle/>
                    <a:p>
                      <a:pPr marL="0" marR="0">
                        <a:lnSpc>
                          <a:spcPct val="115000"/>
                        </a:lnSpc>
                        <a:spcBef>
                          <a:spcPts val="0"/>
                        </a:spcBef>
                        <a:spcAft>
                          <a:spcPts val="0"/>
                        </a:spcAft>
                      </a:pPr>
                      <a:r>
                        <a:rPr lang="en-US" sz="2400">
                          <a:effectLst/>
                          <a:latin typeface="Times New Roman" pitchFamily="18" charset="0"/>
                          <a:cs typeface="Times New Roman" pitchFamily="18" charset="0"/>
                        </a:rPr>
                        <a:t>TOTAL NO OF OFF-CAMPUS DRIVES </a:t>
                      </a:r>
                      <a:endParaRPr lang="en-US" sz="2000">
                        <a:effectLst/>
                        <a:latin typeface="Times New Roman" pitchFamily="18" charset="0"/>
                        <a:ea typeface="Calibri"/>
                        <a:cs typeface="Times New Roman" pitchFamily="18" charset="0"/>
                      </a:endParaRPr>
                    </a:p>
                  </a:txBody>
                  <a:tcPr marL="109728" marR="109728" marT="0" marB="0" anchor="ctr"/>
                </a:tc>
                <a:tc>
                  <a:txBody>
                    <a:bodyPr/>
                    <a:lstStyle/>
                    <a:p>
                      <a:pPr marL="0" marR="0" algn="ctr">
                        <a:lnSpc>
                          <a:spcPct val="115000"/>
                        </a:lnSpc>
                        <a:spcBef>
                          <a:spcPts val="0"/>
                        </a:spcBef>
                        <a:spcAft>
                          <a:spcPts val="0"/>
                        </a:spcAft>
                      </a:pPr>
                      <a:r>
                        <a:rPr lang="en-US" sz="2400" dirty="0">
                          <a:effectLst/>
                          <a:latin typeface="Times New Roman" pitchFamily="18" charset="0"/>
                          <a:cs typeface="Times New Roman" pitchFamily="18" charset="0"/>
                        </a:rPr>
                        <a:t>16</a:t>
                      </a:r>
                      <a:endParaRPr lang="en-US" sz="2000" dirty="0">
                        <a:effectLst/>
                        <a:latin typeface="Times New Roman" pitchFamily="18" charset="0"/>
                        <a:ea typeface="Calibri"/>
                        <a:cs typeface="Times New Roman" pitchFamily="18" charset="0"/>
                      </a:endParaRPr>
                    </a:p>
                  </a:txBody>
                  <a:tcPr marL="109728" marR="109728" marT="0" marB="0" anchor="ctr"/>
                </a:tc>
              </a:tr>
              <a:tr h="1179704">
                <a:tc>
                  <a:txBody>
                    <a:bodyPr/>
                    <a:lstStyle/>
                    <a:p>
                      <a:pPr marL="0" marR="0">
                        <a:lnSpc>
                          <a:spcPct val="115000"/>
                        </a:lnSpc>
                        <a:spcBef>
                          <a:spcPts val="0"/>
                        </a:spcBef>
                        <a:spcAft>
                          <a:spcPts val="0"/>
                        </a:spcAft>
                      </a:pPr>
                      <a:r>
                        <a:rPr lang="en-US" sz="2400" dirty="0">
                          <a:effectLst/>
                          <a:latin typeface="Times New Roman" pitchFamily="18" charset="0"/>
                          <a:cs typeface="Times New Roman" pitchFamily="18" charset="0"/>
                        </a:rPr>
                        <a:t>TOTAL NO OF POOLED-CAMPUS DRIVES</a:t>
                      </a:r>
                      <a:endParaRPr lang="en-US" sz="2000" dirty="0">
                        <a:effectLst/>
                        <a:latin typeface="Times New Roman" pitchFamily="18" charset="0"/>
                        <a:ea typeface="Calibri"/>
                        <a:cs typeface="Times New Roman" pitchFamily="18" charset="0"/>
                      </a:endParaRPr>
                    </a:p>
                  </a:txBody>
                  <a:tcPr marL="109728" marR="109728" marT="0" marB="0" anchor="ctr"/>
                </a:tc>
                <a:tc>
                  <a:txBody>
                    <a:bodyPr/>
                    <a:lstStyle/>
                    <a:p>
                      <a:pPr marL="0" marR="0" algn="ctr">
                        <a:lnSpc>
                          <a:spcPct val="115000"/>
                        </a:lnSpc>
                        <a:spcBef>
                          <a:spcPts val="0"/>
                        </a:spcBef>
                        <a:spcAft>
                          <a:spcPts val="0"/>
                        </a:spcAft>
                      </a:pPr>
                      <a:r>
                        <a:rPr lang="en-US" sz="2400" dirty="0">
                          <a:effectLst/>
                          <a:latin typeface="Times New Roman" pitchFamily="18" charset="0"/>
                          <a:ea typeface="+mn-ea"/>
                          <a:cs typeface="Times New Roman" pitchFamily="18" charset="0"/>
                        </a:rPr>
                        <a:t>4</a:t>
                      </a:r>
                      <a:endParaRPr lang="en-US" sz="2000" dirty="0">
                        <a:effectLst/>
                        <a:latin typeface="Times New Roman" pitchFamily="18" charset="0"/>
                        <a:ea typeface="Calibri"/>
                        <a:cs typeface="Times New Roman" pitchFamily="18" charset="0"/>
                      </a:endParaRPr>
                    </a:p>
                  </a:txBody>
                  <a:tcPr marL="109728" marR="109728" marT="0" marB="0" anchor="ctr"/>
                </a:tc>
              </a:tr>
              <a:tr h="1350628">
                <a:tc>
                  <a:txBody>
                    <a:bodyPr/>
                    <a:lstStyle/>
                    <a:p>
                      <a:pPr marL="0" marR="0">
                        <a:lnSpc>
                          <a:spcPct val="115000"/>
                        </a:lnSpc>
                        <a:spcBef>
                          <a:spcPts val="0"/>
                        </a:spcBef>
                        <a:spcAft>
                          <a:spcPts val="0"/>
                        </a:spcAft>
                      </a:pPr>
                      <a:r>
                        <a:rPr lang="en-US" sz="2400">
                          <a:effectLst/>
                          <a:latin typeface="Times New Roman" pitchFamily="18" charset="0"/>
                          <a:cs typeface="Times New Roman" pitchFamily="18" charset="0"/>
                        </a:rPr>
                        <a:t>TOTAL NO OF DRIVES                                                                             ( AS ON 10TH AUGUST 2019 )</a:t>
                      </a:r>
                      <a:endParaRPr lang="en-US" sz="2000">
                        <a:effectLst/>
                        <a:latin typeface="Times New Roman" pitchFamily="18" charset="0"/>
                        <a:ea typeface="Calibri"/>
                        <a:cs typeface="Times New Roman" pitchFamily="18" charset="0"/>
                      </a:endParaRPr>
                    </a:p>
                  </a:txBody>
                  <a:tcPr marL="109728" marR="109728" marT="0" marB="0" anchor="ctr"/>
                </a:tc>
                <a:tc>
                  <a:txBody>
                    <a:bodyPr/>
                    <a:lstStyle/>
                    <a:p>
                      <a:pPr marL="0" marR="0" algn="ctr">
                        <a:lnSpc>
                          <a:spcPct val="115000"/>
                        </a:lnSpc>
                        <a:spcBef>
                          <a:spcPts val="0"/>
                        </a:spcBef>
                        <a:spcAft>
                          <a:spcPts val="0"/>
                        </a:spcAft>
                      </a:pPr>
                      <a:r>
                        <a:rPr lang="en-US" sz="2400" dirty="0" smtClean="0">
                          <a:effectLst/>
                          <a:latin typeface="Times New Roman" pitchFamily="18" charset="0"/>
                          <a:cs typeface="Times New Roman" pitchFamily="18" charset="0"/>
                        </a:rPr>
                        <a:t>59</a:t>
                      </a:r>
                      <a:endParaRPr lang="en-US" sz="2000" dirty="0">
                        <a:effectLst/>
                        <a:latin typeface="Times New Roman" pitchFamily="18" charset="0"/>
                        <a:ea typeface="Calibri"/>
                        <a:cs typeface="Times New Roman" pitchFamily="18" charset="0"/>
                      </a:endParaRPr>
                    </a:p>
                  </a:txBody>
                  <a:tcPr marL="109728" marR="109728" marT="0" marB="0" anchor="ctr"/>
                </a:tc>
              </a:tr>
            </a:tbl>
          </a:graphicData>
        </a:graphic>
      </p:graphicFrame>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 y="502920"/>
            <a:ext cx="1463040" cy="1097280"/>
          </a:xfrm>
          <a:prstGeom prst="rect">
            <a:avLst/>
          </a:prstGeom>
        </p:spPr>
      </p:pic>
    </p:spTree>
    <p:extLst>
      <p:ext uri="{BB962C8B-B14F-4D97-AF65-F5344CB8AC3E}">
        <p14:creationId xmlns:p14="http://schemas.microsoft.com/office/powerpoint/2010/main" val="17885110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81361609"/>
              </p:ext>
            </p:extLst>
          </p:nvPr>
        </p:nvGraphicFramePr>
        <p:xfrm>
          <a:off x="609607" y="274319"/>
          <a:ext cx="13411203" cy="7589520"/>
        </p:xfrm>
        <a:graphic>
          <a:graphicData uri="http://schemas.openxmlformats.org/drawingml/2006/table">
            <a:tbl>
              <a:tblPr firstRow="1" firstCol="1" bandRow="1">
                <a:tableStyleId>{5C22544A-7EE6-4342-B048-85BDC9FD1C3A}</a:tableStyleId>
              </a:tblPr>
              <a:tblGrid>
                <a:gridCol w="9820560"/>
                <a:gridCol w="3590643"/>
              </a:tblGrid>
              <a:tr h="1897380">
                <a:tc gridSpan="2">
                  <a:txBody>
                    <a:bodyPr/>
                    <a:lstStyle/>
                    <a:p>
                      <a:pPr marL="0" marR="0" algn="ctr">
                        <a:lnSpc>
                          <a:spcPct val="115000"/>
                        </a:lnSpc>
                        <a:spcBef>
                          <a:spcPts val="0"/>
                        </a:spcBef>
                        <a:spcAft>
                          <a:spcPts val="0"/>
                        </a:spcAft>
                      </a:pPr>
                      <a:r>
                        <a:rPr lang="en-US" sz="2200" dirty="0">
                          <a:effectLst/>
                          <a:latin typeface="Times New Roman" pitchFamily="18" charset="0"/>
                          <a:cs typeface="Times New Roman" pitchFamily="18" charset="0"/>
                        </a:rPr>
                        <a:t>PACKAGE </a:t>
                      </a:r>
                      <a:r>
                        <a:rPr lang="en-US" sz="2200" dirty="0" smtClean="0">
                          <a:effectLst/>
                          <a:latin typeface="Times New Roman" pitchFamily="18" charset="0"/>
                          <a:cs typeface="Times New Roman" pitchFamily="18" charset="0"/>
                        </a:rPr>
                        <a:t>DETAILS OF 2019 BATCH</a:t>
                      </a:r>
                      <a:endParaRPr lang="en-US" sz="1700" dirty="0">
                        <a:effectLst/>
                        <a:latin typeface="Times New Roman" pitchFamily="18" charset="0"/>
                        <a:ea typeface="Calibri"/>
                        <a:cs typeface="Times New Roman" pitchFamily="18" charset="0"/>
                      </a:endParaRPr>
                    </a:p>
                  </a:txBody>
                  <a:tcPr marL="109728" marR="109728" marT="0" marB="0" anchor="ctr"/>
                </a:tc>
                <a:tc hMerge="1">
                  <a:txBody>
                    <a:bodyPr/>
                    <a:lstStyle/>
                    <a:p>
                      <a:endParaRPr lang="en-US"/>
                    </a:p>
                  </a:txBody>
                  <a:tcPr/>
                </a:tc>
              </a:tr>
              <a:tr h="1897380">
                <a:tc>
                  <a:txBody>
                    <a:bodyPr/>
                    <a:lstStyle/>
                    <a:p>
                      <a:pPr marL="0" marR="0">
                        <a:lnSpc>
                          <a:spcPct val="115000"/>
                        </a:lnSpc>
                        <a:spcBef>
                          <a:spcPts val="0"/>
                        </a:spcBef>
                        <a:spcAft>
                          <a:spcPts val="0"/>
                        </a:spcAft>
                      </a:pPr>
                      <a:r>
                        <a:rPr lang="en-US" sz="2200" dirty="0">
                          <a:effectLst/>
                          <a:latin typeface="Times New Roman" pitchFamily="18" charset="0"/>
                          <a:cs typeface="Times New Roman" pitchFamily="18" charset="0"/>
                        </a:rPr>
                        <a:t>HIGHEST PACKAGE ( Above 70% )</a:t>
                      </a:r>
                      <a:endParaRPr lang="en-US" sz="1700" dirty="0">
                        <a:effectLst/>
                        <a:latin typeface="Times New Roman" pitchFamily="18" charset="0"/>
                        <a:ea typeface="Calibri"/>
                        <a:cs typeface="Times New Roman" pitchFamily="18" charset="0"/>
                      </a:endParaRPr>
                    </a:p>
                  </a:txBody>
                  <a:tcPr marL="109728" marR="109728" marT="0" marB="0" anchor="ctr"/>
                </a:tc>
                <a:tc>
                  <a:txBody>
                    <a:bodyPr/>
                    <a:lstStyle/>
                    <a:p>
                      <a:pPr marL="0" marR="0">
                        <a:lnSpc>
                          <a:spcPct val="115000"/>
                        </a:lnSpc>
                        <a:spcBef>
                          <a:spcPts val="0"/>
                        </a:spcBef>
                        <a:spcAft>
                          <a:spcPts val="0"/>
                        </a:spcAft>
                      </a:pPr>
                      <a:r>
                        <a:rPr lang="en-US" sz="2200" dirty="0">
                          <a:effectLst/>
                          <a:latin typeface="Times New Roman" pitchFamily="18" charset="0"/>
                          <a:cs typeface="Times New Roman" pitchFamily="18" charset="0"/>
                        </a:rPr>
                        <a:t>INR 5.5 LPA</a:t>
                      </a:r>
                      <a:endParaRPr lang="en-US" sz="1700" dirty="0">
                        <a:effectLst/>
                        <a:latin typeface="Times New Roman" pitchFamily="18" charset="0"/>
                        <a:ea typeface="Calibri"/>
                        <a:cs typeface="Times New Roman" pitchFamily="18" charset="0"/>
                      </a:endParaRPr>
                    </a:p>
                  </a:txBody>
                  <a:tcPr marL="109728" marR="109728" marT="0" marB="0" anchor="ctr"/>
                </a:tc>
              </a:tr>
              <a:tr h="1897380">
                <a:tc>
                  <a:txBody>
                    <a:bodyPr/>
                    <a:lstStyle/>
                    <a:p>
                      <a:pPr marL="0" marR="0">
                        <a:lnSpc>
                          <a:spcPct val="115000"/>
                        </a:lnSpc>
                        <a:spcBef>
                          <a:spcPts val="0"/>
                        </a:spcBef>
                        <a:spcAft>
                          <a:spcPts val="0"/>
                        </a:spcAft>
                      </a:pPr>
                      <a:r>
                        <a:rPr lang="en-US" sz="2200" dirty="0">
                          <a:effectLst/>
                          <a:latin typeface="Times New Roman" pitchFamily="18" charset="0"/>
                          <a:cs typeface="Times New Roman" pitchFamily="18" charset="0"/>
                        </a:rPr>
                        <a:t>AVERAGE PACKAGE </a:t>
                      </a:r>
                      <a:r>
                        <a:rPr lang="en-US" sz="2200" dirty="0" smtClean="0">
                          <a:effectLst/>
                          <a:latin typeface="Times New Roman" pitchFamily="18" charset="0"/>
                          <a:cs typeface="Times New Roman" pitchFamily="18" charset="0"/>
                        </a:rPr>
                        <a:t>(70% to  60%)</a:t>
                      </a:r>
                      <a:endParaRPr lang="en-US" sz="1700" dirty="0">
                        <a:effectLst/>
                        <a:latin typeface="Times New Roman" pitchFamily="18" charset="0"/>
                        <a:ea typeface="Calibri"/>
                        <a:cs typeface="Times New Roman" pitchFamily="18" charset="0"/>
                      </a:endParaRPr>
                    </a:p>
                  </a:txBody>
                  <a:tcPr marL="109728" marR="109728" marT="0" marB="0" anchor="ctr"/>
                </a:tc>
                <a:tc>
                  <a:txBody>
                    <a:bodyPr/>
                    <a:lstStyle/>
                    <a:p>
                      <a:pPr marL="0" marR="0">
                        <a:lnSpc>
                          <a:spcPct val="115000"/>
                        </a:lnSpc>
                        <a:spcBef>
                          <a:spcPts val="0"/>
                        </a:spcBef>
                        <a:spcAft>
                          <a:spcPts val="0"/>
                        </a:spcAft>
                      </a:pPr>
                      <a:r>
                        <a:rPr lang="en-US" sz="2200" dirty="0">
                          <a:effectLst/>
                          <a:latin typeface="Times New Roman" pitchFamily="18" charset="0"/>
                          <a:cs typeface="Times New Roman" pitchFamily="18" charset="0"/>
                        </a:rPr>
                        <a:t>INR 3.5 LPA</a:t>
                      </a:r>
                      <a:endParaRPr lang="en-US" sz="1700" dirty="0">
                        <a:effectLst/>
                        <a:latin typeface="Times New Roman" pitchFamily="18" charset="0"/>
                        <a:ea typeface="Calibri"/>
                        <a:cs typeface="Times New Roman" pitchFamily="18" charset="0"/>
                      </a:endParaRPr>
                    </a:p>
                  </a:txBody>
                  <a:tcPr marL="109728" marR="109728" marT="0" marB="0" anchor="ctr"/>
                </a:tc>
              </a:tr>
              <a:tr h="1897380">
                <a:tc>
                  <a:txBody>
                    <a:bodyPr/>
                    <a:lstStyle/>
                    <a:p>
                      <a:pPr marL="0" marR="0">
                        <a:lnSpc>
                          <a:spcPct val="115000"/>
                        </a:lnSpc>
                        <a:spcBef>
                          <a:spcPts val="0"/>
                        </a:spcBef>
                        <a:spcAft>
                          <a:spcPts val="0"/>
                        </a:spcAft>
                      </a:pPr>
                      <a:r>
                        <a:rPr lang="en-US" sz="2200" dirty="0" smtClean="0">
                          <a:effectLst/>
                          <a:latin typeface="Times New Roman" pitchFamily="18" charset="0"/>
                          <a:cs typeface="Times New Roman" pitchFamily="18" charset="0"/>
                        </a:rPr>
                        <a:t>LOWEST PACKAGE  ( Below 59% )                                               </a:t>
                      </a:r>
                      <a:endParaRPr lang="en-US" sz="2200" dirty="0" smtClean="0">
                        <a:effectLst/>
                        <a:latin typeface="Times New Roman" pitchFamily="18" charset="0"/>
                        <a:ea typeface="Calibri"/>
                        <a:cs typeface="Times New Roman" pitchFamily="18" charset="0"/>
                      </a:endParaRPr>
                    </a:p>
                    <a:p>
                      <a:pPr marL="0" marR="0">
                        <a:lnSpc>
                          <a:spcPct val="115000"/>
                        </a:lnSpc>
                        <a:spcBef>
                          <a:spcPts val="0"/>
                        </a:spcBef>
                        <a:spcAft>
                          <a:spcPts val="0"/>
                        </a:spcAft>
                      </a:pPr>
                      <a:r>
                        <a:rPr lang="en-US" sz="1500" u="sng" dirty="0" smtClean="0">
                          <a:effectLst/>
                          <a:latin typeface="Times New Roman" pitchFamily="18" charset="0"/>
                          <a:ea typeface="Calibri"/>
                          <a:cs typeface="Times New Roman" pitchFamily="18" charset="0"/>
                        </a:rPr>
                        <a:t>NOTE:-SCORE</a:t>
                      </a:r>
                      <a:r>
                        <a:rPr lang="en-US" sz="1500" u="sng" baseline="0" dirty="0" smtClean="0">
                          <a:effectLst/>
                          <a:latin typeface="Times New Roman" pitchFamily="18" charset="0"/>
                          <a:ea typeface="Calibri"/>
                          <a:cs typeface="Times New Roman" pitchFamily="18" charset="0"/>
                        </a:rPr>
                        <a:t> </a:t>
                      </a:r>
                      <a:r>
                        <a:rPr lang="en-US" sz="1500" u="sng" baseline="0" smtClean="0">
                          <a:effectLst/>
                          <a:latin typeface="Times New Roman" pitchFamily="18" charset="0"/>
                          <a:ea typeface="Calibri"/>
                          <a:cs typeface="Times New Roman" pitchFamily="18" charset="0"/>
                        </a:rPr>
                        <a:t>WELL FOR A </a:t>
                      </a:r>
                      <a:r>
                        <a:rPr lang="en-US" sz="1500" u="sng" baseline="0" dirty="0" smtClean="0">
                          <a:effectLst/>
                          <a:latin typeface="Times New Roman" pitchFamily="18" charset="0"/>
                          <a:ea typeface="Calibri"/>
                          <a:cs typeface="Times New Roman" pitchFamily="18" charset="0"/>
                        </a:rPr>
                        <a:t>BETTER PACKAGE</a:t>
                      </a:r>
                      <a:endParaRPr lang="en-US" sz="1500" u="sng" dirty="0">
                        <a:effectLst/>
                        <a:latin typeface="Times New Roman" pitchFamily="18" charset="0"/>
                        <a:ea typeface="Calibri"/>
                        <a:cs typeface="Times New Roman" pitchFamily="18" charset="0"/>
                      </a:endParaRPr>
                    </a:p>
                  </a:txBody>
                  <a:tcPr marL="109728" marR="109728" marT="0" marB="0" anchor="ctr"/>
                </a:tc>
                <a:tc>
                  <a:txBody>
                    <a:bodyPr/>
                    <a:lstStyle/>
                    <a:p>
                      <a:pPr marL="0" marR="0">
                        <a:lnSpc>
                          <a:spcPct val="115000"/>
                        </a:lnSpc>
                        <a:spcBef>
                          <a:spcPts val="0"/>
                        </a:spcBef>
                        <a:spcAft>
                          <a:spcPts val="0"/>
                        </a:spcAft>
                      </a:pPr>
                      <a:r>
                        <a:rPr lang="en-US" sz="2200" dirty="0" smtClean="0">
                          <a:effectLst/>
                          <a:latin typeface="Times New Roman" pitchFamily="18" charset="0"/>
                          <a:cs typeface="Times New Roman" pitchFamily="18" charset="0"/>
                        </a:rPr>
                        <a:t>INR 1.8 LPA</a:t>
                      </a:r>
                      <a:endParaRPr lang="en-US" sz="1700" dirty="0">
                        <a:effectLst/>
                        <a:latin typeface="Times New Roman" pitchFamily="18" charset="0"/>
                        <a:ea typeface="Calibri"/>
                        <a:cs typeface="Times New Roman" pitchFamily="18" charset="0"/>
                      </a:endParaRPr>
                    </a:p>
                  </a:txBody>
                  <a:tcPr marL="109728" marR="109728" marT="0" marB="0" anchor="ctr"/>
                </a:tc>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544" y="731520"/>
            <a:ext cx="1463040" cy="1097280"/>
          </a:xfrm>
          <a:prstGeom prst="rect">
            <a:avLst/>
          </a:prstGeom>
        </p:spPr>
      </p:pic>
    </p:spTree>
    <p:extLst>
      <p:ext uri="{BB962C8B-B14F-4D97-AF65-F5344CB8AC3E}">
        <p14:creationId xmlns:p14="http://schemas.microsoft.com/office/powerpoint/2010/main" val="41014957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9636" y="182888"/>
            <a:ext cx="14020800" cy="548639"/>
          </a:xfrm>
        </p:spPr>
        <p:txBody>
          <a:bodyPr>
            <a:noAutofit/>
          </a:bodyPr>
          <a:lstStyle/>
          <a:p>
            <a:r>
              <a:rPr lang="en-US" sz="4500" dirty="0">
                <a:solidFill>
                  <a:srgbClr val="00B0F0"/>
                </a:solidFill>
                <a:latin typeface="Times New Roman" pitchFamily="18" charset="0"/>
                <a:cs typeface="Times New Roman" pitchFamily="18" charset="0"/>
              </a:rPr>
              <a:t>COMPANIES VISITED FOR 2019 BATCH</a:t>
            </a:r>
          </a:p>
        </p:txBody>
      </p:sp>
      <p:sp>
        <p:nvSpPr>
          <p:cNvPr id="3" name="Subtitle 2"/>
          <p:cNvSpPr>
            <a:spLocks noGrp="1"/>
          </p:cNvSpPr>
          <p:nvPr>
            <p:ph type="subTitle" idx="1"/>
          </p:nvPr>
        </p:nvSpPr>
        <p:spPr>
          <a:xfrm>
            <a:off x="365760" y="731520"/>
            <a:ext cx="14020800" cy="7315200"/>
          </a:xfrm>
        </p:spPr>
        <p:txBody>
          <a:bodyPr/>
          <a:lstStyle/>
          <a:p>
            <a:endParaRPr lang="en-US" dirty="0"/>
          </a:p>
        </p:txBody>
      </p:sp>
      <p:pic>
        <p:nvPicPr>
          <p:cNvPr id="2050" name="Picture 2" descr="C:\DOCUME~1\SYSTEM~1\LOCALS~1\Temp\Rar$DR01.672\page0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 y="822960"/>
            <a:ext cx="13776960" cy="713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0527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Ultimate Long Term Goal</a:t>
            </a:r>
            <a:endParaRPr lang="en-IN" dirty="0">
              <a:latin typeface="Comic Sans MS" pitchFamily="66" charset="0"/>
            </a:endParaRPr>
          </a:p>
        </p:txBody>
      </p:sp>
      <p:sp>
        <p:nvSpPr>
          <p:cNvPr id="3" name="Content Placeholder 2"/>
          <p:cNvSpPr>
            <a:spLocks noGrp="1"/>
          </p:cNvSpPr>
          <p:nvPr>
            <p:ph idx="1"/>
          </p:nvPr>
        </p:nvSpPr>
        <p:spPr>
          <a:xfrm>
            <a:off x="632859" y="2991480"/>
            <a:ext cx="13479899" cy="2419469"/>
          </a:xfrm>
        </p:spPr>
        <p:txBody>
          <a:bodyPr>
            <a:noAutofit/>
          </a:bodyPr>
          <a:lstStyle/>
          <a:p>
            <a:pPr marL="0" indent="0" algn="ctr">
              <a:spcAft>
                <a:spcPts val="849"/>
              </a:spcAft>
              <a:buNone/>
            </a:pPr>
            <a:r>
              <a:rPr lang="en-US" sz="8500" dirty="0">
                <a:solidFill>
                  <a:srgbClr val="1E03BD"/>
                </a:solidFill>
                <a:latin typeface="Comic Sans MS" pitchFamily="66" charset="0"/>
              </a:rPr>
              <a:t>Never give-up and keep abreast </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48</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167557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Learning Process</a:t>
            </a:r>
            <a:endParaRPr lang="en-IN"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pPr/>
              <a:t>49</a:t>
            </a:fld>
            <a:endParaRPr lang="en-IN"/>
          </a:p>
        </p:txBody>
      </p:sp>
      <p:grpSp>
        <p:nvGrpSpPr>
          <p:cNvPr id="18" name="Group 17"/>
          <p:cNvGrpSpPr/>
          <p:nvPr/>
        </p:nvGrpSpPr>
        <p:grpSpPr>
          <a:xfrm>
            <a:off x="4288228" y="1695337"/>
            <a:ext cx="5952832" cy="5134034"/>
            <a:chOff x="2680137" y="1412776"/>
            <a:chExt cx="3720519" cy="4278361"/>
          </a:xfrm>
        </p:grpSpPr>
        <p:sp>
          <p:nvSpPr>
            <p:cNvPr id="6" name="Flowchart: Magnetic Disk 5"/>
            <p:cNvSpPr/>
            <p:nvPr/>
          </p:nvSpPr>
          <p:spPr>
            <a:xfrm>
              <a:off x="2771800" y="1412776"/>
              <a:ext cx="3605441" cy="1670702"/>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5940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0 w 10000"/>
                <a:gd name="connsiteY0" fmla="*/ 3325 h 11658"/>
                <a:gd name="connsiteX1" fmla="*/ 5000 w 10000"/>
                <a:gd name="connsiteY1" fmla="*/ 1658 h 11658"/>
                <a:gd name="connsiteX2" fmla="*/ 10000 w 10000"/>
                <a:gd name="connsiteY2" fmla="*/ 3325 h 11658"/>
                <a:gd name="connsiteX3" fmla="*/ 10000 w 10000"/>
                <a:gd name="connsiteY3" fmla="*/ 9991 h 11658"/>
                <a:gd name="connsiteX4" fmla="*/ 5000 w 10000"/>
                <a:gd name="connsiteY4" fmla="*/ 11658 h 11658"/>
                <a:gd name="connsiteX5" fmla="*/ 0 w 10000"/>
                <a:gd name="connsiteY5" fmla="*/ 9991 h 11658"/>
                <a:gd name="connsiteX6" fmla="*/ 0 w 10000"/>
                <a:gd name="connsiteY6" fmla="*/ 3325 h 11658"/>
                <a:gd name="connsiteX0" fmla="*/ 10000 w 10000"/>
                <a:gd name="connsiteY0" fmla="*/ 3325 h 11658"/>
                <a:gd name="connsiteX1" fmla="*/ 5000 w 10000"/>
                <a:gd name="connsiteY1" fmla="*/ 7598 h 11658"/>
                <a:gd name="connsiteX2" fmla="*/ 0 w 10000"/>
                <a:gd name="connsiteY2" fmla="*/ 3325 h 11658"/>
                <a:gd name="connsiteX0" fmla="*/ 0 w 10000"/>
                <a:gd name="connsiteY0" fmla="*/ 3325 h 11658"/>
                <a:gd name="connsiteX1" fmla="*/ 4962 w 10000"/>
                <a:gd name="connsiteY1" fmla="*/ 0 h 11658"/>
                <a:gd name="connsiteX2" fmla="*/ 10000 w 10000"/>
                <a:gd name="connsiteY2" fmla="*/ 3325 h 11658"/>
                <a:gd name="connsiteX3" fmla="*/ 10000 w 10000"/>
                <a:gd name="connsiteY3" fmla="*/ 9991 h 11658"/>
                <a:gd name="connsiteX4" fmla="*/ 5000 w 10000"/>
                <a:gd name="connsiteY4" fmla="*/ 11658 h 11658"/>
                <a:gd name="connsiteX5" fmla="*/ 0 w 10000"/>
                <a:gd name="connsiteY5" fmla="*/ 9991 h 11658"/>
                <a:gd name="connsiteX6" fmla="*/ 0 w 10000"/>
                <a:gd name="connsiteY6" fmla="*/ 3325 h 11658"/>
                <a:gd name="connsiteX0" fmla="*/ 0 w 10000"/>
                <a:gd name="connsiteY0" fmla="*/ 3680 h 12013"/>
                <a:gd name="connsiteX1" fmla="*/ 5000 w 10000"/>
                <a:gd name="connsiteY1" fmla="*/ 2013 h 12013"/>
                <a:gd name="connsiteX2" fmla="*/ 10000 w 10000"/>
                <a:gd name="connsiteY2" fmla="*/ 3680 h 12013"/>
                <a:gd name="connsiteX3" fmla="*/ 10000 w 10000"/>
                <a:gd name="connsiteY3" fmla="*/ 10346 h 12013"/>
                <a:gd name="connsiteX4" fmla="*/ 5000 w 10000"/>
                <a:gd name="connsiteY4" fmla="*/ 12013 h 12013"/>
                <a:gd name="connsiteX5" fmla="*/ 0 w 10000"/>
                <a:gd name="connsiteY5" fmla="*/ 10346 h 12013"/>
                <a:gd name="connsiteX6" fmla="*/ 0 w 10000"/>
                <a:gd name="connsiteY6" fmla="*/ 3680 h 12013"/>
                <a:gd name="connsiteX0" fmla="*/ 10000 w 10000"/>
                <a:gd name="connsiteY0" fmla="*/ 3680 h 12013"/>
                <a:gd name="connsiteX1" fmla="*/ 5000 w 10000"/>
                <a:gd name="connsiteY1" fmla="*/ 7953 h 12013"/>
                <a:gd name="connsiteX2" fmla="*/ 0 w 10000"/>
                <a:gd name="connsiteY2" fmla="*/ 3680 h 12013"/>
                <a:gd name="connsiteX0" fmla="*/ 0 w 10000"/>
                <a:gd name="connsiteY0" fmla="*/ 3680 h 12013"/>
                <a:gd name="connsiteX1" fmla="*/ 4962 w 10000"/>
                <a:gd name="connsiteY1" fmla="*/ 0 h 12013"/>
                <a:gd name="connsiteX2" fmla="*/ 10000 w 10000"/>
                <a:gd name="connsiteY2" fmla="*/ 3680 h 12013"/>
                <a:gd name="connsiteX3" fmla="*/ 10000 w 10000"/>
                <a:gd name="connsiteY3" fmla="*/ 10346 h 12013"/>
                <a:gd name="connsiteX4" fmla="*/ 5000 w 10000"/>
                <a:gd name="connsiteY4" fmla="*/ 12013 h 12013"/>
                <a:gd name="connsiteX5" fmla="*/ 0 w 10000"/>
                <a:gd name="connsiteY5" fmla="*/ 10346 h 12013"/>
                <a:gd name="connsiteX6" fmla="*/ 0 w 10000"/>
                <a:gd name="connsiteY6" fmla="*/ 3680 h 12013"/>
                <a:gd name="connsiteX0" fmla="*/ 0 w 10000"/>
                <a:gd name="connsiteY0" fmla="*/ 3680 h 14501"/>
                <a:gd name="connsiteX1" fmla="*/ 5000 w 10000"/>
                <a:gd name="connsiteY1" fmla="*/ 2013 h 14501"/>
                <a:gd name="connsiteX2" fmla="*/ 10000 w 10000"/>
                <a:gd name="connsiteY2" fmla="*/ 3680 h 14501"/>
                <a:gd name="connsiteX3" fmla="*/ 10000 w 10000"/>
                <a:gd name="connsiteY3" fmla="*/ 10346 h 14501"/>
                <a:gd name="connsiteX4" fmla="*/ 5000 w 10000"/>
                <a:gd name="connsiteY4" fmla="*/ 12013 h 14501"/>
                <a:gd name="connsiteX5" fmla="*/ 0 w 10000"/>
                <a:gd name="connsiteY5" fmla="*/ 10346 h 14501"/>
                <a:gd name="connsiteX6" fmla="*/ 0 w 10000"/>
                <a:gd name="connsiteY6" fmla="*/ 3680 h 14501"/>
                <a:gd name="connsiteX0" fmla="*/ 10000 w 10000"/>
                <a:gd name="connsiteY0" fmla="*/ 3680 h 14501"/>
                <a:gd name="connsiteX1" fmla="*/ 5000 w 10000"/>
                <a:gd name="connsiteY1" fmla="*/ 7953 h 14501"/>
                <a:gd name="connsiteX2" fmla="*/ 0 w 10000"/>
                <a:gd name="connsiteY2" fmla="*/ 3680 h 14501"/>
                <a:gd name="connsiteX0" fmla="*/ 0 w 10000"/>
                <a:gd name="connsiteY0" fmla="*/ 3680 h 14501"/>
                <a:gd name="connsiteX1" fmla="*/ 4962 w 10000"/>
                <a:gd name="connsiteY1" fmla="*/ 0 h 14501"/>
                <a:gd name="connsiteX2" fmla="*/ 10000 w 10000"/>
                <a:gd name="connsiteY2" fmla="*/ 3680 h 14501"/>
                <a:gd name="connsiteX3" fmla="*/ 10000 w 10000"/>
                <a:gd name="connsiteY3" fmla="*/ 10346 h 14501"/>
                <a:gd name="connsiteX4" fmla="*/ 4848 w 10000"/>
                <a:gd name="connsiteY4" fmla="*/ 14501 h 14501"/>
                <a:gd name="connsiteX5" fmla="*/ 0 w 10000"/>
                <a:gd name="connsiteY5" fmla="*/ 10346 h 14501"/>
                <a:gd name="connsiteX6" fmla="*/ 0 w 10000"/>
                <a:gd name="connsiteY6" fmla="*/ 3680 h 14501"/>
                <a:gd name="connsiteX0" fmla="*/ 0 w 10000"/>
                <a:gd name="connsiteY0" fmla="*/ 3680 h 14501"/>
                <a:gd name="connsiteX1" fmla="*/ 5000 w 10000"/>
                <a:gd name="connsiteY1" fmla="*/ 2013 h 14501"/>
                <a:gd name="connsiteX2" fmla="*/ 10000 w 10000"/>
                <a:gd name="connsiteY2" fmla="*/ 3680 h 14501"/>
                <a:gd name="connsiteX3" fmla="*/ 10000 w 10000"/>
                <a:gd name="connsiteY3" fmla="*/ 10346 h 14501"/>
                <a:gd name="connsiteX4" fmla="*/ 5000 w 10000"/>
                <a:gd name="connsiteY4" fmla="*/ 12013 h 14501"/>
                <a:gd name="connsiteX5" fmla="*/ 0 w 10000"/>
                <a:gd name="connsiteY5" fmla="*/ 10346 h 14501"/>
                <a:gd name="connsiteX6" fmla="*/ 0 w 10000"/>
                <a:gd name="connsiteY6" fmla="*/ 3680 h 14501"/>
                <a:gd name="connsiteX0" fmla="*/ 10000 w 10000"/>
                <a:gd name="connsiteY0" fmla="*/ 3680 h 14501"/>
                <a:gd name="connsiteX1" fmla="*/ 5000 w 10000"/>
                <a:gd name="connsiteY1" fmla="*/ 8427 h 14501"/>
                <a:gd name="connsiteX2" fmla="*/ 0 w 10000"/>
                <a:gd name="connsiteY2" fmla="*/ 3680 h 14501"/>
                <a:gd name="connsiteX0" fmla="*/ 0 w 10000"/>
                <a:gd name="connsiteY0" fmla="*/ 3680 h 14501"/>
                <a:gd name="connsiteX1" fmla="*/ 4962 w 10000"/>
                <a:gd name="connsiteY1" fmla="*/ 0 h 14501"/>
                <a:gd name="connsiteX2" fmla="*/ 10000 w 10000"/>
                <a:gd name="connsiteY2" fmla="*/ 3680 h 14501"/>
                <a:gd name="connsiteX3" fmla="*/ 10000 w 10000"/>
                <a:gd name="connsiteY3" fmla="*/ 10346 h 14501"/>
                <a:gd name="connsiteX4" fmla="*/ 4848 w 10000"/>
                <a:gd name="connsiteY4" fmla="*/ 14501 h 14501"/>
                <a:gd name="connsiteX5" fmla="*/ 0 w 10000"/>
                <a:gd name="connsiteY5" fmla="*/ 10346 h 14501"/>
                <a:gd name="connsiteX6" fmla="*/ 0 w 10000"/>
                <a:gd name="connsiteY6" fmla="*/ 3680 h 14501"/>
                <a:gd name="connsiteX0" fmla="*/ 0 w 10000"/>
                <a:gd name="connsiteY0" fmla="*/ 3680 h 14501"/>
                <a:gd name="connsiteX1" fmla="*/ 5000 w 10000"/>
                <a:gd name="connsiteY1" fmla="*/ 2013 h 14501"/>
                <a:gd name="connsiteX2" fmla="*/ 10000 w 10000"/>
                <a:gd name="connsiteY2" fmla="*/ 3680 h 14501"/>
                <a:gd name="connsiteX3" fmla="*/ 10000 w 10000"/>
                <a:gd name="connsiteY3" fmla="*/ 10346 h 14501"/>
                <a:gd name="connsiteX4" fmla="*/ 5000 w 10000"/>
                <a:gd name="connsiteY4" fmla="*/ 12013 h 14501"/>
                <a:gd name="connsiteX5" fmla="*/ 0 w 10000"/>
                <a:gd name="connsiteY5" fmla="*/ 10346 h 14501"/>
                <a:gd name="connsiteX6" fmla="*/ 0 w 10000"/>
                <a:gd name="connsiteY6" fmla="*/ 3680 h 14501"/>
                <a:gd name="connsiteX0" fmla="*/ 10000 w 10000"/>
                <a:gd name="connsiteY0" fmla="*/ 3680 h 14501"/>
                <a:gd name="connsiteX1" fmla="*/ 5000 w 10000"/>
                <a:gd name="connsiteY1" fmla="*/ 8427 h 14501"/>
                <a:gd name="connsiteX2" fmla="*/ 0 w 10000"/>
                <a:gd name="connsiteY2" fmla="*/ 3680 h 14501"/>
                <a:gd name="connsiteX0" fmla="*/ 0 w 10000"/>
                <a:gd name="connsiteY0" fmla="*/ 3680 h 14501"/>
                <a:gd name="connsiteX1" fmla="*/ 4962 w 10000"/>
                <a:gd name="connsiteY1" fmla="*/ 0 h 14501"/>
                <a:gd name="connsiteX2" fmla="*/ 9848 w 10000"/>
                <a:gd name="connsiteY2" fmla="*/ 3680 h 14501"/>
                <a:gd name="connsiteX3" fmla="*/ 10000 w 10000"/>
                <a:gd name="connsiteY3" fmla="*/ 10346 h 14501"/>
                <a:gd name="connsiteX4" fmla="*/ 4848 w 10000"/>
                <a:gd name="connsiteY4" fmla="*/ 14501 h 14501"/>
                <a:gd name="connsiteX5" fmla="*/ 0 w 10000"/>
                <a:gd name="connsiteY5" fmla="*/ 10346 h 14501"/>
                <a:gd name="connsiteX6" fmla="*/ 0 w 10000"/>
                <a:gd name="connsiteY6" fmla="*/ 3680 h 14501"/>
                <a:gd name="connsiteX0" fmla="*/ 0 w 10000"/>
                <a:gd name="connsiteY0" fmla="*/ 3680 h 14501"/>
                <a:gd name="connsiteX1" fmla="*/ 4886 w 10000"/>
                <a:gd name="connsiteY1" fmla="*/ 236 h 14501"/>
                <a:gd name="connsiteX2" fmla="*/ 10000 w 10000"/>
                <a:gd name="connsiteY2" fmla="*/ 3680 h 14501"/>
                <a:gd name="connsiteX3" fmla="*/ 10000 w 10000"/>
                <a:gd name="connsiteY3" fmla="*/ 10346 h 14501"/>
                <a:gd name="connsiteX4" fmla="*/ 5000 w 10000"/>
                <a:gd name="connsiteY4" fmla="*/ 12013 h 14501"/>
                <a:gd name="connsiteX5" fmla="*/ 0 w 10000"/>
                <a:gd name="connsiteY5" fmla="*/ 10346 h 14501"/>
                <a:gd name="connsiteX6" fmla="*/ 0 w 10000"/>
                <a:gd name="connsiteY6" fmla="*/ 3680 h 14501"/>
                <a:gd name="connsiteX0" fmla="*/ 10000 w 10000"/>
                <a:gd name="connsiteY0" fmla="*/ 3680 h 14501"/>
                <a:gd name="connsiteX1" fmla="*/ 5000 w 10000"/>
                <a:gd name="connsiteY1" fmla="*/ 8427 h 14501"/>
                <a:gd name="connsiteX2" fmla="*/ 0 w 10000"/>
                <a:gd name="connsiteY2" fmla="*/ 3680 h 14501"/>
                <a:gd name="connsiteX0" fmla="*/ 0 w 10000"/>
                <a:gd name="connsiteY0" fmla="*/ 3680 h 14501"/>
                <a:gd name="connsiteX1" fmla="*/ 4962 w 10000"/>
                <a:gd name="connsiteY1" fmla="*/ 0 h 14501"/>
                <a:gd name="connsiteX2" fmla="*/ 9848 w 10000"/>
                <a:gd name="connsiteY2" fmla="*/ 3680 h 14501"/>
                <a:gd name="connsiteX3" fmla="*/ 10000 w 10000"/>
                <a:gd name="connsiteY3" fmla="*/ 10346 h 14501"/>
                <a:gd name="connsiteX4" fmla="*/ 4848 w 10000"/>
                <a:gd name="connsiteY4" fmla="*/ 14501 h 14501"/>
                <a:gd name="connsiteX5" fmla="*/ 0 w 10000"/>
                <a:gd name="connsiteY5" fmla="*/ 10346 h 14501"/>
                <a:gd name="connsiteX6" fmla="*/ 0 w 10000"/>
                <a:gd name="connsiteY6" fmla="*/ 3680 h 14501"/>
                <a:gd name="connsiteX0" fmla="*/ 0 w 10000"/>
                <a:gd name="connsiteY0" fmla="*/ 3680 h 14501"/>
                <a:gd name="connsiteX1" fmla="*/ 4886 w 10000"/>
                <a:gd name="connsiteY1" fmla="*/ 236 h 14501"/>
                <a:gd name="connsiteX2" fmla="*/ 10000 w 10000"/>
                <a:gd name="connsiteY2" fmla="*/ 3680 h 14501"/>
                <a:gd name="connsiteX3" fmla="*/ 10000 w 10000"/>
                <a:gd name="connsiteY3" fmla="*/ 10346 h 14501"/>
                <a:gd name="connsiteX4" fmla="*/ 4962 w 10000"/>
                <a:gd name="connsiteY4" fmla="*/ 14264 h 14501"/>
                <a:gd name="connsiteX5" fmla="*/ 0 w 10000"/>
                <a:gd name="connsiteY5" fmla="*/ 10346 h 14501"/>
                <a:gd name="connsiteX6" fmla="*/ 0 w 10000"/>
                <a:gd name="connsiteY6" fmla="*/ 3680 h 14501"/>
                <a:gd name="connsiteX0" fmla="*/ 10000 w 10000"/>
                <a:gd name="connsiteY0" fmla="*/ 3680 h 14501"/>
                <a:gd name="connsiteX1" fmla="*/ 5000 w 10000"/>
                <a:gd name="connsiteY1" fmla="*/ 8427 h 14501"/>
                <a:gd name="connsiteX2" fmla="*/ 0 w 10000"/>
                <a:gd name="connsiteY2" fmla="*/ 3680 h 14501"/>
                <a:gd name="connsiteX0" fmla="*/ 0 w 10000"/>
                <a:gd name="connsiteY0" fmla="*/ 3680 h 14501"/>
                <a:gd name="connsiteX1" fmla="*/ 4962 w 10000"/>
                <a:gd name="connsiteY1" fmla="*/ 0 h 14501"/>
                <a:gd name="connsiteX2" fmla="*/ 9848 w 10000"/>
                <a:gd name="connsiteY2" fmla="*/ 3680 h 14501"/>
                <a:gd name="connsiteX3" fmla="*/ 10000 w 10000"/>
                <a:gd name="connsiteY3" fmla="*/ 10346 h 14501"/>
                <a:gd name="connsiteX4" fmla="*/ 4848 w 10000"/>
                <a:gd name="connsiteY4" fmla="*/ 14501 h 14501"/>
                <a:gd name="connsiteX5" fmla="*/ 0 w 10000"/>
                <a:gd name="connsiteY5" fmla="*/ 10346 h 14501"/>
                <a:gd name="connsiteX6" fmla="*/ 0 w 10000"/>
                <a:gd name="connsiteY6" fmla="*/ 3680 h 14501"/>
                <a:gd name="connsiteX0" fmla="*/ 0 w 10014"/>
                <a:gd name="connsiteY0" fmla="*/ 3680 h 14501"/>
                <a:gd name="connsiteX1" fmla="*/ 4886 w 10014"/>
                <a:gd name="connsiteY1" fmla="*/ 236 h 14501"/>
                <a:gd name="connsiteX2" fmla="*/ 10000 w 10014"/>
                <a:gd name="connsiteY2" fmla="*/ 3680 h 14501"/>
                <a:gd name="connsiteX3" fmla="*/ 10000 w 10014"/>
                <a:gd name="connsiteY3" fmla="*/ 10346 h 14501"/>
                <a:gd name="connsiteX4" fmla="*/ 4962 w 10014"/>
                <a:gd name="connsiteY4" fmla="*/ 14264 h 14501"/>
                <a:gd name="connsiteX5" fmla="*/ 0 w 10014"/>
                <a:gd name="connsiteY5" fmla="*/ 10346 h 14501"/>
                <a:gd name="connsiteX6" fmla="*/ 0 w 10014"/>
                <a:gd name="connsiteY6" fmla="*/ 3680 h 14501"/>
                <a:gd name="connsiteX0" fmla="*/ 10000 w 10014"/>
                <a:gd name="connsiteY0" fmla="*/ 3680 h 14501"/>
                <a:gd name="connsiteX1" fmla="*/ 5000 w 10014"/>
                <a:gd name="connsiteY1" fmla="*/ 8427 h 14501"/>
                <a:gd name="connsiteX2" fmla="*/ 0 w 10014"/>
                <a:gd name="connsiteY2" fmla="*/ 3680 h 14501"/>
                <a:gd name="connsiteX0" fmla="*/ 0 w 10014"/>
                <a:gd name="connsiteY0" fmla="*/ 3680 h 14501"/>
                <a:gd name="connsiteX1" fmla="*/ 4962 w 10014"/>
                <a:gd name="connsiteY1" fmla="*/ 0 h 14501"/>
                <a:gd name="connsiteX2" fmla="*/ 10000 w 10014"/>
                <a:gd name="connsiteY2" fmla="*/ 3798 h 14501"/>
                <a:gd name="connsiteX3" fmla="*/ 10000 w 10014"/>
                <a:gd name="connsiteY3" fmla="*/ 10346 h 14501"/>
                <a:gd name="connsiteX4" fmla="*/ 4848 w 10014"/>
                <a:gd name="connsiteY4" fmla="*/ 14501 h 14501"/>
                <a:gd name="connsiteX5" fmla="*/ 0 w 10014"/>
                <a:gd name="connsiteY5" fmla="*/ 10346 h 14501"/>
                <a:gd name="connsiteX6" fmla="*/ 0 w 10014"/>
                <a:gd name="connsiteY6" fmla="*/ 3680 h 14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4" h="14501" stroke="0" extrusionOk="0">
                  <a:moveTo>
                    <a:pt x="0" y="3680"/>
                  </a:moveTo>
                  <a:cubicBezTo>
                    <a:pt x="0" y="2759"/>
                    <a:pt x="2125" y="236"/>
                    <a:pt x="4886" y="236"/>
                  </a:cubicBezTo>
                  <a:cubicBezTo>
                    <a:pt x="7647" y="236"/>
                    <a:pt x="10000" y="2759"/>
                    <a:pt x="10000" y="3680"/>
                  </a:cubicBezTo>
                  <a:lnTo>
                    <a:pt x="10000" y="10346"/>
                  </a:lnTo>
                  <a:cubicBezTo>
                    <a:pt x="10000" y="11267"/>
                    <a:pt x="7723" y="14264"/>
                    <a:pt x="4962" y="14264"/>
                  </a:cubicBezTo>
                  <a:cubicBezTo>
                    <a:pt x="2201" y="14264"/>
                    <a:pt x="0" y="11267"/>
                    <a:pt x="0" y="10346"/>
                  </a:cubicBezTo>
                  <a:lnTo>
                    <a:pt x="0" y="3680"/>
                  </a:lnTo>
                  <a:close/>
                </a:path>
                <a:path w="10014" h="14501" fill="none" extrusionOk="0">
                  <a:moveTo>
                    <a:pt x="10000" y="3680"/>
                  </a:moveTo>
                  <a:cubicBezTo>
                    <a:pt x="10000" y="4601"/>
                    <a:pt x="7761" y="8427"/>
                    <a:pt x="5000" y="8427"/>
                  </a:cubicBezTo>
                  <a:cubicBezTo>
                    <a:pt x="2239" y="8427"/>
                    <a:pt x="0" y="4601"/>
                    <a:pt x="0" y="3680"/>
                  </a:cubicBezTo>
                </a:path>
                <a:path w="10014" h="14501" fill="none">
                  <a:moveTo>
                    <a:pt x="0" y="3680"/>
                  </a:moveTo>
                  <a:cubicBezTo>
                    <a:pt x="0" y="2759"/>
                    <a:pt x="3295" y="-20"/>
                    <a:pt x="4962" y="0"/>
                  </a:cubicBezTo>
                  <a:cubicBezTo>
                    <a:pt x="6629" y="20"/>
                    <a:pt x="10000" y="2877"/>
                    <a:pt x="10000" y="3798"/>
                  </a:cubicBezTo>
                  <a:cubicBezTo>
                    <a:pt x="10051" y="6020"/>
                    <a:pt x="9949" y="8124"/>
                    <a:pt x="10000" y="10346"/>
                  </a:cubicBezTo>
                  <a:cubicBezTo>
                    <a:pt x="10000" y="11267"/>
                    <a:pt x="7609" y="14501"/>
                    <a:pt x="4848" y="14501"/>
                  </a:cubicBezTo>
                  <a:cubicBezTo>
                    <a:pt x="2087" y="14501"/>
                    <a:pt x="0" y="11267"/>
                    <a:pt x="0" y="10346"/>
                  </a:cubicBezTo>
                  <a:lnTo>
                    <a:pt x="0" y="3680"/>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p>
          </p:txBody>
        </p:sp>
        <p:sp>
          <p:nvSpPr>
            <p:cNvPr id="8" name="Flowchart: Predefined Process 7"/>
            <p:cNvSpPr/>
            <p:nvPr/>
          </p:nvSpPr>
          <p:spPr>
            <a:xfrm>
              <a:off x="2743185" y="2670892"/>
              <a:ext cx="674124" cy="3020245"/>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1250 w 10000"/>
                <a:gd name="connsiteY0" fmla="*/ 0 h 10000"/>
                <a:gd name="connsiteX1" fmla="*/ 1250 w 10000"/>
                <a:gd name="connsiteY1" fmla="*/ 10000 h 10000"/>
                <a:gd name="connsiteX2" fmla="*/ 8750 w 10000"/>
                <a:gd name="connsiteY2" fmla="*/ 0 h 10000"/>
                <a:gd name="connsiteX3" fmla="*/ 8750 w 10000"/>
                <a:gd name="connsiteY3" fmla="*/ 10000 h 10000"/>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211 w 10211"/>
                <a:gd name="connsiteY0" fmla="*/ 461 h 10461"/>
                <a:gd name="connsiteX1" fmla="*/ 10211 w 10211"/>
                <a:gd name="connsiteY1" fmla="*/ 461 h 10461"/>
                <a:gd name="connsiteX2" fmla="*/ 10211 w 10211"/>
                <a:gd name="connsiteY2" fmla="*/ 10461 h 10461"/>
                <a:gd name="connsiteX3" fmla="*/ 211 w 10211"/>
                <a:gd name="connsiteY3" fmla="*/ 10461 h 10461"/>
                <a:gd name="connsiteX4" fmla="*/ 211 w 10211"/>
                <a:gd name="connsiteY4" fmla="*/ 461 h 10461"/>
                <a:gd name="connsiteX0" fmla="*/ 1461 w 10211"/>
                <a:gd name="connsiteY0" fmla="*/ 461 h 10461"/>
                <a:gd name="connsiteX1" fmla="*/ 1461 w 10211"/>
                <a:gd name="connsiteY1" fmla="*/ 10461 h 10461"/>
                <a:gd name="connsiteX2" fmla="*/ 8961 w 10211"/>
                <a:gd name="connsiteY2" fmla="*/ 461 h 10461"/>
                <a:gd name="connsiteX3" fmla="*/ 8961 w 10211"/>
                <a:gd name="connsiteY3" fmla="*/ 10461 h 10461"/>
                <a:gd name="connsiteX0" fmla="*/ 0 w 10211"/>
                <a:gd name="connsiteY0" fmla="*/ 0 h 10461"/>
                <a:gd name="connsiteX1" fmla="*/ 10211 w 10211"/>
                <a:gd name="connsiteY1" fmla="*/ 461 h 10461"/>
                <a:gd name="connsiteX2" fmla="*/ 10211 w 10211"/>
                <a:gd name="connsiteY2" fmla="*/ 10461 h 10461"/>
                <a:gd name="connsiteX3" fmla="*/ 211 w 10211"/>
                <a:gd name="connsiteY3" fmla="*/ 10461 h 10461"/>
                <a:gd name="connsiteX4" fmla="*/ 0 w 10211"/>
                <a:gd name="connsiteY4" fmla="*/ 0 h 10461"/>
                <a:gd name="connsiteX0" fmla="*/ 211 w 10211"/>
                <a:gd name="connsiteY0" fmla="*/ 461 h 10923"/>
                <a:gd name="connsiteX1" fmla="*/ 10211 w 10211"/>
                <a:gd name="connsiteY1" fmla="*/ 461 h 10923"/>
                <a:gd name="connsiteX2" fmla="*/ 10211 w 10211"/>
                <a:gd name="connsiteY2" fmla="*/ 10461 h 10923"/>
                <a:gd name="connsiteX3" fmla="*/ 211 w 10211"/>
                <a:gd name="connsiteY3" fmla="*/ 10461 h 10923"/>
                <a:gd name="connsiteX4" fmla="*/ 211 w 10211"/>
                <a:gd name="connsiteY4" fmla="*/ 461 h 10923"/>
                <a:gd name="connsiteX0" fmla="*/ 1461 w 10211"/>
                <a:gd name="connsiteY0" fmla="*/ 461 h 10923"/>
                <a:gd name="connsiteX1" fmla="*/ 1461 w 10211"/>
                <a:gd name="connsiteY1" fmla="*/ 10461 h 10923"/>
                <a:gd name="connsiteX2" fmla="*/ 8961 w 10211"/>
                <a:gd name="connsiteY2" fmla="*/ 461 h 10923"/>
                <a:gd name="connsiteX3" fmla="*/ 8961 w 10211"/>
                <a:gd name="connsiteY3" fmla="*/ 10461 h 10923"/>
                <a:gd name="connsiteX0" fmla="*/ 0 w 10211"/>
                <a:gd name="connsiteY0" fmla="*/ 0 h 10923"/>
                <a:gd name="connsiteX1" fmla="*/ 10211 w 10211"/>
                <a:gd name="connsiteY1" fmla="*/ 461 h 10923"/>
                <a:gd name="connsiteX2" fmla="*/ 10211 w 10211"/>
                <a:gd name="connsiteY2" fmla="*/ 10461 h 10923"/>
                <a:gd name="connsiteX3" fmla="*/ 5495 w 10211"/>
                <a:gd name="connsiteY3" fmla="*/ 10923 h 10923"/>
                <a:gd name="connsiteX4" fmla="*/ 211 w 10211"/>
                <a:gd name="connsiteY4" fmla="*/ 10461 h 10923"/>
                <a:gd name="connsiteX5" fmla="*/ 0 w 10211"/>
                <a:gd name="connsiteY5" fmla="*/ 0 h 10923"/>
                <a:gd name="connsiteX0" fmla="*/ 211 w 10211"/>
                <a:gd name="connsiteY0" fmla="*/ 666 h 11128"/>
                <a:gd name="connsiteX1" fmla="*/ 10211 w 10211"/>
                <a:gd name="connsiteY1" fmla="*/ 666 h 11128"/>
                <a:gd name="connsiteX2" fmla="*/ 10211 w 10211"/>
                <a:gd name="connsiteY2" fmla="*/ 10666 h 11128"/>
                <a:gd name="connsiteX3" fmla="*/ 211 w 10211"/>
                <a:gd name="connsiteY3" fmla="*/ 10666 h 11128"/>
                <a:gd name="connsiteX4" fmla="*/ 211 w 10211"/>
                <a:gd name="connsiteY4" fmla="*/ 666 h 11128"/>
                <a:gd name="connsiteX0" fmla="*/ 1461 w 10211"/>
                <a:gd name="connsiteY0" fmla="*/ 666 h 11128"/>
                <a:gd name="connsiteX1" fmla="*/ 1461 w 10211"/>
                <a:gd name="connsiteY1" fmla="*/ 10666 h 11128"/>
                <a:gd name="connsiteX2" fmla="*/ 8961 w 10211"/>
                <a:gd name="connsiteY2" fmla="*/ 666 h 11128"/>
                <a:gd name="connsiteX3" fmla="*/ 8961 w 10211"/>
                <a:gd name="connsiteY3" fmla="*/ 10666 h 11128"/>
                <a:gd name="connsiteX0" fmla="*/ 0 w 10211"/>
                <a:gd name="connsiteY0" fmla="*/ 0 h 11128"/>
                <a:gd name="connsiteX1" fmla="*/ 10211 w 10211"/>
                <a:gd name="connsiteY1" fmla="*/ 666 h 11128"/>
                <a:gd name="connsiteX2" fmla="*/ 10211 w 10211"/>
                <a:gd name="connsiteY2" fmla="*/ 10666 h 11128"/>
                <a:gd name="connsiteX3" fmla="*/ 5495 w 10211"/>
                <a:gd name="connsiteY3" fmla="*/ 11128 h 11128"/>
                <a:gd name="connsiteX4" fmla="*/ 211 w 10211"/>
                <a:gd name="connsiteY4" fmla="*/ 10666 h 11128"/>
                <a:gd name="connsiteX5" fmla="*/ 0 w 10211"/>
                <a:gd name="connsiteY5" fmla="*/ 0 h 11128"/>
                <a:gd name="connsiteX0" fmla="*/ 402 w 10402"/>
                <a:gd name="connsiteY0" fmla="*/ 859 h 11321"/>
                <a:gd name="connsiteX1" fmla="*/ 10402 w 10402"/>
                <a:gd name="connsiteY1" fmla="*/ 859 h 11321"/>
                <a:gd name="connsiteX2" fmla="*/ 10402 w 10402"/>
                <a:gd name="connsiteY2" fmla="*/ 10859 h 11321"/>
                <a:gd name="connsiteX3" fmla="*/ 402 w 10402"/>
                <a:gd name="connsiteY3" fmla="*/ 10859 h 11321"/>
                <a:gd name="connsiteX4" fmla="*/ 402 w 10402"/>
                <a:gd name="connsiteY4" fmla="*/ 859 h 11321"/>
                <a:gd name="connsiteX0" fmla="*/ 1652 w 10402"/>
                <a:gd name="connsiteY0" fmla="*/ 859 h 11321"/>
                <a:gd name="connsiteX1" fmla="*/ 1652 w 10402"/>
                <a:gd name="connsiteY1" fmla="*/ 10859 h 11321"/>
                <a:gd name="connsiteX2" fmla="*/ 9152 w 10402"/>
                <a:gd name="connsiteY2" fmla="*/ 859 h 11321"/>
                <a:gd name="connsiteX3" fmla="*/ 9152 w 10402"/>
                <a:gd name="connsiteY3" fmla="*/ 10859 h 11321"/>
                <a:gd name="connsiteX0" fmla="*/ 0 w 10402"/>
                <a:gd name="connsiteY0" fmla="*/ 0 h 11321"/>
                <a:gd name="connsiteX1" fmla="*/ 211 w 10402"/>
                <a:gd name="connsiteY1" fmla="*/ 359 h 11321"/>
                <a:gd name="connsiteX2" fmla="*/ 10402 w 10402"/>
                <a:gd name="connsiteY2" fmla="*/ 859 h 11321"/>
                <a:gd name="connsiteX3" fmla="*/ 10402 w 10402"/>
                <a:gd name="connsiteY3" fmla="*/ 10859 h 11321"/>
                <a:gd name="connsiteX4" fmla="*/ 5686 w 10402"/>
                <a:gd name="connsiteY4" fmla="*/ 11321 h 11321"/>
                <a:gd name="connsiteX5" fmla="*/ 402 w 10402"/>
                <a:gd name="connsiteY5" fmla="*/ 10859 h 11321"/>
                <a:gd name="connsiteX6" fmla="*/ 0 w 10402"/>
                <a:gd name="connsiteY6" fmla="*/ 0 h 11321"/>
                <a:gd name="connsiteX0" fmla="*/ 402 w 10402"/>
                <a:gd name="connsiteY0" fmla="*/ 859 h 11321"/>
                <a:gd name="connsiteX1" fmla="*/ 10402 w 10402"/>
                <a:gd name="connsiteY1" fmla="*/ 859 h 11321"/>
                <a:gd name="connsiteX2" fmla="*/ 10402 w 10402"/>
                <a:gd name="connsiteY2" fmla="*/ 10859 h 11321"/>
                <a:gd name="connsiteX3" fmla="*/ 402 w 10402"/>
                <a:gd name="connsiteY3" fmla="*/ 10859 h 11321"/>
                <a:gd name="connsiteX4" fmla="*/ 402 w 10402"/>
                <a:gd name="connsiteY4" fmla="*/ 859 h 11321"/>
                <a:gd name="connsiteX0" fmla="*/ 1020 w 10402"/>
                <a:gd name="connsiteY0" fmla="*/ 39 h 11321"/>
                <a:gd name="connsiteX1" fmla="*/ 1652 w 10402"/>
                <a:gd name="connsiteY1" fmla="*/ 10859 h 11321"/>
                <a:gd name="connsiteX2" fmla="*/ 9152 w 10402"/>
                <a:gd name="connsiteY2" fmla="*/ 859 h 11321"/>
                <a:gd name="connsiteX3" fmla="*/ 9152 w 10402"/>
                <a:gd name="connsiteY3" fmla="*/ 10859 h 11321"/>
                <a:gd name="connsiteX0" fmla="*/ 0 w 10402"/>
                <a:gd name="connsiteY0" fmla="*/ 0 h 11321"/>
                <a:gd name="connsiteX1" fmla="*/ 211 w 10402"/>
                <a:gd name="connsiteY1" fmla="*/ 359 h 11321"/>
                <a:gd name="connsiteX2" fmla="*/ 10402 w 10402"/>
                <a:gd name="connsiteY2" fmla="*/ 859 h 11321"/>
                <a:gd name="connsiteX3" fmla="*/ 10402 w 10402"/>
                <a:gd name="connsiteY3" fmla="*/ 10859 h 11321"/>
                <a:gd name="connsiteX4" fmla="*/ 5686 w 10402"/>
                <a:gd name="connsiteY4" fmla="*/ 11321 h 11321"/>
                <a:gd name="connsiteX5" fmla="*/ 402 w 10402"/>
                <a:gd name="connsiteY5" fmla="*/ 10859 h 11321"/>
                <a:gd name="connsiteX6" fmla="*/ 0 w 10402"/>
                <a:gd name="connsiteY6" fmla="*/ 0 h 11321"/>
                <a:gd name="connsiteX0" fmla="*/ 402 w 10402"/>
                <a:gd name="connsiteY0" fmla="*/ 874 h 11336"/>
                <a:gd name="connsiteX1" fmla="*/ 10402 w 10402"/>
                <a:gd name="connsiteY1" fmla="*/ 874 h 11336"/>
                <a:gd name="connsiteX2" fmla="*/ 10402 w 10402"/>
                <a:gd name="connsiteY2" fmla="*/ 10874 h 11336"/>
                <a:gd name="connsiteX3" fmla="*/ 402 w 10402"/>
                <a:gd name="connsiteY3" fmla="*/ 10874 h 11336"/>
                <a:gd name="connsiteX4" fmla="*/ 402 w 10402"/>
                <a:gd name="connsiteY4" fmla="*/ 874 h 11336"/>
                <a:gd name="connsiteX0" fmla="*/ 1020 w 10402"/>
                <a:gd name="connsiteY0" fmla="*/ 54 h 11336"/>
                <a:gd name="connsiteX1" fmla="*/ 1652 w 10402"/>
                <a:gd name="connsiteY1" fmla="*/ 10874 h 11336"/>
                <a:gd name="connsiteX2" fmla="*/ 9152 w 10402"/>
                <a:gd name="connsiteY2" fmla="*/ 874 h 11336"/>
                <a:gd name="connsiteX3" fmla="*/ 9152 w 10402"/>
                <a:gd name="connsiteY3" fmla="*/ 10874 h 11336"/>
                <a:gd name="connsiteX0" fmla="*/ 0 w 10402"/>
                <a:gd name="connsiteY0" fmla="*/ 15 h 11336"/>
                <a:gd name="connsiteX1" fmla="*/ 422 w 10402"/>
                <a:gd name="connsiteY1" fmla="*/ 15 h 11336"/>
                <a:gd name="connsiteX2" fmla="*/ 10402 w 10402"/>
                <a:gd name="connsiteY2" fmla="*/ 874 h 11336"/>
                <a:gd name="connsiteX3" fmla="*/ 10402 w 10402"/>
                <a:gd name="connsiteY3" fmla="*/ 10874 h 11336"/>
                <a:gd name="connsiteX4" fmla="*/ 5686 w 10402"/>
                <a:gd name="connsiteY4" fmla="*/ 11336 h 11336"/>
                <a:gd name="connsiteX5" fmla="*/ 402 w 10402"/>
                <a:gd name="connsiteY5" fmla="*/ 10874 h 11336"/>
                <a:gd name="connsiteX6" fmla="*/ 0 w 10402"/>
                <a:gd name="connsiteY6" fmla="*/ 15 h 1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02" h="11336" stroke="0" extrusionOk="0">
                  <a:moveTo>
                    <a:pt x="402" y="874"/>
                  </a:moveTo>
                  <a:lnTo>
                    <a:pt x="10402" y="874"/>
                  </a:lnTo>
                  <a:lnTo>
                    <a:pt x="10402" y="10874"/>
                  </a:lnTo>
                  <a:lnTo>
                    <a:pt x="402" y="10874"/>
                  </a:lnTo>
                  <a:lnTo>
                    <a:pt x="402" y="874"/>
                  </a:lnTo>
                  <a:close/>
                </a:path>
                <a:path w="10402" h="11336" fill="none" extrusionOk="0">
                  <a:moveTo>
                    <a:pt x="1020" y="54"/>
                  </a:moveTo>
                  <a:cubicBezTo>
                    <a:pt x="1231" y="3661"/>
                    <a:pt x="1441" y="7267"/>
                    <a:pt x="1652" y="10874"/>
                  </a:cubicBezTo>
                  <a:moveTo>
                    <a:pt x="9152" y="874"/>
                  </a:moveTo>
                  <a:lnTo>
                    <a:pt x="9152" y="10874"/>
                  </a:lnTo>
                </a:path>
                <a:path w="10402" h="11336" fill="none">
                  <a:moveTo>
                    <a:pt x="0" y="15"/>
                  </a:moveTo>
                  <a:cubicBezTo>
                    <a:pt x="7" y="70"/>
                    <a:pt x="415" y="-40"/>
                    <a:pt x="422" y="15"/>
                  </a:cubicBezTo>
                  <a:lnTo>
                    <a:pt x="10402" y="874"/>
                  </a:lnTo>
                  <a:lnTo>
                    <a:pt x="10402" y="10874"/>
                  </a:lnTo>
                  <a:cubicBezTo>
                    <a:pt x="8760" y="10857"/>
                    <a:pt x="7328" y="11353"/>
                    <a:pt x="5686" y="11336"/>
                  </a:cubicBezTo>
                  <a:lnTo>
                    <a:pt x="402" y="10874"/>
                  </a:lnTo>
                  <a:cubicBezTo>
                    <a:pt x="332" y="7387"/>
                    <a:pt x="70" y="3502"/>
                    <a:pt x="0" y="15"/>
                  </a:cubicBezTo>
                  <a:close/>
                </a:path>
              </a:pathLst>
            </a:cu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IN"/>
            </a:p>
          </p:txBody>
        </p:sp>
        <p:sp>
          <p:nvSpPr>
            <p:cNvPr id="9" name="Flowchart: Predefined Process 8"/>
            <p:cNvSpPr/>
            <p:nvPr/>
          </p:nvSpPr>
          <p:spPr>
            <a:xfrm>
              <a:off x="4247964" y="3104489"/>
              <a:ext cx="648072" cy="206168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1250 w 10000"/>
                <a:gd name="connsiteY0" fmla="*/ 0 h 10000"/>
                <a:gd name="connsiteX1" fmla="*/ 1250 w 10000"/>
                <a:gd name="connsiteY1" fmla="*/ 10000 h 10000"/>
                <a:gd name="connsiteX2" fmla="*/ 8750 w 10000"/>
                <a:gd name="connsiteY2" fmla="*/ 0 h 10000"/>
                <a:gd name="connsiteX3" fmla="*/ 8750 w 10000"/>
                <a:gd name="connsiteY3" fmla="*/ 10000 h 10000"/>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684"/>
                <a:gd name="connsiteX1" fmla="*/ 10000 w 10000"/>
                <a:gd name="connsiteY1" fmla="*/ 0 h 10684"/>
                <a:gd name="connsiteX2" fmla="*/ 10000 w 10000"/>
                <a:gd name="connsiteY2" fmla="*/ 10000 h 10684"/>
                <a:gd name="connsiteX3" fmla="*/ 0 w 10000"/>
                <a:gd name="connsiteY3" fmla="*/ 10000 h 10684"/>
                <a:gd name="connsiteX4" fmla="*/ 0 w 10000"/>
                <a:gd name="connsiteY4" fmla="*/ 0 h 10684"/>
                <a:gd name="connsiteX0" fmla="*/ 1250 w 10000"/>
                <a:gd name="connsiteY0" fmla="*/ 0 h 10684"/>
                <a:gd name="connsiteX1" fmla="*/ 1250 w 10000"/>
                <a:gd name="connsiteY1" fmla="*/ 10000 h 10684"/>
                <a:gd name="connsiteX2" fmla="*/ 8750 w 10000"/>
                <a:gd name="connsiteY2" fmla="*/ 0 h 10684"/>
                <a:gd name="connsiteX3" fmla="*/ 8750 w 10000"/>
                <a:gd name="connsiteY3" fmla="*/ 10000 h 10684"/>
                <a:gd name="connsiteX0" fmla="*/ 0 w 10000"/>
                <a:gd name="connsiteY0" fmla="*/ 0 h 10684"/>
                <a:gd name="connsiteX1" fmla="*/ 10000 w 10000"/>
                <a:gd name="connsiteY1" fmla="*/ 0 h 10684"/>
                <a:gd name="connsiteX2" fmla="*/ 10000 w 10000"/>
                <a:gd name="connsiteY2" fmla="*/ 10000 h 10684"/>
                <a:gd name="connsiteX3" fmla="*/ 5211 w 10000"/>
                <a:gd name="connsiteY3" fmla="*/ 10684 h 10684"/>
                <a:gd name="connsiteX4" fmla="*/ 0 w 10000"/>
                <a:gd name="connsiteY4" fmla="*/ 10000 h 10684"/>
                <a:gd name="connsiteX5" fmla="*/ 0 w 10000"/>
                <a:gd name="connsiteY5" fmla="*/ 0 h 1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684" stroke="0" extrusionOk="0">
                  <a:moveTo>
                    <a:pt x="0" y="0"/>
                  </a:moveTo>
                  <a:lnTo>
                    <a:pt x="10000" y="0"/>
                  </a:lnTo>
                  <a:lnTo>
                    <a:pt x="10000" y="10000"/>
                  </a:lnTo>
                  <a:lnTo>
                    <a:pt x="0" y="10000"/>
                  </a:lnTo>
                  <a:lnTo>
                    <a:pt x="0" y="0"/>
                  </a:lnTo>
                  <a:close/>
                </a:path>
                <a:path w="10000" h="10684" fill="none" extrusionOk="0">
                  <a:moveTo>
                    <a:pt x="1250" y="0"/>
                  </a:moveTo>
                  <a:lnTo>
                    <a:pt x="1250" y="10000"/>
                  </a:lnTo>
                  <a:moveTo>
                    <a:pt x="8750" y="0"/>
                  </a:moveTo>
                  <a:lnTo>
                    <a:pt x="8750" y="10000"/>
                  </a:lnTo>
                </a:path>
                <a:path w="10000" h="10684" fill="none">
                  <a:moveTo>
                    <a:pt x="0" y="0"/>
                  </a:moveTo>
                  <a:lnTo>
                    <a:pt x="10000" y="0"/>
                  </a:lnTo>
                  <a:lnTo>
                    <a:pt x="10000" y="10000"/>
                  </a:lnTo>
                  <a:cubicBezTo>
                    <a:pt x="8404" y="9992"/>
                    <a:pt x="6807" y="10692"/>
                    <a:pt x="5211" y="10684"/>
                  </a:cubicBezTo>
                  <a:lnTo>
                    <a:pt x="0" y="10000"/>
                  </a:lnTo>
                  <a:lnTo>
                    <a:pt x="0" y="0"/>
                  </a:lnTo>
                  <a:close/>
                </a:path>
              </a:pathLst>
            </a:cu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IN"/>
            </a:p>
          </p:txBody>
        </p:sp>
        <p:sp>
          <p:nvSpPr>
            <p:cNvPr id="10" name="Flowchart: Predefined Process 9"/>
            <p:cNvSpPr/>
            <p:nvPr/>
          </p:nvSpPr>
          <p:spPr>
            <a:xfrm>
              <a:off x="5749992" y="2687194"/>
              <a:ext cx="650664" cy="30038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1250 w 10000"/>
                <a:gd name="connsiteY0" fmla="*/ 0 h 10000"/>
                <a:gd name="connsiteX1" fmla="*/ 1250 w 10000"/>
                <a:gd name="connsiteY1" fmla="*/ 10000 h 10000"/>
                <a:gd name="connsiteX2" fmla="*/ 8750 w 10000"/>
                <a:gd name="connsiteY2" fmla="*/ 0 h 10000"/>
                <a:gd name="connsiteX3" fmla="*/ 8750 w 10000"/>
                <a:gd name="connsiteY3" fmla="*/ 10000 h 10000"/>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461 h 10461"/>
                <a:gd name="connsiteX1" fmla="*/ 10000 w 10000"/>
                <a:gd name="connsiteY1" fmla="*/ 461 h 10461"/>
                <a:gd name="connsiteX2" fmla="*/ 10000 w 10000"/>
                <a:gd name="connsiteY2" fmla="*/ 10461 h 10461"/>
                <a:gd name="connsiteX3" fmla="*/ 0 w 10000"/>
                <a:gd name="connsiteY3" fmla="*/ 10461 h 10461"/>
                <a:gd name="connsiteX4" fmla="*/ 0 w 10000"/>
                <a:gd name="connsiteY4" fmla="*/ 461 h 10461"/>
                <a:gd name="connsiteX0" fmla="*/ 1250 w 10000"/>
                <a:gd name="connsiteY0" fmla="*/ 461 h 10461"/>
                <a:gd name="connsiteX1" fmla="*/ 1250 w 10000"/>
                <a:gd name="connsiteY1" fmla="*/ 10461 h 10461"/>
                <a:gd name="connsiteX2" fmla="*/ 8750 w 10000"/>
                <a:gd name="connsiteY2" fmla="*/ 461 h 10461"/>
                <a:gd name="connsiteX3" fmla="*/ 8750 w 10000"/>
                <a:gd name="connsiteY3" fmla="*/ 10461 h 10461"/>
                <a:gd name="connsiteX0" fmla="*/ 0 w 10000"/>
                <a:gd name="connsiteY0" fmla="*/ 461 h 10461"/>
                <a:gd name="connsiteX1" fmla="*/ 9579 w 10000"/>
                <a:gd name="connsiteY1" fmla="*/ 0 h 10461"/>
                <a:gd name="connsiteX2" fmla="*/ 10000 w 10000"/>
                <a:gd name="connsiteY2" fmla="*/ 10461 h 10461"/>
                <a:gd name="connsiteX3" fmla="*/ 0 w 10000"/>
                <a:gd name="connsiteY3" fmla="*/ 10461 h 10461"/>
                <a:gd name="connsiteX4" fmla="*/ 0 w 10000"/>
                <a:gd name="connsiteY4" fmla="*/ 461 h 10461"/>
                <a:gd name="connsiteX0" fmla="*/ 0 w 10000"/>
                <a:gd name="connsiteY0" fmla="*/ 765 h 10765"/>
                <a:gd name="connsiteX1" fmla="*/ 10000 w 10000"/>
                <a:gd name="connsiteY1" fmla="*/ 765 h 10765"/>
                <a:gd name="connsiteX2" fmla="*/ 10000 w 10000"/>
                <a:gd name="connsiteY2" fmla="*/ 10765 h 10765"/>
                <a:gd name="connsiteX3" fmla="*/ 0 w 10000"/>
                <a:gd name="connsiteY3" fmla="*/ 10765 h 10765"/>
                <a:gd name="connsiteX4" fmla="*/ 0 w 10000"/>
                <a:gd name="connsiteY4" fmla="*/ 765 h 10765"/>
                <a:gd name="connsiteX0" fmla="*/ 1250 w 10000"/>
                <a:gd name="connsiteY0" fmla="*/ 765 h 10765"/>
                <a:gd name="connsiteX1" fmla="*/ 1250 w 10000"/>
                <a:gd name="connsiteY1" fmla="*/ 10765 h 10765"/>
                <a:gd name="connsiteX2" fmla="*/ 8750 w 10000"/>
                <a:gd name="connsiteY2" fmla="*/ 765 h 10765"/>
                <a:gd name="connsiteX3" fmla="*/ 8750 w 10000"/>
                <a:gd name="connsiteY3" fmla="*/ 10765 h 10765"/>
                <a:gd name="connsiteX0" fmla="*/ 0 w 10000"/>
                <a:gd name="connsiteY0" fmla="*/ 765 h 10765"/>
                <a:gd name="connsiteX1" fmla="*/ 9158 w 10000"/>
                <a:gd name="connsiteY1" fmla="*/ 0 h 10765"/>
                <a:gd name="connsiteX2" fmla="*/ 10000 w 10000"/>
                <a:gd name="connsiteY2" fmla="*/ 10765 h 10765"/>
                <a:gd name="connsiteX3" fmla="*/ 0 w 10000"/>
                <a:gd name="connsiteY3" fmla="*/ 10765 h 10765"/>
                <a:gd name="connsiteX4" fmla="*/ 0 w 10000"/>
                <a:gd name="connsiteY4" fmla="*/ 765 h 10765"/>
                <a:gd name="connsiteX0" fmla="*/ 0 w 10000"/>
                <a:gd name="connsiteY0" fmla="*/ 765 h 10765"/>
                <a:gd name="connsiteX1" fmla="*/ 9158 w 10000"/>
                <a:gd name="connsiteY1" fmla="*/ 156 h 10765"/>
                <a:gd name="connsiteX2" fmla="*/ 10000 w 10000"/>
                <a:gd name="connsiteY2" fmla="*/ 10765 h 10765"/>
                <a:gd name="connsiteX3" fmla="*/ 0 w 10000"/>
                <a:gd name="connsiteY3" fmla="*/ 10765 h 10765"/>
                <a:gd name="connsiteX4" fmla="*/ 0 w 10000"/>
                <a:gd name="connsiteY4" fmla="*/ 765 h 10765"/>
                <a:gd name="connsiteX0" fmla="*/ 1250 w 10000"/>
                <a:gd name="connsiteY0" fmla="*/ 765 h 10765"/>
                <a:gd name="connsiteX1" fmla="*/ 1250 w 10000"/>
                <a:gd name="connsiteY1" fmla="*/ 10765 h 10765"/>
                <a:gd name="connsiteX2" fmla="*/ 8750 w 10000"/>
                <a:gd name="connsiteY2" fmla="*/ 765 h 10765"/>
                <a:gd name="connsiteX3" fmla="*/ 8750 w 10000"/>
                <a:gd name="connsiteY3" fmla="*/ 10765 h 10765"/>
                <a:gd name="connsiteX0" fmla="*/ 0 w 10000"/>
                <a:gd name="connsiteY0" fmla="*/ 765 h 10765"/>
                <a:gd name="connsiteX1" fmla="*/ 9158 w 10000"/>
                <a:gd name="connsiteY1" fmla="*/ 0 h 10765"/>
                <a:gd name="connsiteX2" fmla="*/ 10000 w 10000"/>
                <a:gd name="connsiteY2" fmla="*/ 10765 h 10765"/>
                <a:gd name="connsiteX3" fmla="*/ 0 w 10000"/>
                <a:gd name="connsiteY3" fmla="*/ 10765 h 10765"/>
                <a:gd name="connsiteX4" fmla="*/ 0 w 10000"/>
                <a:gd name="connsiteY4" fmla="*/ 765 h 10765"/>
                <a:gd name="connsiteX0" fmla="*/ 0 w 10040"/>
                <a:gd name="connsiteY0" fmla="*/ 765 h 10765"/>
                <a:gd name="connsiteX1" fmla="*/ 9158 w 10040"/>
                <a:gd name="connsiteY1" fmla="*/ 156 h 10765"/>
                <a:gd name="connsiteX2" fmla="*/ 10000 w 10040"/>
                <a:gd name="connsiteY2" fmla="*/ 10765 h 10765"/>
                <a:gd name="connsiteX3" fmla="*/ 0 w 10040"/>
                <a:gd name="connsiteY3" fmla="*/ 10765 h 10765"/>
                <a:gd name="connsiteX4" fmla="*/ 0 w 10040"/>
                <a:gd name="connsiteY4" fmla="*/ 765 h 10765"/>
                <a:gd name="connsiteX0" fmla="*/ 1250 w 10040"/>
                <a:gd name="connsiteY0" fmla="*/ 765 h 10765"/>
                <a:gd name="connsiteX1" fmla="*/ 1250 w 10040"/>
                <a:gd name="connsiteY1" fmla="*/ 10765 h 10765"/>
                <a:gd name="connsiteX2" fmla="*/ 8750 w 10040"/>
                <a:gd name="connsiteY2" fmla="*/ 765 h 10765"/>
                <a:gd name="connsiteX3" fmla="*/ 8750 w 10040"/>
                <a:gd name="connsiteY3" fmla="*/ 10765 h 10765"/>
                <a:gd name="connsiteX0" fmla="*/ 0 w 10040"/>
                <a:gd name="connsiteY0" fmla="*/ 765 h 10765"/>
                <a:gd name="connsiteX1" fmla="*/ 10000 w 10040"/>
                <a:gd name="connsiteY1" fmla="*/ 0 h 10765"/>
                <a:gd name="connsiteX2" fmla="*/ 10000 w 10040"/>
                <a:gd name="connsiteY2" fmla="*/ 10765 h 10765"/>
                <a:gd name="connsiteX3" fmla="*/ 0 w 10040"/>
                <a:gd name="connsiteY3" fmla="*/ 10765 h 10765"/>
                <a:gd name="connsiteX4" fmla="*/ 0 w 10040"/>
                <a:gd name="connsiteY4" fmla="*/ 765 h 10765"/>
                <a:gd name="connsiteX0" fmla="*/ 0 w 10040"/>
                <a:gd name="connsiteY0" fmla="*/ 765 h 10765"/>
                <a:gd name="connsiteX1" fmla="*/ 9158 w 10040"/>
                <a:gd name="connsiteY1" fmla="*/ 156 h 10765"/>
                <a:gd name="connsiteX2" fmla="*/ 10000 w 10040"/>
                <a:gd name="connsiteY2" fmla="*/ 10765 h 10765"/>
                <a:gd name="connsiteX3" fmla="*/ 0 w 10040"/>
                <a:gd name="connsiteY3" fmla="*/ 10765 h 10765"/>
                <a:gd name="connsiteX4" fmla="*/ 0 w 10040"/>
                <a:gd name="connsiteY4" fmla="*/ 765 h 10765"/>
                <a:gd name="connsiteX0" fmla="*/ 1250 w 10040"/>
                <a:gd name="connsiteY0" fmla="*/ 765 h 10765"/>
                <a:gd name="connsiteX1" fmla="*/ 1250 w 10040"/>
                <a:gd name="connsiteY1" fmla="*/ 10765 h 10765"/>
                <a:gd name="connsiteX2" fmla="*/ 8539 w 10040"/>
                <a:gd name="connsiteY2" fmla="*/ 258 h 10765"/>
                <a:gd name="connsiteX3" fmla="*/ 8750 w 10040"/>
                <a:gd name="connsiteY3" fmla="*/ 10765 h 10765"/>
                <a:gd name="connsiteX0" fmla="*/ 0 w 10040"/>
                <a:gd name="connsiteY0" fmla="*/ 765 h 10765"/>
                <a:gd name="connsiteX1" fmla="*/ 10000 w 10040"/>
                <a:gd name="connsiteY1" fmla="*/ 0 h 10765"/>
                <a:gd name="connsiteX2" fmla="*/ 10000 w 10040"/>
                <a:gd name="connsiteY2" fmla="*/ 10765 h 10765"/>
                <a:gd name="connsiteX3" fmla="*/ 0 w 10040"/>
                <a:gd name="connsiteY3" fmla="*/ 10765 h 10765"/>
                <a:gd name="connsiteX4" fmla="*/ 0 w 10040"/>
                <a:gd name="connsiteY4" fmla="*/ 765 h 10765"/>
                <a:gd name="connsiteX0" fmla="*/ 0 w 10040"/>
                <a:gd name="connsiteY0" fmla="*/ 765 h 10765"/>
                <a:gd name="connsiteX1" fmla="*/ 9158 w 10040"/>
                <a:gd name="connsiteY1" fmla="*/ 156 h 10765"/>
                <a:gd name="connsiteX2" fmla="*/ 10000 w 10040"/>
                <a:gd name="connsiteY2" fmla="*/ 10765 h 10765"/>
                <a:gd name="connsiteX3" fmla="*/ 0 w 10040"/>
                <a:gd name="connsiteY3" fmla="*/ 10765 h 10765"/>
                <a:gd name="connsiteX4" fmla="*/ 0 w 10040"/>
                <a:gd name="connsiteY4" fmla="*/ 765 h 10765"/>
                <a:gd name="connsiteX0" fmla="*/ 1250 w 10040"/>
                <a:gd name="connsiteY0" fmla="*/ 765 h 10765"/>
                <a:gd name="connsiteX1" fmla="*/ 1250 w 10040"/>
                <a:gd name="connsiteY1" fmla="*/ 10765 h 10765"/>
                <a:gd name="connsiteX2" fmla="*/ 8960 w 10040"/>
                <a:gd name="connsiteY2" fmla="*/ 106 h 10765"/>
                <a:gd name="connsiteX3" fmla="*/ 8750 w 10040"/>
                <a:gd name="connsiteY3" fmla="*/ 10765 h 10765"/>
                <a:gd name="connsiteX0" fmla="*/ 0 w 10040"/>
                <a:gd name="connsiteY0" fmla="*/ 765 h 10765"/>
                <a:gd name="connsiteX1" fmla="*/ 10000 w 10040"/>
                <a:gd name="connsiteY1" fmla="*/ 0 h 10765"/>
                <a:gd name="connsiteX2" fmla="*/ 10000 w 10040"/>
                <a:gd name="connsiteY2" fmla="*/ 10765 h 10765"/>
                <a:gd name="connsiteX3" fmla="*/ 0 w 10040"/>
                <a:gd name="connsiteY3" fmla="*/ 10765 h 10765"/>
                <a:gd name="connsiteX4" fmla="*/ 0 w 10040"/>
                <a:gd name="connsiteY4" fmla="*/ 765 h 10765"/>
                <a:gd name="connsiteX0" fmla="*/ 0 w 10040"/>
                <a:gd name="connsiteY0" fmla="*/ 765 h 11165"/>
                <a:gd name="connsiteX1" fmla="*/ 9158 w 10040"/>
                <a:gd name="connsiteY1" fmla="*/ 156 h 11165"/>
                <a:gd name="connsiteX2" fmla="*/ 10000 w 10040"/>
                <a:gd name="connsiteY2" fmla="*/ 10765 h 11165"/>
                <a:gd name="connsiteX3" fmla="*/ 0 w 10040"/>
                <a:gd name="connsiteY3" fmla="*/ 10765 h 11165"/>
                <a:gd name="connsiteX4" fmla="*/ 0 w 10040"/>
                <a:gd name="connsiteY4" fmla="*/ 765 h 11165"/>
                <a:gd name="connsiteX0" fmla="*/ 1250 w 10040"/>
                <a:gd name="connsiteY0" fmla="*/ 765 h 11165"/>
                <a:gd name="connsiteX1" fmla="*/ 1250 w 10040"/>
                <a:gd name="connsiteY1" fmla="*/ 10765 h 11165"/>
                <a:gd name="connsiteX2" fmla="*/ 8960 w 10040"/>
                <a:gd name="connsiteY2" fmla="*/ 106 h 11165"/>
                <a:gd name="connsiteX3" fmla="*/ 8750 w 10040"/>
                <a:gd name="connsiteY3" fmla="*/ 10765 h 11165"/>
                <a:gd name="connsiteX0" fmla="*/ 0 w 10040"/>
                <a:gd name="connsiteY0" fmla="*/ 765 h 11165"/>
                <a:gd name="connsiteX1" fmla="*/ 10000 w 10040"/>
                <a:gd name="connsiteY1" fmla="*/ 0 h 11165"/>
                <a:gd name="connsiteX2" fmla="*/ 10000 w 10040"/>
                <a:gd name="connsiteY2" fmla="*/ 10765 h 11165"/>
                <a:gd name="connsiteX3" fmla="*/ 5409 w 10040"/>
                <a:gd name="connsiteY3" fmla="*/ 11165 h 11165"/>
                <a:gd name="connsiteX4" fmla="*/ 0 w 10040"/>
                <a:gd name="connsiteY4" fmla="*/ 10765 h 11165"/>
                <a:gd name="connsiteX5" fmla="*/ 0 w 10040"/>
                <a:gd name="connsiteY5" fmla="*/ 765 h 11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40" h="11165" stroke="0" extrusionOk="0">
                  <a:moveTo>
                    <a:pt x="0" y="765"/>
                  </a:moveTo>
                  <a:lnTo>
                    <a:pt x="9158" y="156"/>
                  </a:lnTo>
                  <a:cubicBezTo>
                    <a:pt x="9439" y="3692"/>
                    <a:pt x="9719" y="7229"/>
                    <a:pt x="10000" y="10765"/>
                  </a:cubicBezTo>
                  <a:lnTo>
                    <a:pt x="0" y="10765"/>
                  </a:lnTo>
                  <a:lnTo>
                    <a:pt x="0" y="765"/>
                  </a:lnTo>
                  <a:close/>
                </a:path>
                <a:path w="10040" h="11165" fill="none" extrusionOk="0">
                  <a:moveTo>
                    <a:pt x="1250" y="765"/>
                  </a:moveTo>
                  <a:lnTo>
                    <a:pt x="1250" y="10765"/>
                  </a:lnTo>
                  <a:moveTo>
                    <a:pt x="8960" y="106"/>
                  </a:moveTo>
                  <a:cubicBezTo>
                    <a:pt x="9030" y="3608"/>
                    <a:pt x="8680" y="7263"/>
                    <a:pt x="8750" y="10765"/>
                  </a:cubicBezTo>
                </a:path>
                <a:path w="10040" h="11165" fill="none">
                  <a:moveTo>
                    <a:pt x="0" y="765"/>
                  </a:moveTo>
                  <a:lnTo>
                    <a:pt x="10000" y="0"/>
                  </a:lnTo>
                  <a:cubicBezTo>
                    <a:pt x="10140" y="3487"/>
                    <a:pt x="9860" y="7278"/>
                    <a:pt x="10000" y="10765"/>
                  </a:cubicBezTo>
                  <a:cubicBezTo>
                    <a:pt x="8400" y="10763"/>
                    <a:pt x="7009" y="11167"/>
                    <a:pt x="5409" y="11165"/>
                  </a:cubicBezTo>
                  <a:lnTo>
                    <a:pt x="0" y="10765"/>
                  </a:lnTo>
                  <a:lnTo>
                    <a:pt x="0" y="765"/>
                  </a:lnTo>
                  <a:close/>
                </a:path>
              </a:pathLst>
            </a:custGeom>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2" name="TextBox 11"/>
            <p:cNvSpPr txBox="1"/>
            <p:nvPr/>
          </p:nvSpPr>
          <p:spPr>
            <a:xfrm>
              <a:off x="2680137" y="3041616"/>
              <a:ext cx="663643" cy="2304255"/>
            </a:xfrm>
            <a:prstGeom prst="rect">
              <a:avLst/>
            </a:prstGeom>
            <a:noFill/>
          </p:spPr>
          <p:txBody>
            <a:bodyPr vert="vert270" wrap="square" rtlCol="0">
              <a:spAutoFit/>
            </a:bodyPr>
            <a:lstStyle/>
            <a:p>
              <a:pPr algn="ctr"/>
              <a:r>
                <a:rPr lang="en-US" sz="5700" b="1" dirty="0">
                  <a:solidFill>
                    <a:srgbClr val="FF0000"/>
                  </a:solidFill>
                </a:rPr>
                <a:t>Student</a:t>
              </a:r>
              <a:endParaRPr lang="en-IN" sz="5700" b="1" dirty="0">
                <a:solidFill>
                  <a:srgbClr val="FF0000"/>
                </a:solidFill>
              </a:endParaRPr>
            </a:p>
          </p:txBody>
        </p:sp>
        <p:sp>
          <p:nvSpPr>
            <p:cNvPr id="13" name="TextBox 12"/>
            <p:cNvSpPr txBox="1"/>
            <p:nvPr/>
          </p:nvSpPr>
          <p:spPr>
            <a:xfrm>
              <a:off x="4131879" y="3041616"/>
              <a:ext cx="663643" cy="2187434"/>
            </a:xfrm>
            <a:custGeom>
              <a:avLst/>
              <a:gdLst>
                <a:gd name="connsiteX0" fmla="*/ 0 w 880241"/>
                <a:gd name="connsiteY0" fmla="*/ 0 h 2086964"/>
                <a:gd name="connsiteX1" fmla="*/ 880241 w 880241"/>
                <a:gd name="connsiteY1" fmla="*/ 0 h 2086964"/>
                <a:gd name="connsiteX2" fmla="*/ 880241 w 880241"/>
                <a:gd name="connsiteY2" fmla="*/ 2086964 h 2086964"/>
                <a:gd name="connsiteX3" fmla="*/ 0 w 880241"/>
                <a:gd name="connsiteY3" fmla="*/ 2086964 h 2086964"/>
                <a:gd name="connsiteX4" fmla="*/ 0 w 880241"/>
                <a:gd name="connsiteY4" fmla="*/ 0 h 2086964"/>
                <a:gd name="connsiteX0" fmla="*/ 0 w 880241"/>
                <a:gd name="connsiteY0" fmla="*/ 0 h 2187434"/>
                <a:gd name="connsiteX1" fmla="*/ 880241 w 880241"/>
                <a:gd name="connsiteY1" fmla="*/ 0 h 2187434"/>
                <a:gd name="connsiteX2" fmla="*/ 880241 w 880241"/>
                <a:gd name="connsiteY2" fmla="*/ 2086964 h 2187434"/>
                <a:gd name="connsiteX3" fmla="*/ 426473 w 880241"/>
                <a:gd name="connsiteY3" fmla="*/ 2187375 h 2187434"/>
                <a:gd name="connsiteX4" fmla="*/ 0 w 880241"/>
                <a:gd name="connsiteY4" fmla="*/ 2086964 h 2187434"/>
                <a:gd name="connsiteX5" fmla="*/ 0 w 880241"/>
                <a:gd name="connsiteY5" fmla="*/ 0 h 218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241" h="2187434">
                  <a:moveTo>
                    <a:pt x="0" y="0"/>
                  </a:moveTo>
                  <a:lnTo>
                    <a:pt x="880241" y="0"/>
                  </a:lnTo>
                  <a:lnTo>
                    <a:pt x="880241" y="2086964"/>
                  </a:lnTo>
                  <a:cubicBezTo>
                    <a:pt x="728985" y="2084040"/>
                    <a:pt x="577729" y="2190299"/>
                    <a:pt x="426473" y="2187375"/>
                  </a:cubicBezTo>
                  <a:lnTo>
                    <a:pt x="0" y="2086964"/>
                  </a:lnTo>
                  <a:lnTo>
                    <a:pt x="0" y="0"/>
                  </a:lnTo>
                  <a:close/>
                </a:path>
              </a:pathLst>
            </a:custGeom>
            <a:noFill/>
          </p:spPr>
          <p:txBody>
            <a:bodyPr vert="vert270" wrap="square" rtlCol="0">
              <a:spAutoFit/>
            </a:bodyPr>
            <a:lstStyle/>
            <a:p>
              <a:pPr algn="ctr"/>
              <a:r>
                <a:rPr lang="en-US" sz="5700" b="1" dirty="0">
                  <a:solidFill>
                    <a:srgbClr val="7030A0"/>
                  </a:solidFill>
                </a:rPr>
                <a:t>Faculty</a:t>
              </a:r>
              <a:endParaRPr lang="en-IN" sz="5700" b="1" dirty="0">
                <a:solidFill>
                  <a:srgbClr val="7030A0"/>
                </a:solidFill>
              </a:endParaRPr>
            </a:p>
          </p:txBody>
        </p:sp>
        <p:sp>
          <p:nvSpPr>
            <p:cNvPr id="14" name="TextBox 13"/>
            <p:cNvSpPr txBox="1"/>
            <p:nvPr/>
          </p:nvSpPr>
          <p:spPr>
            <a:xfrm>
              <a:off x="5627307" y="2983205"/>
              <a:ext cx="663643" cy="2304255"/>
            </a:xfrm>
            <a:prstGeom prst="rect">
              <a:avLst/>
            </a:prstGeom>
            <a:noFill/>
          </p:spPr>
          <p:txBody>
            <a:bodyPr vert="vert270" wrap="square" rtlCol="0">
              <a:spAutoFit/>
            </a:bodyPr>
            <a:lstStyle/>
            <a:p>
              <a:pPr algn="ctr"/>
              <a:r>
                <a:rPr lang="en-US" sz="5700" b="1" dirty="0"/>
                <a:t>Parent</a:t>
              </a:r>
              <a:endParaRPr lang="en-IN" sz="5700" b="1" dirty="0"/>
            </a:p>
          </p:txBody>
        </p:sp>
      </p:grpSp>
      <p:sp>
        <p:nvSpPr>
          <p:cNvPr id="16"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4864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a:bodyPr>
          <a:lstStyle/>
          <a:p>
            <a:pPr>
              <a:buNone/>
            </a:pPr>
            <a:r>
              <a:rPr lang="en-US" dirty="0" smtClean="0">
                <a:solidFill>
                  <a:srgbClr val="FF0000"/>
                </a:solidFill>
                <a:latin typeface="Comic Sans MS" pitchFamily="66" charset="0"/>
              </a:rPr>
              <a:t>For student community:</a:t>
            </a:r>
          </a:p>
          <a:p>
            <a:pPr lvl="0"/>
            <a:r>
              <a:rPr lang="en-US" dirty="0" smtClean="0">
                <a:solidFill>
                  <a:srgbClr val="1E03BD"/>
                </a:solidFill>
                <a:latin typeface="Comic Sans MS" pitchFamily="66" charset="0"/>
              </a:rPr>
              <a:t>Mentoring</a:t>
            </a:r>
            <a:r>
              <a:rPr lang="en-US" dirty="0" smtClean="0">
                <a:latin typeface="Comic Sans MS" pitchFamily="66" charset="0"/>
              </a:rPr>
              <a:t>: Each student is assigned a faculty as mentor. Mentors are local guardians for the students in this campus</a:t>
            </a:r>
          </a:p>
          <a:p>
            <a:r>
              <a:rPr lang="en-US" dirty="0" smtClean="0">
                <a:solidFill>
                  <a:srgbClr val="1E03BD"/>
                </a:solidFill>
                <a:latin typeface="Comic Sans MS" pitchFamily="66" charset="0"/>
              </a:rPr>
              <a:t>Guest Lectures: </a:t>
            </a:r>
            <a:r>
              <a:rPr lang="en-US" dirty="0" smtClean="0">
                <a:latin typeface="Comic Sans MS" pitchFamily="66" charset="0"/>
              </a:rPr>
              <a:t>from</a:t>
            </a:r>
            <a:r>
              <a:rPr lang="en-US" dirty="0" smtClean="0">
                <a:solidFill>
                  <a:srgbClr val="1E03BD"/>
                </a:solidFill>
                <a:latin typeface="Comic Sans MS" pitchFamily="66" charset="0"/>
              </a:rPr>
              <a:t> </a:t>
            </a:r>
            <a:r>
              <a:rPr lang="en-IN" dirty="0" smtClean="0">
                <a:latin typeface="Comic Sans MS" pitchFamily="66" charset="0"/>
              </a:rPr>
              <a:t>eminent scientists, </a:t>
            </a:r>
            <a:r>
              <a:rPr lang="en-IN" dirty="0">
                <a:latin typeface="Comic Sans MS" pitchFamily="66" charset="0"/>
              </a:rPr>
              <a:t>educationists, industrialists and other resource persons.</a:t>
            </a: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50</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amond(in)">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 (Contd..)</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fontScale="92500"/>
          </a:bodyPr>
          <a:lstStyle/>
          <a:p>
            <a:pPr>
              <a:buNone/>
            </a:pPr>
            <a:r>
              <a:rPr lang="en-US" dirty="0" smtClean="0">
                <a:solidFill>
                  <a:srgbClr val="FF0000"/>
                </a:solidFill>
                <a:latin typeface="Comic Sans MS" pitchFamily="66" charset="0"/>
              </a:rPr>
              <a:t>For student community:</a:t>
            </a:r>
          </a:p>
          <a:p>
            <a:pPr lvl="0"/>
            <a:r>
              <a:rPr lang="en-US" dirty="0" smtClean="0">
                <a:solidFill>
                  <a:srgbClr val="1E03BD"/>
                </a:solidFill>
                <a:latin typeface="Comic Sans MS" pitchFamily="66" charset="0"/>
              </a:rPr>
              <a:t>Internship and Placement Support</a:t>
            </a:r>
            <a:r>
              <a:rPr lang="en-US" dirty="0" smtClean="0">
                <a:latin typeface="Comic Sans MS" pitchFamily="66" charset="0"/>
              </a:rPr>
              <a:t>: </a:t>
            </a:r>
          </a:p>
          <a:p>
            <a:pPr lvl="1"/>
            <a:r>
              <a:rPr lang="en-US" dirty="0" smtClean="0">
                <a:latin typeface="Comic Sans MS" pitchFamily="66" charset="0"/>
              </a:rPr>
              <a:t>Final year project internship in industries and corporate </a:t>
            </a:r>
          </a:p>
          <a:p>
            <a:pPr lvl="1"/>
            <a:r>
              <a:rPr lang="en-US" dirty="0" smtClean="0">
                <a:latin typeface="Comic Sans MS" pitchFamily="66" charset="0"/>
              </a:rPr>
              <a:t>training on placement preparation and placement with reputed companies</a:t>
            </a:r>
          </a:p>
          <a:p>
            <a:r>
              <a:rPr lang="en-US" dirty="0" smtClean="0">
                <a:solidFill>
                  <a:srgbClr val="1E03BD"/>
                </a:solidFill>
                <a:latin typeface="Comic Sans MS" pitchFamily="66" charset="0"/>
              </a:rPr>
              <a:t>Exposure: </a:t>
            </a:r>
            <a:r>
              <a:rPr lang="en-US" dirty="0" smtClean="0">
                <a:latin typeface="Comic Sans MS" pitchFamily="66" charset="0"/>
              </a:rPr>
              <a:t>to modern corporate world through seminars, workshops and techno-cultural festivals</a:t>
            </a:r>
            <a:endParaRPr lang="en-IN" dirty="0">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51</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 (Contd..)</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lnSpcReduction="10000"/>
          </a:bodyPr>
          <a:lstStyle/>
          <a:p>
            <a:pPr>
              <a:buNone/>
            </a:pPr>
            <a:r>
              <a:rPr lang="en-US" dirty="0" smtClean="0">
                <a:solidFill>
                  <a:srgbClr val="FF0000"/>
                </a:solidFill>
                <a:latin typeface="Comic Sans MS" pitchFamily="66" charset="0"/>
              </a:rPr>
              <a:t>For student community:</a:t>
            </a:r>
          </a:p>
          <a:p>
            <a:pPr lvl="0"/>
            <a:r>
              <a:rPr lang="en-US" dirty="0" smtClean="0">
                <a:solidFill>
                  <a:srgbClr val="1E03BD"/>
                </a:solidFill>
                <a:latin typeface="Comic Sans MS" pitchFamily="66" charset="0"/>
              </a:rPr>
              <a:t>Curricular and Co-curricular Activities</a:t>
            </a:r>
            <a:r>
              <a:rPr lang="en-US" dirty="0" smtClean="0">
                <a:latin typeface="Comic Sans MS" pitchFamily="66" charset="0"/>
              </a:rPr>
              <a:t>: students will be encouraged to take part in curricular and co-curricular activities</a:t>
            </a:r>
          </a:p>
          <a:p>
            <a:r>
              <a:rPr lang="en-US" dirty="0" smtClean="0">
                <a:solidFill>
                  <a:srgbClr val="1E03BD"/>
                </a:solidFill>
                <a:latin typeface="Comic Sans MS" pitchFamily="66" charset="0"/>
              </a:rPr>
              <a:t>Development of Leadership Qualities: </a:t>
            </a:r>
            <a:r>
              <a:rPr lang="en-US" dirty="0" smtClean="0">
                <a:latin typeface="Comic Sans MS" pitchFamily="66" charset="0"/>
              </a:rPr>
              <a:t>Students will be encouraged to </a:t>
            </a:r>
            <a:r>
              <a:rPr lang="en-US" dirty="0" err="1" smtClean="0">
                <a:latin typeface="Comic Sans MS" pitchFamily="66" charset="0"/>
              </a:rPr>
              <a:t>organise</a:t>
            </a:r>
            <a:r>
              <a:rPr lang="en-US" dirty="0" smtClean="0">
                <a:latin typeface="Comic Sans MS" pitchFamily="66" charset="0"/>
              </a:rPr>
              <a:t> seminars, quiz </a:t>
            </a:r>
            <a:r>
              <a:rPr lang="en-US" dirty="0" err="1" smtClean="0">
                <a:latin typeface="Comic Sans MS" pitchFamily="66" charset="0"/>
              </a:rPr>
              <a:t>programmes</a:t>
            </a:r>
            <a:r>
              <a:rPr lang="en-US" dirty="0" smtClean="0">
                <a:latin typeface="Comic Sans MS" pitchFamily="66" charset="0"/>
              </a:rPr>
              <a:t> and many other such activities</a:t>
            </a:r>
            <a:endParaRPr lang="en-IN" dirty="0">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52</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 (Contd..)</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lnSpcReduction="10000"/>
          </a:bodyPr>
          <a:lstStyle/>
          <a:p>
            <a:pPr>
              <a:buNone/>
            </a:pPr>
            <a:r>
              <a:rPr lang="en-US" dirty="0" smtClean="0">
                <a:solidFill>
                  <a:srgbClr val="FF0000"/>
                </a:solidFill>
                <a:latin typeface="Comic Sans MS" pitchFamily="66" charset="0"/>
              </a:rPr>
              <a:t>For Faculty:</a:t>
            </a:r>
          </a:p>
          <a:p>
            <a:pPr lvl="0"/>
            <a:r>
              <a:rPr lang="en-US" dirty="0" smtClean="0">
                <a:solidFill>
                  <a:srgbClr val="1E03BD"/>
                </a:solidFill>
                <a:latin typeface="Comic Sans MS" pitchFamily="66" charset="0"/>
              </a:rPr>
              <a:t>Faculty Development </a:t>
            </a:r>
            <a:r>
              <a:rPr lang="en-US" dirty="0" err="1" smtClean="0">
                <a:solidFill>
                  <a:srgbClr val="1E03BD"/>
                </a:solidFill>
                <a:latin typeface="Comic Sans MS" pitchFamily="66" charset="0"/>
              </a:rPr>
              <a:t>Programmes</a:t>
            </a:r>
            <a:r>
              <a:rPr lang="en-US" dirty="0" smtClean="0">
                <a:latin typeface="Comic Sans MS" pitchFamily="66" charset="0"/>
              </a:rPr>
              <a:t>: Faculty will be encouraged to participate in faculty development </a:t>
            </a:r>
            <a:r>
              <a:rPr lang="en-US" dirty="0" err="1" smtClean="0">
                <a:latin typeface="Comic Sans MS" pitchFamily="66" charset="0"/>
              </a:rPr>
              <a:t>programmes</a:t>
            </a:r>
            <a:r>
              <a:rPr lang="en-US" dirty="0" smtClean="0">
                <a:latin typeface="Comic Sans MS" pitchFamily="66" charset="0"/>
              </a:rPr>
              <a:t> both in-house and external</a:t>
            </a:r>
          </a:p>
          <a:p>
            <a:r>
              <a:rPr lang="en-US" dirty="0" smtClean="0">
                <a:solidFill>
                  <a:srgbClr val="1E03BD"/>
                </a:solidFill>
                <a:latin typeface="Comic Sans MS" pitchFamily="66" charset="0"/>
              </a:rPr>
              <a:t>Research Facilities: </a:t>
            </a:r>
            <a:r>
              <a:rPr lang="en-US" dirty="0" smtClean="0">
                <a:latin typeface="Comic Sans MS" pitchFamily="66" charset="0"/>
              </a:rPr>
              <a:t>Research facilities will be created to carry out research of their own interest</a:t>
            </a:r>
            <a:endParaRPr lang="en-IN" dirty="0">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53</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 (Contd..)</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a:bodyPr>
          <a:lstStyle/>
          <a:p>
            <a:pPr>
              <a:buNone/>
            </a:pPr>
            <a:r>
              <a:rPr lang="en-US" dirty="0" smtClean="0">
                <a:solidFill>
                  <a:srgbClr val="FF0000"/>
                </a:solidFill>
                <a:latin typeface="Comic Sans MS" pitchFamily="66" charset="0"/>
              </a:rPr>
              <a:t>For Faculty:</a:t>
            </a:r>
          </a:p>
          <a:p>
            <a:pPr lvl="0"/>
            <a:r>
              <a:rPr lang="en-US" dirty="0" smtClean="0">
                <a:solidFill>
                  <a:srgbClr val="1E03BD"/>
                </a:solidFill>
                <a:latin typeface="Comic Sans MS" pitchFamily="66" charset="0"/>
              </a:rPr>
              <a:t>Resources</a:t>
            </a:r>
            <a:r>
              <a:rPr lang="en-US" dirty="0" smtClean="0">
                <a:latin typeface="Comic Sans MS" pitchFamily="66" charset="0"/>
              </a:rPr>
              <a:t>: Good library support, e-books and access to e-journals</a:t>
            </a:r>
          </a:p>
          <a:p>
            <a:r>
              <a:rPr lang="en-US" dirty="0" smtClean="0">
                <a:solidFill>
                  <a:srgbClr val="1E03BD"/>
                </a:solidFill>
                <a:latin typeface="Comic Sans MS" pitchFamily="66" charset="0"/>
              </a:rPr>
              <a:t>Encouragement to deliver guest lectures: </a:t>
            </a:r>
            <a:r>
              <a:rPr lang="en-US" dirty="0" smtClean="0">
                <a:latin typeface="Comic Sans MS" pitchFamily="66" charset="0"/>
              </a:rPr>
              <a:t>Faculty will be encouraged to deliver guest lectures on various platforms</a:t>
            </a:r>
            <a:endParaRPr lang="en-IN" dirty="0">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54</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 (Contd..)</a:t>
            </a:r>
            <a:endParaRPr lang="en-IN" dirty="0">
              <a:latin typeface="Comic Sans MS" pitchFamily="66" charset="0"/>
            </a:endParaRPr>
          </a:p>
        </p:txBody>
      </p:sp>
      <p:sp>
        <p:nvSpPr>
          <p:cNvPr id="3" name="Content Placeholder 2"/>
          <p:cNvSpPr>
            <a:spLocks noGrp="1"/>
          </p:cNvSpPr>
          <p:nvPr>
            <p:ph idx="1"/>
          </p:nvPr>
        </p:nvSpPr>
        <p:spPr>
          <a:xfrm>
            <a:off x="748071" y="1781745"/>
            <a:ext cx="13167360" cy="5431156"/>
          </a:xfrm>
        </p:spPr>
        <p:txBody>
          <a:bodyPr>
            <a:normAutofit/>
          </a:bodyPr>
          <a:lstStyle/>
          <a:p>
            <a:pPr>
              <a:buNone/>
            </a:pPr>
            <a:r>
              <a:rPr lang="en-US" dirty="0" smtClean="0">
                <a:solidFill>
                  <a:srgbClr val="FF0000"/>
                </a:solidFill>
                <a:latin typeface="Comic Sans MS" pitchFamily="66" charset="0"/>
              </a:rPr>
              <a:t>For Faculty:</a:t>
            </a:r>
          </a:p>
          <a:p>
            <a:pPr lvl="0"/>
            <a:r>
              <a:rPr lang="en-US" dirty="0" smtClean="0">
                <a:solidFill>
                  <a:srgbClr val="1E03BD"/>
                </a:solidFill>
                <a:latin typeface="Comic Sans MS" pitchFamily="66" charset="0"/>
              </a:rPr>
              <a:t>Incentives</a:t>
            </a:r>
            <a:r>
              <a:rPr lang="en-US" dirty="0" smtClean="0">
                <a:latin typeface="Comic Sans MS" pitchFamily="66" charset="0"/>
              </a:rPr>
              <a:t>: </a:t>
            </a:r>
          </a:p>
          <a:p>
            <a:pPr lvl="1"/>
            <a:r>
              <a:rPr lang="en-US" dirty="0" smtClean="0">
                <a:latin typeface="Comic Sans MS" pitchFamily="66" charset="0"/>
              </a:rPr>
              <a:t>for deriving good results from students</a:t>
            </a:r>
          </a:p>
          <a:p>
            <a:pPr lvl="1"/>
            <a:r>
              <a:rPr lang="en-US" dirty="0" smtClean="0">
                <a:latin typeface="Comic Sans MS" pitchFamily="66" charset="0"/>
              </a:rPr>
              <a:t>for authoring text books</a:t>
            </a:r>
          </a:p>
          <a:p>
            <a:pPr lvl="1"/>
            <a:r>
              <a:rPr lang="en-US" dirty="0" smtClean="0">
                <a:latin typeface="Comic Sans MS" pitchFamily="66" charset="0"/>
              </a:rPr>
              <a:t>for publishing research papers</a:t>
            </a:r>
          </a:p>
          <a:p>
            <a:pPr lvl="1"/>
            <a:r>
              <a:rPr lang="en-US" dirty="0" smtClean="0">
                <a:latin typeface="Comic Sans MS" pitchFamily="66" charset="0"/>
              </a:rPr>
              <a:t>for delivering corporate training </a:t>
            </a:r>
          </a:p>
          <a:p>
            <a:pPr lvl="1"/>
            <a:r>
              <a:rPr lang="en-US" dirty="0" smtClean="0">
                <a:latin typeface="Comic Sans MS" pitchFamily="66" charset="0"/>
              </a:rPr>
              <a:t>for industrial consultancy and research work</a:t>
            </a:r>
          </a:p>
          <a:p>
            <a:endParaRPr lang="en-IN" dirty="0">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55</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Action Plan (Contd..)</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fontScale="77500" lnSpcReduction="20000"/>
          </a:bodyPr>
          <a:lstStyle/>
          <a:p>
            <a:pPr>
              <a:buNone/>
            </a:pPr>
            <a:r>
              <a:rPr lang="en-US" dirty="0" smtClean="0">
                <a:solidFill>
                  <a:srgbClr val="FF0000"/>
                </a:solidFill>
                <a:latin typeface="Comic Sans MS" pitchFamily="66" charset="0"/>
              </a:rPr>
              <a:t>For Parents:</a:t>
            </a:r>
          </a:p>
          <a:p>
            <a:pPr lvl="0"/>
            <a:r>
              <a:rPr lang="en-US" dirty="0" smtClean="0">
                <a:solidFill>
                  <a:srgbClr val="1E03BD"/>
                </a:solidFill>
                <a:latin typeface="Comic Sans MS" pitchFamily="66" charset="0"/>
              </a:rPr>
              <a:t>Progress report</a:t>
            </a:r>
            <a:r>
              <a:rPr lang="en-US" dirty="0" smtClean="0">
                <a:latin typeface="Comic Sans MS" pitchFamily="66" charset="0"/>
              </a:rPr>
              <a:t>: Parents will be intimated about the academic progress</a:t>
            </a:r>
          </a:p>
          <a:p>
            <a:r>
              <a:rPr lang="en-US" dirty="0" smtClean="0">
                <a:solidFill>
                  <a:srgbClr val="1E03BD"/>
                </a:solidFill>
                <a:latin typeface="Comic Sans MS" pitchFamily="66" charset="0"/>
              </a:rPr>
              <a:t>Parents-Students and Staff meeting: </a:t>
            </a:r>
            <a:r>
              <a:rPr lang="en-US" dirty="0" smtClean="0">
                <a:latin typeface="Comic Sans MS" pitchFamily="66" charset="0"/>
              </a:rPr>
              <a:t>Parents-students and staff meeting will be held after the first internal test</a:t>
            </a:r>
          </a:p>
          <a:p>
            <a:pPr marL="0" indent="0">
              <a:buNone/>
            </a:pPr>
            <a:r>
              <a:rPr lang="en-US" dirty="0" smtClean="0">
                <a:solidFill>
                  <a:srgbClr val="FF0000"/>
                </a:solidFill>
                <a:latin typeface="Comic Sans MS" pitchFamily="66" charset="0"/>
              </a:rPr>
              <a:t>Parent-Teacher Meeting will be conducted every semester, so that it will be easy to understand performance of the ward.</a:t>
            </a:r>
            <a:endParaRPr lang="en-US" b="1" dirty="0" smtClean="0">
              <a:solidFill>
                <a:srgbClr val="FF0000"/>
              </a:solidFill>
              <a:latin typeface="Comic Sans MS" pitchFamily="66" charset="0"/>
            </a:endParaRPr>
          </a:p>
          <a:p>
            <a:r>
              <a:rPr lang="en-US" dirty="0" smtClean="0">
                <a:solidFill>
                  <a:srgbClr val="1E03BD"/>
                </a:solidFill>
                <a:latin typeface="Comic Sans MS" pitchFamily="66" charset="0"/>
              </a:rPr>
              <a:t>Parents have e-mail access to Principal</a:t>
            </a:r>
            <a:r>
              <a:rPr lang="en-US" dirty="0" smtClean="0">
                <a:latin typeface="Comic Sans MS" pitchFamily="66" charset="0"/>
              </a:rPr>
              <a:t>: Parents are encouraged to write to principal directly </a:t>
            </a:r>
          </a:p>
          <a:p>
            <a:pPr>
              <a:buNone/>
            </a:pPr>
            <a:r>
              <a:rPr lang="en-US" dirty="0" smtClean="0">
                <a:solidFill>
                  <a:srgbClr val="FF0000"/>
                </a:solidFill>
                <a:latin typeface="Comic Sans MS" pitchFamily="66" charset="0"/>
              </a:rPr>
              <a:t>principal@kssem.edu.in</a:t>
            </a:r>
            <a:endParaRPr lang="en-IN" dirty="0">
              <a:solidFill>
                <a:srgbClr val="FF0000"/>
              </a:solidFill>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56</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Contact Details</a:t>
            </a:r>
            <a:endParaRPr lang="en-IN" dirty="0">
              <a:latin typeface="Comic Sans MS" pitchFamily="66" charset="0"/>
            </a:endParaRPr>
          </a:p>
        </p:txBody>
      </p:sp>
      <p:sp>
        <p:nvSpPr>
          <p:cNvPr id="3" name="Content Placeholder 2"/>
          <p:cNvSpPr>
            <a:spLocks noGrp="1"/>
          </p:cNvSpPr>
          <p:nvPr>
            <p:ph idx="1"/>
          </p:nvPr>
        </p:nvSpPr>
        <p:spPr>
          <a:xfrm>
            <a:off x="1554561" y="1436107"/>
            <a:ext cx="10023515" cy="5776796"/>
          </a:xfrm>
        </p:spPr>
        <p:txBody>
          <a:bodyPr>
            <a:normAutofit fontScale="77500" lnSpcReduction="20000"/>
          </a:bodyPr>
          <a:lstStyle/>
          <a:p>
            <a:pPr>
              <a:buNone/>
            </a:pPr>
            <a:r>
              <a:rPr lang="en-US" dirty="0" smtClean="0">
                <a:solidFill>
                  <a:srgbClr val="FF0000"/>
                </a:solidFill>
                <a:latin typeface="Comic Sans MS" pitchFamily="66" charset="0"/>
              </a:rPr>
              <a:t>principal@kssem.edu.in</a:t>
            </a:r>
          </a:p>
          <a:p>
            <a:pPr>
              <a:buNone/>
            </a:pPr>
            <a:r>
              <a:rPr lang="en-US" dirty="0" smtClean="0">
                <a:solidFill>
                  <a:srgbClr val="FF0000"/>
                </a:solidFill>
                <a:latin typeface="Comic Sans MS" pitchFamily="66" charset="0"/>
              </a:rPr>
              <a:t>hod.civil@kssem.edu.in</a:t>
            </a:r>
          </a:p>
          <a:p>
            <a:pPr>
              <a:buNone/>
            </a:pPr>
            <a:r>
              <a:rPr lang="en-US" dirty="0" smtClean="0">
                <a:solidFill>
                  <a:srgbClr val="FF0000"/>
                </a:solidFill>
                <a:latin typeface="Comic Sans MS" pitchFamily="66" charset="0"/>
              </a:rPr>
              <a:t>hod.cse@kssem.edu.in</a:t>
            </a:r>
            <a:endParaRPr lang="en-US" dirty="0">
              <a:solidFill>
                <a:srgbClr val="FF0000"/>
              </a:solidFill>
              <a:latin typeface="Comic Sans MS" pitchFamily="66" charset="0"/>
            </a:endParaRPr>
          </a:p>
          <a:p>
            <a:pPr>
              <a:buNone/>
            </a:pPr>
            <a:r>
              <a:rPr lang="en-US" dirty="0" smtClean="0">
                <a:solidFill>
                  <a:srgbClr val="FF0000"/>
                </a:solidFill>
                <a:latin typeface="Comic Sans MS" pitchFamily="66" charset="0"/>
              </a:rPr>
              <a:t>hod.ece@kssem.edu.in</a:t>
            </a:r>
            <a:endParaRPr lang="en-US" dirty="0">
              <a:solidFill>
                <a:srgbClr val="FF0000"/>
              </a:solidFill>
              <a:latin typeface="Comic Sans MS" pitchFamily="66" charset="0"/>
            </a:endParaRPr>
          </a:p>
          <a:p>
            <a:pPr>
              <a:buNone/>
            </a:pPr>
            <a:r>
              <a:rPr lang="en-US" dirty="0" smtClean="0">
                <a:solidFill>
                  <a:srgbClr val="FF0000"/>
                </a:solidFill>
                <a:latin typeface="Comic Sans MS" pitchFamily="66" charset="0"/>
              </a:rPr>
              <a:t>hod.eee@kssem.edu.in</a:t>
            </a:r>
            <a:endParaRPr lang="en-US" dirty="0">
              <a:solidFill>
                <a:srgbClr val="FF0000"/>
              </a:solidFill>
              <a:latin typeface="Comic Sans MS" pitchFamily="66" charset="0"/>
            </a:endParaRPr>
          </a:p>
          <a:p>
            <a:pPr>
              <a:buNone/>
            </a:pPr>
            <a:r>
              <a:rPr lang="en-US" dirty="0" smtClean="0">
                <a:solidFill>
                  <a:srgbClr val="FF0000"/>
                </a:solidFill>
                <a:latin typeface="Comic Sans MS" pitchFamily="66" charset="0"/>
              </a:rPr>
              <a:t>hod.mech@kssem.edu.in</a:t>
            </a:r>
          </a:p>
          <a:p>
            <a:pPr>
              <a:buNone/>
            </a:pPr>
            <a:r>
              <a:rPr lang="en-US" dirty="0" smtClean="0">
                <a:solidFill>
                  <a:srgbClr val="FF0000"/>
                </a:solidFill>
                <a:latin typeface="Comic Sans MS" pitchFamily="66" charset="0"/>
              </a:rPr>
              <a:t>hod.science@kssem.edu.in</a:t>
            </a:r>
          </a:p>
          <a:p>
            <a:pPr>
              <a:buNone/>
            </a:pPr>
            <a:r>
              <a:rPr lang="en-US" dirty="0" smtClean="0">
                <a:solidFill>
                  <a:srgbClr val="FF0000"/>
                </a:solidFill>
                <a:latin typeface="Comic Sans MS" pitchFamily="66" charset="0"/>
              </a:rPr>
              <a:t>hod.mba@kssem.edu.in</a:t>
            </a:r>
          </a:p>
          <a:p>
            <a:pPr>
              <a:buNone/>
            </a:pPr>
            <a:r>
              <a:rPr lang="en-US" dirty="0" smtClean="0">
                <a:solidFill>
                  <a:srgbClr val="FF0000"/>
                </a:solidFill>
                <a:latin typeface="Comic Sans MS" pitchFamily="66" charset="0"/>
              </a:rPr>
              <a:t>placement@kssem.edu.in</a:t>
            </a:r>
          </a:p>
          <a:p>
            <a:pPr>
              <a:buNone/>
            </a:pPr>
            <a:r>
              <a:rPr lang="en-US" dirty="0" smtClean="0">
                <a:solidFill>
                  <a:srgbClr val="FF0000"/>
                </a:solidFill>
                <a:latin typeface="Comic Sans MS" pitchFamily="66" charset="0"/>
              </a:rPr>
              <a:t>ped_transport@kssem.edu.in</a:t>
            </a:r>
            <a:endParaRPr lang="en-US" dirty="0">
              <a:solidFill>
                <a:srgbClr val="FF0000"/>
              </a:solidFill>
              <a:latin typeface="Comic Sans MS" pitchFamily="66" charset="0"/>
            </a:endParaRPr>
          </a:p>
          <a:p>
            <a:pPr>
              <a:buNone/>
            </a:pPr>
            <a:endParaRPr lang="en-US" dirty="0">
              <a:solidFill>
                <a:srgbClr val="FF0000"/>
              </a:solidFill>
              <a:latin typeface="Comic Sans MS" pitchFamily="66" charset="0"/>
            </a:endParaRPr>
          </a:p>
          <a:p>
            <a:pPr>
              <a:buNone/>
            </a:pPr>
            <a:endParaRPr lang="en-IN" dirty="0">
              <a:solidFill>
                <a:srgbClr val="FF0000"/>
              </a:solidFill>
              <a:latin typeface="Comic Sans MS" pitchFamily="66" charset="0"/>
            </a:endParaRPr>
          </a:p>
          <a:p>
            <a:pPr lvl="0"/>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57</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84430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heckerboard(across)">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checkerboard(across)">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284" y="2386614"/>
            <a:ext cx="13167360" cy="1890058"/>
          </a:xfrm>
        </p:spPr>
        <p:txBody>
          <a:bodyPr>
            <a:normAutofit fontScale="90000"/>
          </a:bodyPr>
          <a:lstStyle/>
          <a:p>
            <a:r>
              <a:rPr lang="en-IN" dirty="0" smtClean="0">
                <a:solidFill>
                  <a:schemeClr val="tx2">
                    <a:lumMod val="75000"/>
                  </a:schemeClr>
                </a:solidFill>
              </a:rPr>
              <a:t>Glimpse of Activities for Students &amp; Student Achievements</a:t>
            </a:r>
            <a:endParaRPr lang="en-IN" dirty="0">
              <a:solidFill>
                <a:schemeClr val="tx2">
                  <a:lumMod val="75000"/>
                </a:schemeClr>
              </a:solidFill>
            </a:endParaRPr>
          </a:p>
        </p:txBody>
      </p:sp>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58</a:t>
            </a:fld>
            <a:endParaRPr lang="en-IN"/>
          </a:p>
        </p:txBody>
      </p:sp>
    </p:spTree>
    <p:extLst>
      <p:ext uri="{BB962C8B-B14F-4D97-AF65-F5344CB8AC3E}">
        <p14:creationId xmlns:p14="http://schemas.microsoft.com/office/powerpoint/2010/main" val="31934663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59</a:t>
            </a:fld>
            <a:endParaRPr lang="en-IN"/>
          </a:p>
        </p:txBody>
      </p:sp>
      <p:pic>
        <p:nvPicPr>
          <p:cNvPr id="101398" name="Picture 5"/>
          <p:cNvPicPr>
            <a:picLocks noChangeAspect="1" noChangeArrowheads="1"/>
          </p:cNvPicPr>
          <p:nvPr/>
        </p:nvPicPr>
        <p:blipFill>
          <a:blip r:embed="rId2" cstate="print"/>
          <a:srcRect/>
          <a:stretch>
            <a:fillRect/>
          </a:stretch>
        </p:blipFill>
        <p:spPr bwMode="auto">
          <a:xfrm>
            <a:off x="517647" y="1695332"/>
            <a:ext cx="6336704" cy="2148840"/>
          </a:xfrm>
          <a:prstGeom prst="rect">
            <a:avLst/>
          </a:prstGeom>
          <a:noFill/>
        </p:spPr>
      </p:pic>
      <p:pic>
        <p:nvPicPr>
          <p:cNvPr id="101397" name="Picture 6"/>
          <p:cNvPicPr>
            <a:picLocks noChangeAspect="1" noChangeArrowheads="1"/>
          </p:cNvPicPr>
          <p:nvPr/>
        </p:nvPicPr>
        <p:blipFill>
          <a:blip r:embed="rId3" cstate="print"/>
          <a:srcRect/>
          <a:stretch>
            <a:fillRect/>
          </a:stretch>
        </p:blipFill>
        <p:spPr bwMode="auto">
          <a:xfrm>
            <a:off x="7315200" y="1781744"/>
            <a:ext cx="6912768" cy="2137412"/>
          </a:xfrm>
          <a:prstGeom prst="rect">
            <a:avLst/>
          </a:prstGeom>
          <a:noFill/>
        </p:spPr>
      </p:pic>
      <p:sp>
        <p:nvSpPr>
          <p:cNvPr id="101399" name="Rectangle 23"/>
          <p:cNvSpPr>
            <a:spLocks noChangeArrowheads="1"/>
          </p:cNvSpPr>
          <p:nvPr/>
        </p:nvSpPr>
        <p:spPr bwMode="auto">
          <a:xfrm>
            <a:off x="517647" y="-3457"/>
            <a:ext cx="13479899" cy="1623396"/>
          </a:xfrm>
          <a:prstGeom prst="rect">
            <a:avLst/>
          </a:prstGeom>
          <a:noFill/>
          <a:ln w="9525">
            <a:noFill/>
            <a:miter lim="800000"/>
            <a:headEnd/>
            <a:tailEnd/>
          </a:ln>
          <a:effectLst/>
        </p:spPr>
        <p:txBody>
          <a:bodyPr vert="horz" wrap="square" lIns="129415" tIns="64708" rIns="129415" bIns="64708" numCol="1" anchor="ctr" anchorCtr="0" compatLnSpc="1">
            <a:prstTxWarp prst="textNoShape">
              <a:avLst/>
            </a:prstTxWarp>
            <a:spAutoFit/>
          </a:bodyPr>
          <a:lstStyle/>
          <a:p>
            <a:pPr indent="647075" fontAlgn="base">
              <a:spcBef>
                <a:spcPct val="0"/>
              </a:spcBef>
              <a:spcAft>
                <a:spcPct val="0"/>
              </a:spcAft>
            </a:pPr>
            <a:r>
              <a:rPr lang="en-US" sz="2800" b="1" u="sng" dirty="0">
                <a:latin typeface="Times New Roman" pitchFamily="18" charset="0"/>
                <a:ea typeface="Calibri" pitchFamily="34" charset="0"/>
                <a:cs typeface="Times New Roman" pitchFamily="18" charset="0"/>
              </a:rPr>
              <a:t>Plantation Event</a:t>
            </a:r>
            <a:endParaRPr lang="en-US" sz="1400" dirty="0">
              <a:latin typeface="Arial" pitchFamily="34" charset="0"/>
              <a:cs typeface="Arial" pitchFamily="34" charset="0"/>
            </a:endParaRPr>
          </a:p>
          <a:p>
            <a:pPr indent="647075" eaLnBrk="0" fontAlgn="base" hangingPunct="0">
              <a:spcBef>
                <a:spcPct val="0"/>
              </a:spcBef>
              <a:spcAft>
                <a:spcPct val="0"/>
              </a:spcAft>
            </a:pPr>
            <a:r>
              <a:rPr lang="en-US" sz="2300" dirty="0">
                <a:latin typeface="Times New Roman" pitchFamily="18" charset="0"/>
                <a:ea typeface="Calibri" pitchFamily="34" charset="0"/>
                <a:cs typeface="Times New Roman" pitchFamily="18" charset="0"/>
              </a:rPr>
              <a:t>As a part of Social cause </a:t>
            </a:r>
            <a:r>
              <a:rPr lang="en-US" sz="2300" dirty="0">
                <a:latin typeface="Calibri"/>
                <a:ea typeface="Calibri" pitchFamily="34" charset="0"/>
                <a:cs typeface="Times New Roman" pitchFamily="18" charset="0"/>
              </a:rPr>
              <a:t>“</a:t>
            </a:r>
            <a:r>
              <a:rPr lang="en-US" sz="2300" dirty="0">
                <a:latin typeface="Times New Roman" pitchFamily="18" charset="0"/>
                <a:ea typeface="Calibri" pitchFamily="34" charset="0"/>
                <a:cs typeface="Times New Roman" pitchFamily="18" charset="0"/>
              </a:rPr>
              <a:t>Save Plant Save Earth</a:t>
            </a:r>
            <a:r>
              <a:rPr lang="en-US" sz="2300" dirty="0">
                <a:latin typeface="Calibri"/>
                <a:ea typeface="Calibri" pitchFamily="34" charset="0"/>
                <a:cs typeface="Times New Roman" pitchFamily="18" charset="0"/>
              </a:rPr>
              <a:t>”</a:t>
            </a:r>
            <a:r>
              <a:rPr lang="en-US" sz="2300" dirty="0">
                <a:latin typeface="Times New Roman" pitchFamily="18" charset="0"/>
                <a:ea typeface="Calibri" pitchFamily="34" charset="0"/>
                <a:cs typeface="Times New Roman" pitchFamily="18" charset="0"/>
              </a:rPr>
              <a:t>, students of 6</a:t>
            </a:r>
            <a:r>
              <a:rPr lang="en-US" sz="2300" baseline="30000" dirty="0">
                <a:latin typeface="Times New Roman" pitchFamily="18" charset="0"/>
                <a:ea typeface="Calibri" pitchFamily="34" charset="0"/>
                <a:cs typeface="Times New Roman" pitchFamily="18" charset="0"/>
              </a:rPr>
              <a:t>th</a:t>
            </a:r>
            <a:r>
              <a:rPr lang="en-US" sz="2300" dirty="0">
                <a:latin typeface="Times New Roman" pitchFamily="18" charset="0"/>
                <a:ea typeface="Calibri" pitchFamily="34" charset="0"/>
                <a:cs typeface="Times New Roman" pitchFamily="18" charset="0"/>
              </a:rPr>
              <a:t> semester ECE Department organized the Plantation event on 22/03/2019. All the faculty members and students have participated in this event by encouraging the students for good cause.</a:t>
            </a:r>
            <a:endParaRPr lang="en-US" sz="1300" dirty="0">
              <a:latin typeface="Arial" pitchFamily="34" charset="0"/>
              <a:cs typeface="Arial" pitchFamily="34" charset="0"/>
            </a:endParaRPr>
          </a:p>
        </p:txBody>
      </p:sp>
      <p:sp>
        <p:nvSpPr>
          <p:cNvPr id="101400" name="Rectangle 24"/>
          <p:cNvSpPr>
            <a:spLocks noChangeArrowheads="1"/>
          </p:cNvSpPr>
          <p:nvPr/>
        </p:nvSpPr>
        <p:spPr bwMode="auto">
          <a:xfrm>
            <a:off x="3" y="4577195"/>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01402" name="Rectangle 26"/>
          <p:cNvSpPr>
            <a:spLocks noChangeArrowheads="1"/>
          </p:cNvSpPr>
          <p:nvPr/>
        </p:nvSpPr>
        <p:spPr bwMode="auto">
          <a:xfrm>
            <a:off x="517647" y="3887187"/>
            <a:ext cx="13595111" cy="1746507"/>
          </a:xfrm>
          <a:prstGeom prst="rect">
            <a:avLst/>
          </a:prstGeom>
          <a:noFill/>
          <a:ln w="9525">
            <a:noFill/>
            <a:miter lim="800000"/>
            <a:headEnd/>
            <a:tailEnd/>
          </a:ln>
          <a:effectLst/>
        </p:spPr>
        <p:txBody>
          <a:bodyPr vert="horz" wrap="square" lIns="129415" tIns="64708" rIns="129415" bIns="64708" numCol="1" anchor="ctr" anchorCtr="0" compatLnSpc="1">
            <a:prstTxWarp prst="textNoShape">
              <a:avLst/>
            </a:prstTxWarp>
            <a:spAutoFit/>
          </a:bodyPr>
          <a:lstStyle/>
          <a:p>
            <a:pPr indent="647075" fontAlgn="base">
              <a:spcBef>
                <a:spcPct val="0"/>
              </a:spcBef>
              <a:spcAft>
                <a:spcPct val="0"/>
              </a:spcAft>
            </a:pPr>
            <a:r>
              <a:rPr lang="en-US" sz="2000" b="1" u="sng" dirty="0">
                <a:latin typeface="Times New Roman" pitchFamily="18" charset="0"/>
                <a:ea typeface="Calibri" pitchFamily="34" charset="0"/>
                <a:cs typeface="Times New Roman" pitchFamily="18" charset="0"/>
              </a:rPr>
              <a:t>Mini Project Exhibition</a:t>
            </a:r>
            <a:endParaRPr lang="en-US" sz="1000" dirty="0">
              <a:latin typeface="Arial" pitchFamily="34" charset="0"/>
              <a:cs typeface="Arial" pitchFamily="34" charset="0"/>
            </a:endParaRPr>
          </a:p>
          <a:p>
            <a:pPr indent="647075" eaLnBrk="0" fontAlgn="base" hangingPunct="0">
              <a:spcBef>
                <a:spcPct val="0"/>
              </a:spcBef>
              <a:spcAft>
                <a:spcPct val="0"/>
              </a:spcAft>
            </a:pPr>
            <a:endParaRPr lang="en-US" sz="1700" dirty="0">
              <a:latin typeface="Times New Roman" pitchFamily="18" charset="0"/>
              <a:ea typeface="Calibri" pitchFamily="34" charset="0"/>
              <a:cs typeface="Times New Roman" pitchFamily="18" charset="0"/>
            </a:endParaRPr>
          </a:p>
          <a:p>
            <a:pPr indent="647075" eaLnBrk="0" fontAlgn="base" hangingPunct="0">
              <a:spcBef>
                <a:spcPct val="0"/>
              </a:spcBef>
              <a:spcAft>
                <a:spcPct val="0"/>
              </a:spcAft>
            </a:pPr>
            <a:r>
              <a:rPr lang="en-US" sz="1700" dirty="0">
                <a:latin typeface="Times New Roman" pitchFamily="18" charset="0"/>
                <a:ea typeface="Calibri" pitchFamily="34" charset="0"/>
                <a:cs typeface="Times New Roman" pitchFamily="18" charset="0"/>
              </a:rPr>
              <a:t>The </a:t>
            </a:r>
            <a:r>
              <a:rPr lang="en-US" sz="1700" dirty="0">
                <a:solidFill>
                  <a:srgbClr val="000000"/>
                </a:solidFill>
                <a:latin typeface="Times New Roman" pitchFamily="18" charset="0"/>
                <a:ea typeface="Calibri" pitchFamily="34" charset="0"/>
                <a:cs typeface="Times New Roman" pitchFamily="18" charset="0"/>
              </a:rPr>
              <a:t>Department of ECE conducted Mini-Project Exhibition on 13</a:t>
            </a:r>
            <a:r>
              <a:rPr lang="en-US" sz="1700" baseline="30000" dirty="0">
                <a:solidFill>
                  <a:srgbClr val="000000"/>
                </a:solidFill>
                <a:latin typeface="Times New Roman" pitchFamily="18" charset="0"/>
                <a:ea typeface="Calibri" pitchFamily="34" charset="0"/>
                <a:cs typeface="Times New Roman" pitchFamily="18" charset="0"/>
              </a:rPr>
              <a:t>th</a:t>
            </a:r>
            <a:r>
              <a:rPr lang="en-US" sz="1700" dirty="0">
                <a:solidFill>
                  <a:srgbClr val="000000"/>
                </a:solidFill>
                <a:latin typeface="Times New Roman" pitchFamily="18" charset="0"/>
                <a:ea typeface="Calibri" pitchFamily="34" charset="0"/>
                <a:cs typeface="Times New Roman" pitchFamily="18" charset="0"/>
              </a:rPr>
              <a:t> Oct 2018, students 0f 3</a:t>
            </a:r>
            <a:r>
              <a:rPr lang="en-US" sz="1700" baseline="30000" dirty="0">
                <a:solidFill>
                  <a:srgbClr val="000000"/>
                </a:solidFill>
                <a:latin typeface="Times New Roman" pitchFamily="18" charset="0"/>
                <a:ea typeface="Calibri" pitchFamily="34" charset="0"/>
                <a:cs typeface="Times New Roman" pitchFamily="18" charset="0"/>
              </a:rPr>
              <a:t>rd  </a:t>
            </a:r>
            <a:r>
              <a:rPr lang="en-US" sz="1700" dirty="0">
                <a:latin typeface="Times New Roman" pitchFamily="18" charset="0"/>
                <a:ea typeface="Calibri" pitchFamily="34" charset="0"/>
                <a:cs typeface="Times New Roman" pitchFamily="18" charset="0"/>
              </a:rPr>
              <a:t>,5</a:t>
            </a:r>
            <a:r>
              <a:rPr lang="en-US" sz="1700" baseline="30000" dirty="0">
                <a:latin typeface="Times New Roman" pitchFamily="18" charset="0"/>
                <a:ea typeface="Calibri" pitchFamily="34" charset="0"/>
                <a:cs typeface="Times New Roman" pitchFamily="18" charset="0"/>
              </a:rPr>
              <a:t>th</a:t>
            </a:r>
            <a:r>
              <a:rPr lang="en-US" sz="1700" dirty="0">
                <a:latin typeface="Times New Roman" pitchFamily="18" charset="0"/>
                <a:ea typeface="Calibri" pitchFamily="34" charset="0"/>
                <a:cs typeface="Times New Roman" pitchFamily="18" charset="0"/>
              </a:rPr>
              <a:t> and 7</a:t>
            </a:r>
            <a:r>
              <a:rPr lang="en-US" sz="1700" baseline="30000" dirty="0">
                <a:latin typeface="Times New Roman" pitchFamily="18" charset="0"/>
                <a:ea typeface="Calibri" pitchFamily="34" charset="0"/>
                <a:cs typeface="Times New Roman" pitchFamily="18" charset="0"/>
              </a:rPr>
              <a:t>th</a:t>
            </a:r>
            <a:r>
              <a:rPr lang="en-US" sz="1700" dirty="0">
                <a:latin typeface="Times New Roman" pitchFamily="18" charset="0"/>
                <a:ea typeface="Calibri" pitchFamily="34" charset="0"/>
                <a:cs typeface="Times New Roman" pitchFamily="18" charset="0"/>
              </a:rPr>
              <a:t> </a:t>
            </a:r>
            <a:r>
              <a:rPr lang="en-US" sz="1700" dirty="0" err="1">
                <a:latin typeface="Times New Roman" pitchFamily="18" charset="0"/>
                <a:ea typeface="Calibri" pitchFamily="34" charset="0"/>
                <a:cs typeface="Times New Roman" pitchFamily="18" charset="0"/>
              </a:rPr>
              <a:t>sem</a:t>
            </a:r>
            <a:r>
              <a:rPr lang="en-US" sz="1700" dirty="0">
                <a:latin typeface="Times New Roman" pitchFamily="18" charset="0"/>
                <a:ea typeface="Calibri" pitchFamily="34" charset="0"/>
                <a:cs typeface="Times New Roman" pitchFamily="18" charset="0"/>
              </a:rPr>
              <a:t> Exhibited their Mini Project</a:t>
            </a:r>
            <a:r>
              <a:rPr lang="en-US" sz="1700" dirty="0">
                <a:latin typeface="Calibri"/>
                <a:ea typeface="Calibri" pitchFamily="34" charset="0"/>
                <a:cs typeface="Times New Roman" pitchFamily="18" charset="0"/>
              </a:rPr>
              <a:t>’</a:t>
            </a:r>
            <a:r>
              <a:rPr lang="en-US" sz="1700" dirty="0">
                <a:latin typeface="Times New Roman" pitchFamily="18" charset="0"/>
                <a:ea typeface="Calibri" pitchFamily="34" charset="0"/>
                <a:cs typeface="Times New Roman" pitchFamily="18" charset="0"/>
              </a:rPr>
              <a:t>s, on the topic like Laser Security Alarm system, Railway automatic gate control using </a:t>
            </a:r>
            <a:r>
              <a:rPr lang="en-US" sz="1700" dirty="0" err="1">
                <a:latin typeface="Times New Roman" pitchFamily="18" charset="0"/>
                <a:ea typeface="Calibri" pitchFamily="34" charset="0"/>
                <a:cs typeface="Times New Roman" pitchFamily="18" charset="0"/>
              </a:rPr>
              <a:t>Arduino</a:t>
            </a:r>
            <a:r>
              <a:rPr lang="en-US" sz="1700" dirty="0">
                <a:latin typeface="Times New Roman" pitchFamily="18" charset="0"/>
                <a:ea typeface="Calibri" pitchFamily="34" charset="0"/>
                <a:cs typeface="Times New Roman" pitchFamily="18" charset="0"/>
              </a:rPr>
              <a:t>, Solar Mobile Charge etc.</a:t>
            </a:r>
            <a:endParaRPr lang="en-US" sz="1000" dirty="0">
              <a:latin typeface="Arial" pitchFamily="34" charset="0"/>
              <a:cs typeface="Arial" pitchFamily="34" charset="0"/>
            </a:endParaRPr>
          </a:p>
          <a:p>
            <a:pPr indent="647075" eaLnBrk="0" fontAlgn="base" hangingPunct="0">
              <a:spcBef>
                <a:spcPct val="0"/>
              </a:spcBef>
              <a:spcAft>
                <a:spcPct val="0"/>
              </a:spcAft>
            </a:pPr>
            <a:r>
              <a:rPr lang="en-US" sz="1700" dirty="0">
                <a:latin typeface="Times New Roman" pitchFamily="18" charset="0"/>
                <a:ea typeface="Calibri" pitchFamily="34" charset="0"/>
                <a:cs typeface="Times New Roman" pitchFamily="18" charset="0"/>
              </a:rPr>
              <a:t>Major objective of the exhibition was to provide the platform of the students by showcasing their innovative projects developed in the final year. The Inaugural of the project exhibition witnessed the presence of HOD and Faculties of the ECE Department.</a:t>
            </a:r>
            <a:endParaRPr lang="en-US" dirty="0">
              <a:latin typeface="Arial" pitchFamily="34" charset="0"/>
              <a:cs typeface="Arial" pitchFamily="34" charset="0"/>
            </a:endParaRPr>
          </a:p>
        </p:txBody>
      </p:sp>
      <p:pic>
        <p:nvPicPr>
          <p:cNvPr id="101401" name="Picture 1"/>
          <p:cNvPicPr>
            <a:picLocks noChangeAspect="1" noChangeArrowheads="1"/>
          </p:cNvPicPr>
          <p:nvPr/>
        </p:nvPicPr>
        <p:blipFill>
          <a:blip r:embed="rId4" cstate="print"/>
          <a:srcRect/>
          <a:stretch>
            <a:fillRect/>
          </a:stretch>
        </p:blipFill>
        <p:spPr bwMode="auto">
          <a:xfrm>
            <a:off x="3513186" y="5410946"/>
            <a:ext cx="6168511" cy="2120505"/>
          </a:xfrm>
          <a:prstGeom prst="rect">
            <a:avLst/>
          </a:prstGeom>
          <a:noFill/>
        </p:spPr>
      </p:pic>
      <p:sp>
        <p:nvSpPr>
          <p:cNvPr id="101403" name="Rectangle 27"/>
          <p:cNvSpPr>
            <a:spLocks noChangeArrowheads="1"/>
          </p:cNvSpPr>
          <p:nvPr/>
        </p:nvSpPr>
        <p:spPr bwMode="auto">
          <a:xfrm>
            <a:off x="3" y="3102727"/>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60</a:t>
            </a:fld>
            <a:endParaRPr lang="en-IN"/>
          </a:p>
        </p:txBody>
      </p:sp>
      <p:sp>
        <p:nvSpPr>
          <p:cNvPr id="134145" name="Rectangle 1"/>
          <p:cNvSpPr>
            <a:spLocks noChangeArrowheads="1"/>
          </p:cNvSpPr>
          <p:nvPr/>
        </p:nvSpPr>
        <p:spPr bwMode="auto">
          <a:xfrm>
            <a:off x="287221" y="132866"/>
            <a:ext cx="13710324" cy="1207898"/>
          </a:xfrm>
          <a:prstGeom prst="rect">
            <a:avLst/>
          </a:prstGeom>
          <a:noFill/>
          <a:ln w="9525">
            <a:noFill/>
            <a:miter lim="800000"/>
            <a:headEnd/>
            <a:tailEnd/>
          </a:ln>
          <a:effectLst/>
        </p:spPr>
        <p:txBody>
          <a:bodyPr vert="horz" wrap="square" lIns="129415" tIns="64708" rIns="129415" bIns="64708" numCol="1" anchor="ctr" anchorCtr="0" compatLnSpc="1">
            <a:prstTxWarp prst="textNoShape">
              <a:avLst/>
            </a:prstTxWarp>
            <a:spAutoFit/>
          </a:bodyPr>
          <a:lstStyle/>
          <a:p>
            <a:pPr indent="647075" algn="just" fontAlgn="base">
              <a:spcBef>
                <a:spcPct val="0"/>
              </a:spcBef>
              <a:spcAft>
                <a:spcPct val="0"/>
              </a:spcAft>
            </a:pPr>
            <a:r>
              <a:rPr lang="en-US" sz="2000" b="1" u="sng" dirty="0">
                <a:latin typeface="Times New Roman" pitchFamily="18" charset="0"/>
                <a:ea typeface="Calibri" pitchFamily="34" charset="0"/>
                <a:cs typeface="Times New Roman" pitchFamily="18" charset="0"/>
              </a:rPr>
              <a:t>Skill Development Training Program {PMKVY-TI]</a:t>
            </a:r>
            <a:endParaRPr lang="en-US" sz="1000" dirty="0">
              <a:latin typeface="Arial" pitchFamily="34" charset="0"/>
              <a:cs typeface="Arial" pitchFamily="34" charset="0"/>
            </a:endParaRPr>
          </a:p>
          <a:p>
            <a:pPr indent="647075" algn="just" eaLnBrk="0" fontAlgn="base" hangingPunct="0">
              <a:spcBef>
                <a:spcPct val="0"/>
              </a:spcBef>
              <a:spcAft>
                <a:spcPct val="0"/>
              </a:spcAft>
            </a:pPr>
            <a:r>
              <a:rPr kumimoji="0" lang="en-US"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The objective of this Skill Certification Scheme is to enable a large number of Indian youth to take up industry-relevant skill training that will help them in securing a better livelihood.</a:t>
            </a:r>
            <a:r>
              <a:rPr lang="en-US" sz="1700" dirty="0">
                <a:solidFill>
                  <a:srgbClr val="000000"/>
                </a:solidFill>
                <a:latin typeface="Times New Roman" pitchFamily="18" charset="0"/>
                <a:ea typeface="Calibri" pitchFamily="34" charset="0"/>
                <a:cs typeface="Times New Roman" pitchFamily="18" charset="0"/>
              </a:rPr>
              <a:t> </a:t>
            </a:r>
            <a:endParaRPr lang="en-US" dirty="0">
              <a:latin typeface="Arial" pitchFamily="34" charset="0"/>
              <a:cs typeface="Arial" pitchFamily="34" charset="0"/>
            </a:endParaRPr>
          </a:p>
        </p:txBody>
      </p:sp>
      <p:pic>
        <p:nvPicPr>
          <p:cNvPr id="134147" name="Picture 2"/>
          <p:cNvPicPr>
            <a:picLocks noChangeAspect="1" noChangeArrowheads="1"/>
          </p:cNvPicPr>
          <p:nvPr/>
        </p:nvPicPr>
        <p:blipFill>
          <a:blip r:embed="rId2" cstate="print"/>
          <a:srcRect/>
          <a:stretch>
            <a:fillRect/>
          </a:stretch>
        </p:blipFill>
        <p:spPr bwMode="auto">
          <a:xfrm>
            <a:off x="632859" y="1436101"/>
            <a:ext cx="6106279" cy="2057400"/>
          </a:xfrm>
          <a:prstGeom prst="rect">
            <a:avLst/>
          </a:prstGeom>
          <a:noFill/>
        </p:spPr>
      </p:pic>
      <p:pic>
        <p:nvPicPr>
          <p:cNvPr id="134146" name="Picture 3"/>
          <p:cNvPicPr>
            <a:picLocks noChangeAspect="1" noChangeArrowheads="1"/>
          </p:cNvPicPr>
          <p:nvPr/>
        </p:nvPicPr>
        <p:blipFill>
          <a:blip r:embed="rId3" cstate="print"/>
          <a:srcRect/>
          <a:stretch>
            <a:fillRect/>
          </a:stretch>
        </p:blipFill>
        <p:spPr bwMode="auto">
          <a:xfrm>
            <a:off x="7199988" y="1436105"/>
            <a:ext cx="6336704" cy="2034540"/>
          </a:xfrm>
          <a:prstGeom prst="rect">
            <a:avLst/>
          </a:prstGeom>
          <a:noFill/>
        </p:spPr>
      </p:pic>
      <p:sp>
        <p:nvSpPr>
          <p:cNvPr id="134148" name="Rectangle 4"/>
          <p:cNvSpPr>
            <a:spLocks noChangeArrowheads="1"/>
          </p:cNvSpPr>
          <p:nvPr/>
        </p:nvSpPr>
        <p:spPr bwMode="auto">
          <a:xfrm>
            <a:off x="3" y="16626"/>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endParaRPr lang="en-US"/>
          </a:p>
        </p:txBody>
      </p:sp>
      <p:sp>
        <p:nvSpPr>
          <p:cNvPr id="134149" name="Rectangle 5"/>
          <p:cNvSpPr>
            <a:spLocks noChangeArrowheads="1"/>
          </p:cNvSpPr>
          <p:nvPr/>
        </p:nvSpPr>
        <p:spPr bwMode="auto">
          <a:xfrm>
            <a:off x="3" y="4382887"/>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34150" name="Rectangle 6"/>
          <p:cNvSpPr>
            <a:spLocks noChangeArrowheads="1"/>
          </p:cNvSpPr>
          <p:nvPr/>
        </p:nvSpPr>
        <p:spPr bwMode="auto">
          <a:xfrm>
            <a:off x="287222" y="3245850"/>
            <a:ext cx="13940751" cy="2238949"/>
          </a:xfrm>
          <a:prstGeom prst="rect">
            <a:avLst/>
          </a:prstGeom>
          <a:noFill/>
          <a:ln w="9525">
            <a:noFill/>
            <a:miter lim="800000"/>
            <a:headEnd/>
            <a:tailEnd/>
          </a:ln>
          <a:effectLst/>
        </p:spPr>
        <p:txBody>
          <a:bodyPr vert="horz" wrap="square" lIns="129415" tIns="64708" rIns="129415" bIns="64708" numCol="1" anchor="ctr" anchorCtr="0" compatLnSpc="1">
            <a:prstTxWarp prst="textNoShape">
              <a:avLst/>
            </a:prstTxWarp>
            <a:spAutoFit/>
          </a:bodyPr>
          <a:lstStyle/>
          <a:p>
            <a:pPr indent="647075" algn="just" fontAlgn="base">
              <a:spcBef>
                <a:spcPct val="0"/>
              </a:spcBef>
              <a:spcAft>
                <a:spcPct val="0"/>
              </a:spcAft>
            </a:pPr>
            <a:r>
              <a:rPr lang="en-US" sz="2000" b="1" u="sng" dirty="0">
                <a:latin typeface="Times New Roman" pitchFamily="18" charset="0"/>
                <a:ea typeface="Calibri" pitchFamily="34" charset="0"/>
                <a:cs typeface="Times New Roman" pitchFamily="18" charset="0"/>
              </a:rPr>
              <a:t>IISC Open Day</a:t>
            </a:r>
            <a:endParaRPr lang="en-US" sz="1000" dirty="0">
              <a:latin typeface="Arial" pitchFamily="34" charset="0"/>
              <a:cs typeface="Arial" pitchFamily="34" charset="0"/>
            </a:endParaRPr>
          </a:p>
          <a:p>
            <a:pPr indent="647075" algn="just" eaLnBrk="0" fontAlgn="base" hangingPunct="0">
              <a:spcBef>
                <a:spcPct val="0"/>
              </a:spcBef>
              <a:spcAft>
                <a:spcPct val="0"/>
              </a:spcAft>
            </a:pPr>
            <a:r>
              <a:rPr lang="en-US" sz="2300" dirty="0">
                <a:latin typeface="Times New Roman" pitchFamily="18" charset="0"/>
                <a:ea typeface="Calibri" pitchFamily="34" charset="0"/>
                <a:cs typeface="Times New Roman" pitchFamily="18" charset="0"/>
              </a:rPr>
              <a:t>On this day, students and the public will have an opportunity to visit the Institute and go around the campus to explore, experience and enjoy the activities of the Institute. The activities will include popular lectures, demonstrations and exhibitions that will be held in the various departments and centers. IISC   was open to public on March 23, 2019. IISC show cases its activities to the student community and the general public between 9a.m.</a:t>
            </a:r>
            <a:r>
              <a:rPr lang="en-US" sz="2300" dirty="0">
                <a:latin typeface="Calibri"/>
                <a:ea typeface="Calibri" pitchFamily="34" charset="0"/>
                <a:cs typeface="Times New Roman" pitchFamily="18" charset="0"/>
              </a:rPr>
              <a:t>–</a:t>
            </a:r>
            <a:r>
              <a:rPr lang="en-US" sz="2300" dirty="0">
                <a:latin typeface="Times New Roman" pitchFamily="18" charset="0"/>
                <a:ea typeface="Calibri" pitchFamily="34" charset="0"/>
                <a:cs typeface="Times New Roman" pitchFamily="18" charset="0"/>
              </a:rPr>
              <a:t>5.00p.m</a:t>
            </a:r>
            <a:r>
              <a:rPr kumimoji="0" lang="en-US" b="0" i="0" u="none" strike="noStrike" cap="none" normalizeH="0" baseline="0" dirty="0" smtClean="0">
                <a:ln>
                  <a:noFill/>
                </a:ln>
                <a:solidFill>
                  <a:srgbClr val="555555"/>
                </a:solidFill>
                <a:effectLst/>
                <a:latin typeface="Source Sans Pro" charset="0"/>
                <a:ea typeface="Calibri" pitchFamily="34" charset="0"/>
                <a:cs typeface="Times New Roman" pitchFamily="18" charset="0"/>
              </a:rPr>
              <a:t>.</a:t>
            </a:r>
            <a:endParaRPr lang="en-US" sz="3400" dirty="0">
              <a:latin typeface="Arial" pitchFamily="34" charset="0"/>
              <a:cs typeface="Arial" pitchFamily="34" charset="0"/>
            </a:endParaRPr>
          </a:p>
        </p:txBody>
      </p:sp>
      <p:pic>
        <p:nvPicPr>
          <p:cNvPr id="134153" name="Picture 12"/>
          <p:cNvPicPr>
            <a:picLocks noChangeAspect="1" noChangeArrowheads="1"/>
          </p:cNvPicPr>
          <p:nvPr/>
        </p:nvPicPr>
        <p:blipFill>
          <a:blip r:embed="rId4" cstate="print"/>
          <a:srcRect/>
          <a:stretch>
            <a:fillRect/>
          </a:stretch>
        </p:blipFill>
        <p:spPr bwMode="auto">
          <a:xfrm>
            <a:off x="172007" y="5324538"/>
            <a:ext cx="4608512" cy="2386608"/>
          </a:xfrm>
          <a:prstGeom prst="rect">
            <a:avLst/>
          </a:prstGeom>
          <a:noFill/>
        </p:spPr>
      </p:pic>
      <p:pic>
        <p:nvPicPr>
          <p:cNvPr id="134152" name="Picture 13"/>
          <p:cNvPicPr>
            <a:picLocks noChangeAspect="1" noChangeArrowheads="1"/>
          </p:cNvPicPr>
          <p:nvPr/>
        </p:nvPicPr>
        <p:blipFill>
          <a:blip r:embed="rId5" cstate="print"/>
          <a:srcRect/>
          <a:stretch>
            <a:fillRect/>
          </a:stretch>
        </p:blipFill>
        <p:spPr bwMode="auto">
          <a:xfrm>
            <a:off x="4895734" y="5324541"/>
            <a:ext cx="4723727" cy="2419469"/>
          </a:xfrm>
          <a:prstGeom prst="rect">
            <a:avLst/>
          </a:prstGeom>
          <a:noFill/>
        </p:spPr>
      </p:pic>
      <p:pic>
        <p:nvPicPr>
          <p:cNvPr id="134151" name="Picture 11"/>
          <p:cNvPicPr>
            <a:picLocks noChangeAspect="1" noChangeArrowheads="1"/>
          </p:cNvPicPr>
          <p:nvPr/>
        </p:nvPicPr>
        <p:blipFill>
          <a:blip r:embed="rId6" cstate="print"/>
          <a:srcRect/>
          <a:stretch>
            <a:fillRect/>
          </a:stretch>
        </p:blipFill>
        <p:spPr bwMode="auto">
          <a:xfrm>
            <a:off x="9849891" y="5324541"/>
            <a:ext cx="4665307" cy="2419469"/>
          </a:xfrm>
          <a:prstGeom prst="rect">
            <a:avLst/>
          </a:prstGeom>
          <a:noFill/>
        </p:spPr>
      </p:pic>
      <p:sp>
        <p:nvSpPr>
          <p:cNvPr id="134154" name="Rectangle 10"/>
          <p:cNvSpPr>
            <a:spLocks noChangeArrowheads="1"/>
          </p:cNvSpPr>
          <p:nvPr/>
        </p:nvSpPr>
        <p:spPr bwMode="auto">
          <a:xfrm>
            <a:off x="3" y="16626"/>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endParaRPr lang="en-US"/>
          </a:p>
        </p:txBody>
      </p:sp>
      <p:sp>
        <p:nvSpPr>
          <p:cNvPr id="134155" name="Rectangle 11"/>
          <p:cNvSpPr>
            <a:spLocks noChangeArrowheads="1"/>
          </p:cNvSpPr>
          <p:nvPr/>
        </p:nvSpPr>
        <p:spPr bwMode="auto">
          <a:xfrm>
            <a:off x="3" y="8874877"/>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pPr fontAlgn="base">
              <a:spcBef>
                <a:spcPct val="0"/>
              </a:spcBef>
              <a:spcAft>
                <a:spcPct val="0"/>
              </a:spcAft>
              <a:tabLst>
                <a:tab pos="1833380" algn="l"/>
              </a:tabLst>
            </a:pP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Annual Project Exhibition 2109</a:t>
            </a:r>
            <a:endParaRPr lang="en-US" dirty="0"/>
          </a:p>
        </p:txBody>
      </p:sp>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61</a:t>
            </a:fld>
            <a:endParaRPr lang="en-IN"/>
          </a:p>
        </p:txBody>
      </p:sp>
      <p:pic>
        <p:nvPicPr>
          <p:cNvPr id="133124" name="Picture 9"/>
          <p:cNvPicPr>
            <a:picLocks noChangeAspect="1" noChangeArrowheads="1"/>
          </p:cNvPicPr>
          <p:nvPr/>
        </p:nvPicPr>
        <p:blipFill>
          <a:blip r:embed="rId2" cstate="print"/>
          <a:srcRect/>
          <a:stretch>
            <a:fillRect/>
          </a:stretch>
        </p:blipFill>
        <p:spPr bwMode="auto">
          <a:xfrm>
            <a:off x="8352118" y="1695333"/>
            <a:ext cx="5875855" cy="2851519"/>
          </a:xfrm>
          <a:prstGeom prst="rect">
            <a:avLst/>
          </a:prstGeom>
          <a:noFill/>
        </p:spPr>
      </p:pic>
      <p:pic>
        <p:nvPicPr>
          <p:cNvPr id="133123" name="Picture 10"/>
          <p:cNvPicPr>
            <a:picLocks noChangeAspect="1" noChangeArrowheads="1"/>
          </p:cNvPicPr>
          <p:nvPr/>
        </p:nvPicPr>
        <p:blipFill>
          <a:blip r:embed="rId3" cstate="print"/>
          <a:srcRect/>
          <a:stretch>
            <a:fillRect/>
          </a:stretch>
        </p:blipFill>
        <p:spPr bwMode="auto">
          <a:xfrm>
            <a:off x="632859" y="1695333"/>
            <a:ext cx="7488832" cy="2851519"/>
          </a:xfrm>
          <a:prstGeom prst="rect">
            <a:avLst/>
          </a:prstGeom>
          <a:noFill/>
        </p:spPr>
      </p:pic>
      <p:pic>
        <p:nvPicPr>
          <p:cNvPr id="133122" name="Picture 8"/>
          <p:cNvPicPr>
            <a:picLocks noChangeAspect="1" noChangeArrowheads="1"/>
          </p:cNvPicPr>
          <p:nvPr/>
        </p:nvPicPr>
        <p:blipFill>
          <a:blip r:embed="rId4" cstate="print"/>
          <a:srcRect/>
          <a:stretch>
            <a:fillRect/>
          </a:stretch>
        </p:blipFill>
        <p:spPr bwMode="auto">
          <a:xfrm>
            <a:off x="632859" y="4719670"/>
            <a:ext cx="7488832" cy="2800352"/>
          </a:xfrm>
          <a:prstGeom prst="rect">
            <a:avLst/>
          </a:prstGeom>
          <a:noFill/>
        </p:spPr>
      </p:pic>
      <p:pic>
        <p:nvPicPr>
          <p:cNvPr id="133121" name="Picture 7"/>
          <p:cNvPicPr>
            <a:picLocks noChangeAspect="1" noChangeArrowheads="1"/>
          </p:cNvPicPr>
          <p:nvPr/>
        </p:nvPicPr>
        <p:blipFill>
          <a:blip r:embed="rId5" cstate="print"/>
          <a:srcRect/>
          <a:stretch>
            <a:fillRect/>
          </a:stretch>
        </p:blipFill>
        <p:spPr bwMode="auto">
          <a:xfrm>
            <a:off x="8352118" y="4806080"/>
            <a:ext cx="5875855" cy="2800352"/>
          </a:xfrm>
          <a:prstGeom prst="rect">
            <a:avLst/>
          </a:prstGeom>
          <a:noFill/>
        </p:spPr>
      </p:pic>
      <p:sp>
        <p:nvSpPr>
          <p:cNvPr id="133125" name="Rectangle 5"/>
          <p:cNvSpPr>
            <a:spLocks noChangeArrowheads="1"/>
          </p:cNvSpPr>
          <p:nvPr/>
        </p:nvSpPr>
        <p:spPr bwMode="auto">
          <a:xfrm>
            <a:off x="3" y="16626"/>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endParaRPr lang="en-US"/>
          </a:p>
        </p:txBody>
      </p:sp>
      <p:sp>
        <p:nvSpPr>
          <p:cNvPr id="133126" name="Rectangle 6"/>
          <p:cNvSpPr>
            <a:spLocks noChangeArrowheads="1"/>
          </p:cNvSpPr>
          <p:nvPr/>
        </p:nvSpPr>
        <p:spPr bwMode="auto">
          <a:xfrm>
            <a:off x="3" y="10863696"/>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62</a:t>
            </a:fld>
            <a:endParaRPr lang="en-IN"/>
          </a:p>
        </p:txBody>
      </p:sp>
      <p:pic>
        <p:nvPicPr>
          <p:cNvPr id="132097" name="Picture 1" descr="G:\SPORTS ACTIVITIES AND ACHIEVERS\SRN_6481.JPG"/>
          <p:cNvPicPr>
            <a:picLocks noChangeAspect="1" noChangeArrowheads="1"/>
          </p:cNvPicPr>
          <p:nvPr/>
        </p:nvPicPr>
        <p:blipFill>
          <a:blip r:embed="rId2" cstate="print"/>
          <a:srcRect/>
          <a:stretch>
            <a:fillRect/>
          </a:stretch>
        </p:blipFill>
        <p:spPr bwMode="auto">
          <a:xfrm>
            <a:off x="748074" y="3596345"/>
            <a:ext cx="6767831" cy="4061252"/>
          </a:xfrm>
          <a:prstGeom prst="rect">
            <a:avLst/>
          </a:prstGeom>
          <a:noFill/>
        </p:spPr>
      </p:pic>
      <p:pic>
        <p:nvPicPr>
          <p:cNvPr id="132098" name="Picture 2" descr="G:\SPORTS ACTIVITIES AND ACHIEVERS\SRN_6292.JPG"/>
          <p:cNvPicPr>
            <a:picLocks noChangeAspect="1" noChangeArrowheads="1"/>
          </p:cNvPicPr>
          <p:nvPr/>
        </p:nvPicPr>
        <p:blipFill>
          <a:blip r:embed="rId3" cstate="print"/>
          <a:srcRect/>
          <a:stretch>
            <a:fillRect/>
          </a:stretch>
        </p:blipFill>
        <p:spPr bwMode="auto">
          <a:xfrm>
            <a:off x="1439350" y="399189"/>
            <a:ext cx="11636495" cy="2851519"/>
          </a:xfrm>
          <a:prstGeom prst="rect">
            <a:avLst/>
          </a:prstGeom>
          <a:noFill/>
        </p:spPr>
      </p:pic>
      <p:pic>
        <p:nvPicPr>
          <p:cNvPr id="132099" name="Picture 3" descr="G:\SPORTS ACTIVITIES AND ACHIEVERS\SRN_6380.JPG"/>
          <p:cNvPicPr>
            <a:picLocks noChangeAspect="1" noChangeArrowheads="1"/>
          </p:cNvPicPr>
          <p:nvPr/>
        </p:nvPicPr>
        <p:blipFill>
          <a:blip r:embed="rId4" cstate="print"/>
          <a:srcRect/>
          <a:stretch>
            <a:fillRect/>
          </a:stretch>
        </p:blipFill>
        <p:spPr bwMode="auto">
          <a:xfrm>
            <a:off x="7690571" y="3596347"/>
            <a:ext cx="6537407" cy="3974843"/>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63</a:t>
            </a:fld>
            <a:endParaRPr lang="en-IN"/>
          </a:p>
        </p:txBody>
      </p:sp>
      <p:pic>
        <p:nvPicPr>
          <p:cNvPr id="6" name="Picture 5" descr="C:\Users\PED\Desktop\w - 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435" y="226370"/>
            <a:ext cx="7258407" cy="3283565"/>
          </a:xfrm>
          <a:prstGeom prst="rect">
            <a:avLst/>
          </a:prstGeom>
          <a:noFill/>
          <a:ln>
            <a:noFill/>
          </a:ln>
        </p:spPr>
      </p:pic>
      <p:pic>
        <p:nvPicPr>
          <p:cNvPr id="135170" name="Picture 16" descr="IMG_20181029_171947"/>
          <p:cNvPicPr>
            <a:picLocks noChangeAspect="1" noChangeArrowheads="1"/>
          </p:cNvPicPr>
          <p:nvPr/>
        </p:nvPicPr>
        <p:blipFill>
          <a:blip r:embed="rId3" cstate="print"/>
          <a:srcRect/>
          <a:stretch>
            <a:fillRect/>
          </a:stretch>
        </p:blipFill>
        <p:spPr bwMode="auto">
          <a:xfrm>
            <a:off x="402433" y="3769163"/>
            <a:ext cx="7143195" cy="3456384"/>
          </a:xfrm>
          <a:prstGeom prst="rect">
            <a:avLst/>
          </a:prstGeom>
          <a:noFill/>
        </p:spPr>
      </p:pic>
      <p:pic>
        <p:nvPicPr>
          <p:cNvPr id="135169" name="Picture 15" descr="IMG_20181029_160758"/>
          <p:cNvPicPr>
            <a:picLocks noChangeAspect="1" noChangeArrowheads="1"/>
          </p:cNvPicPr>
          <p:nvPr/>
        </p:nvPicPr>
        <p:blipFill>
          <a:blip r:embed="rId4" cstate="print"/>
          <a:srcRect/>
          <a:stretch>
            <a:fillRect/>
          </a:stretch>
        </p:blipFill>
        <p:spPr bwMode="auto">
          <a:xfrm>
            <a:off x="7891264" y="226372"/>
            <a:ext cx="6336704" cy="3369975"/>
          </a:xfrm>
          <a:prstGeom prst="rect">
            <a:avLst/>
          </a:prstGeom>
          <a:noFill/>
        </p:spPr>
      </p:pic>
      <p:sp>
        <p:nvSpPr>
          <p:cNvPr id="135171" name="Rectangle 3"/>
          <p:cNvSpPr>
            <a:spLocks noChangeArrowheads="1"/>
          </p:cNvSpPr>
          <p:nvPr/>
        </p:nvSpPr>
        <p:spPr bwMode="auto">
          <a:xfrm>
            <a:off x="3" y="16626"/>
            <a:ext cx="261422" cy="515401"/>
          </a:xfrm>
          <a:prstGeom prst="rect">
            <a:avLst/>
          </a:prstGeom>
          <a:noFill/>
          <a:ln w="9525">
            <a:noFill/>
            <a:miter lim="800000"/>
            <a:headEnd/>
            <a:tailEnd/>
          </a:ln>
          <a:effectLst/>
        </p:spPr>
        <p:txBody>
          <a:bodyPr vert="horz" wrap="none" lIns="129415" tIns="64708" rIns="129415" bIns="64708" numCol="1" anchor="ctr" anchorCtr="0" compatLnSpc="1">
            <a:prstTxWarp prst="textNoShape">
              <a:avLst/>
            </a:prstTxWarp>
            <a:spAutoFit/>
          </a:bodyPr>
          <a:lstStyle/>
          <a:p>
            <a:endParaRPr lang="en-US"/>
          </a:p>
        </p:txBody>
      </p:sp>
      <p:pic>
        <p:nvPicPr>
          <p:cNvPr id="10" name="Picture 9" descr="E:\ASHWTH GOWD\IMG_20181029_161454.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60841" y="3769163"/>
            <a:ext cx="6682343" cy="3456384"/>
          </a:xfrm>
          <a:prstGeom prst="rect">
            <a:avLst/>
          </a:prstGeom>
          <a:noFill/>
          <a:ln>
            <a:noFill/>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64</a:t>
            </a:fld>
            <a:endParaRPr lang="en-IN"/>
          </a:p>
        </p:txBody>
      </p:sp>
      <p:pic>
        <p:nvPicPr>
          <p:cNvPr id="7" name="Picture 6" descr="C:\Users\PED\Downloads\IMG_20181026_10045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859" y="312783"/>
            <a:ext cx="6451919" cy="2731769"/>
          </a:xfrm>
          <a:prstGeom prst="rect">
            <a:avLst/>
          </a:prstGeom>
          <a:noFill/>
          <a:ln>
            <a:noFill/>
          </a:ln>
        </p:spPr>
      </p:pic>
      <p:pic>
        <p:nvPicPr>
          <p:cNvPr id="8" name="Picture 7" descr="\\192.168.14.120\ped\photos odd sem 2018 19\VTU Wrestling photos - 11\IMG_20181016_13002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5627" y="312781"/>
            <a:ext cx="6380679" cy="2765108"/>
          </a:xfrm>
          <a:prstGeom prst="rect">
            <a:avLst/>
          </a:prstGeom>
          <a:noFill/>
          <a:ln>
            <a:noFill/>
          </a:ln>
        </p:spPr>
      </p:pic>
      <p:pic>
        <p:nvPicPr>
          <p:cNvPr id="9" name="Picture 8" descr="\\192.168.14.120\ped\photos odd sem 2018 19\VTU Throw ball photos - 10\IMG_20181009_12240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647" y="3596345"/>
            <a:ext cx="6797556" cy="2632416"/>
          </a:xfrm>
          <a:prstGeom prst="rect">
            <a:avLst/>
          </a:prstGeom>
          <a:noFill/>
          <a:ln>
            <a:noFill/>
          </a:ln>
        </p:spPr>
      </p:pic>
      <p:pic>
        <p:nvPicPr>
          <p:cNvPr id="10" name="Picture 9" descr="C:\Users\PED\Downloads\IMG_20180421_11241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5627" y="3596343"/>
            <a:ext cx="6567131" cy="2606040"/>
          </a:xfrm>
          <a:prstGeom prst="rect">
            <a:avLst/>
          </a:prstGeom>
          <a:noFill/>
          <a:ln>
            <a:noFill/>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K.S. Group of Institutions</a:t>
            </a:r>
            <a:endParaRPr lang="en-IN"/>
          </a:p>
        </p:txBody>
      </p:sp>
      <p:sp>
        <p:nvSpPr>
          <p:cNvPr id="5" name="Slide Number Placeholder 4"/>
          <p:cNvSpPr>
            <a:spLocks noGrp="1"/>
          </p:cNvSpPr>
          <p:nvPr>
            <p:ph type="sldNum" sz="quarter" idx="12"/>
          </p:nvPr>
        </p:nvSpPr>
        <p:spPr/>
        <p:txBody>
          <a:bodyPr/>
          <a:lstStyle/>
          <a:p>
            <a:fld id="{B85089FB-A6EC-4DF1-B09C-90D531E5C2FC}" type="slidenum">
              <a:rPr lang="en-IN" smtClean="0"/>
              <a:pPr/>
              <a:t>65</a:t>
            </a:fld>
            <a:endParaRPr lang="en-IN"/>
          </a:p>
        </p:txBody>
      </p:sp>
      <p:pic>
        <p:nvPicPr>
          <p:cNvPr id="6" name="Picture 5" descr="C:\Users\PED\Downloads\IMG_20180302_14413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4777" y="399188"/>
            <a:ext cx="6221492" cy="2514600"/>
          </a:xfrm>
          <a:prstGeom prst="rect">
            <a:avLst/>
          </a:prstGeom>
          <a:noFill/>
          <a:ln>
            <a:noFill/>
          </a:ln>
        </p:spPr>
      </p:pic>
      <p:pic>
        <p:nvPicPr>
          <p:cNvPr id="7" name="Picture 6" descr="C:\Users\PED\Downloads\IMG_20180228_163117(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862" y="312781"/>
            <a:ext cx="5875855" cy="2678699"/>
          </a:xfrm>
          <a:prstGeom prst="rect">
            <a:avLst/>
          </a:prstGeom>
          <a:noFill/>
          <a:ln>
            <a:noFill/>
          </a:ln>
        </p:spPr>
      </p:pic>
      <p:pic>
        <p:nvPicPr>
          <p:cNvPr id="8" name="Picture 7" descr="C:\Users\PED\Desktop\athletic photos 2018\MUR_880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859" y="3250705"/>
            <a:ext cx="5991067" cy="2240280"/>
          </a:xfrm>
          <a:prstGeom prst="rect">
            <a:avLst/>
          </a:prstGeom>
          <a:noFill/>
          <a:ln>
            <a:noFill/>
          </a:ln>
        </p:spPr>
      </p:pic>
      <p:pic>
        <p:nvPicPr>
          <p:cNvPr id="9" name="Picture 8" descr="C:\Users\PED\Desktop\athletic photos 2018\MUR_888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4775" y="3164296"/>
            <a:ext cx="6336704" cy="2286000"/>
          </a:xfrm>
          <a:prstGeom prst="rect">
            <a:avLst/>
          </a:prstGeom>
          <a:noFill/>
          <a:ln>
            <a:noFill/>
          </a:ln>
        </p:spPr>
      </p:pic>
      <p:pic>
        <p:nvPicPr>
          <p:cNvPr id="10" name="Picture 9" descr="C:\Users\PED\Desktop\athletic photos 2018\MUR_8949.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2859" y="5583764"/>
            <a:ext cx="4954151" cy="2308860"/>
          </a:xfrm>
          <a:prstGeom prst="rect">
            <a:avLst/>
          </a:prstGeom>
          <a:noFill/>
          <a:ln>
            <a:noFill/>
          </a:ln>
        </p:spPr>
      </p:pic>
      <p:pic>
        <p:nvPicPr>
          <p:cNvPr id="11" name="Picture 10" descr="C:\Users\PED\Desktop\athletic photos 2018\MUR_8839.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39138" y="5410946"/>
            <a:ext cx="6682343" cy="2308860"/>
          </a:xfrm>
          <a:prstGeom prst="rect">
            <a:avLst/>
          </a:prstGeom>
          <a:noFill/>
          <a:ln>
            <a:noFill/>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a:bodyPr>
          <a:lstStyle/>
          <a:p>
            <a:r>
              <a:rPr lang="en-US" altLang="en-US" smtClean="0"/>
              <a:t>Extra Curricular Activities</a:t>
            </a:r>
          </a:p>
        </p:txBody>
      </p:sp>
      <p:pic>
        <p:nvPicPr>
          <p:cNvPr id="29699" name="Picture 1" descr="IMG-20181102-WA0001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1463043"/>
            <a:ext cx="6461760" cy="241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6"/>
          <p:cNvSpPr>
            <a:spLocks noChangeArrowheads="1"/>
          </p:cNvSpPr>
          <p:nvPr/>
        </p:nvSpPr>
        <p:spPr bwMode="auto">
          <a:xfrm>
            <a:off x="3" y="2702677"/>
            <a:ext cx="261422" cy="515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9415" tIns="64708" rIns="129415" bIns="6470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29701" name="Rectangle 5"/>
          <p:cNvSpPr>
            <a:spLocks noChangeArrowheads="1"/>
          </p:cNvSpPr>
          <p:nvPr/>
        </p:nvSpPr>
        <p:spPr bwMode="auto">
          <a:xfrm>
            <a:off x="243840" y="1468578"/>
            <a:ext cx="7559040" cy="182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nchor="ctr">
            <a:spAutoFit/>
          </a:bodyPr>
          <a:lstStyle>
            <a:lvl1pPr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a:r>
              <a:rPr lang="en-US" altLang="en-US" sz="1700" b="1">
                <a:latin typeface="Calibri" pitchFamily="34" charset="0"/>
                <a:cs typeface="Times New Roman" pitchFamily="18" charset="0"/>
              </a:rPr>
              <a:t>Mr. Anantha Somayaji, </a:t>
            </a:r>
            <a:r>
              <a:rPr lang="en-US" altLang="en-US" sz="1700">
                <a:latin typeface="Calibri" pitchFamily="34" charset="0"/>
                <a:cs typeface="Times New Roman" pitchFamily="18" charset="0"/>
              </a:rPr>
              <a:t>Director, UniQval Software Solutions Pvt. Ltd has given a talk on 13.04.2018 on Software testing and its career options in industry. The programme is arranged under EXCELTRON forum activities for final year BE students to understand the concept of manual and automated testing, selenium concepts.</a:t>
            </a:r>
            <a:endParaRPr lang="en-US" altLang="en-US" sz="1000"/>
          </a:p>
          <a:p>
            <a:endParaRPr lang="en-US" altLang="en-US"/>
          </a:p>
        </p:txBody>
      </p:sp>
      <p:sp>
        <p:nvSpPr>
          <p:cNvPr id="29702" name="Rectangle 7"/>
          <p:cNvSpPr>
            <a:spLocks noChangeArrowheads="1"/>
          </p:cNvSpPr>
          <p:nvPr/>
        </p:nvSpPr>
        <p:spPr bwMode="auto">
          <a:xfrm>
            <a:off x="121920" y="4015201"/>
            <a:ext cx="7680960" cy="17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9415" tIns="64708" rIns="129415" bIns="64708" anchor="ctr">
            <a:spAutoFit/>
          </a:bodyPr>
          <a:lstStyle>
            <a:lvl1pPr indent="2698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a:r>
              <a:rPr lang="en-US" altLang="en-US" sz="1700">
                <a:latin typeface="Times New Roman" pitchFamily="18" charset="0"/>
                <a:cs typeface="Calibri" pitchFamily="34" charset="0"/>
              </a:rPr>
              <a:t> Dr. Girish V Attimarad, Professor and HOD, Mr. Sanjay Nayak, Associate Professor, and Mr. Ravikiran from the department presented the talk to the students from all branches of engineering, and discussed the history and importance of electronics and communications, available job opportunities and the current and future trends in technology. The talk included a slideshow on various topics, along with informative videos, and was well-received by the students</a:t>
            </a:r>
            <a:endParaRPr lang="en-US" altLang="en-US"/>
          </a:p>
        </p:txBody>
      </p:sp>
      <p:pic>
        <p:nvPicPr>
          <p:cNvPr id="29703" name="Picture 11" descr="00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7165" y="5577840"/>
            <a:ext cx="5684523"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12" descr="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41285" y="4023363"/>
            <a:ext cx="3977643" cy="387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Rectangle 10"/>
          <p:cNvSpPr>
            <a:spLocks noChangeArrowheads="1"/>
          </p:cNvSpPr>
          <p:nvPr/>
        </p:nvSpPr>
        <p:spPr bwMode="auto">
          <a:xfrm>
            <a:off x="3" y="16626"/>
            <a:ext cx="261422" cy="51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9415" tIns="64708" rIns="129415" bIns="6470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en-US"/>
          </a:p>
        </p:txBody>
      </p:sp>
      <p:sp>
        <p:nvSpPr>
          <p:cNvPr id="29706" name="Rectangle 11"/>
          <p:cNvSpPr>
            <a:spLocks noChangeArrowheads="1"/>
          </p:cNvSpPr>
          <p:nvPr/>
        </p:nvSpPr>
        <p:spPr bwMode="auto">
          <a:xfrm>
            <a:off x="3" y="7354687"/>
            <a:ext cx="261422" cy="51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9415" tIns="64708" rIns="129415" bIns="6470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a:p>
        </p:txBody>
      </p:sp>
    </p:spTree>
    <p:extLst>
      <p:ext uri="{BB962C8B-B14F-4D97-AF65-F5344CB8AC3E}">
        <p14:creationId xmlns:p14="http://schemas.microsoft.com/office/powerpoint/2010/main" val="8612905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C:\Users\User\Desktop\WhatsApp Image 2018-09-11 at 1.04.50 PM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7" y="457203"/>
            <a:ext cx="4663440" cy="364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4" descr="C:\Users\User\Desktop\WhatsApp Image 2018-09-11 at 1.04.50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8730" y="457201"/>
            <a:ext cx="3685543" cy="368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descr="C:\Documents and Settings\System Administrator\Local Settings\Temporary Internet Files\Content.Word\IMG_20180904_104734_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389124"/>
            <a:ext cx="4998720" cy="335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descr="C:\Documents and Settings\System Administrator\My Documents\Downloads\FP-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6320" y="365760"/>
            <a:ext cx="5852160" cy="38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7" descr="C:\Documents and Settings\System Administrator\My Documents\Downloads\IMG-20190112-WA00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4880" y="4389123"/>
            <a:ext cx="5242560" cy="348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9" descr="C:\Documents and Settings\System Administrator\My Documents\Downloads\IMG-20190112-WA000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97440" y="4023363"/>
            <a:ext cx="4511040" cy="3829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3727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 y="274320"/>
            <a:ext cx="6705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9040" y="274320"/>
            <a:ext cx="63398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931920"/>
            <a:ext cx="6339840" cy="38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15200" y="3931920"/>
            <a:ext cx="6583680" cy="38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139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67663" y="5760720"/>
            <a:ext cx="8778240" cy="365760"/>
          </a:xfrm>
        </p:spPr>
        <p:txBody>
          <a:bodyPr>
            <a:normAutofit fontScale="90000"/>
          </a:bodyPr>
          <a:lstStyle/>
          <a:p>
            <a:pPr algn="ctr"/>
            <a:r>
              <a:rPr lang="en-US" dirty="0" smtClean="0">
                <a:latin typeface="Times New Roman" pitchFamily="18" charset="0"/>
                <a:cs typeface="Times New Roman" pitchFamily="18" charset="0"/>
              </a:rPr>
              <a:t>Sports Achiever</a:t>
            </a:r>
            <a:endParaRPr lang="en-US" dirty="0"/>
          </a:p>
        </p:txBody>
      </p:sp>
      <p:pic>
        <p:nvPicPr>
          <p:cNvPr id="4" name="Content Placeholder 3" descr="\\192.168.14.120\ped\photos odd sem 2018 19\VTU power lifting - 8\IMG_20180928_155510.jpg"/>
          <p:cNvPicPr>
            <a:picLocks noGrp="1"/>
          </p:cNvPicPr>
          <p:nvPr>
            <p:ph type="pic" idx="1"/>
          </p:nvPr>
        </p:nvPicPr>
        <p:blipFill>
          <a:blip r:embed="rId2" cstate="print">
            <a:extLst>
              <a:ext uri="{28A0092B-C50C-407E-A947-70E740481C1C}">
                <a14:useLocalDpi xmlns:a14="http://schemas.microsoft.com/office/drawing/2010/main" val="0"/>
              </a:ext>
            </a:extLst>
          </a:blip>
          <a:srcRect l="43" r="43"/>
          <a:stretch>
            <a:fillRect/>
          </a:stretch>
        </p:blipFill>
        <p:spPr bwMode="auto">
          <a:prstGeom prst="rect">
            <a:avLst/>
          </a:prstGeom>
          <a:noFill/>
          <a:ln>
            <a:noFill/>
          </a:ln>
        </p:spPr>
      </p:pic>
      <p:sp>
        <p:nvSpPr>
          <p:cNvPr id="5" name="Text Placeholder 4"/>
          <p:cNvSpPr>
            <a:spLocks noGrp="1"/>
          </p:cNvSpPr>
          <p:nvPr>
            <p:ph type="body" sz="half" idx="2"/>
          </p:nvPr>
        </p:nvSpPr>
        <p:spPr>
          <a:xfrm>
            <a:off x="2804163" y="6217920"/>
            <a:ext cx="8841743" cy="1737360"/>
          </a:xfrm>
        </p:spPr>
        <p:txBody>
          <a:bodyPr>
            <a:normAutofit fontScale="92500"/>
          </a:bodyPr>
          <a:lstStyle/>
          <a:p>
            <a:pPr algn="just"/>
            <a:r>
              <a:rPr lang="en-US" sz="2800" b="1" dirty="0" err="1">
                <a:latin typeface="Times New Roman" pitchFamily="18" charset="0"/>
                <a:cs typeface="Times New Roman" pitchFamily="18" charset="0"/>
              </a:rPr>
              <a:t>Sindhu</a:t>
            </a:r>
            <a:r>
              <a:rPr lang="en-US" sz="2800" b="1" dirty="0">
                <a:latin typeface="Times New Roman" pitchFamily="18" charset="0"/>
                <a:cs typeface="Times New Roman" pitchFamily="18" charset="0"/>
              </a:rPr>
              <a:t> R</a:t>
            </a:r>
            <a:r>
              <a:rPr lang="en-US" sz="2800" dirty="0">
                <a:latin typeface="Times New Roman" pitchFamily="18" charset="0"/>
                <a:cs typeface="Times New Roman" pitchFamily="18" charset="0"/>
              </a:rPr>
              <a:t> of 5</a:t>
            </a:r>
            <a:r>
              <a:rPr lang="en-US" sz="2800" baseline="30000" dirty="0">
                <a:latin typeface="Times New Roman" pitchFamily="18" charset="0"/>
                <a:cs typeface="Times New Roman" pitchFamily="18" charset="0"/>
              </a:rPr>
              <a:t>th</a:t>
            </a:r>
            <a:r>
              <a:rPr lang="en-US" sz="2800" dirty="0">
                <a:latin typeface="Times New Roman" pitchFamily="18" charset="0"/>
                <a:cs typeface="Times New Roman" pitchFamily="18" charset="0"/>
              </a:rPr>
              <a:t> Semester, CSE Department participated in </a:t>
            </a:r>
            <a:r>
              <a:rPr lang="en-US" sz="2800" b="1" dirty="0">
                <a:latin typeface="Times New Roman" pitchFamily="18" charset="0"/>
                <a:cs typeface="Times New Roman" pitchFamily="18" charset="0"/>
              </a:rPr>
              <a:t>19</a:t>
            </a:r>
            <a:r>
              <a:rPr lang="en-US" sz="2800" b="1" baseline="30000" dirty="0">
                <a:latin typeface="Times New Roman" pitchFamily="18" charset="0"/>
                <a:cs typeface="Times New Roman" pitchFamily="18" charset="0"/>
              </a:rPr>
              <a:t>th</a:t>
            </a:r>
            <a:r>
              <a:rPr lang="en-US" sz="2800" b="1" dirty="0">
                <a:latin typeface="Times New Roman" pitchFamily="18" charset="0"/>
                <a:cs typeface="Times New Roman" pitchFamily="18" charset="0"/>
              </a:rPr>
              <a:t> VTU Intercollegiate Powerlifting Competition</a:t>
            </a:r>
            <a:r>
              <a:rPr lang="en-US" sz="2800" dirty="0">
                <a:latin typeface="Times New Roman" pitchFamily="18" charset="0"/>
                <a:cs typeface="Times New Roman" pitchFamily="18" charset="0"/>
              </a:rPr>
              <a:t> held at </a:t>
            </a:r>
            <a:r>
              <a:rPr lang="en-US" sz="2800" dirty="0" err="1">
                <a:latin typeface="Times New Roman" pitchFamily="18" charset="0"/>
                <a:cs typeface="Times New Roman" pitchFamily="18" charset="0"/>
              </a:rPr>
              <a:t>Sahyadri</a:t>
            </a:r>
            <a:r>
              <a:rPr lang="en-US" sz="2800" dirty="0">
                <a:latin typeface="Times New Roman" pitchFamily="18" charset="0"/>
                <a:cs typeface="Times New Roman" pitchFamily="18" charset="0"/>
              </a:rPr>
              <a:t> College of Engineering and Management, </a:t>
            </a:r>
            <a:r>
              <a:rPr lang="en-US" sz="2800" dirty="0" err="1">
                <a:latin typeface="Times New Roman" pitchFamily="18" charset="0"/>
                <a:cs typeface="Times New Roman" pitchFamily="18" charset="0"/>
              </a:rPr>
              <a:t>Mangaluru</a:t>
            </a:r>
            <a:r>
              <a:rPr lang="en-US" sz="2800" dirty="0">
                <a:latin typeface="Times New Roman" pitchFamily="18" charset="0"/>
                <a:cs typeface="Times New Roman" pitchFamily="18" charset="0"/>
              </a:rPr>
              <a:t> on 28/09/2018 and 29/09/18 and secured Silver Medal. </a:t>
            </a:r>
          </a:p>
          <a:p>
            <a:pPr algn="just"/>
            <a:endParaRPr lang="en-US" sz="28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12939492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67663" y="5760720"/>
            <a:ext cx="8778240" cy="457200"/>
          </a:xfrm>
        </p:spPr>
        <p:txBody>
          <a:bodyPr>
            <a:normAutofit fontScale="90000"/>
          </a:bodyPr>
          <a:lstStyle/>
          <a:p>
            <a:pPr algn="ctr"/>
            <a:r>
              <a:rPr lang="en-US" sz="2500" dirty="0">
                <a:latin typeface="Times New Roman" pitchFamily="18" charset="0"/>
                <a:cs typeface="Times New Roman" pitchFamily="18" charset="0"/>
              </a:rPr>
              <a:t>Sports Achiever</a:t>
            </a:r>
          </a:p>
        </p:txBody>
      </p:sp>
      <p:pic>
        <p:nvPicPr>
          <p:cNvPr id="4" name="Content Placeholder 3" descr="\\192.168.14.120\ped\photos odd sem 2018 19\VTU power lifting - 8\IMG_20180928_160932.jpg"/>
          <p:cNvPicPr>
            <a:picLocks noGrp="1"/>
          </p:cNvPicPr>
          <p:nvPr>
            <p:ph type="pic" idx="1"/>
          </p:nvPr>
        </p:nvPicPr>
        <p:blipFill>
          <a:blip r:embed="rId2" cstate="print">
            <a:extLst>
              <a:ext uri="{28A0092B-C50C-407E-A947-70E740481C1C}">
                <a14:useLocalDpi xmlns:a14="http://schemas.microsoft.com/office/drawing/2010/main" val="0"/>
              </a:ext>
            </a:extLst>
          </a:blip>
          <a:srcRect t="2558" b="2558"/>
          <a:stretch>
            <a:fillRect/>
          </a:stretch>
        </p:blipFill>
        <p:spPr bwMode="auto">
          <a:prstGeom prst="rect">
            <a:avLst/>
          </a:prstGeom>
          <a:noFill/>
          <a:ln>
            <a:noFill/>
          </a:ln>
        </p:spPr>
      </p:pic>
      <p:sp>
        <p:nvSpPr>
          <p:cNvPr id="5" name="Text Placeholder 4"/>
          <p:cNvSpPr>
            <a:spLocks noGrp="1"/>
          </p:cNvSpPr>
          <p:nvPr>
            <p:ph type="body" sz="half" idx="2"/>
          </p:nvPr>
        </p:nvSpPr>
        <p:spPr>
          <a:xfrm>
            <a:off x="2804163" y="6440809"/>
            <a:ext cx="8841743" cy="1697353"/>
          </a:xfrm>
        </p:spPr>
        <p:txBody>
          <a:bodyPr>
            <a:normAutofit/>
          </a:bodyPr>
          <a:lstStyle/>
          <a:p>
            <a:pPr algn="just"/>
            <a:r>
              <a:rPr lang="en-US" sz="2500" b="1" dirty="0" err="1">
                <a:latin typeface="Times New Roman" pitchFamily="18" charset="0"/>
                <a:cs typeface="Times New Roman" pitchFamily="18" charset="0"/>
              </a:rPr>
              <a:t>Subhalakshmi</a:t>
            </a:r>
            <a:r>
              <a:rPr lang="en-US" sz="2500" dirty="0">
                <a:latin typeface="Times New Roman" pitchFamily="18" charset="0"/>
                <a:cs typeface="Times New Roman" pitchFamily="18" charset="0"/>
              </a:rPr>
              <a:t> of 7</a:t>
            </a:r>
            <a:r>
              <a:rPr lang="en-US" sz="2500" baseline="30000" dirty="0">
                <a:latin typeface="Times New Roman" pitchFamily="18" charset="0"/>
                <a:cs typeface="Times New Roman" pitchFamily="18" charset="0"/>
              </a:rPr>
              <a:t>th</a:t>
            </a:r>
            <a:r>
              <a:rPr lang="en-US" sz="2500" dirty="0">
                <a:latin typeface="Times New Roman" pitchFamily="18" charset="0"/>
                <a:cs typeface="Times New Roman" pitchFamily="18" charset="0"/>
              </a:rPr>
              <a:t> Semester, CSE Department participated in </a:t>
            </a:r>
            <a:r>
              <a:rPr lang="en-US" sz="2500" b="1" dirty="0">
                <a:latin typeface="Times New Roman" pitchFamily="18" charset="0"/>
                <a:cs typeface="Times New Roman" pitchFamily="18" charset="0"/>
              </a:rPr>
              <a:t>19</a:t>
            </a:r>
            <a:r>
              <a:rPr lang="en-US" sz="2500" b="1" baseline="30000" dirty="0">
                <a:latin typeface="Times New Roman" pitchFamily="18" charset="0"/>
                <a:cs typeface="Times New Roman" pitchFamily="18" charset="0"/>
              </a:rPr>
              <a:t>th</a:t>
            </a:r>
            <a:r>
              <a:rPr lang="en-US" sz="2500" b="1" dirty="0">
                <a:latin typeface="Times New Roman" pitchFamily="18" charset="0"/>
                <a:cs typeface="Times New Roman" pitchFamily="18" charset="0"/>
              </a:rPr>
              <a:t> VTU Intercollegiate Powerlifting Competition</a:t>
            </a:r>
            <a:r>
              <a:rPr lang="en-US" sz="2500" dirty="0">
                <a:latin typeface="Times New Roman" pitchFamily="18" charset="0"/>
                <a:cs typeface="Times New Roman" pitchFamily="18" charset="0"/>
              </a:rPr>
              <a:t> held at </a:t>
            </a:r>
            <a:r>
              <a:rPr lang="en-US" sz="2500" dirty="0" err="1">
                <a:latin typeface="Times New Roman" pitchFamily="18" charset="0"/>
                <a:cs typeface="Times New Roman" pitchFamily="18" charset="0"/>
              </a:rPr>
              <a:t>Sahyadri</a:t>
            </a:r>
            <a:r>
              <a:rPr lang="en-US" sz="2500" dirty="0">
                <a:latin typeface="Times New Roman" pitchFamily="18" charset="0"/>
                <a:cs typeface="Times New Roman" pitchFamily="18" charset="0"/>
              </a:rPr>
              <a:t> College of Engineering and Management, </a:t>
            </a:r>
            <a:r>
              <a:rPr lang="en-US" sz="2500" dirty="0" err="1">
                <a:latin typeface="Times New Roman" pitchFamily="18" charset="0"/>
                <a:cs typeface="Times New Roman" pitchFamily="18" charset="0"/>
              </a:rPr>
              <a:t>Mangaluru</a:t>
            </a:r>
            <a:r>
              <a:rPr lang="en-US" sz="2500" dirty="0">
                <a:latin typeface="Times New Roman" pitchFamily="18" charset="0"/>
                <a:cs typeface="Times New Roman" pitchFamily="18" charset="0"/>
              </a:rPr>
              <a:t> on 28/09/2018 and 29/09/18 and secured Bronze Medal. </a:t>
            </a:r>
          </a:p>
          <a:p>
            <a:endParaRPr lang="en-US" dirty="0"/>
          </a:p>
        </p:txBody>
      </p:sp>
    </p:spTree>
    <p:extLst>
      <p:ext uri="{BB962C8B-B14F-4D97-AF65-F5344CB8AC3E}">
        <p14:creationId xmlns:p14="http://schemas.microsoft.com/office/powerpoint/2010/main" val="419626872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500" dirty="0">
                <a:latin typeface="Times New Roman" pitchFamily="18" charset="0"/>
                <a:cs typeface="Times New Roman" pitchFamily="18" charset="0"/>
              </a:rPr>
              <a:t>Inter College Project Competition at DSATM</a:t>
            </a:r>
          </a:p>
        </p:txBody>
      </p:sp>
      <p:pic>
        <p:nvPicPr>
          <p:cNvPr id="4" name="Content Placeholder 3"/>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p:pic>
      <p:sp>
        <p:nvSpPr>
          <p:cNvPr id="5" name="Text Placeholder 4"/>
          <p:cNvSpPr>
            <a:spLocks noGrp="1"/>
          </p:cNvSpPr>
          <p:nvPr>
            <p:ph type="body" sz="half" idx="2"/>
          </p:nvPr>
        </p:nvSpPr>
        <p:spPr>
          <a:xfrm>
            <a:off x="2194563" y="6440809"/>
            <a:ext cx="9451343" cy="1605913"/>
          </a:xfrm>
        </p:spPr>
        <p:txBody>
          <a:bodyPr>
            <a:normAutofit fontScale="92500" lnSpcReduction="20000"/>
          </a:bodyPr>
          <a:lstStyle/>
          <a:p>
            <a:pPr algn="just"/>
            <a:r>
              <a:rPr lang="en-US" sz="2500" b="1" dirty="0">
                <a:latin typeface="Times New Roman" pitchFamily="18" charset="0"/>
                <a:cs typeface="Times New Roman" pitchFamily="18" charset="0"/>
              </a:rPr>
              <a:t>Mohammad </a:t>
            </a:r>
            <a:r>
              <a:rPr lang="en-US" sz="2500" b="1" dirty="0" err="1">
                <a:latin typeface="Times New Roman" pitchFamily="18" charset="0"/>
                <a:cs typeface="Times New Roman" pitchFamily="18" charset="0"/>
              </a:rPr>
              <a:t>Ghouse</a:t>
            </a:r>
            <a:r>
              <a:rPr lang="en-US" sz="2500" b="1" dirty="0">
                <a:latin typeface="Times New Roman" pitchFamily="18" charset="0"/>
                <a:cs typeface="Times New Roman" pitchFamily="18" charset="0"/>
              </a:rPr>
              <a:t> , Harsha </a:t>
            </a:r>
            <a:r>
              <a:rPr lang="en-US" sz="2500" b="1" dirty="0" err="1">
                <a:latin typeface="Times New Roman" pitchFamily="18" charset="0"/>
                <a:cs typeface="Times New Roman" pitchFamily="18" charset="0"/>
              </a:rPr>
              <a:t>Vardhan</a:t>
            </a:r>
            <a:r>
              <a:rPr lang="en-US" sz="2500" b="1" dirty="0">
                <a:latin typeface="Times New Roman" pitchFamily="18" charset="0"/>
                <a:cs typeface="Times New Roman" pitchFamily="18" charset="0"/>
              </a:rPr>
              <a:t> N K and </a:t>
            </a:r>
            <a:r>
              <a:rPr lang="en-US" sz="2500" b="1" dirty="0" err="1">
                <a:latin typeface="Times New Roman" pitchFamily="18" charset="0"/>
                <a:cs typeface="Times New Roman" pitchFamily="18" charset="0"/>
              </a:rPr>
              <a:t>Chandan</a:t>
            </a:r>
            <a:r>
              <a:rPr lang="en-US" sz="2500" b="1" dirty="0">
                <a:latin typeface="Times New Roman" pitchFamily="18" charset="0"/>
                <a:cs typeface="Times New Roman" pitchFamily="18" charset="0"/>
              </a:rPr>
              <a:t> Kumar H R </a:t>
            </a:r>
            <a:r>
              <a:rPr lang="en-US" sz="2500" dirty="0">
                <a:latin typeface="Times New Roman" pitchFamily="18" charset="0"/>
                <a:cs typeface="Times New Roman" pitchFamily="18" charset="0"/>
              </a:rPr>
              <a:t>won </a:t>
            </a:r>
            <a:r>
              <a:rPr lang="en-US" sz="2500" b="1" dirty="0">
                <a:latin typeface="Times New Roman" pitchFamily="18" charset="0"/>
                <a:cs typeface="Times New Roman" pitchFamily="18" charset="0"/>
              </a:rPr>
              <a:t>3</a:t>
            </a:r>
            <a:r>
              <a:rPr lang="en-US" sz="2500" b="1" baseline="30000" dirty="0">
                <a:latin typeface="Times New Roman" pitchFamily="18" charset="0"/>
                <a:cs typeface="Times New Roman" pitchFamily="18" charset="0"/>
              </a:rPr>
              <a:t>rd</a:t>
            </a:r>
            <a:r>
              <a:rPr lang="en-US" sz="2500" b="1" dirty="0">
                <a:latin typeface="Times New Roman" pitchFamily="18" charset="0"/>
                <a:cs typeface="Times New Roman" pitchFamily="18" charset="0"/>
              </a:rPr>
              <a:t> place </a:t>
            </a:r>
            <a:r>
              <a:rPr lang="en-US" sz="2500" dirty="0">
                <a:latin typeface="Times New Roman" pitchFamily="18" charset="0"/>
                <a:cs typeface="Times New Roman" pitchFamily="18" charset="0"/>
              </a:rPr>
              <a:t>in the </a:t>
            </a:r>
            <a:r>
              <a:rPr lang="en-US" sz="2500" b="1" dirty="0">
                <a:latin typeface="Times New Roman" pitchFamily="18" charset="0"/>
                <a:cs typeface="Times New Roman" pitchFamily="18" charset="0"/>
              </a:rPr>
              <a:t>inter college project competition held at DSATM</a:t>
            </a:r>
            <a:r>
              <a:rPr lang="en-US" sz="2500" dirty="0">
                <a:latin typeface="Times New Roman" pitchFamily="18" charset="0"/>
                <a:cs typeface="Times New Roman" pitchFamily="18" charset="0"/>
              </a:rPr>
              <a:t> for the project “Design and develop a system for generating individual bill as per the usage of water and monitoring its quality” under the guidance of Prof. </a:t>
            </a:r>
            <a:r>
              <a:rPr lang="en-US" sz="2500" dirty="0" err="1">
                <a:latin typeface="Times New Roman" pitchFamily="18" charset="0"/>
                <a:cs typeface="Times New Roman" pitchFamily="18" charset="0"/>
              </a:rPr>
              <a:t>Veena</a:t>
            </a:r>
            <a:r>
              <a:rPr lang="en-US" sz="2500" dirty="0">
                <a:latin typeface="Times New Roman" pitchFamily="18" charset="0"/>
                <a:cs typeface="Times New Roman" pitchFamily="18" charset="0"/>
              </a:rPr>
              <a:t> R.S.</a:t>
            </a:r>
          </a:p>
          <a:p>
            <a:endParaRPr lang="en-US" sz="2500" dirty="0"/>
          </a:p>
          <a:p>
            <a:endParaRPr lang="en-US" sz="2500" dirty="0"/>
          </a:p>
        </p:txBody>
      </p:sp>
    </p:spTree>
    <p:extLst>
      <p:ext uri="{BB962C8B-B14F-4D97-AF65-F5344CB8AC3E}">
        <p14:creationId xmlns:p14="http://schemas.microsoft.com/office/powerpoint/2010/main" val="297536630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Student Welfare</a:t>
            </a:r>
            <a:endParaRPr lang="en-IN" dirty="0">
              <a:latin typeface="Comic Sans MS" pitchFamily="66" charset="0"/>
            </a:endParaRPr>
          </a:p>
        </p:txBody>
      </p:sp>
      <p:sp>
        <p:nvSpPr>
          <p:cNvPr id="3" name="Content Placeholder 2"/>
          <p:cNvSpPr>
            <a:spLocks noGrp="1"/>
          </p:cNvSpPr>
          <p:nvPr>
            <p:ph idx="1"/>
          </p:nvPr>
        </p:nvSpPr>
        <p:spPr>
          <a:xfrm>
            <a:off x="863285" y="1781745"/>
            <a:ext cx="12903835" cy="5431156"/>
          </a:xfrm>
        </p:spPr>
        <p:txBody>
          <a:bodyPr>
            <a:normAutofit/>
          </a:bodyPr>
          <a:lstStyle/>
          <a:p>
            <a:r>
              <a:rPr lang="en-US" sz="4000" dirty="0">
                <a:solidFill>
                  <a:srgbClr val="FF0000"/>
                </a:solidFill>
                <a:latin typeface="Comic Sans MS" pitchFamily="66" charset="0"/>
              </a:rPr>
              <a:t>Teacher Mentors will be assigned to each student to counseling and guiding</a:t>
            </a:r>
          </a:p>
          <a:p>
            <a:r>
              <a:rPr lang="en-US" sz="4000" dirty="0">
                <a:solidFill>
                  <a:srgbClr val="FF0000"/>
                </a:solidFill>
                <a:latin typeface="Comic Sans MS" pitchFamily="66" charset="0"/>
              </a:rPr>
              <a:t>Direct access to HODs, mentors and Principal</a:t>
            </a:r>
          </a:p>
          <a:p>
            <a:pPr marL="0" indent="0">
              <a:buNone/>
            </a:pPr>
            <a:endParaRPr lang="en-US" dirty="0" smtClean="0">
              <a:solidFill>
                <a:srgbClr val="1E03BD"/>
              </a:solidFill>
              <a:latin typeface="Comic Sans MS" pitchFamily="66" charset="0"/>
            </a:endParaRP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72</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185875251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071" y="1263287"/>
            <a:ext cx="13167360" cy="5270987"/>
          </a:xfrm>
        </p:spPr>
        <p:txBody>
          <a:bodyPr>
            <a:normAutofit fontScale="90000"/>
          </a:bodyPr>
          <a:lstStyle/>
          <a:p>
            <a:r>
              <a:rPr lang="en-US" sz="7600" dirty="0">
                <a:latin typeface="Comic Sans MS" pitchFamily="66" charset="0"/>
              </a:rPr>
              <a:t>Official Website</a:t>
            </a:r>
            <a:r>
              <a:rPr lang="en-US" dirty="0" smtClean="0">
                <a:latin typeface="Comic Sans MS" pitchFamily="66" charset="0"/>
              </a:rPr>
              <a:t/>
            </a:r>
            <a:br>
              <a:rPr lang="en-US" dirty="0" smtClean="0">
                <a:latin typeface="Comic Sans MS" pitchFamily="66" charset="0"/>
              </a:rPr>
            </a:br>
            <a:r>
              <a:rPr lang="en-US" dirty="0">
                <a:latin typeface="Comic Sans MS" pitchFamily="66" charset="0"/>
              </a:rPr>
              <a:t/>
            </a:r>
            <a:br>
              <a:rPr lang="en-US" dirty="0">
                <a:latin typeface="Comic Sans MS" pitchFamily="66" charset="0"/>
              </a:rPr>
            </a:br>
            <a:r>
              <a:rPr lang="en-US" dirty="0" smtClean="0">
                <a:solidFill>
                  <a:srgbClr val="FF0000"/>
                </a:solidFill>
                <a:latin typeface="Comic Sans MS" pitchFamily="66" charset="0"/>
                <a:hlinkClick r:id="rId2"/>
              </a:rPr>
              <a:t>www.kssem.edu.in</a:t>
            </a:r>
            <a:r>
              <a:rPr lang="en-US" dirty="0" smtClean="0">
                <a:solidFill>
                  <a:srgbClr val="FF0000"/>
                </a:solidFill>
                <a:latin typeface="Comic Sans MS" pitchFamily="66" charset="0"/>
              </a:rPr>
              <a:t/>
            </a:r>
            <a:br>
              <a:rPr lang="en-US" dirty="0" smtClean="0">
                <a:solidFill>
                  <a:srgbClr val="FF0000"/>
                </a:solidFill>
                <a:latin typeface="Comic Sans MS" pitchFamily="66" charset="0"/>
              </a:rPr>
            </a:br>
            <a:r>
              <a:rPr lang="en-US" dirty="0" smtClean="0">
                <a:solidFill>
                  <a:srgbClr val="FF0000"/>
                </a:solidFill>
                <a:latin typeface="Comic Sans MS" pitchFamily="66" charset="0"/>
              </a:rPr>
              <a:t/>
            </a:r>
            <a:br>
              <a:rPr lang="en-US" dirty="0" smtClean="0">
                <a:solidFill>
                  <a:srgbClr val="FF0000"/>
                </a:solidFill>
                <a:latin typeface="Comic Sans MS" pitchFamily="66" charset="0"/>
              </a:rPr>
            </a:br>
            <a:r>
              <a:rPr lang="en-US" dirty="0" smtClean="0">
                <a:latin typeface="Comic Sans MS" pitchFamily="66" charset="0"/>
              </a:rPr>
              <a:t>Official Social Media</a:t>
            </a:r>
            <a:r>
              <a:rPr lang="en-US" dirty="0" smtClean="0">
                <a:solidFill>
                  <a:srgbClr val="FF0000"/>
                </a:solidFill>
                <a:latin typeface="Comic Sans MS" pitchFamily="66" charset="0"/>
              </a:rPr>
              <a:t/>
            </a:r>
            <a:br>
              <a:rPr lang="en-US" dirty="0" smtClean="0">
                <a:solidFill>
                  <a:srgbClr val="FF0000"/>
                </a:solidFill>
                <a:latin typeface="Comic Sans MS" pitchFamily="66" charset="0"/>
              </a:rPr>
            </a:br>
            <a:r>
              <a:rPr lang="en-US" dirty="0" smtClean="0">
                <a:solidFill>
                  <a:srgbClr val="FF0000"/>
                </a:solidFill>
                <a:latin typeface="Comic Sans MS" pitchFamily="66" charset="0"/>
              </a:rPr>
              <a:t>www.facebook.com/kssem</a:t>
            </a:r>
            <a:endParaRPr lang="en-US" dirty="0">
              <a:solidFill>
                <a:srgbClr val="FF0000"/>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pPr/>
              <a:t>73</a:t>
            </a:fld>
            <a:endParaRPr lang="en-IN"/>
          </a:p>
        </p:txBody>
      </p:sp>
      <p:sp>
        <p:nvSpPr>
          <p:cNvPr id="6"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331050265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eaLnBrk="1" hangingPunct="1"/>
            <a:r>
              <a:rPr lang="en-US" altLang="en-US" dirty="0" smtClean="0">
                <a:solidFill>
                  <a:schemeClr val="accent6">
                    <a:lumMod val="50000"/>
                  </a:schemeClr>
                </a:solidFill>
                <a:latin typeface="Times New Roman" pitchFamily="18" charset="0"/>
              </a:rPr>
              <a:t>Rules and Regulations of KSSEM</a:t>
            </a:r>
          </a:p>
        </p:txBody>
      </p:sp>
      <p:sp>
        <p:nvSpPr>
          <p:cNvPr id="66563" name="Rectangle 3"/>
          <p:cNvSpPr>
            <a:spLocks noGrp="1" noChangeArrowheads="1"/>
          </p:cNvSpPr>
          <p:nvPr>
            <p:ph type="body" idx="1"/>
          </p:nvPr>
        </p:nvSpPr>
        <p:spPr/>
        <p:txBody>
          <a:bodyPr>
            <a:normAutofit/>
          </a:bodyPr>
          <a:lstStyle/>
          <a:p>
            <a:pPr eaLnBrk="1" hangingPunct="1">
              <a:lnSpc>
                <a:spcPct val="90000"/>
              </a:lnSpc>
            </a:pPr>
            <a:r>
              <a:rPr lang="en-US" altLang="en-US" dirty="0" smtClean="0">
                <a:solidFill>
                  <a:srgbClr val="002060"/>
                </a:solidFill>
                <a:latin typeface="Times New Roman" pitchFamily="18" charset="0"/>
              </a:rPr>
              <a:t>Dress Code for Boys</a:t>
            </a:r>
          </a:p>
          <a:p>
            <a:pPr eaLnBrk="1" hangingPunct="1">
              <a:lnSpc>
                <a:spcPct val="90000"/>
              </a:lnSpc>
              <a:buFontTx/>
              <a:buNone/>
            </a:pPr>
            <a:r>
              <a:rPr lang="en-US" altLang="en-US" dirty="0" smtClean="0">
                <a:latin typeface="Times New Roman" pitchFamily="18" charset="0"/>
              </a:rPr>
              <a:t>		*  Collarless T-shirts and T-shirts with printed matter, cargo’s , long hairs are </a:t>
            </a:r>
            <a:r>
              <a:rPr lang="en-US" altLang="en-US" dirty="0" smtClean="0">
                <a:solidFill>
                  <a:srgbClr val="C00000"/>
                </a:solidFill>
                <a:latin typeface="Times New Roman" pitchFamily="18" charset="0"/>
              </a:rPr>
              <a:t>not allowed</a:t>
            </a:r>
          </a:p>
          <a:p>
            <a:pPr eaLnBrk="1" hangingPunct="1">
              <a:lnSpc>
                <a:spcPct val="90000"/>
              </a:lnSpc>
            </a:pPr>
            <a:r>
              <a:rPr lang="en-US" altLang="en-US" dirty="0" smtClean="0">
                <a:solidFill>
                  <a:srgbClr val="7030A0"/>
                </a:solidFill>
                <a:latin typeface="Times New Roman" pitchFamily="18" charset="0"/>
              </a:rPr>
              <a:t>Dress Code for Girls</a:t>
            </a:r>
          </a:p>
          <a:p>
            <a:pPr eaLnBrk="1" hangingPunct="1">
              <a:lnSpc>
                <a:spcPct val="90000"/>
              </a:lnSpc>
              <a:buFontTx/>
              <a:buNone/>
            </a:pPr>
            <a:r>
              <a:rPr lang="en-US" altLang="en-US" dirty="0" smtClean="0">
                <a:latin typeface="Times New Roman" pitchFamily="18" charset="0"/>
              </a:rPr>
              <a:t>		* Collarless T-shirts and T-shirts with printed matter, tight skin T-shirts, low waist jeans, short tops, </a:t>
            </a:r>
            <a:r>
              <a:rPr lang="en-US" altLang="en-US" dirty="0" smtClean="0">
                <a:solidFill>
                  <a:srgbClr val="C00000"/>
                </a:solidFill>
                <a:latin typeface="Times New Roman" pitchFamily="18" charset="0"/>
              </a:rPr>
              <a:t>are not allowed</a:t>
            </a:r>
          </a:p>
          <a:p>
            <a:pPr eaLnBrk="1" hangingPunct="1">
              <a:lnSpc>
                <a:spcPct val="90000"/>
              </a:lnSpc>
              <a:buFontTx/>
              <a:buNone/>
            </a:pPr>
            <a:endParaRPr lang="en-US" altLang="en-US" dirty="0" smtClean="0">
              <a:latin typeface="Times New Roman" pitchFamily="18" charset="0"/>
            </a:endParaRPr>
          </a:p>
        </p:txBody>
      </p:sp>
    </p:spTree>
    <p:extLst>
      <p:ext uri="{BB962C8B-B14F-4D97-AF65-F5344CB8AC3E}">
        <p14:creationId xmlns:p14="http://schemas.microsoft.com/office/powerpoint/2010/main" val="2087253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eaLnBrk="1" hangingPunct="1"/>
            <a:r>
              <a:rPr lang="en-US" altLang="en-US" dirty="0" smtClean="0">
                <a:solidFill>
                  <a:schemeClr val="accent6">
                    <a:lumMod val="50000"/>
                  </a:schemeClr>
                </a:solidFill>
                <a:latin typeface="Times New Roman" pitchFamily="18" charset="0"/>
              </a:rPr>
              <a:t>Rules and Regulations of KSSEM</a:t>
            </a:r>
          </a:p>
        </p:txBody>
      </p:sp>
      <p:sp>
        <p:nvSpPr>
          <p:cNvPr id="67587" name="Rectangle 3"/>
          <p:cNvSpPr>
            <a:spLocks noGrp="1" noChangeArrowheads="1"/>
          </p:cNvSpPr>
          <p:nvPr>
            <p:ph type="body" idx="1"/>
          </p:nvPr>
        </p:nvSpPr>
        <p:spPr>
          <a:xfrm>
            <a:off x="731525" y="1781181"/>
            <a:ext cx="13477243" cy="5530216"/>
          </a:xfrm>
        </p:spPr>
        <p:txBody>
          <a:bodyPr>
            <a:normAutofit/>
          </a:bodyPr>
          <a:lstStyle/>
          <a:p>
            <a:pPr eaLnBrk="1" hangingPunct="1"/>
            <a:r>
              <a:rPr lang="en-US" altLang="en-US" b="1" smtClean="0">
                <a:latin typeface="Times New Roman" pitchFamily="18" charset="0"/>
              </a:rPr>
              <a:t>Uniform is compulsory for laboratory, Internal test and University Examinations.</a:t>
            </a:r>
          </a:p>
          <a:p>
            <a:pPr eaLnBrk="1" hangingPunct="1">
              <a:buFontTx/>
              <a:buNone/>
            </a:pPr>
            <a:endParaRPr lang="en-US" altLang="en-US" smtClean="0"/>
          </a:p>
          <a:p>
            <a:pPr eaLnBrk="1" hangingPunct="1">
              <a:lnSpc>
                <a:spcPct val="90000"/>
              </a:lnSpc>
            </a:pPr>
            <a:r>
              <a:rPr lang="en-US" altLang="en-US" b="1" smtClean="0">
                <a:latin typeface="Times New Roman" pitchFamily="18" charset="0"/>
              </a:rPr>
              <a:t>Mobile Phones are banned in the college premises.</a:t>
            </a:r>
          </a:p>
          <a:p>
            <a:pPr eaLnBrk="1" hangingPunct="1">
              <a:lnSpc>
                <a:spcPct val="90000"/>
              </a:lnSpc>
              <a:buFontTx/>
              <a:buNone/>
            </a:pPr>
            <a:r>
              <a:rPr lang="en-US" altLang="en-US" b="1" smtClean="0">
                <a:latin typeface="Times New Roman" pitchFamily="18" charset="0"/>
              </a:rPr>
              <a:t>  </a:t>
            </a:r>
          </a:p>
          <a:p>
            <a:pPr eaLnBrk="1" hangingPunct="1">
              <a:lnSpc>
                <a:spcPct val="90000"/>
              </a:lnSpc>
              <a:buFontTx/>
              <a:buNone/>
            </a:pPr>
            <a:r>
              <a:rPr lang="en-US" altLang="en-US" b="1" smtClean="0">
                <a:latin typeface="Times New Roman" pitchFamily="18" charset="0"/>
              </a:rPr>
              <a:t>	</a:t>
            </a:r>
          </a:p>
          <a:p>
            <a:pPr eaLnBrk="1" hangingPunct="1"/>
            <a:endParaRPr lang="en-US" altLang="en-US" smtClean="0"/>
          </a:p>
        </p:txBody>
      </p:sp>
    </p:spTree>
    <p:extLst>
      <p:ext uri="{BB962C8B-B14F-4D97-AF65-F5344CB8AC3E}">
        <p14:creationId xmlns:p14="http://schemas.microsoft.com/office/powerpoint/2010/main" val="3313934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n-US" dirty="0" smtClean="0">
                <a:solidFill>
                  <a:schemeClr val="accent6">
                    <a:lumMod val="50000"/>
                  </a:schemeClr>
                </a:solidFill>
                <a:latin typeface="Times New Roman" pitchFamily="18" charset="0"/>
              </a:rPr>
              <a:t>Malpractice During the Internals</a:t>
            </a:r>
          </a:p>
        </p:txBody>
      </p:sp>
      <p:sp>
        <p:nvSpPr>
          <p:cNvPr id="68611" name="Rectangle 3"/>
          <p:cNvSpPr>
            <a:spLocks noGrp="1" noChangeArrowheads="1"/>
          </p:cNvSpPr>
          <p:nvPr>
            <p:ph type="body" idx="1"/>
          </p:nvPr>
        </p:nvSpPr>
        <p:spPr/>
        <p:txBody>
          <a:bodyPr/>
          <a:lstStyle/>
          <a:p>
            <a:pPr eaLnBrk="1" hangingPunct="1"/>
            <a:r>
              <a:rPr lang="en-US" altLang="en-US" sz="5100" dirty="0">
                <a:latin typeface="Times New Roman" pitchFamily="18" charset="0"/>
              </a:rPr>
              <a:t>A fine of Rs.1000/- will be levied and will be awarded 0 marks in that particular subject for the student indulging in malpractice.</a:t>
            </a:r>
          </a:p>
        </p:txBody>
      </p:sp>
    </p:spTree>
    <p:extLst>
      <p:ext uri="{BB962C8B-B14F-4D97-AF65-F5344CB8AC3E}">
        <p14:creationId xmlns:p14="http://schemas.microsoft.com/office/powerpoint/2010/main" val="2103004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ontent Placeholder 2"/>
          <p:cNvSpPr>
            <a:spLocks noGrp="1"/>
          </p:cNvSpPr>
          <p:nvPr>
            <p:ph idx="1"/>
          </p:nvPr>
        </p:nvSpPr>
        <p:spPr>
          <a:xfrm>
            <a:off x="731527" y="434342"/>
            <a:ext cx="11653520" cy="6877049"/>
          </a:xfrm>
        </p:spPr>
        <p:txBody>
          <a:bodyPr>
            <a:normAutofit lnSpcReduction="10000"/>
          </a:bodyPr>
          <a:lstStyle/>
          <a:p>
            <a:pPr algn="ctr">
              <a:buFontTx/>
              <a:buNone/>
            </a:pPr>
            <a:r>
              <a:rPr lang="en-US" altLang="en-US" sz="10200" dirty="0"/>
              <a:t>Pupilpod – For </a:t>
            </a:r>
            <a:r>
              <a:rPr lang="en-US" altLang="en-US" sz="10200" dirty="0">
                <a:solidFill>
                  <a:srgbClr val="C00000"/>
                </a:solidFill>
              </a:rPr>
              <a:t>Attendance</a:t>
            </a:r>
          </a:p>
          <a:p>
            <a:pPr algn="ctr">
              <a:buFontTx/>
              <a:buNone/>
            </a:pPr>
            <a:endParaRPr lang="en-US" altLang="en-US" sz="10200" dirty="0"/>
          </a:p>
          <a:p>
            <a:pPr algn="ctr">
              <a:buFontTx/>
              <a:buNone/>
            </a:pPr>
            <a:r>
              <a:rPr lang="en-US" altLang="en-US" sz="10200" dirty="0">
                <a:solidFill>
                  <a:srgbClr val="00B050"/>
                </a:solidFill>
              </a:rPr>
              <a:t>BH - KSEMBG</a:t>
            </a:r>
            <a:endParaRPr lang="en-IN" altLang="en-US" sz="10200" dirty="0">
              <a:solidFill>
                <a:srgbClr val="00B050"/>
              </a:solidFill>
            </a:endParaRPr>
          </a:p>
        </p:txBody>
      </p:sp>
    </p:spTree>
    <p:extLst>
      <p:ext uri="{BB962C8B-B14F-4D97-AF65-F5344CB8AC3E}">
        <p14:creationId xmlns:p14="http://schemas.microsoft.com/office/powerpoint/2010/main" val="2855001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Participation from parents…..</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lnSpcReduction="10000"/>
          </a:bodyPr>
          <a:lstStyle/>
          <a:p>
            <a:pPr lvl="0"/>
            <a:r>
              <a:rPr lang="en-US" dirty="0" smtClean="0">
                <a:solidFill>
                  <a:srgbClr val="1E03BD"/>
                </a:solidFill>
                <a:latin typeface="Comic Sans MS" pitchFamily="66" charset="0"/>
              </a:rPr>
              <a:t>Moral Support</a:t>
            </a:r>
          </a:p>
          <a:p>
            <a:pPr lvl="0"/>
            <a:r>
              <a:rPr lang="en-US" dirty="0" smtClean="0">
                <a:solidFill>
                  <a:srgbClr val="1E03BD"/>
                </a:solidFill>
                <a:latin typeface="Comic Sans MS" pitchFamily="66" charset="0"/>
              </a:rPr>
              <a:t>Help in time management</a:t>
            </a:r>
          </a:p>
          <a:p>
            <a:pPr lvl="0"/>
            <a:r>
              <a:rPr lang="en-US" dirty="0" smtClean="0">
                <a:solidFill>
                  <a:srgbClr val="1E03BD"/>
                </a:solidFill>
                <a:latin typeface="Comic Sans MS" pitchFamily="66" charset="0"/>
              </a:rPr>
              <a:t>Progress monitoring</a:t>
            </a:r>
            <a:endParaRPr lang="en-US" dirty="0" smtClean="0">
              <a:latin typeface="Comic Sans MS" pitchFamily="66" charset="0"/>
            </a:endParaRPr>
          </a:p>
          <a:p>
            <a:r>
              <a:rPr lang="en-US" dirty="0" smtClean="0">
                <a:solidFill>
                  <a:srgbClr val="1E03BD"/>
                </a:solidFill>
                <a:latin typeface="Comic Sans MS" pitchFamily="66" charset="0"/>
              </a:rPr>
              <a:t>Close interaction</a:t>
            </a:r>
            <a:endParaRPr lang="en-US" dirty="0" smtClean="0">
              <a:latin typeface="Comic Sans MS" pitchFamily="66" charset="0"/>
            </a:endParaRPr>
          </a:p>
          <a:p>
            <a:r>
              <a:rPr lang="en-US" dirty="0" smtClean="0">
                <a:solidFill>
                  <a:srgbClr val="1E03BD"/>
                </a:solidFill>
                <a:latin typeface="Comic Sans MS" pitchFamily="66" charset="0"/>
              </a:rPr>
              <a:t>Encouragement and guidance</a:t>
            </a:r>
          </a:p>
          <a:p>
            <a:r>
              <a:rPr lang="en-US" dirty="0" smtClean="0">
                <a:solidFill>
                  <a:srgbClr val="1E03BD"/>
                </a:solidFill>
                <a:latin typeface="Comic Sans MS" pitchFamily="66" charset="0"/>
              </a:rPr>
              <a:t>Frequent visit to college</a:t>
            </a:r>
          </a:p>
          <a:p>
            <a:r>
              <a:rPr lang="en-US" dirty="0" smtClean="0">
                <a:solidFill>
                  <a:srgbClr val="1E03BD"/>
                </a:solidFill>
                <a:latin typeface="Comic Sans MS" pitchFamily="66" charset="0"/>
              </a:rPr>
              <a:t>Student activity monitoring </a:t>
            </a: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78</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Request for parents…..</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fontScale="92500" lnSpcReduction="20000"/>
          </a:bodyPr>
          <a:lstStyle/>
          <a:p>
            <a:pPr lvl="0">
              <a:buNone/>
            </a:pPr>
            <a:r>
              <a:rPr lang="en-US" dirty="0" smtClean="0">
                <a:solidFill>
                  <a:srgbClr val="1E03BD"/>
                </a:solidFill>
                <a:latin typeface="Comic Sans MS" pitchFamily="66" charset="0"/>
              </a:rPr>
              <a:t>Please </a:t>
            </a:r>
            <a:r>
              <a:rPr lang="en-US" dirty="0" smtClean="0">
                <a:solidFill>
                  <a:srgbClr val="FF0000"/>
                </a:solidFill>
                <a:latin typeface="Comic Sans MS" pitchFamily="66" charset="0"/>
              </a:rPr>
              <a:t>do not</a:t>
            </a:r>
          </a:p>
          <a:p>
            <a:r>
              <a:rPr lang="en-US" dirty="0" err="1" smtClean="0">
                <a:solidFill>
                  <a:srgbClr val="1E03BD"/>
                </a:solidFill>
                <a:latin typeface="Comic Sans MS" pitchFamily="66" charset="0"/>
              </a:rPr>
              <a:t>Pressurise</a:t>
            </a:r>
            <a:r>
              <a:rPr lang="en-US" dirty="0" smtClean="0">
                <a:solidFill>
                  <a:srgbClr val="1E03BD"/>
                </a:solidFill>
                <a:latin typeface="Comic Sans MS" pitchFamily="66" charset="0"/>
              </a:rPr>
              <a:t> your ward beyond limits</a:t>
            </a:r>
          </a:p>
          <a:p>
            <a:r>
              <a:rPr lang="en-US" dirty="0" smtClean="0">
                <a:solidFill>
                  <a:srgbClr val="1E03BD"/>
                </a:solidFill>
                <a:latin typeface="Comic Sans MS" pitchFamily="66" charset="0"/>
              </a:rPr>
              <a:t>Curb the talents of your ward</a:t>
            </a:r>
            <a:endParaRPr lang="en-US" dirty="0" smtClean="0">
              <a:latin typeface="Comic Sans MS" pitchFamily="66" charset="0"/>
            </a:endParaRPr>
          </a:p>
          <a:p>
            <a:r>
              <a:rPr lang="en-US" dirty="0" smtClean="0">
                <a:solidFill>
                  <a:srgbClr val="1E03BD"/>
                </a:solidFill>
                <a:latin typeface="Comic Sans MS" pitchFamily="66" charset="0"/>
              </a:rPr>
              <a:t>Encourage junk food</a:t>
            </a:r>
            <a:endParaRPr lang="en-US" dirty="0" smtClean="0">
              <a:latin typeface="Comic Sans MS" pitchFamily="66" charset="0"/>
            </a:endParaRPr>
          </a:p>
          <a:p>
            <a:r>
              <a:rPr lang="en-US" dirty="0" smtClean="0">
                <a:solidFill>
                  <a:srgbClr val="1E03BD"/>
                </a:solidFill>
                <a:latin typeface="Comic Sans MS" pitchFamily="66" charset="0"/>
              </a:rPr>
              <a:t>Encourage bad opinion about college, </a:t>
            </a:r>
            <a:r>
              <a:rPr lang="en-US" dirty="0" err="1" smtClean="0">
                <a:solidFill>
                  <a:srgbClr val="1E03BD"/>
                </a:solidFill>
                <a:latin typeface="Comic Sans MS" pitchFamily="66" charset="0"/>
              </a:rPr>
              <a:t>neighbours</a:t>
            </a:r>
            <a:r>
              <a:rPr lang="en-US" dirty="0" smtClean="0">
                <a:solidFill>
                  <a:srgbClr val="1E03BD"/>
                </a:solidFill>
                <a:latin typeface="Comic Sans MS" pitchFamily="66" charset="0"/>
              </a:rPr>
              <a:t> and friends</a:t>
            </a:r>
          </a:p>
          <a:p>
            <a:r>
              <a:rPr lang="en-US" dirty="0" smtClean="0">
                <a:solidFill>
                  <a:srgbClr val="1E03BD"/>
                </a:solidFill>
                <a:latin typeface="Comic Sans MS" pitchFamily="66" charset="0"/>
              </a:rPr>
              <a:t>Encourage malpractice</a:t>
            </a:r>
          </a:p>
          <a:p>
            <a:r>
              <a:rPr lang="en-US" dirty="0" smtClean="0">
                <a:solidFill>
                  <a:srgbClr val="1E03BD"/>
                </a:solidFill>
                <a:latin typeface="Comic Sans MS" pitchFamily="66" charset="0"/>
              </a:rPr>
              <a:t>Encourage too much of outing and freaking out </a:t>
            </a:r>
          </a:p>
          <a:p>
            <a:pPr lvl="1">
              <a:buFont typeface="Wingdings" pitchFamily="2" charset="2"/>
              <a:buChar char="§"/>
            </a:pPr>
            <a:endParaRPr lang="en-US" dirty="0" smtClean="0">
              <a:solidFill>
                <a:srgbClr val="1E03BD"/>
              </a:solidFill>
              <a:latin typeface="Comic Sans MS" pitchFamily="66" charset="0"/>
            </a:endParaRP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79</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Request for parents…..</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a:bodyPr>
          <a:lstStyle/>
          <a:p>
            <a:pPr lvl="0">
              <a:buNone/>
            </a:pPr>
            <a:r>
              <a:rPr lang="en-US" dirty="0" smtClean="0">
                <a:solidFill>
                  <a:srgbClr val="1E03BD"/>
                </a:solidFill>
                <a:latin typeface="Comic Sans MS" pitchFamily="66" charset="0"/>
              </a:rPr>
              <a:t>Please </a:t>
            </a:r>
            <a:r>
              <a:rPr lang="en-US" dirty="0" smtClean="0">
                <a:solidFill>
                  <a:srgbClr val="FF0000"/>
                </a:solidFill>
                <a:latin typeface="Comic Sans MS" pitchFamily="66" charset="0"/>
              </a:rPr>
              <a:t>do not </a:t>
            </a:r>
          </a:p>
          <a:p>
            <a:pPr lvl="0"/>
            <a:r>
              <a:rPr lang="en-US" dirty="0" smtClean="0">
                <a:solidFill>
                  <a:srgbClr val="1E03BD"/>
                </a:solidFill>
                <a:latin typeface="Comic Sans MS" pitchFamily="66" charset="0"/>
              </a:rPr>
              <a:t>Encourage wearing indecent dresses and shabby appearances</a:t>
            </a:r>
          </a:p>
          <a:p>
            <a:pPr lvl="0"/>
            <a:r>
              <a:rPr lang="en-US" dirty="0" smtClean="0">
                <a:solidFill>
                  <a:srgbClr val="1E03BD"/>
                </a:solidFill>
                <a:latin typeface="Comic Sans MS" pitchFamily="66" charset="0"/>
              </a:rPr>
              <a:t>encourage laziness by helping them beyond limits</a:t>
            </a:r>
          </a:p>
          <a:p>
            <a:pPr>
              <a:buNone/>
            </a:pPr>
            <a:endParaRPr lang="en-US" dirty="0">
              <a:solidFill>
                <a:srgbClr val="1E03BD"/>
              </a:solidFill>
              <a:latin typeface="Comic Sans MS" pitchFamily="66" charset="0"/>
            </a:endParaRPr>
          </a:p>
          <a:p>
            <a:pPr>
              <a:buNone/>
            </a:pPr>
            <a:endParaRPr lang="en-US" dirty="0" smtClean="0">
              <a:solidFill>
                <a:srgbClr val="1E03BD"/>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80</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Request for parents…..</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a:bodyPr>
          <a:lstStyle/>
          <a:p>
            <a:pPr lvl="0"/>
            <a:r>
              <a:rPr lang="en-US" dirty="0" smtClean="0">
                <a:solidFill>
                  <a:srgbClr val="1E03BD"/>
                </a:solidFill>
                <a:latin typeface="Comic Sans MS" pitchFamily="66" charset="0"/>
              </a:rPr>
              <a:t>Help them to take decisions, but </a:t>
            </a:r>
            <a:r>
              <a:rPr lang="en-US" dirty="0" smtClean="0">
                <a:solidFill>
                  <a:srgbClr val="FF0000"/>
                </a:solidFill>
                <a:latin typeface="Comic Sans MS" pitchFamily="66" charset="0"/>
              </a:rPr>
              <a:t>do not </a:t>
            </a:r>
            <a:r>
              <a:rPr lang="en-US" dirty="0" smtClean="0">
                <a:solidFill>
                  <a:srgbClr val="1E03BD"/>
                </a:solidFill>
                <a:latin typeface="Comic Sans MS" pitchFamily="66" charset="0"/>
              </a:rPr>
              <a:t>force your opinion</a:t>
            </a:r>
          </a:p>
          <a:p>
            <a:pPr lvl="0"/>
            <a:r>
              <a:rPr lang="en-US" dirty="0" smtClean="0">
                <a:solidFill>
                  <a:srgbClr val="1E03BD"/>
                </a:solidFill>
                <a:latin typeface="Comic Sans MS" pitchFamily="66" charset="0"/>
              </a:rPr>
              <a:t>Help them to be </a:t>
            </a:r>
            <a:r>
              <a:rPr lang="en-US" dirty="0" err="1" smtClean="0">
                <a:solidFill>
                  <a:srgbClr val="1E03BD"/>
                </a:solidFill>
                <a:latin typeface="Comic Sans MS" pitchFamily="66" charset="0"/>
              </a:rPr>
              <a:t>organised</a:t>
            </a:r>
            <a:r>
              <a:rPr lang="en-US" dirty="0" smtClean="0">
                <a:solidFill>
                  <a:srgbClr val="1E03BD"/>
                </a:solidFill>
                <a:latin typeface="Comic Sans MS" pitchFamily="66" charset="0"/>
              </a:rPr>
              <a:t> at home and studies</a:t>
            </a:r>
            <a:endParaRPr lang="en-US" dirty="0" smtClean="0">
              <a:latin typeface="Comic Sans MS" pitchFamily="66" charset="0"/>
            </a:endParaRPr>
          </a:p>
          <a:p>
            <a:r>
              <a:rPr lang="en-US" dirty="0" smtClean="0">
                <a:solidFill>
                  <a:srgbClr val="1E03BD"/>
                </a:solidFill>
                <a:latin typeface="Comic Sans MS" pitchFamily="66" charset="0"/>
              </a:rPr>
              <a:t>Help them to develop good habits</a:t>
            </a:r>
            <a:endParaRPr lang="en-US" dirty="0" smtClean="0">
              <a:latin typeface="Comic Sans MS" pitchFamily="66" charset="0"/>
            </a:endParaRPr>
          </a:p>
          <a:p>
            <a:r>
              <a:rPr lang="en-US" dirty="0" smtClean="0">
                <a:solidFill>
                  <a:srgbClr val="1E03BD"/>
                </a:solidFill>
                <a:latin typeface="Comic Sans MS" pitchFamily="66" charset="0"/>
              </a:rPr>
              <a:t>Provide sufficient time for relaxing and physical exercise</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81</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1" y="1165860"/>
            <a:ext cx="13084971" cy="5897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263872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3286" y="1028700"/>
            <a:ext cx="13019047"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289883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71"/>
            <a:ext cx="13167360" cy="760900"/>
          </a:xfrm>
        </p:spPr>
        <p:txBody>
          <a:bodyPr>
            <a:normAutofit fontScale="90000"/>
          </a:bodyPr>
          <a:lstStyle/>
          <a:p>
            <a:r>
              <a:rPr lang="en-IN" dirty="0" smtClean="0">
                <a:latin typeface="Comic Sans MS" panose="030F0702030302020204" pitchFamily="66" charset="0"/>
              </a:rPr>
              <a:t>Grade Point Scale</a:t>
            </a:r>
            <a:endParaRPr lang="en-IN" dirty="0">
              <a:latin typeface="Comic Sans MS" panose="030F0702030302020204" pitchFamily="66" charset="0"/>
            </a:endParaRPr>
          </a:p>
        </p:txBody>
      </p:sp>
      <p:graphicFrame>
        <p:nvGraphicFramePr>
          <p:cNvPr id="4" name="Table 3"/>
          <p:cNvGraphicFramePr>
            <a:graphicFrameLocks noGrp="1"/>
          </p:cNvGraphicFramePr>
          <p:nvPr/>
        </p:nvGraphicFramePr>
        <p:xfrm>
          <a:off x="243844" y="1097288"/>
          <a:ext cx="14142728" cy="6766559"/>
        </p:xfrm>
        <a:graphic>
          <a:graphicData uri="http://schemas.openxmlformats.org/drawingml/2006/table">
            <a:tbl>
              <a:tblPr/>
              <a:tblGrid>
                <a:gridCol w="1874335"/>
                <a:gridCol w="1874335"/>
                <a:gridCol w="1703947"/>
                <a:gridCol w="1374907"/>
                <a:gridCol w="1463040"/>
                <a:gridCol w="1828800"/>
                <a:gridCol w="1828800"/>
                <a:gridCol w="1172196"/>
                <a:gridCol w="1022368"/>
              </a:tblGrid>
              <a:tr h="2021152">
                <a:tc>
                  <a:txBody>
                    <a:bodyPr/>
                    <a:lstStyle/>
                    <a:p>
                      <a:pPr marL="0" marR="0" indent="-68580" algn="ctr">
                        <a:spcBef>
                          <a:spcPts val="1200"/>
                        </a:spcBef>
                        <a:spcAft>
                          <a:spcPts val="300"/>
                        </a:spcAft>
                      </a:pPr>
                      <a:r>
                        <a:rPr lang="en-US" sz="2200" b="1" dirty="0">
                          <a:latin typeface="Bookman Old Style"/>
                          <a:ea typeface="Times New Roman"/>
                          <a:cs typeface="Verdana"/>
                        </a:rPr>
                        <a:t>Level</a:t>
                      </a:r>
                      <a:endParaRPr lang="en-US" sz="2200" b="1" dirty="0">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r>
                        <a:rPr lang="en-US" sz="2200" b="1">
                          <a:latin typeface="Bookman Old Style"/>
                          <a:ea typeface="Times New Roman"/>
                          <a:cs typeface="Verdana"/>
                        </a:rPr>
                        <a:t>Out-standing</a:t>
                      </a:r>
                      <a:endParaRPr lang="en-US" sz="2200" b="1">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r>
                        <a:rPr lang="en-US" sz="2200" b="1">
                          <a:latin typeface="Bookman Old Style"/>
                          <a:ea typeface="Times New Roman"/>
                          <a:cs typeface="Verdana"/>
                        </a:rPr>
                        <a:t>Excellent</a:t>
                      </a:r>
                      <a:endParaRPr lang="en-US" sz="2200" b="1">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r>
                        <a:rPr lang="en-US" sz="2200" b="1">
                          <a:latin typeface="Bookman Old Style"/>
                          <a:ea typeface="Times New Roman"/>
                          <a:cs typeface="Verdana"/>
                        </a:rPr>
                        <a:t>Very Good</a:t>
                      </a:r>
                      <a:endParaRPr lang="en-US" sz="2200" b="1">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r>
                        <a:rPr lang="en-US" sz="2200" b="1" dirty="0">
                          <a:latin typeface="Bookman Old Style"/>
                          <a:ea typeface="Times New Roman"/>
                          <a:cs typeface="Verdana"/>
                        </a:rPr>
                        <a:t>Good</a:t>
                      </a:r>
                      <a:endParaRPr lang="en-US" sz="2200" b="1" dirty="0">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endParaRPr lang="en-US" sz="2200" b="1" dirty="0" smtClean="0">
                        <a:latin typeface="Bookman Old Style"/>
                        <a:ea typeface="Times New Roman"/>
                        <a:cs typeface="Verdana"/>
                      </a:endParaRPr>
                    </a:p>
                    <a:p>
                      <a:pPr marL="0" marR="0" indent="-68580" algn="ctr">
                        <a:spcBef>
                          <a:spcPts val="1200"/>
                        </a:spcBef>
                        <a:spcAft>
                          <a:spcPts val="300"/>
                        </a:spcAft>
                      </a:pPr>
                      <a:r>
                        <a:rPr lang="en-US" sz="2200" b="1" dirty="0" smtClean="0">
                          <a:latin typeface="Bookman Old Style"/>
                          <a:ea typeface="Times New Roman"/>
                          <a:cs typeface="Verdana"/>
                        </a:rPr>
                        <a:t>Above Average </a:t>
                      </a:r>
                      <a:endParaRPr lang="en-US" sz="22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53975" algn="ctr">
                        <a:spcBef>
                          <a:spcPts val="1200"/>
                        </a:spcBef>
                        <a:spcAft>
                          <a:spcPts val="300"/>
                        </a:spcAft>
                      </a:pPr>
                      <a:r>
                        <a:rPr lang="en-US" sz="2200" b="1">
                          <a:latin typeface="Bookman Old Style"/>
                          <a:ea typeface="Times New Roman"/>
                          <a:cs typeface="Verdana"/>
                        </a:rPr>
                        <a:t>Average</a:t>
                      </a:r>
                      <a:endParaRPr lang="en-US" sz="2200" b="1">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r>
                        <a:rPr lang="en-US" sz="2200" b="1" dirty="0">
                          <a:latin typeface="Bookman Old Style"/>
                          <a:ea typeface="Times New Roman"/>
                          <a:cs typeface="Verdana"/>
                        </a:rPr>
                        <a:t>Poor</a:t>
                      </a:r>
                      <a:endParaRPr lang="en-US" sz="2200" b="1" dirty="0">
                        <a:latin typeface="Calibri"/>
                        <a:ea typeface="Times New Roman"/>
                        <a:cs typeface="Times New Roman"/>
                      </a:endParaRPr>
                    </a:p>
                  </a:txBody>
                  <a:tcPr marL="109728" marR="1097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68580" algn="ctr">
                        <a:spcBef>
                          <a:spcPts val="1200"/>
                        </a:spcBef>
                        <a:spcAft>
                          <a:spcPts val="300"/>
                        </a:spcAft>
                      </a:pPr>
                      <a:endParaRPr lang="en-US" sz="2200" b="1" dirty="0" smtClean="0">
                        <a:latin typeface="Bookman Old Style"/>
                        <a:ea typeface="Times New Roman"/>
                        <a:cs typeface="Verdana"/>
                      </a:endParaRPr>
                    </a:p>
                    <a:p>
                      <a:pPr marL="0" marR="0" indent="-68580" algn="ctr">
                        <a:spcBef>
                          <a:spcPts val="1200"/>
                        </a:spcBef>
                        <a:spcAft>
                          <a:spcPts val="300"/>
                        </a:spcAft>
                      </a:pPr>
                      <a:endParaRPr lang="en-US" sz="2200" b="1" dirty="0" smtClean="0">
                        <a:latin typeface="Bookman Old Style"/>
                        <a:ea typeface="Times New Roman"/>
                        <a:cs typeface="Verdana"/>
                      </a:endParaRPr>
                    </a:p>
                    <a:p>
                      <a:pPr marL="0" marR="0" indent="-68580" algn="ctr">
                        <a:spcBef>
                          <a:spcPts val="1200"/>
                        </a:spcBef>
                        <a:spcAft>
                          <a:spcPts val="300"/>
                        </a:spcAft>
                      </a:pPr>
                      <a:r>
                        <a:rPr lang="en-US" sz="2200" b="1" dirty="0" smtClean="0">
                          <a:latin typeface="Bookman Old Style"/>
                          <a:ea typeface="Times New Roman"/>
                          <a:cs typeface="Verdana"/>
                        </a:rPr>
                        <a:t>Fail </a:t>
                      </a:r>
                      <a:endParaRPr lang="en-US" sz="22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092512">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solidFill>
                            <a:srgbClr val="0000FF"/>
                          </a:solidFill>
                          <a:latin typeface="Bookman Old Style"/>
                          <a:ea typeface="Times New Roman"/>
                          <a:cs typeface="Verdana"/>
                        </a:rPr>
                        <a:t>Grade</a:t>
                      </a:r>
                      <a:endParaRPr lang="en-US" sz="2000" b="1" dirty="0">
                        <a:solidFill>
                          <a:srgbClr val="0000FF"/>
                        </a:solidFill>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O</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S</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A</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B</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C</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D</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E</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Bookman Old Style"/>
                        <a:ea typeface="Times New Roman"/>
                        <a:cs typeface="Verdana"/>
                      </a:endParaRPr>
                    </a:p>
                    <a:p>
                      <a:pPr marL="0" marR="0" algn="ctr">
                        <a:spcBef>
                          <a:spcPts val="1200"/>
                        </a:spcBef>
                        <a:spcAft>
                          <a:spcPts val="300"/>
                        </a:spcAft>
                      </a:pPr>
                      <a:r>
                        <a:rPr lang="en-US" sz="2000" b="1" dirty="0" smtClean="0">
                          <a:latin typeface="Bookman Old Style"/>
                          <a:ea typeface="Times New Roman"/>
                          <a:cs typeface="Verdana"/>
                        </a:rPr>
                        <a:t>F</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321942">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solidFill>
                            <a:srgbClr val="0000FF"/>
                          </a:solidFill>
                          <a:latin typeface="Bookman Old Style"/>
                          <a:ea typeface="Times New Roman"/>
                          <a:cs typeface="Verdana"/>
                        </a:rPr>
                        <a:t>Grade </a:t>
                      </a:r>
                      <a:r>
                        <a:rPr lang="en-US" sz="2000" b="0" dirty="0">
                          <a:solidFill>
                            <a:srgbClr val="0000FF"/>
                          </a:solidFill>
                          <a:latin typeface="Bookman Old Style"/>
                          <a:ea typeface="Times New Roman"/>
                          <a:cs typeface="Verdana"/>
                        </a:rPr>
                        <a:t>Points</a:t>
                      </a:r>
                      <a:endParaRPr lang="en-US" sz="2000" b="1" dirty="0">
                        <a:solidFill>
                          <a:srgbClr val="0000FF"/>
                        </a:solidFill>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10</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09</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08</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07</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06</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05</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04</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latin typeface="Bookman Old Style"/>
                          <a:ea typeface="Times New Roman"/>
                          <a:cs typeface="Verdana"/>
                        </a:rPr>
                        <a:t>00</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330953">
                <a:tc>
                  <a:txBody>
                    <a:bodyPr/>
                    <a:lstStyle/>
                    <a:p>
                      <a:pPr marL="0" marR="0" algn="ctr">
                        <a:spcBef>
                          <a:spcPts val="1200"/>
                        </a:spcBef>
                        <a:spcAft>
                          <a:spcPts val="300"/>
                        </a:spcAft>
                      </a:pPr>
                      <a:endParaRPr lang="en-US" sz="2000" b="0" dirty="0" smtClean="0">
                        <a:latin typeface="Bookman Old Style"/>
                        <a:ea typeface="Times New Roman"/>
                        <a:cs typeface="Verdana"/>
                      </a:endParaRPr>
                    </a:p>
                    <a:p>
                      <a:pPr marL="0" marR="0" algn="ctr">
                        <a:spcBef>
                          <a:spcPts val="1200"/>
                        </a:spcBef>
                        <a:spcAft>
                          <a:spcPts val="300"/>
                        </a:spcAft>
                      </a:pPr>
                      <a:r>
                        <a:rPr lang="en-US" sz="2000" b="0" dirty="0" smtClean="0">
                          <a:solidFill>
                            <a:srgbClr val="0000FF"/>
                          </a:solidFill>
                          <a:latin typeface="Bookman Old Style"/>
                          <a:ea typeface="Times New Roman"/>
                          <a:cs typeface="Verdana"/>
                        </a:rPr>
                        <a:t>Score </a:t>
                      </a:r>
                      <a:r>
                        <a:rPr lang="en-US" sz="2000" b="0" dirty="0">
                          <a:solidFill>
                            <a:srgbClr val="0000FF"/>
                          </a:solidFill>
                          <a:latin typeface="Bookman Old Style"/>
                          <a:ea typeface="Times New Roman"/>
                          <a:cs typeface="Verdana"/>
                        </a:rPr>
                        <a:t>(Marks)</a:t>
                      </a:r>
                      <a:endParaRPr lang="en-US" sz="2000" b="1" dirty="0">
                        <a:solidFill>
                          <a:srgbClr val="0000FF"/>
                        </a:solidFill>
                        <a:latin typeface="Calibri"/>
                        <a:ea typeface="Times New Roman"/>
                        <a:cs typeface="Times New Roman"/>
                      </a:endParaRPr>
                    </a:p>
                    <a:p>
                      <a:pPr marL="0" marR="0" algn="ctr">
                        <a:spcBef>
                          <a:spcPts val="0"/>
                        </a:spcBef>
                        <a:spcAft>
                          <a:spcPts val="0"/>
                        </a:spcAft>
                      </a:pPr>
                      <a:r>
                        <a:rPr lang="en-US" sz="2000" dirty="0">
                          <a:solidFill>
                            <a:srgbClr val="0000FF"/>
                          </a:solidFill>
                          <a:latin typeface="Bookman Old Style"/>
                          <a:ea typeface="Times New Roman"/>
                          <a:cs typeface="Verdana"/>
                        </a:rPr>
                        <a:t>Range</a:t>
                      </a:r>
                      <a:endParaRPr lang="en-US" sz="2000" dirty="0">
                        <a:solidFill>
                          <a:srgbClr val="0000FF"/>
                        </a:solidFill>
                        <a:latin typeface="Times New Roman"/>
                        <a:ea typeface="Times New Roman"/>
                        <a:cs typeface="Times New Roman"/>
                      </a:endParaRPr>
                    </a:p>
                    <a:p>
                      <a:pPr marL="0" marR="0" algn="ctr">
                        <a:spcBef>
                          <a:spcPts val="0"/>
                        </a:spcBef>
                        <a:spcAft>
                          <a:spcPts val="0"/>
                        </a:spcAft>
                      </a:pPr>
                      <a:r>
                        <a:rPr lang="en-US" sz="2000" dirty="0">
                          <a:solidFill>
                            <a:srgbClr val="0000FF"/>
                          </a:solidFill>
                          <a:latin typeface="Bookman Old Style"/>
                          <a:ea typeface="Times New Roman"/>
                          <a:cs typeface="Verdana"/>
                        </a:rPr>
                        <a:t>(%)</a:t>
                      </a:r>
                      <a:endParaRPr lang="en-US" sz="2000" dirty="0">
                        <a:solidFill>
                          <a:srgbClr val="0000FF"/>
                        </a:solidFill>
                        <a:latin typeface="Times New Roman"/>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1" dirty="0" smtClean="0">
                        <a:latin typeface="Verdana"/>
                        <a:ea typeface="Times New Roman"/>
                        <a:cs typeface="Verdana"/>
                      </a:endParaRPr>
                    </a:p>
                    <a:p>
                      <a:pPr marL="0" marR="0" algn="ctr">
                        <a:spcBef>
                          <a:spcPts val="1200"/>
                        </a:spcBef>
                        <a:spcAft>
                          <a:spcPts val="300"/>
                        </a:spcAft>
                      </a:pPr>
                      <a:r>
                        <a:rPr lang="en-US" sz="2000" b="0" dirty="0" smtClean="0">
                          <a:latin typeface="Verdana"/>
                          <a:ea typeface="Times New Roman"/>
                          <a:cs typeface="Verdana"/>
                        </a:rPr>
                        <a:t>≥</a:t>
                      </a:r>
                      <a:r>
                        <a:rPr lang="en-US" sz="2000" b="1" dirty="0" smtClean="0">
                          <a:latin typeface="Verdana"/>
                          <a:ea typeface="Times New Roman"/>
                          <a:cs typeface="Verdana"/>
                        </a:rPr>
                        <a:t> </a:t>
                      </a:r>
                      <a:r>
                        <a:rPr lang="en-US" sz="2000" b="0" dirty="0">
                          <a:latin typeface="Verdana"/>
                          <a:ea typeface="Times New Roman"/>
                          <a:cs typeface="Verdana"/>
                        </a:rPr>
                        <a:t>90</a:t>
                      </a:r>
                      <a:endParaRPr lang="en-US" sz="2000" b="1"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Verdana"/>
                        <a:ea typeface="Times New Roman"/>
                        <a:cs typeface="Verdana"/>
                      </a:endParaRPr>
                    </a:p>
                    <a:p>
                      <a:pPr marL="0" marR="0" algn="ctr">
                        <a:spcBef>
                          <a:spcPts val="1200"/>
                        </a:spcBef>
                        <a:spcAft>
                          <a:spcPts val="300"/>
                        </a:spcAft>
                      </a:pPr>
                      <a:r>
                        <a:rPr lang="en-US" sz="2000" b="0" dirty="0" smtClean="0">
                          <a:latin typeface="Verdana"/>
                          <a:ea typeface="Times New Roman"/>
                          <a:cs typeface="Verdana"/>
                        </a:rPr>
                        <a:t>&lt;</a:t>
                      </a:r>
                      <a:r>
                        <a:rPr lang="en-US" sz="2000" b="0" dirty="0">
                          <a:latin typeface="Verdana"/>
                          <a:ea typeface="Times New Roman"/>
                          <a:cs typeface="Verdana"/>
                        </a:rPr>
                        <a:t>90</a:t>
                      </a:r>
                      <a:endParaRPr lang="en-US" sz="2000" b="0" dirty="0">
                        <a:latin typeface="Calibri"/>
                        <a:ea typeface="Times New Roman"/>
                        <a:cs typeface="Times New Roman"/>
                      </a:endParaRPr>
                    </a:p>
                    <a:p>
                      <a:pPr marL="0" marR="0" algn="ctr">
                        <a:spcBef>
                          <a:spcPts val="1200"/>
                        </a:spcBef>
                        <a:spcAft>
                          <a:spcPts val="300"/>
                        </a:spcAft>
                      </a:pPr>
                      <a:r>
                        <a:rPr lang="en-US" sz="2000" b="0" dirty="0">
                          <a:latin typeface="Verdana"/>
                          <a:ea typeface="Times New Roman"/>
                          <a:cs typeface="Verdana"/>
                        </a:rPr>
                        <a:t>≥ 80</a:t>
                      </a:r>
                      <a:endParaRPr lang="en-US" sz="2000" b="0"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spcBef>
                          <a:spcPts val="1200"/>
                        </a:spcBef>
                        <a:spcAft>
                          <a:spcPts val="300"/>
                        </a:spcAft>
                      </a:pPr>
                      <a:endParaRPr lang="en-US" sz="2000" b="0" dirty="0" smtClean="0">
                        <a:latin typeface="Verdana"/>
                        <a:ea typeface="Times New Roman"/>
                        <a:cs typeface="Verdana"/>
                      </a:endParaRPr>
                    </a:p>
                    <a:p>
                      <a:pPr marL="0" marR="0">
                        <a:spcBef>
                          <a:spcPts val="1200"/>
                        </a:spcBef>
                        <a:spcAft>
                          <a:spcPts val="300"/>
                        </a:spcAft>
                      </a:pPr>
                      <a:r>
                        <a:rPr lang="en-US" sz="2000" b="0" dirty="0" smtClean="0">
                          <a:latin typeface="Verdana"/>
                          <a:ea typeface="Times New Roman"/>
                          <a:cs typeface="Verdana"/>
                        </a:rPr>
                        <a:t>  &lt; </a:t>
                      </a:r>
                      <a:r>
                        <a:rPr lang="en-US" sz="2000" b="0" dirty="0">
                          <a:latin typeface="Verdana"/>
                          <a:ea typeface="Times New Roman"/>
                          <a:cs typeface="Verdana"/>
                        </a:rPr>
                        <a:t>80 </a:t>
                      </a:r>
                      <a:endParaRPr lang="en-US" sz="2000" b="0" dirty="0">
                        <a:latin typeface="Calibri"/>
                        <a:ea typeface="Times New Roman"/>
                        <a:cs typeface="Times New Roman"/>
                      </a:endParaRPr>
                    </a:p>
                    <a:p>
                      <a:pPr marL="0" marR="0">
                        <a:spcBef>
                          <a:spcPts val="1200"/>
                        </a:spcBef>
                        <a:spcAft>
                          <a:spcPts val="300"/>
                        </a:spcAft>
                      </a:pPr>
                      <a:r>
                        <a:rPr lang="en-US" sz="2000" b="0" dirty="0" smtClean="0">
                          <a:latin typeface="Verdana"/>
                          <a:ea typeface="Times New Roman"/>
                          <a:cs typeface="Verdana"/>
                        </a:rPr>
                        <a:t>  ≥70</a:t>
                      </a:r>
                      <a:endParaRPr lang="en-US" sz="2000" b="0"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2000" b="0" dirty="0">
                        <a:latin typeface="Verdana"/>
                        <a:ea typeface="Times New Roman"/>
                        <a:cs typeface="Verdana"/>
                      </a:endParaRPr>
                    </a:p>
                    <a:p>
                      <a:pPr marL="0" marR="0" algn="ctr">
                        <a:spcBef>
                          <a:spcPts val="0"/>
                        </a:spcBef>
                        <a:spcAft>
                          <a:spcPts val="0"/>
                        </a:spcAft>
                      </a:pPr>
                      <a:endParaRPr lang="en-US" sz="2000" b="0" dirty="0" smtClean="0">
                        <a:latin typeface="Verdana"/>
                        <a:ea typeface="Times New Roman"/>
                        <a:cs typeface="Verdana"/>
                      </a:endParaRPr>
                    </a:p>
                    <a:p>
                      <a:pPr marL="0" marR="0" algn="ctr">
                        <a:spcBef>
                          <a:spcPts val="0"/>
                        </a:spcBef>
                        <a:spcAft>
                          <a:spcPts val="0"/>
                        </a:spcAft>
                      </a:pPr>
                      <a:r>
                        <a:rPr lang="en-US" sz="2000" b="0" dirty="0" smtClean="0">
                          <a:latin typeface="Verdana"/>
                          <a:ea typeface="Times New Roman"/>
                          <a:cs typeface="Verdana"/>
                        </a:rPr>
                        <a:t>&lt; 70</a:t>
                      </a:r>
                    </a:p>
                    <a:p>
                      <a:pPr marL="0" marR="0" algn="ctr">
                        <a:spcBef>
                          <a:spcPts val="0"/>
                        </a:spcBef>
                        <a:spcAft>
                          <a:spcPts val="0"/>
                        </a:spcAft>
                      </a:pPr>
                      <a:endParaRPr lang="en-US" sz="2000" b="0" dirty="0">
                        <a:latin typeface="Times New Roman"/>
                        <a:ea typeface="Times New Roman"/>
                        <a:cs typeface="Times New Roman"/>
                      </a:endParaRPr>
                    </a:p>
                    <a:p>
                      <a:pPr marL="0" marR="0" algn="ctr">
                        <a:spcBef>
                          <a:spcPts val="0"/>
                        </a:spcBef>
                        <a:spcAft>
                          <a:spcPts val="0"/>
                        </a:spcAft>
                      </a:pPr>
                      <a:r>
                        <a:rPr lang="en-US" sz="2000" b="0" dirty="0">
                          <a:latin typeface="Verdana"/>
                          <a:ea typeface="Times New Roman"/>
                          <a:cs typeface="Verdana"/>
                        </a:rPr>
                        <a:t>≥</a:t>
                      </a:r>
                      <a:r>
                        <a:rPr lang="en-US" sz="2000" b="0" dirty="0" smtClean="0">
                          <a:latin typeface="Verdana"/>
                          <a:ea typeface="Times New Roman"/>
                          <a:cs typeface="Verdana"/>
                        </a:rPr>
                        <a:t>60 </a:t>
                      </a:r>
                      <a:endParaRPr lang="en-US" sz="2000" b="0" dirty="0">
                        <a:latin typeface="Times New Roman"/>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2000" b="0" dirty="0">
                        <a:latin typeface="Verdana"/>
                        <a:ea typeface="Times New Roman"/>
                        <a:cs typeface="Verdana"/>
                      </a:endParaRPr>
                    </a:p>
                    <a:p>
                      <a:pPr marL="0" marR="0" algn="ctr">
                        <a:spcBef>
                          <a:spcPts val="0"/>
                        </a:spcBef>
                        <a:spcAft>
                          <a:spcPts val="0"/>
                        </a:spcAft>
                      </a:pPr>
                      <a:endParaRPr lang="en-US" sz="2000" b="0" dirty="0" smtClean="0">
                        <a:latin typeface="Verdana"/>
                        <a:ea typeface="Times New Roman"/>
                        <a:cs typeface="Verdana"/>
                      </a:endParaRPr>
                    </a:p>
                    <a:p>
                      <a:pPr marL="0" marR="0" algn="ctr">
                        <a:spcBef>
                          <a:spcPts val="0"/>
                        </a:spcBef>
                        <a:spcAft>
                          <a:spcPts val="0"/>
                        </a:spcAft>
                      </a:pPr>
                      <a:r>
                        <a:rPr lang="en-US" sz="2000" b="0" dirty="0" smtClean="0">
                          <a:latin typeface="Verdana"/>
                          <a:ea typeface="Times New Roman"/>
                          <a:cs typeface="Verdana"/>
                        </a:rPr>
                        <a:t>&lt; 60</a:t>
                      </a:r>
                    </a:p>
                    <a:p>
                      <a:pPr marL="0" marR="0" algn="ctr">
                        <a:spcBef>
                          <a:spcPts val="0"/>
                        </a:spcBef>
                        <a:spcAft>
                          <a:spcPts val="0"/>
                        </a:spcAft>
                      </a:pPr>
                      <a:endParaRPr lang="en-US" sz="2000" b="0" dirty="0">
                        <a:latin typeface="Times New Roman"/>
                        <a:ea typeface="Times New Roman"/>
                        <a:cs typeface="Times New Roman"/>
                      </a:endParaRPr>
                    </a:p>
                    <a:p>
                      <a:pPr marL="0" marR="0" algn="ctr">
                        <a:spcBef>
                          <a:spcPts val="0"/>
                        </a:spcBef>
                        <a:spcAft>
                          <a:spcPts val="0"/>
                        </a:spcAft>
                      </a:pPr>
                      <a:r>
                        <a:rPr lang="en-US" sz="2000" b="0" dirty="0">
                          <a:latin typeface="Verdana"/>
                          <a:ea typeface="Times New Roman"/>
                          <a:cs typeface="Verdana"/>
                        </a:rPr>
                        <a:t>≥</a:t>
                      </a:r>
                      <a:r>
                        <a:rPr lang="en-US" sz="2000" b="0" dirty="0" smtClean="0">
                          <a:latin typeface="Verdana"/>
                          <a:ea typeface="Times New Roman"/>
                          <a:cs typeface="Verdana"/>
                        </a:rPr>
                        <a:t>50 </a:t>
                      </a:r>
                      <a:endParaRPr lang="en-US" sz="2000" b="0" dirty="0">
                        <a:latin typeface="Times New Roman"/>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2000" b="0" dirty="0">
                        <a:latin typeface="Verdana"/>
                        <a:ea typeface="Times New Roman"/>
                        <a:cs typeface="Verdana"/>
                      </a:endParaRPr>
                    </a:p>
                    <a:p>
                      <a:pPr marL="0" marR="0" algn="ctr">
                        <a:spcBef>
                          <a:spcPts val="0"/>
                        </a:spcBef>
                        <a:spcAft>
                          <a:spcPts val="0"/>
                        </a:spcAft>
                      </a:pPr>
                      <a:endParaRPr lang="en-US" sz="2000" b="0" dirty="0" smtClean="0">
                        <a:latin typeface="Verdana"/>
                        <a:ea typeface="Times New Roman"/>
                        <a:cs typeface="Verdana"/>
                      </a:endParaRPr>
                    </a:p>
                    <a:p>
                      <a:pPr marL="0" marR="0" algn="ctr">
                        <a:spcBef>
                          <a:spcPts val="0"/>
                        </a:spcBef>
                        <a:spcAft>
                          <a:spcPts val="0"/>
                        </a:spcAft>
                      </a:pPr>
                      <a:r>
                        <a:rPr lang="en-US" sz="2000" b="0" dirty="0" smtClean="0">
                          <a:latin typeface="Verdana"/>
                          <a:ea typeface="Times New Roman"/>
                          <a:cs typeface="Verdana"/>
                        </a:rPr>
                        <a:t>&lt; 50</a:t>
                      </a:r>
                    </a:p>
                    <a:p>
                      <a:pPr marL="0" marR="0" algn="ctr">
                        <a:spcBef>
                          <a:spcPts val="0"/>
                        </a:spcBef>
                        <a:spcAft>
                          <a:spcPts val="0"/>
                        </a:spcAft>
                      </a:pPr>
                      <a:endParaRPr lang="en-US" sz="2000" b="0" dirty="0">
                        <a:latin typeface="Times New Roman"/>
                        <a:ea typeface="Times New Roman"/>
                        <a:cs typeface="Times New Roman"/>
                      </a:endParaRPr>
                    </a:p>
                    <a:p>
                      <a:pPr marL="0" marR="0" algn="ctr">
                        <a:spcBef>
                          <a:spcPts val="0"/>
                        </a:spcBef>
                        <a:spcAft>
                          <a:spcPts val="0"/>
                        </a:spcAft>
                      </a:pPr>
                      <a:r>
                        <a:rPr lang="en-US" sz="2000" b="0" dirty="0">
                          <a:latin typeface="Verdana"/>
                          <a:ea typeface="Times New Roman"/>
                          <a:cs typeface="Verdana"/>
                        </a:rPr>
                        <a:t>≥</a:t>
                      </a:r>
                      <a:r>
                        <a:rPr lang="en-US" sz="2000" b="0" dirty="0" smtClean="0">
                          <a:latin typeface="Verdana"/>
                          <a:ea typeface="Times New Roman"/>
                          <a:cs typeface="Verdana"/>
                        </a:rPr>
                        <a:t>45 </a:t>
                      </a:r>
                      <a:endParaRPr lang="en-US" sz="2000" b="0" dirty="0">
                        <a:latin typeface="Times New Roman"/>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2000" b="0" dirty="0">
                        <a:latin typeface="Verdana"/>
                        <a:ea typeface="Times New Roman"/>
                        <a:cs typeface="Verdana"/>
                      </a:endParaRPr>
                    </a:p>
                    <a:p>
                      <a:pPr marL="0" marR="0" algn="ctr">
                        <a:spcBef>
                          <a:spcPts val="0"/>
                        </a:spcBef>
                        <a:spcAft>
                          <a:spcPts val="0"/>
                        </a:spcAft>
                      </a:pPr>
                      <a:endParaRPr lang="en-US" sz="2000" b="0" dirty="0" smtClean="0">
                        <a:latin typeface="Verdana"/>
                        <a:ea typeface="Times New Roman"/>
                        <a:cs typeface="Verdana"/>
                      </a:endParaRPr>
                    </a:p>
                    <a:p>
                      <a:pPr marL="0" marR="0" algn="ctr">
                        <a:spcBef>
                          <a:spcPts val="0"/>
                        </a:spcBef>
                        <a:spcAft>
                          <a:spcPts val="0"/>
                        </a:spcAft>
                      </a:pPr>
                      <a:r>
                        <a:rPr lang="en-US" sz="2000" b="0" dirty="0" smtClean="0">
                          <a:latin typeface="Verdana"/>
                          <a:ea typeface="Times New Roman"/>
                          <a:cs typeface="Verdana"/>
                        </a:rPr>
                        <a:t>&lt; 45</a:t>
                      </a:r>
                    </a:p>
                    <a:p>
                      <a:pPr marL="0" marR="0" algn="ctr">
                        <a:spcBef>
                          <a:spcPts val="0"/>
                        </a:spcBef>
                        <a:spcAft>
                          <a:spcPts val="0"/>
                        </a:spcAft>
                      </a:pPr>
                      <a:endParaRPr lang="en-US" sz="2000" b="0" dirty="0">
                        <a:latin typeface="Times New Roman"/>
                        <a:ea typeface="Times New Roman"/>
                        <a:cs typeface="Times New Roman"/>
                      </a:endParaRPr>
                    </a:p>
                    <a:p>
                      <a:pPr marL="0" marR="0" algn="ctr">
                        <a:spcBef>
                          <a:spcPts val="0"/>
                        </a:spcBef>
                        <a:spcAft>
                          <a:spcPts val="0"/>
                        </a:spcAft>
                      </a:pPr>
                      <a:r>
                        <a:rPr lang="en-US" sz="2000" b="0" dirty="0">
                          <a:latin typeface="Verdana"/>
                          <a:ea typeface="Times New Roman"/>
                          <a:cs typeface="Verdana"/>
                        </a:rPr>
                        <a:t> ≥</a:t>
                      </a:r>
                      <a:r>
                        <a:rPr lang="en-US" sz="2000" b="0" dirty="0" smtClean="0">
                          <a:latin typeface="Verdana"/>
                          <a:ea typeface="Times New Roman"/>
                          <a:cs typeface="Verdana"/>
                        </a:rPr>
                        <a:t>40 </a:t>
                      </a:r>
                      <a:endParaRPr lang="en-US" sz="2000" b="0" dirty="0">
                        <a:latin typeface="Times New Roman"/>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200"/>
                        </a:spcBef>
                        <a:spcAft>
                          <a:spcPts val="300"/>
                        </a:spcAft>
                      </a:pPr>
                      <a:endParaRPr lang="en-US" sz="2000" b="0" dirty="0" smtClean="0">
                        <a:latin typeface="Verdana"/>
                        <a:ea typeface="Times New Roman"/>
                        <a:cs typeface="Verdana"/>
                      </a:endParaRPr>
                    </a:p>
                    <a:p>
                      <a:pPr marL="0" marR="0" algn="ctr">
                        <a:spcBef>
                          <a:spcPts val="1200"/>
                        </a:spcBef>
                        <a:spcAft>
                          <a:spcPts val="300"/>
                        </a:spcAft>
                      </a:pPr>
                      <a:r>
                        <a:rPr lang="en-US" sz="2000" b="0" dirty="0" smtClean="0">
                          <a:latin typeface="Verdana"/>
                          <a:ea typeface="Times New Roman"/>
                          <a:cs typeface="Verdana"/>
                        </a:rPr>
                        <a:t>&lt; </a:t>
                      </a:r>
                      <a:r>
                        <a:rPr lang="en-US" sz="2000" b="0" dirty="0">
                          <a:latin typeface="Verdana"/>
                          <a:ea typeface="Times New Roman"/>
                          <a:cs typeface="Verdana"/>
                        </a:rPr>
                        <a:t>40</a:t>
                      </a:r>
                      <a:endParaRPr lang="en-US" sz="2000" b="0" dirty="0">
                        <a:latin typeface="Calibri"/>
                        <a:ea typeface="Times New Roman"/>
                        <a:cs typeface="Times New Roman"/>
                      </a:endParaRPr>
                    </a:p>
                  </a:txBody>
                  <a:tcPr marL="109728" marR="1097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5" name="Slide Number Placeholder 4"/>
          <p:cNvSpPr>
            <a:spLocks noGrp="1"/>
          </p:cNvSpPr>
          <p:nvPr>
            <p:ph type="sldNum" sz="quarter" idx="12"/>
          </p:nvPr>
        </p:nvSpPr>
        <p:spPr/>
        <p:txBody>
          <a:bodyPr/>
          <a:lstStyle/>
          <a:p>
            <a:fld id="{A84FE52C-A692-4D48-8E63-B57AEDED47B6}" type="slidenum">
              <a:rPr lang="en-IN" smtClean="0"/>
              <a:pPr/>
              <a:t>84</a:t>
            </a:fld>
            <a:endParaRPr lang="en-IN"/>
          </a:p>
        </p:txBody>
      </p:sp>
    </p:spTree>
    <p:extLst>
      <p:ext uri="{BB962C8B-B14F-4D97-AF65-F5344CB8AC3E}">
        <p14:creationId xmlns:p14="http://schemas.microsoft.com/office/powerpoint/2010/main" val="4562322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b="1" u="sng" dirty="0">
                <a:solidFill>
                  <a:srgbClr val="FF0000"/>
                </a:solidFill>
              </a:rPr>
              <a:t>Illustration of Computation of SGPA  </a:t>
            </a:r>
            <a:endParaRPr lang="en-US" sz="4500" dirty="0">
              <a:solidFill>
                <a:srgbClr val="FF0000"/>
              </a:solidFill>
            </a:endParaRPr>
          </a:p>
        </p:txBody>
      </p:sp>
      <p:sp>
        <p:nvSpPr>
          <p:cNvPr id="3" name="Content Placeholder 2"/>
          <p:cNvSpPr>
            <a:spLocks noGrp="1"/>
          </p:cNvSpPr>
          <p:nvPr>
            <p:ph idx="1"/>
          </p:nvPr>
        </p:nvSpPr>
        <p:spPr>
          <a:xfrm>
            <a:off x="731520" y="1737362"/>
            <a:ext cx="13167360" cy="5431156"/>
          </a:xfrm>
        </p:spPr>
        <p:txBody>
          <a:bodyPr/>
          <a:lstStyle/>
          <a:p>
            <a:pPr>
              <a:buNone/>
            </a:pPr>
            <a:r>
              <a:rPr lang="en-US" dirty="0" smtClean="0"/>
              <a:t>  </a:t>
            </a:r>
            <a:endParaRPr lang="en-US" dirty="0"/>
          </a:p>
          <a:p>
            <a:endParaRPr lang="en-US" dirty="0"/>
          </a:p>
        </p:txBody>
      </p:sp>
      <p:graphicFrame>
        <p:nvGraphicFramePr>
          <p:cNvPr id="4" name="Table 3"/>
          <p:cNvGraphicFramePr>
            <a:graphicFrameLocks noGrp="1"/>
          </p:cNvGraphicFramePr>
          <p:nvPr/>
        </p:nvGraphicFramePr>
        <p:xfrm>
          <a:off x="1706880" y="1828804"/>
          <a:ext cx="12192000" cy="5291328"/>
        </p:xfrm>
        <a:graphic>
          <a:graphicData uri="http://schemas.openxmlformats.org/drawingml/2006/table">
            <a:tbl>
              <a:tblPr firstRow="1" bandRow="1">
                <a:tableStyleId>{5C22544A-7EE6-4342-B048-85BDC9FD1C3A}</a:tableStyleId>
              </a:tblPr>
              <a:tblGrid>
                <a:gridCol w="2438400"/>
                <a:gridCol w="2438400"/>
                <a:gridCol w="2438400"/>
                <a:gridCol w="2438400"/>
                <a:gridCol w="2438400"/>
              </a:tblGrid>
              <a:tr h="804672">
                <a:tc>
                  <a:txBody>
                    <a:bodyPr/>
                    <a:lstStyle/>
                    <a:p>
                      <a:pPr marL="0" marR="0" algn="ctr">
                        <a:spcBef>
                          <a:spcPts val="0"/>
                        </a:spcBef>
                        <a:spcAft>
                          <a:spcPts val="0"/>
                        </a:spcAft>
                      </a:pPr>
                      <a:endParaRPr lang="en-US" sz="1700" b="0" dirty="0" smtClean="0">
                        <a:latin typeface="Bookman Old Style"/>
                        <a:ea typeface="Times New Roman"/>
                        <a:cs typeface="Georgia"/>
                      </a:endParaRPr>
                    </a:p>
                    <a:p>
                      <a:pPr marL="0" marR="0" algn="ctr">
                        <a:spcBef>
                          <a:spcPts val="0"/>
                        </a:spcBef>
                        <a:spcAft>
                          <a:spcPts val="0"/>
                        </a:spcAft>
                      </a:pPr>
                      <a:r>
                        <a:rPr lang="en-US" sz="1700" b="0" dirty="0" smtClean="0">
                          <a:latin typeface="Bookman Old Style"/>
                          <a:ea typeface="Times New Roman"/>
                          <a:cs typeface="Georgia"/>
                        </a:rPr>
                        <a:t>Course</a:t>
                      </a:r>
                      <a:endParaRPr lang="en-US" sz="1700" b="1" dirty="0">
                        <a:latin typeface="Calibri"/>
                        <a:ea typeface="Times New Roman"/>
                        <a:cs typeface="Times New Roman"/>
                      </a:endParaRPr>
                    </a:p>
                  </a:txBody>
                  <a:tcPr marL="109728" marR="109728" marT="0" marB="0">
                    <a:lnB w="12700" cap="flat" cmpd="sng" algn="ctr">
                      <a:solidFill>
                        <a:schemeClr val="tx1"/>
                      </a:solidFill>
                      <a:prstDash val="solid"/>
                      <a:round/>
                      <a:headEnd type="none" w="med" len="med"/>
                      <a:tailEnd type="none" w="med" len="med"/>
                    </a:lnB>
                    <a:solidFill>
                      <a:srgbClr val="C00000"/>
                    </a:solidFill>
                  </a:tcPr>
                </a:tc>
                <a:tc>
                  <a:txBody>
                    <a:bodyPr/>
                    <a:lstStyle/>
                    <a:p>
                      <a:pPr marL="0" marR="0" algn="ctr">
                        <a:spcBef>
                          <a:spcPts val="0"/>
                        </a:spcBef>
                        <a:spcAft>
                          <a:spcPts val="0"/>
                        </a:spcAft>
                      </a:pPr>
                      <a:endParaRPr lang="en-US" sz="1500" b="0" dirty="0" smtClean="0">
                        <a:latin typeface="Bookman Old Style"/>
                        <a:ea typeface="Times New Roman"/>
                        <a:cs typeface="Georgia"/>
                      </a:endParaRPr>
                    </a:p>
                    <a:p>
                      <a:pPr marL="0" marR="0" algn="ctr">
                        <a:spcBef>
                          <a:spcPts val="0"/>
                        </a:spcBef>
                        <a:spcAft>
                          <a:spcPts val="0"/>
                        </a:spcAft>
                      </a:pPr>
                      <a:r>
                        <a:rPr lang="en-US" sz="1500" b="0" dirty="0" smtClean="0">
                          <a:latin typeface="Bookman Old Style"/>
                          <a:ea typeface="Times New Roman"/>
                          <a:cs typeface="Georgia"/>
                        </a:rPr>
                        <a:t>Credit</a:t>
                      </a:r>
                      <a:endParaRPr lang="en-US" sz="1500" b="1" dirty="0">
                        <a:latin typeface="Calibri"/>
                        <a:ea typeface="Times New Roman"/>
                        <a:cs typeface="Times New Roman"/>
                      </a:endParaRPr>
                    </a:p>
                  </a:txBody>
                  <a:tcPr marL="109728" marR="109728" marT="0" marB="0">
                    <a:lnB w="12700" cap="flat" cmpd="sng" algn="ctr">
                      <a:solidFill>
                        <a:schemeClr val="tx1"/>
                      </a:solidFill>
                      <a:prstDash val="solid"/>
                      <a:round/>
                      <a:headEnd type="none" w="med" len="med"/>
                      <a:tailEnd type="none" w="med" len="med"/>
                    </a:lnB>
                    <a:solidFill>
                      <a:srgbClr val="C00000"/>
                    </a:solidFill>
                  </a:tcPr>
                </a:tc>
                <a:tc>
                  <a:txBody>
                    <a:bodyPr/>
                    <a:lstStyle/>
                    <a:p>
                      <a:pPr marL="0" marR="0" algn="ctr">
                        <a:spcBef>
                          <a:spcPts val="0"/>
                        </a:spcBef>
                        <a:spcAft>
                          <a:spcPts val="0"/>
                        </a:spcAft>
                      </a:pPr>
                      <a:endParaRPr lang="en-US" sz="1500" b="0" dirty="0" smtClean="0">
                        <a:latin typeface="Bookman Old Style"/>
                        <a:ea typeface="Times New Roman"/>
                        <a:cs typeface="Georgia"/>
                      </a:endParaRPr>
                    </a:p>
                    <a:p>
                      <a:pPr marL="0" marR="0" algn="ctr">
                        <a:spcBef>
                          <a:spcPts val="0"/>
                        </a:spcBef>
                        <a:spcAft>
                          <a:spcPts val="0"/>
                        </a:spcAft>
                      </a:pPr>
                      <a:r>
                        <a:rPr lang="en-US" sz="1500" b="0" dirty="0" smtClean="0">
                          <a:latin typeface="Bookman Old Style"/>
                          <a:ea typeface="Times New Roman"/>
                          <a:cs typeface="Georgia"/>
                        </a:rPr>
                        <a:t>Grade </a:t>
                      </a:r>
                      <a:r>
                        <a:rPr lang="en-US" sz="1500" b="0" dirty="0">
                          <a:latin typeface="Bookman Old Style"/>
                          <a:ea typeface="Times New Roman"/>
                          <a:cs typeface="Georgia"/>
                        </a:rPr>
                        <a:t>letter</a:t>
                      </a:r>
                      <a:endParaRPr lang="en-US" sz="1500" b="1" dirty="0">
                        <a:latin typeface="Calibri"/>
                        <a:ea typeface="Times New Roman"/>
                        <a:cs typeface="Times New Roman"/>
                      </a:endParaRPr>
                    </a:p>
                  </a:txBody>
                  <a:tcPr marL="109728" marR="109728" marT="0" marB="0">
                    <a:lnB w="12700" cap="flat" cmpd="sng" algn="ctr">
                      <a:solidFill>
                        <a:schemeClr val="tx1"/>
                      </a:solidFill>
                      <a:prstDash val="solid"/>
                      <a:round/>
                      <a:headEnd type="none" w="med" len="med"/>
                      <a:tailEnd type="none" w="med" len="med"/>
                    </a:lnB>
                    <a:solidFill>
                      <a:srgbClr val="C00000"/>
                    </a:solidFill>
                  </a:tcPr>
                </a:tc>
                <a:tc>
                  <a:txBody>
                    <a:bodyPr/>
                    <a:lstStyle/>
                    <a:p>
                      <a:pPr marL="0" marR="0" algn="ctr">
                        <a:spcBef>
                          <a:spcPts val="0"/>
                        </a:spcBef>
                        <a:spcAft>
                          <a:spcPts val="0"/>
                        </a:spcAft>
                      </a:pPr>
                      <a:endParaRPr lang="en-US" sz="1500" b="0" dirty="0" smtClean="0">
                        <a:latin typeface="Bookman Old Style"/>
                        <a:ea typeface="Times New Roman"/>
                        <a:cs typeface="Georgia"/>
                      </a:endParaRPr>
                    </a:p>
                    <a:p>
                      <a:pPr marL="0" marR="0" algn="ctr">
                        <a:spcBef>
                          <a:spcPts val="0"/>
                        </a:spcBef>
                        <a:spcAft>
                          <a:spcPts val="0"/>
                        </a:spcAft>
                      </a:pPr>
                      <a:r>
                        <a:rPr lang="en-US" sz="1500" b="0" dirty="0" smtClean="0">
                          <a:latin typeface="Bookman Old Style"/>
                          <a:ea typeface="Times New Roman"/>
                          <a:cs typeface="Georgia"/>
                        </a:rPr>
                        <a:t>Grade </a:t>
                      </a:r>
                      <a:r>
                        <a:rPr lang="en-US" sz="1500" b="0" dirty="0">
                          <a:latin typeface="Bookman Old Style"/>
                          <a:ea typeface="Times New Roman"/>
                          <a:cs typeface="Georgia"/>
                        </a:rPr>
                        <a:t>point</a:t>
                      </a:r>
                      <a:endParaRPr lang="en-US" sz="1500" b="1" dirty="0">
                        <a:latin typeface="Calibri"/>
                        <a:ea typeface="Times New Roman"/>
                        <a:cs typeface="Times New Roman"/>
                      </a:endParaRPr>
                    </a:p>
                  </a:txBody>
                  <a:tcPr marL="109728" marR="109728" marT="0" marB="0">
                    <a:lnB w="12700" cap="flat" cmpd="sng" algn="ctr">
                      <a:solidFill>
                        <a:schemeClr val="tx1"/>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US" sz="1500" b="0" dirty="0">
                          <a:latin typeface="Bookman Old Style"/>
                          <a:ea typeface="Times New Roman"/>
                          <a:cs typeface="Georgia"/>
                        </a:rPr>
                        <a:t>Credit Point</a:t>
                      </a:r>
                      <a:endParaRPr lang="en-US" sz="1500" b="1" dirty="0">
                        <a:latin typeface="Calibri"/>
                        <a:ea typeface="Times New Roman"/>
                        <a:cs typeface="Times New Roman"/>
                      </a:endParaRPr>
                    </a:p>
                    <a:p>
                      <a:pPr marL="0" marR="0" algn="ctr">
                        <a:spcBef>
                          <a:spcPts val="0"/>
                        </a:spcBef>
                        <a:spcAft>
                          <a:spcPts val="0"/>
                        </a:spcAft>
                      </a:pPr>
                      <a:r>
                        <a:rPr lang="en-US" sz="1500" dirty="0">
                          <a:latin typeface="Bookman Old Style"/>
                          <a:ea typeface="Times New Roman"/>
                          <a:cs typeface="Georgia"/>
                        </a:rPr>
                        <a:t>(Credit x </a:t>
                      </a:r>
                      <a:r>
                        <a:rPr lang="en-US" sz="1500" dirty="0" smtClean="0">
                          <a:latin typeface="Bookman Old Style"/>
                          <a:ea typeface="Times New Roman"/>
                          <a:cs typeface="Georgia"/>
                        </a:rPr>
                        <a:t>Grade Point)</a:t>
                      </a:r>
                      <a:endParaRPr lang="en-US" sz="1500" dirty="0">
                        <a:latin typeface="Times New Roman"/>
                        <a:ea typeface="Times New Roman"/>
                        <a:cs typeface="Times New Roman"/>
                      </a:endParaRPr>
                    </a:p>
                  </a:txBody>
                  <a:tcPr marL="109728" marR="109728" marT="0" marB="0">
                    <a:lnB w="12700" cap="flat" cmpd="sng" algn="ctr">
                      <a:solidFill>
                        <a:schemeClr val="tx1"/>
                      </a:solidFill>
                      <a:prstDash val="solid"/>
                      <a:round/>
                      <a:headEnd type="none" w="med" len="med"/>
                      <a:tailEnd type="none" w="med" len="med"/>
                    </a:lnB>
                    <a:solidFill>
                      <a:srgbClr val="C00000"/>
                    </a:solidFill>
                  </a:tcPr>
                </a:tc>
              </a:tr>
              <a:tr h="469392">
                <a:tc>
                  <a:txBody>
                    <a:bodyPr/>
                    <a:lstStyle/>
                    <a:p>
                      <a:pPr marL="0" marR="0" algn="ctr">
                        <a:spcBef>
                          <a:spcPts val="0"/>
                        </a:spcBef>
                        <a:spcAft>
                          <a:spcPts val="0"/>
                        </a:spcAft>
                      </a:pPr>
                      <a:r>
                        <a:rPr lang="en-US" sz="1500" b="0" dirty="0">
                          <a:latin typeface="Bookman Old Style"/>
                          <a:ea typeface="Times New Roman"/>
                          <a:cs typeface="Times New Roman"/>
                        </a:rPr>
                        <a:t>Course 1</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4</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A</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8</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4x8  = 32</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2</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4</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C</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6</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4x6  = 24</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3</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4</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B</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7</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4x7  = 28</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4</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3</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O</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10</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3x10= 30</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5</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3</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D</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4</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3x4  = 12</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6</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3</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C</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6</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3x6  = 18</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7</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2</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S</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9</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2x9  = 18</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9392">
                <a:tc>
                  <a:txBody>
                    <a:bodyPr/>
                    <a:lstStyle/>
                    <a:p>
                      <a:pPr marL="0" marR="0" algn="ctr">
                        <a:spcBef>
                          <a:spcPts val="0"/>
                        </a:spcBef>
                        <a:spcAft>
                          <a:spcPts val="0"/>
                        </a:spcAft>
                      </a:pPr>
                      <a:r>
                        <a:rPr lang="en-US" sz="1500" b="0">
                          <a:latin typeface="Bookman Old Style"/>
                          <a:ea typeface="Times New Roman"/>
                          <a:cs typeface="Times New Roman"/>
                        </a:rPr>
                        <a:t>Course 8</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2</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C</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a:latin typeface="Bookman Old Style"/>
                          <a:ea typeface="Times New Roman"/>
                          <a:cs typeface="Times New Roman"/>
                        </a:rPr>
                        <a:t>6</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0" dirty="0">
                          <a:latin typeface="Bookman Old Style"/>
                          <a:ea typeface="Times New Roman"/>
                          <a:cs typeface="Times New Roman"/>
                        </a:rPr>
                        <a:t>2x6  = 12</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marL="0" marR="0" algn="just">
                        <a:spcBef>
                          <a:spcPts val="0"/>
                        </a:spcBef>
                        <a:spcAft>
                          <a:spcPts val="0"/>
                        </a:spcAft>
                      </a:pPr>
                      <a:endParaRPr lang="en-US" sz="1500" b="0" dirty="0">
                        <a:latin typeface="Bookman Old Style"/>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200" b="1" dirty="0">
                          <a:latin typeface="Bookman Old Style"/>
                          <a:ea typeface="Times New Roman"/>
                          <a:cs typeface="Times New Roman"/>
                        </a:rPr>
                        <a:t>25</a:t>
                      </a:r>
                      <a:endParaRPr lang="en-US" sz="22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0"/>
                        </a:spcAft>
                      </a:pPr>
                      <a:endParaRPr lang="en-US" sz="1500" b="0" dirty="0">
                        <a:latin typeface="Bookman Old Style"/>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0"/>
                        </a:spcAft>
                      </a:pPr>
                      <a:endParaRPr lang="en-US" sz="1500" b="0" dirty="0">
                        <a:latin typeface="Bookman Old Style"/>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238125" algn="ctr">
                        <a:spcBef>
                          <a:spcPts val="0"/>
                        </a:spcBef>
                        <a:spcAft>
                          <a:spcPts val="0"/>
                        </a:spcAft>
                      </a:pPr>
                      <a:r>
                        <a:rPr lang="en-US" sz="2400" b="1" dirty="0" smtClean="0">
                          <a:latin typeface="Calibri"/>
                          <a:ea typeface="Times New Roman"/>
                          <a:cs typeface="Times New Roman"/>
                        </a:rPr>
                        <a:t>           174</a:t>
                      </a:r>
                      <a:endParaRPr lang="en-US" sz="24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4267200" y="6869419"/>
            <a:ext cx="6705600" cy="1046440"/>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fontAlgn="base">
              <a:spcBef>
                <a:spcPct val="0"/>
              </a:spcBef>
              <a:spcAft>
                <a:spcPct val="0"/>
              </a:spcAft>
            </a:pPr>
            <a:r>
              <a:rPr lang="en-US" sz="3400" dirty="0">
                <a:latin typeface="Bookman Old Style" pitchFamily="18" charset="0"/>
                <a:ea typeface="Times New Roman" pitchFamily="18" charset="0"/>
                <a:cs typeface="Arial" pitchFamily="34" charset="0"/>
              </a:rPr>
              <a:t>Thus,</a:t>
            </a:r>
            <a:r>
              <a:rPr lang="en-US" sz="3400" b="1" dirty="0">
                <a:latin typeface="Bookman Old Style" pitchFamily="18" charset="0"/>
                <a:ea typeface="Times New Roman" pitchFamily="18" charset="0"/>
                <a:cs typeface="Arial" pitchFamily="34" charset="0"/>
              </a:rPr>
              <a:t> </a:t>
            </a:r>
            <a:r>
              <a:rPr lang="en-US" sz="3400" b="1" dirty="0">
                <a:solidFill>
                  <a:srgbClr val="0000FF"/>
                </a:solidFill>
                <a:latin typeface="Bookman Old Style" pitchFamily="18" charset="0"/>
                <a:ea typeface="Times New Roman" pitchFamily="18" charset="0"/>
                <a:cs typeface="Arial" pitchFamily="34" charset="0"/>
              </a:rPr>
              <a:t>SGPA= 174/25=6.96</a:t>
            </a:r>
            <a:endParaRPr lang="en-US" sz="3400" b="1" dirty="0">
              <a:solidFill>
                <a:srgbClr val="0000FF"/>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en-US" sz="3400" dirty="0">
                <a:latin typeface="Bookman Old Style" pitchFamily="18" charset="0"/>
                <a:ea typeface="Times New Roman" pitchFamily="18" charset="0"/>
                <a:cs typeface="Arial" pitchFamily="34" charset="0"/>
              </a:rPr>
              <a:t>          </a:t>
            </a:r>
            <a:endParaRPr lang="en-US" sz="3400" b="1" dirty="0">
              <a:solidFill>
                <a:srgbClr val="0000FF"/>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A84FE52C-A692-4D48-8E63-B57AEDED47B6}" type="slidenum">
              <a:rPr lang="en-IN" smtClean="0"/>
              <a:pPr/>
              <a:t>85</a:t>
            </a:fld>
            <a:endParaRPr lang="en-IN"/>
          </a:p>
        </p:txBody>
      </p:sp>
    </p:spTree>
    <p:extLst>
      <p:ext uri="{BB962C8B-B14F-4D97-AF65-F5344CB8AC3E}">
        <p14:creationId xmlns:p14="http://schemas.microsoft.com/office/powerpoint/2010/main" val="309424302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b="1" u="sng" dirty="0">
                <a:solidFill>
                  <a:srgbClr val="FF0000"/>
                </a:solidFill>
              </a:rPr>
              <a:t>Illustration of Computation of CGPA</a:t>
            </a:r>
            <a:endParaRPr lang="en-US" sz="4500" dirty="0">
              <a:solidFill>
                <a:srgbClr val="FF0000"/>
              </a:solidFill>
            </a:endParaRPr>
          </a:p>
        </p:txBody>
      </p:sp>
      <p:sp>
        <p:nvSpPr>
          <p:cNvPr id="3" name="Content Placeholder 2"/>
          <p:cNvSpPr>
            <a:spLocks noGrp="1"/>
          </p:cNvSpPr>
          <p:nvPr>
            <p:ph idx="1"/>
          </p:nvPr>
        </p:nvSpPr>
        <p:spPr/>
        <p:txBody>
          <a:bodyPr/>
          <a:lstStyle/>
          <a:p>
            <a:r>
              <a:rPr lang="en-US" b="1" i="1" dirty="0"/>
              <a:t>CGPA after Final Semester</a:t>
            </a:r>
            <a:r>
              <a:rPr lang="en-US" b="1" dirty="0"/>
              <a:t> </a:t>
            </a:r>
            <a:endParaRPr lang="en-US" dirty="0"/>
          </a:p>
          <a:p>
            <a:endParaRPr lang="en-US" dirty="0"/>
          </a:p>
        </p:txBody>
      </p:sp>
      <p:graphicFrame>
        <p:nvGraphicFramePr>
          <p:cNvPr id="4" name="Table 3"/>
          <p:cNvGraphicFramePr>
            <a:graphicFrameLocks noGrp="1"/>
          </p:cNvGraphicFramePr>
          <p:nvPr/>
        </p:nvGraphicFramePr>
        <p:xfrm>
          <a:off x="487681" y="2651760"/>
          <a:ext cx="13776984" cy="1924397"/>
        </p:xfrm>
        <a:graphic>
          <a:graphicData uri="http://schemas.openxmlformats.org/drawingml/2006/table">
            <a:tbl>
              <a:tblPr firstRow="1" bandRow="1">
                <a:tableStyleId>{5C22544A-7EE6-4342-B048-85BDC9FD1C3A}</a:tableStyleId>
              </a:tblPr>
              <a:tblGrid>
                <a:gridCol w="1722123"/>
                <a:gridCol w="1722123"/>
                <a:gridCol w="1722123"/>
                <a:gridCol w="1722123"/>
                <a:gridCol w="1722123"/>
                <a:gridCol w="1722123"/>
                <a:gridCol w="1722123"/>
                <a:gridCol w="1722123"/>
              </a:tblGrid>
              <a:tr h="872837">
                <a:tc>
                  <a:txBody>
                    <a:bodyPr/>
                    <a:lstStyle/>
                    <a:p>
                      <a:pPr marL="0" marR="0" algn="ctr">
                        <a:spcBef>
                          <a:spcPts val="0"/>
                        </a:spcBef>
                        <a:spcAft>
                          <a:spcPts val="0"/>
                        </a:spcAft>
                      </a:pPr>
                      <a:r>
                        <a:rPr lang="en-US" sz="1500" b="1" dirty="0">
                          <a:latin typeface="Bookman Old Style"/>
                          <a:ea typeface="Times New Roman"/>
                          <a:cs typeface="Times New Roman"/>
                        </a:rPr>
                        <a:t>Semester 1</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dirty="0">
                          <a:latin typeface="Bookman Old Style"/>
                          <a:ea typeface="Times New Roman"/>
                          <a:cs typeface="Times New Roman"/>
                        </a:rPr>
                        <a:t>Semester 2</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dirty="0">
                          <a:latin typeface="Bookman Old Style"/>
                          <a:ea typeface="Times New Roman"/>
                          <a:cs typeface="Times New Roman"/>
                        </a:rPr>
                        <a:t>Semester 3</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dirty="0">
                          <a:latin typeface="Bookman Old Style"/>
                          <a:ea typeface="Times New Roman"/>
                          <a:cs typeface="Times New Roman"/>
                        </a:rPr>
                        <a:t>Semester 4</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a:latin typeface="Bookman Old Style"/>
                          <a:ea typeface="Times New Roman"/>
                          <a:cs typeface="Times New Roman"/>
                        </a:rPr>
                        <a:t>Semester 5</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a:latin typeface="Bookman Old Style"/>
                          <a:ea typeface="Times New Roman"/>
                          <a:cs typeface="Times New Roman"/>
                        </a:rPr>
                        <a:t>Semester 6</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a:latin typeface="Bookman Old Style"/>
                          <a:ea typeface="Times New Roman"/>
                          <a:cs typeface="Times New Roman"/>
                        </a:rPr>
                        <a:t>Semester 7</a:t>
                      </a:r>
                      <a:endParaRPr lang="en-US" sz="15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500" b="1" dirty="0">
                          <a:latin typeface="Bookman Old Style"/>
                          <a:ea typeface="Times New Roman"/>
                          <a:cs typeface="Times New Roman"/>
                        </a:rPr>
                        <a:t>Semester 8</a:t>
                      </a:r>
                      <a:endParaRPr lang="en-US" sz="15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1560">
                <a:tc>
                  <a:txBody>
                    <a:bodyPr/>
                    <a:lstStyle/>
                    <a:p>
                      <a:pPr marL="0" marR="0" algn="ctr">
                        <a:spcBef>
                          <a:spcPts val="0"/>
                        </a:spcBef>
                        <a:spcAft>
                          <a:spcPts val="0"/>
                        </a:spcAft>
                      </a:pPr>
                      <a:r>
                        <a:rPr lang="en-US" sz="1700" b="0">
                          <a:latin typeface="Bookman Old Style"/>
                          <a:ea typeface="Times New Roman"/>
                          <a:cs typeface="Times New Roman"/>
                        </a:rPr>
                        <a:t>Credit : 25</a:t>
                      </a:r>
                      <a:endParaRPr lang="en-US" sz="1700" b="1">
                        <a:latin typeface="Calibri"/>
                        <a:ea typeface="Times New Roman"/>
                        <a:cs typeface="Times New Roman"/>
                      </a:endParaRPr>
                    </a:p>
                    <a:p>
                      <a:pPr marL="0" marR="0" algn="ctr">
                        <a:spcBef>
                          <a:spcPts val="0"/>
                        </a:spcBef>
                        <a:spcAft>
                          <a:spcPts val="0"/>
                        </a:spcAft>
                      </a:pPr>
                      <a:r>
                        <a:rPr lang="en-US" sz="1700" b="0">
                          <a:latin typeface="Bookman Old Style"/>
                          <a:ea typeface="Times New Roman"/>
                          <a:cs typeface="Times New Roman"/>
                        </a:rPr>
                        <a:t>SGPA:7</a:t>
                      </a:r>
                      <a:endParaRPr lang="en-US" sz="17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a:latin typeface="Bookman Old Style"/>
                          <a:ea typeface="Times New Roman"/>
                          <a:cs typeface="Times New Roman"/>
                        </a:rPr>
                        <a:t>Credit : 25</a:t>
                      </a:r>
                      <a:endParaRPr lang="en-US" sz="1700" b="1">
                        <a:latin typeface="Calibri"/>
                        <a:ea typeface="Times New Roman"/>
                        <a:cs typeface="Times New Roman"/>
                      </a:endParaRPr>
                    </a:p>
                    <a:p>
                      <a:pPr marL="0" marR="0" algn="ctr">
                        <a:spcBef>
                          <a:spcPts val="0"/>
                        </a:spcBef>
                        <a:spcAft>
                          <a:spcPts val="0"/>
                        </a:spcAft>
                      </a:pPr>
                      <a:r>
                        <a:rPr lang="en-US" sz="1700" b="0">
                          <a:latin typeface="Bookman Old Style"/>
                          <a:ea typeface="Times New Roman"/>
                          <a:cs typeface="Times New Roman"/>
                        </a:rPr>
                        <a:t>SGPA:8.5</a:t>
                      </a:r>
                      <a:endParaRPr lang="en-US" sz="17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a:latin typeface="Bookman Old Style"/>
                          <a:ea typeface="Times New Roman"/>
                          <a:cs typeface="Times New Roman"/>
                        </a:rPr>
                        <a:t>Credit : 27</a:t>
                      </a:r>
                      <a:endParaRPr lang="en-US" sz="1700" b="1">
                        <a:latin typeface="Calibri"/>
                        <a:ea typeface="Times New Roman"/>
                        <a:cs typeface="Times New Roman"/>
                      </a:endParaRPr>
                    </a:p>
                    <a:p>
                      <a:pPr marL="0" marR="0" algn="ctr">
                        <a:spcBef>
                          <a:spcPts val="0"/>
                        </a:spcBef>
                        <a:spcAft>
                          <a:spcPts val="0"/>
                        </a:spcAft>
                      </a:pPr>
                      <a:r>
                        <a:rPr lang="en-US" sz="1700" b="0">
                          <a:latin typeface="Bookman Old Style"/>
                          <a:ea typeface="Times New Roman"/>
                          <a:cs typeface="Times New Roman"/>
                        </a:rPr>
                        <a:t>SGPA:9.2</a:t>
                      </a:r>
                      <a:endParaRPr lang="en-US" sz="1700" b="1">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dirty="0">
                          <a:latin typeface="Bookman Old Style"/>
                          <a:ea typeface="Times New Roman"/>
                          <a:cs typeface="Times New Roman"/>
                        </a:rPr>
                        <a:t>Credit : 27</a:t>
                      </a:r>
                      <a:endParaRPr lang="en-US" sz="1700" b="1" dirty="0">
                        <a:latin typeface="Calibri"/>
                        <a:ea typeface="Times New Roman"/>
                        <a:cs typeface="Times New Roman"/>
                      </a:endParaRPr>
                    </a:p>
                    <a:p>
                      <a:pPr marL="0" marR="0" algn="ctr">
                        <a:spcBef>
                          <a:spcPts val="0"/>
                        </a:spcBef>
                        <a:spcAft>
                          <a:spcPts val="0"/>
                        </a:spcAft>
                      </a:pPr>
                      <a:r>
                        <a:rPr lang="en-US" sz="1700" b="0" dirty="0">
                          <a:latin typeface="Bookman Old Style"/>
                          <a:ea typeface="Times New Roman"/>
                          <a:cs typeface="Times New Roman"/>
                        </a:rPr>
                        <a:t>SGPA:6.86</a:t>
                      </a:r>
                      <a:endParaRPr lang="en-US" sz="17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dirty="0">
                          <a:latin typeface="Bookman Old Style"/>
                          <a:ea typeface="Times New Roman"/>
                          <a:cs typeface="Times New Roman"/>
                        </a:rPr>
                        <a:t>Credit :27</a:t>
                      </a:r>
                      <a:endParaRPr lang="en-US" sz="1700" b="1" dirty="0">
                        <a:latin typeface="Calibri"/>
                        <a:ea typeface="Times New Roman"/>
                        <a:cs typeface="Times New Roman"/>
                      </a:endParaRPr>
                    </a:p>
                    <a:p>
                      <a:pPr marL="0" marR="0" algn="ctr">
                        <a:spcBef>
                          <a:spcPts val="0"/>
                        </a:spcBef>
                        <a:spcAft>
                          <a:spcPts val="0"/>
                        </a:spcAft>
                      </a:pPr>
                      <a:r>
                        <a:rPr lang="en-US" sz="1700" b="0" dirty="0">
                          <a:latin typeface="Bookman Old Style"/>
                          <a:ea typeface="Times New Roman"/>
                          <a:cs typeface="Times New Roman"/>
                        </a:rPr>
                        <a:t>SGPA:8.18</a:t>
                      </a:r>
                      <a:endParaRPr lang="en-US" sz="17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dirty="0">
                          <a:latin typeface="Bookman Old Style"/>
                          <a:ea typeface="Times New Roman"/>
                          <a:cs typeface="Times New Roman"/>
                        </a:rPr>
                        <a:t>Credit : 24</a:t>
                      </a:r>
                      <a:endParaRPr lang="en-US" sz="1700" b="1" dirty="0">
                        <a:latin typeface="Calibri"/>
                        <a:ea typeface="Times New Roman"/>
                        <a:cs typeface="Times New Roman"/>
                      </a:endParaRPr>
                    </a:p>
                    <a:p>
                      <a:pPr marL="0" marR="0" algn="ctr">
                        <a:spcBef>
                          <a:spcPts val="0"/>
                        </a:spcBef>
                        <a:spcAft>
                          <a:spcPts val="0"/>
                        </a:spcAft>
                      </a:pPr>
                      <a:r>
                        <a:rPr lang="en-US" sz="1700" b="0" dirty="0">
                          <a:latin typeface="Bookman Old Style"/>
                          <a:ea typeface="Times New Roman"/>
                          <a:cs typeface="Times New Roman"/>
                        </a:rPr>
                        <a:t>SGPA:7.73</a:t>
                      </a:r>
                      <a:endParaRPr lang="en-US" sz="17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dirty="0">
                          <a:latin typeface="Bookman Old Style"/>
                          <a:ea typeface="Times New Roman"/>
                          <a:cs typeface="Times New Roman"/>
                        </a:rPr>
                        <a:t>Credit : 24</a:t>
                      </a:r>
                      <a:endParaRPr lang="en-US" sz="1700" b="1" dirty="0">
                        <a:latin typeface="Calibri"/>
                        <a:ea typeface="Times New Roman"/>
                        <a:cs typeface="Times New Roman"/>
                      </a:endParaRPr>
                    </a:p>
                    <a:p>
                      <a:pPr marL="0" marR="0" algn="ctr">
                        <a:spcBef>
                          <a:spcPts val="0"/>
                        </a:spcBef>
                        <a:spcAft>
                          <a:spcPts val="0"/>
                        </a:spcAft>
                      </a:pPr>
                      <a:r>
                        <a:rPr lang="en-US" sz="1700" b="0" dirty="0">
                          <a:latin typeface="Bookman Old Style"/>
                          <a:ea typeface="Times New Roman"/>
                          <a:cs typeface="Times New Roman"/>
                        </a:rPr>
                        <a:t>SGPA:8.68</a:t>
                      </a:r>
                      <a:endParaRPr lang="en-US" sz="17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700" b="0" dirty="0">
                          <a:latin typeface="Bookman Old Style"/>
                          <a:ea typeface="Times New Roman"/>
                          <a:cs typeface="Times New Roman"/>
                        </a:rPr>
                        <a:t>Credit : 24</a:t>
                      </a:r>
                      <a:endParaRPr lang="en-US" sz="1700" b="1" dirty="0">
                        <a:latin typeface="Calibri"/>
                        <a:ea typeface="Times New Roman"/>
                        <a:cs typeface="Times New Roman"/>
                      </a:endParaRPr>
                    </a:p>
                    <a:p>
                      <a:pPr marL="0" marR="0" algn="ctr">
                        <a:spcBef>
                          <a:spcPts val="0"/>
                        </a:spcBef>
                        <a:spcAft>
                          <a:spcPts val="0"/>
                        </a:spcAft>
                      </a:pPr>
                      <a:r>
                        <a:rPr lang="en-US" sz="1700" b="0" dirty="0">
                          <a:latin typeface="Bookman Old Style"/>
                          <a:ea typeface="Times New Roman"/>
                          <a:cs typeface="Times New Roman"/>
                        </a:rPr>
                        <a:t>SGPA:9.4</a:t>
                      </a:r>
                      <a:endParaRPr lang="en-US" sz="1700" b="1" dirty="0">
                        <a:latin typeface="Calibri"/>
                        <a:ea typeface="Times New Roman"/>
                        <a:cs typeface="Times New Roman"/>
                      </a:endParaRPr>
                    </a:p>
                  </a:txBody>
                  <a:tcPr marL="109728" marR="10972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3554" name="Rectangle 2"/>
          <p:cNvSpPr>
            <a:spLocks noChangeArrowheads="1"/>
          </p:cNvSpPr>
          <p:nvPr/>
        </p:nvSpPr>
        <p:spPr bwMode="auto">
          <a:xfrm>
            <a:off x="1341120" y="4828657"/>
            <a:ext cx="5608320" cy="615553"/>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algn="just" fontAlgn="base">
              <a:spcBef>
                <a:spcPct val="0"/>
              </a:spcBef>
              <a:spcAft>
                <a:spcPct val="0"/>
              </a:spcAft>
            </a:pPr>
            <a:r>
              <a:rPr lang="en-US" sz="4000" dirty="0">
                <a:solidFill>
                  <a:srgbClr val="0000FF"/>
                </a:solidFill>
                <a:latin typeface="Bookman Old Style" pitchFamily="18" charset="0"/>
                <a:ea typeface="Times New Roman" pitchFamily="18" charset="0"/>
                <a:cs typeface="Arial" pitchFamily="34" charset="0"/>
              </a:rPr>
              <a:t>Thus</a:t>
            </a:r>
            <a:r>
              <a:rPr lang="en-US" sz="4000" b="1" dirty="0">
                <a:solidFill>
                  <a:srgbClr val="0000FF"/>
                </a:solidFill>
                <a:latin typeface="Bookman Old Style" pitchFamily="18" charset="0"/>
                <a:ea typeface="Times New Roman" pitchFamily="18" charset="0"/>
                <a:cs typeface="Arial" pitchFamily="34" charset="0"/>
              </a:rPr>
              <a:t>, CGPA=</a:t>
            </a:r>
            <a:endParaRPr lang="en-US" sz="4000" dirty="0">
              <a:solidFill>
                <a:srgbClr val="0000FF"/>
              </a:solidFill>
              <a:latin typeface="Arial" pitchFamily="34" charset="0"/>
              <a:cs typeface="Arial" pitchFamily="34" charset="0"/>
            </a:endParaRPr>
          </a:p>
        </p:txBody>
      </p:sp>
      <p:graphicFrame>
        <p:nvGraphicFramePr>
          <p:cNvPr id="23553" name="Object 1"/>
          <p:cNvGraphicFramePr>
            <a:graphicFrameLocks noChangeAspect="1"/>
          </p:cNvGraphicFramePr>
          <p:nvPr/>
        </p:nvGraphicFramePr>
        <p:xfrm>
          <a:off x="581662" y="5669280"/>
          <a:ext cx="13467083" cy="731520"/>
        </p:xfrm>
        <a:graphic>
          <a:graphicData uri="http://schemas.openxmlformats.org/presentationml/2006/ole">
            <mc:AlternateContent xmlns:mc="http://schemas.openxmlformats.org/markup-compatibility/2006">
              <mc:Choice xmlns:v="urn:schemas-microsoft-com:vml" Requires="v">
                <p:oleObj spid="_x0000_s2148" name="Equation" r:id="rId3" imgW="6019800" imgH="419100" progId="">
                  <p:embed/>
                </p:oleObj>
              </mc:Choice>
              <mc:Fallback>
                <p:oleObj name="Equation" r:id="rId3" imgW="6019800" imgH="419100" progId="">
                  <p:embed/>
                  <p:pic>
                    <p:nvPicPr>
                      <p:cNvPr id="0" name="Picture 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662" y="5669280"/>
                        <a:ext cx="13467083" cy="731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55" name="Rectangle 3"/>
          <p:cNvSpPr>
            <a:spLocks noChangeArrowheads="1"/>
          </p:cNvSpPr>
          <p:nvPr/>
        </p:nvSpPr>
        <p:spPr bwMode="auto">
          <a:xfrm>
            <a:off x="12424434" y="6289294"/>
            <a:ext cx="2571735" cy="1515674"/>
          </a:xfrm>
          <a:prstGeom prst="rect">
            <a:avLst/>
          </a:prstGeom>
          <a:noFill/>
          <a:ln w="9525">
            <a:noFill/>
            <a:miter lim="800000"/>
            <a:headEnd/>
            <a:tailEnd/>
          </a:ln>
          <a:effectLst/>
        </p:spPr>
        <p:txBody>
          <a:bodyPr vert="horz" wrap="square" lIns="129415" tIns="64708" rIns="129415" bIns="64708" numCol="1" anchor="ctr" anchorCtr="0" compatLnSpc="1">
            <a:prstTxWarp prst="textNoShape">
              <a:avLst/>
            </a:prstTxWarp>
            <a:spAutoFit/>
          </a:bodyPr>
          <a:lstStyle/>
          <a:p>
            <a:pPr fontAlgn="base">
              <a:spcBef>
                <a:spcPct val="0"/>
              </a:spcBef>
              <a:spcAft>
                <a:spcPct val="0"/>
              </a:spcAft>
            </a:pPr>
            <a:r>
              <a:rPr lang="en-US" sz="4500" b="1" dirty="0">
                <a:solidFill>
                  <a:srgbClr val="0000FF"/>
                </a:solidFill>
                <a:latin typeface="Bookman Old Style" pitchFamily="18" charset="0"/>
                <a:ea typeface="Times New Roman" pitchFamily="18" charset="0"/>
                <a:cs typeface="Arial" pitchFamily="34" charset="0"/>
              </a:rPr>
              <a:t>8.18</a:t>
            </a:r>
            <a:endParaRPr lang="en-US" sz="4500" b="1" dirty="0">
              <a:solidFill>
                <a:srgbClr val="0000FF"/>
              </a:solidFill>
              <a:latin typeface="Arial" pitchFamily="34" charset="0"/>
              <a:ea typeface="Times New Roman" pitchFamily="18" charset="0"/>
              <a:cs typeface="Arial" pitchFamily="34" charset="0"/>
            </a:endParaRPr>
          </a:p>
          <a:p>
            <a:pPr eaLnBrk="0" fontAlgn="base" hangingPunct="0">
              <a:spcBef>
                <a:spcPct val="0"/>
              </a:spcBef>
              <a:spcAft>
                <a:spcPct val="0"/>
              </a:spcAft>
            </a:pPr>
            <a:endParaRPr lang="en-US" sz="4500" dirty="0">
              <a:solidFill>
                <a:srgbClr val="0000FF"/>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A84FE52C-A692-4D48-8E63-B57AEDED47B6}" type="slidenum">
              <a:rPr lang="en-IN" smtClean="0"/>
              <a:pPr/>
              <a:t>86</a:t>
            </a:fld>
            <a:endParaRPr lang="en-IN"/>
          </a:p>
        </p:txBody>
      </p:sp>
    </p:spTree>
    <p:extLst>
      <p:ext uri="{BB962C8B-B14F-4D97-AF65-F5344CB8AC3E}">
        <p14:creationId xmlns:p14="http://schemas.microsoft.com/office/powerpoint/2010/main" val="133473161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Attendance Requirement…..</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fontScale="85000" lnSpcReduction="20000"/>
          </a:bodyPr>
          <a:lstStyle/>
          <a:p>
            <a:r>
              <a:rPr lang="en-US" dirty="0" smtClean="0">
                <a:solidFill>
                  <a:srgbClr val="1E03BD"/>
                </a:solidFill>
                <a:latin typeface="Comic Sans MS" pitchFamily="66" charset="0"/>
              </a:rPr>
              <a:t>Minimum of </a:t>
            </a:r>
            <a:r>
              <a:rPr lang="en-US" dirty="0" smtClean="0">
                <a:solidFill>
                  <a:srgbClr val="FF0000"/>
                </a:solidFill>
                <a:latin typeface="Comic Sans MS" pitchFamily="66" charset="0"/>
              </a:rPr>
              <a:t>85%</a:t>
            </a:r>
            <a:r>
              <a:rPr lang="en-US" dirty="0" smtClean="0">
                <a:solidFill>
                  <a:srgbClr val="1E03BD"/>
                </a:solidFill>
                <a:latin typeface="Comic Sans MS" pitchFamily="66" charset="0"/>
              </a:rPr>
              <a:t> of attendance is mandatory in all classes </a:t>
            </a:r>
          </a:p>
          <a:p>
            <a:r>
              <a:rPr lang="en-US" dirty="0" smtClean="0">
                <a:solidFill>
                  <a:srgbClr val="1E03BD"/>
                </a:solidFill>
                <a:latin typeface="Comic Sans MS" pitchFamily="66" charset="0"/>
              </a:rPr>
              <a:t>However, about </a:t>
            </a:r>
            <a:r>
              <a:rPr lang="en-US" dirty="0" smtClean="0">
                <a:solidFill>
                  <a:srgbClr val="FF0000"/>
                </a:solidFill>
                <a:latin typeface="Comic Sans MS" pitchFamily="66" charset="0"/>
              </a:rPr>
              <a:t>10%</a:t>
            </a:r>
            <a:r>
              <a:rPr lang="en-US" dirty="0" smtClean="0">
                <a:solidFill>
                  <a:srgbClr val="1E03BD"/>
                </a:solidFill>
                <a:latin typeface="Comic Sans MS" pitchFamily="66" charset="0"/>
              </a:rPr>
              <a:t> attendance can be made up (given exemption) for deserved candidates on following grounds</a:t>
            </a:r>
          </a:p>
          <a:p>
            <a:pPr lvl="1"/>
            <a:r>
              <a:rPr lang="en-US" dirty="0" smtClean="0">
                <a:solidFill>
                  <a:srgbClr val="1E03BD"/>
                </a:solidFill>
                <a:latin typeface="Comic Sans MS" pitchFamily="66" charset="0"/>
              </a:rPr>
              <a:t>Medical </a:t>
            </a:r>
          </a:p>
          <a:p>
            <a:pPr lvl="1"/>
            <a:r>
              <a:rPr lang="en-US" dirty="0" smtClean="0">
                <a:solidFill>
                  <a:srgbClr val="1E03BD"/>
                </a:solidFill>
                <a:latin typeface="Comic Sans MS" pitchFamily="66" charset="0"/>
              </a:rPr>
              <a:t>Participation in University Level Sports, Cultural Activities, Seminars, Workshops and Paper Presentation</a:t>
            </a:r>
          </a:p>
          <a:p>
            <a:pPr lvl="1">
              <a:buNone/>
            </a:pPr>
            <a:r>
              <a:rPr lang="en-US" b="1" dirty="0" smtClean="0">
                <a:solidFill>
                  <a:srgbClr val="FF0000"/>
                </a:solidFill>
                <a:latin typeface="Comic Sans MS" pitchFamily="66" charset="0"/>
              </a:rPr>
              <a:t>Students fail to meet the minimum attendance requirement in any one subject will have to repeat that year. </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87</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Marking Scheme…..</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a:bodyPr>
          <a:lstStyle/>
          <a:p>
            <a:pPr lvl="0">
              <a:buNone/>
            </a:pPr>
            <a:r>
              <a:rPr lang="en-US" dirty="0" smtClean="0">
                <a:solidFill>
                  <a:srgbClr val="FF0000"/>
                </a:solidFill>
                <a:latin typeface="Comic Sans MS" pitchFamily="66" charset="0"/>
              </a:rPr>
              <a:t>Internal Assessment:</a:t>
            </a:r>
          </a:p>
          <a:p>
            <a:r>
              <a:rPr lang="en-US" dirty="0" smtClean="0">
                <a:solidFill>
                  <a:srgbClr val="1E03BD"/>
                </a:solidFill>
                <a:latin typeface="Comic Sans MS" pitchFamily="66" charset="0"/>
              </a:rPr>
              <a:t>Average of three tests conducted will be considered (for theory classes)</a:t>
            </a:r>
          </a:p>
          <a:p>
            <a:pPr lvl="0"/>
            <a:r>
              <a:rPr lang="en-US" dirty="0" smtClean="0">
                <a:solidFill>
                  <a:srgbClr val="1E03BD"/>
                </a:solidFill>
                <a:latin typeface="Comic Sans MS" pitchFamily="66" charset="0"/>
              </a:rPr>
              <a:t>Laboratory: record keeping and one test</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88</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Marking Scheme…..</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rmAutofit fontScale="92500" lnSpcReduction="20000"/>
          </a:bodyPr>
          <a:lstStyle/>
          <a:p>
            <a:pPr lvl="0">
              <a:buNone/>
            </a:pPr>
            <a:r>
              <a:rPr lang="en-US" sz="2500" dirty="0">
                <a:solidFill>
                  <a:srgbClr val="FF0000"/>
                </a:solidFill>
                <a:latin typeface="Comic Sans MS" pitchFamily="66" charset="0"/>
              </a:rPr>
              <a:t>Pass requirements:</a:t>
            </a:r>
          </a:p>
          <a:p>
            <a:pPr lvl="0">
              <a:buNone/>
            </a:pPr>
            <a:r>
              <a:rPr lang="en-US" sz="2500" dirty="0">
                <a:latin typeface="Comic Sans MS" pitchFamily="66" charset="0"/>
              </a:rPr>
              <a:t>Theory Examinations: </a:t>
            </a:r>
            <a:r>
              <a:rPr lang="en-US" sz="2500" dirty="0">
                <a:solidFill>
                  <a:srgbClr val="1E03BD"/>
                </a:solidFill>
                <a:latin typeface="Comic Sans MS" pitchFamily="66" charset="0"/>
              </a:rPr>
              <a:t>	</a:t>
            </a:r>
          </a:p>
          <a:p>
            <a:pPr lvl="0">
              <a:buNone/>
            </a:pPr>
            <a:r>
              <a:rPr lang="en-US" sz="2500" dirty="0">
                <a:solidFill>
                  <a:srgbClr val="1E03BD"/>
                </a:solidFill>
                <a:latin typeface="Comic Sans MS" pitchFamily="66" charset="0"/>
              </a:rPr>
              <a:t>		</a:t>
            </a:r>
          </a:p>
          <a:p>
            <a:pPr lvl="0">
              <a:buNone/>
            </a:pPr>
            <a:r>
              <a:rPr lang="en-US" sz="2500" dirty="0">
                <a:latin typeface="Comic Sans MS" pitchFamily="66" charset="0"/>
              </a:rPr>
              <a:t>Minimum of 21 marks for 60 </a:t>
            </a:r>
            <a:r>
              <a:rPr lang="en-US" sz="2500" dirty="0">
                <a:solidFill>
                  <a:srgbClr val="1E03BD"/>
                </a:solidFill>
                <a:latin typeface="Comic Sans MS" pitchFamily="66" charset="0"/>
              </a:rPr>
              <a:t>(i.e. 35%) in main exam </a:t>
            </a:r>
            <a:r>
              <a:rPr lang="en-US" sz="2500" b="1" dirty="0">
                <a:solidFill>
                  <a:srgbClr val="FF0000"/>
                </a:solidFill>
                <a:latin typeface="Comic Sans MS" pitchFamily="66" charset="0"/>
              </a:rPr>
              <a:t>and</a:t>
            </a:r>
            <a:r>
              <a:rPr lang="en-US" sz="2500" dirty="0">
                <a:solidFill>
                  <a:srgbClr val="1E03BD"/>
                </a:solidFill>
                <a:latin typeface="Comic Sans MS" pitchFamily="66" charset="0"/>
              </a:rPr>
              <a:t> </a:t>
            </a:r>
            <a:r>
              <a:rPr lang="en-US" sz="2500" dirty="0">
                <a:latin typeface="Comic Sans MS" pitchFamily="66" charset="0"/>
              </a:rPr>
              <a:t>40 marks for 100</a:t>
            </a:r>
            <a:r>
              <a:rPr lang="en-US" sz="2500" dirty="0">
                <a:solidFill>
                  <a:srgbClr val="1E03BD"/>
                </a:solidFill>
                <a:latin typeface="Comic Sans MS" pitchFamily="66" charset="0"/>
              </a:rPr>
              <a:t> (i.e., 40%, inclusive of main exam and IA Marks)</a:t>
            </a:r>
          </a:p>
          <a:p>
            <a:pPr lvl="0">
              <a:buNone/>
            </a:pPr>
            <a:endParaRPr lang="en-US" sz="2500" dirty="0">
              <a:solidFill>
                <a:srgbClr val="1E03BD"/>
              </a:solidFill>
              <a:latin typeface="Comic Sans MS" pitchFamily="66" charset="0"/>
            </a:endParaRPr>
          </a:p>
          <a:p>
            <a:pPr lvl="0">
              <a:buNone/>
            </a:pPr>
            <a:r>
              <a:rPr lang="en-US" sz="2500" dirty="0">
                <a:solidFill>
                  <a:srgbClr val="1E03BD"/>
                </a:solidFill>
                <a:latin typeface="Comic Sans MS" pitchFamily="66" charset="0"/>
              </a:rPr>
              <a:t>   Ex:    Main Examination  +  IA</a:t>
            </a:r>
          </a:p>
          <a:p>
            <a:pPr lvl="0">
              <a:buNone/>
            </a:pPr>
            <a:r>
              <a:rPr lang="en-US" sz="2500" dirty="0">
                <a:solidFill>
                  <a:srgbClr val="1E03BD"/>
                </a:solidFill>
                <a:latin typeface="Comic Sans MS" pitchFamily="66" charset="0"/>
              </a:rPr>
              <a:t>		21                        + 19  = 40  (Pass)</a:t>
            </a:r>
          </a:p>
          <a:p>
            <a:pPr lvl="0">
              <a:buNone/>
            </a:pPr>
            <a:r>
              <a:rPr lang="en-US" sz="2500" dirty="0">
                <a:solidFill>
                  <a:srgbClr val="1E03BD"/>
                </a:solidFill>
                <a:latin typeface="Comic Sans MS" pitchFamily="66" charset="0"/>
              </a:rPr>
              <a:t>		40                        + 00 = 40  (Fail)</a:t>
            </a:r>
          </a:p>
          <a:p>
            <a:pPr lvl="0">
              <a:buNone/>
            </a:pPr>
            <a:r>
              <a:rPr lang="en-US" sz="2500" dirty="0">
                <a:solidFill>
                  <a:srgbClr val="1E03BD"/>
                </a:solidFill>
                <a:latin typeface="Comic Sans MS" pitchFamily="66" charset="0"/>
              </a:rPr>
              <a:t>              00                        + 20 = 20 (Fail)</a:t>
            </a:r>
          </a:p>
          <a:p>
            <a:pPr lvl="0">
              <a:buNone/>
            </a:pPr>
            <a:r>
              <a:rPr lang="en-US" sz="2500" dirty="0">
                <a:solidFill>
                  <a:srgbClr val="1E03BD"/>
                </a:solidFill>
                <a:latin typeface="Comic Sans MS" pitchFamily="66" charset="0"/>
              </a:rPr>
              <a:t>              21                        + 16 = 37  (Fail)</a:t>
            </a:r>
          </a:p>
          <a:p>
            <a:pPr lvl="0">
              <a:buNone/>
            </a:pPr>
            <a:r>
              <a:rPr lang="en-US" sz="2500" dirty="0">
                <a:solidFill>
                  <a:srgbClr val="1E03BD"/>
                </a:solidFill>
                <a:latin typeface="Comic Sans MS" pitchFamily="66" charset="0"/>
              </a:rPr>
              <a:t>		24		 + 16 = 40  (Pass)</a:t>
            </a:r>
          </a:p>
          <a:p>
            <a:pPr lvl="0">
              <a:buNone/>
            </a:pPr>
            <a:r>
              <a:rPr lang="en-US" sz="2500" dirty="0">
                <a:latin typeface="Comic Sans MS" pitchFamily="66" charset="0"/>
              </a:rPr>
              <a:t>Practical Examinations:</a:t>
            </a:r>
          </a:p>
          <a:p>
            <a:pPr lvl="0">
              <a:buNone/>
            </a:pPr>
            <a:r>
              <a:rPr lang="en-US" sz="2500" b="1" dirty="0">
                <a:solidFill>
                  <a:srgbClr val="1E03BD"/>
                </a:solidFill>
                <a:latin typeface="Comic Sans MS" pitchFamily="66" charset="0"/>
              </a:rPr>
              <a:t>Internal Marks</a:t>
            </a:r>
            <a:r>
              <a:rPr lang="en-US" sz="2500" dirty="0">
                <a:solidFill>
                  <a:srgbClr val="1E03BD"/>
                </a:solidFill>
                <a:latin typeface="Comic Sans MS" pitchFamily="66" charset="0"/>
              </a:rPr>
              <a:t>: Minimum to be obtained is 20 out of 40 (50%)</a:t>
            </a:r>
          </a:p>
          <a:p>
            <a:pPr lvl="0">
              <a:buNone/>
            </a:pPr>
            <a:r>
              <a:rPr lang="en-US" sz="2500" b="1" dirty="0">
                <a:solidFill>
                  <a:srgbClr val="1E03BD"/>
                </a:solidFill>
                <a:latin typeface="Comic Sans MS" pitchFamily="66" charset="0"/>
              </a:rPr>
              <a:t>External Examination Marks</a:t>
            </a:r>
            <a:r>
              <a:rPr lang="en-US" sz="2500" dirty="0">
                <a:solidFill>
                  <a:srgbClr val="1E03BD"/>
                </a:solidFill>
                <a:latin typeface="Comic Sans MS" pitchFamily="66" charset="0"/>
              </a:rPr>
              <a:t>: Minimum to be obtained is 21 out of 60 (35%) </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89</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linds(horizont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linds(horizontal)">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blinds(horizontal)">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blinds(horizontal)">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blinds(horizontal)">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blinds(horizontal)">
                                      <p:cBhvr>
                                        <p:cTn id="6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p:txBody>
          <a:bodyPr/>
          <a:lstStyle/>
          <a:p>
            <a:pPr algn="ctr" eaLnBrk="1" hangingPunct="1"/>
            <a:r>
              <a:rPr lang="en-US" altLang="en-US" b="1" dirty="0" smtClean="0">
                <a:solidFill>
                  <a:schemeClr val="accent6">
                    <a:lumMod val="50000"/>
                  </a:schemeClr>
                </a:solidFill>
                <a:latin typeface="Times New Roman" pitchFamily="18" charset="0"/>
              </a:rPr>
              <a:t>Eligibility for Passing</a:t>
            </a:r>
          </a:p>
        </p:txBody>
      </p:sp>
      <p:sp>
        <p:nvSpPr>
          <p:cNvPr id="58371" name="Rectangle 1027"/>
          <p:cNvSpPr>
            <a:spLocks noGrp="1" noChangeArrowheads="1"/>
          </p:cNvSpPr>
          <p:nvPr>
            <p:ph type="body" idx="1"/>
          </p:nvPr>
        </p:nvSpPr>
        <p:spPr>
          <a:xfrm>
            <a:off x="731524" y="1485904"/>
            <a:ext cx="13360400" cy="6431280"/>
          </a:xfrm>
        </p:spPr>
        <p:txBody>
          <a:bodyPr>
            <a:normAutofit fontScale="92500" lnSpcReduction="20000"/>
          </a:bodyPr>
          <a:lstStyle/>
          <a:p>
            <a:pPr algn="just" eaLnBrk="1" hangingPunct="1">
              <a:lnSpc>
                <a:spcPct val="90000"/>
              </a:lnSpc>
            </a:pPr>
            <a:r>
              <a:rPr lang="en-US" altLang="en-US" dirty="0" smtClean="0">
                <a:latin typeface="Times New Roman" pitchFamily="18" charset="0"/>
              </a:rPr>
              <a:t>To pass in a theory subject, a student shall secure a minimum of 35% in the external exams and it will be reduced to 60 (minimum 21 marks) an aggregate of 40 marks in the subject summing with internals (19) as per the university. </a:t>
            </a:r>
          </a:p>
          <a:p>
            <a:pPr algn="ctr" eaLnBrk="1" hangingPunct="1">
              <a:lnSpc>
                <a:spcPct val="90000"/>
              </a:lnSpc>
              <a:buFontTx/>
              <a:buNone/>
            </a:pPr>
            <a:r>
              <a:rPr lang="en-US" altLang="en-US" dirty="0" smtClean="0">
                <a:latin typeface="Times New Roman" pitchFamily="18" charset="0"/>
              </a:rPr>
              <a:t> Theory (60) + internal (40) = Total marks</a:t>
            </a:r>
          </a:p>
          <a:p>
            <a:pPr eaLnBrk="1" hangingPunct="1">
              <a:lnSpc>
                <a:spcPct val="90000"/>
              </a:lnSpc>
              <a:buFontTx/>
              <a:buNone/>
            </a:pPr>
            <a:r>
              <a:rPr lang="en-US" altLang="en-US" dirty="0" smtClean="0">
                <a:latin typeface="Times New Roman" pitchFamily="18" charset="0"/>
              </a:rPr>
              <a:t>			21      +   19        = 40 (pass)</a:t>
            </a:r>
          </a:p>
          <a:p>
            <a:pPr eaLnBrk="1" hangingPunct="1">
              <a:lnSpc>
                <a:spcPct val="90000"/>
              </a:lnSpc>
              <a:buFontTx/>
              <a:buNone/>
            </a:pPr>
            <a:r>
              <a:rPr lang="en-US" altLang="en-US" dirty="0" smtClean="0">
                <a:latin typeface="Times New Roman" pitchFamily="18" charset="0"/>
              </a:rPr>
              <a:t>		         10      +   20        = 30 (fail)</a:t>
            </a:r>
          </a:p>
          <a:p>
            <a:pPr eaLnBrk="1" hangingPunct="1">
              <a:lnSpc>
                <a:spcPct val="90000"/>
              </a:lnSpc>
              <a:buFontTx/>
              <a:buNone/>
            </a:pPr>
            <a:r>
              <a:rPr lang="en-US" altLang="en-US" dirty="0" smtClean="0">
                <a:latin typeface="Times New Roman" pitchFamily="18" charset="0"/>
              </a:rPr>
              <a:t>			40      +   00        = 40 (pass)</a:t>
            </a:r>
          </a:p>
          <a:p>
            <a:pPr eaLnBrk="1" hangingPunct="1">
              <a:lnSpc>
                <a:spcPct val="90000"/>
              </a:lnSpc>
              <a:buFontTx/>
              <a:buNone/>
            </a:pPr>
            <a:r>
              <a:rPr lang="en-US" altLang="en-US" dirty="0" smtClean="0">
                <a:latin typeface="Times New Roman" pitchFamily="18" charset="0"/>
              </a:rPr>
              <a:t>			21      +   10        = 31(fail)</a:t>
            </a:r>
          </a:p>
          <a:p>
            <a:pPr eaLnBrk="1" hangingPunct="1">
              <a:lnSpc>
                <a:spcPct val="90000"/>
              </a:lnSpc>
              <a:buFontTx/>
              <a:buNone/>
            </a:pPr>
            <a:r>
              <a:rPr lang="en-US" altLang="en-US" dirty="0" smtClean="0">
                <a:latin typeface="Times New Roman" pitchFamily="18" charset="0"/>
              </a:rPr>
              <a:t>                  </a:t>
            </a:r>
          </a:p>
        </p:txBody>
      </p:sp>
    </p:spTree>
    <p:extLst>
      <p:ext uri="{BB962C8B-B14F-4D97-AF65-F5344CB8AC3E}">
        <p14:creationId xmlns:p14="http://schemas.microsoft.com/office/powerpoint/2010/main" val="3064198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omic Sans MS" pitchFamily="66" charset="0"/>
              </a:rPr>
              <a:t>Marking Scheme…..</a:t>
            </a:r>
            <a:endParaRPr lang="en-IN" dirty="0">
              <a:latin typeface="Comic Sans MS" pitchFamily="66" charset="0"/>
            </a:endParaRPr>
          </a:p>
        </p:txBody>
      </p:sp>
      <p:sp>
        <p:nvSpPr>
          <p:cNvPr id="3" name="Content Placeholder 2"/>
          <p:cNvSpPr>
            <a:spLocks noGrp="1"/>
          </p:cNvSpPr>
          <p:nvPr>
            <p:ph idx="1"/>
          </p:nvPr>
        </p:nvSpPr>
        <p:spPr>
          <a:xfrm>
            <a:off x="748070" y="1781745"/>
            <a:ext cx="13479899" cy="5431156"/>
          </a:xfrm>
        </p:spPr>
        <p:txBody>
          <a:bodyPr>
            <a:noAutofit/>
          </a:bodyPr>
          <a:lstStyle/>
          <a:p>
            <a:pPr lvl="0">
              <a:buNone/>
            </a:pPr>
            <a:r>
              <a:rPr lang="en-US" sz="3400" dirty="0">
                <a:solidFill>
                  <a:srgbClr val="FF0000"/>
                </a:solidFill>
                <a:latin typeface="Comic Sans MS" pitchFamily="66" charset="0"/>
              </a:rPr>
              <a:t>Pass requirements:</a:t>
            </a:r>
          </a:p>
          <a:p>
            <a:r>
              <a:rPr lang="en-US" sz="3400" dirty="0">
                <a:latin typeface="Comic Sans MS" pitchFamily="66" charset="0"/>
              </a:rPr>
              <a:t>No chance will be given for the improvement of IA in theory subjects</a:t>
            </a:r>
          </a:p>
          <a:p>
            <a:r>
              <a:rPr lang="en-US" sz="3400" dirty="0">
                <a:solidFill>
                  <a:srgbClr val="1E03BD"/>
                </a:solidFill>
                <a:latin typeface="Comic Sans MS" pitchFamily="66" charset="0"/>
              </a:rPr>
              <a:t>No opportunity will be given for the improvement of IA in practical, once the student has scored minimum required marks</a:t>
            </a:r>
          </a:p>
          <a:p>
            <a:r>
              <a:rPr lang="en-US" sz="3400" dirty="0">
                <a:solidFill>
                  <a:srgbClr val="FF0000"/>
                </a:solidFill>
                <a:latin typeface="Comic Sans MS" pitchFamily="66" charset="0"/>
              </a:rPr>
              <a:t>A student failed to secure minimum required marks in the IA of a practical class will not be allowed to appear for main examination in the same topic and he/she has to attend the practical classes once again and score minimum marks before getting eligibility to attend the practical examination. </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91</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latin typeface="Comic Sans MS" pitchFamily="66" charset="0"/>
              </a:rPr>
              <a:t>Promotion and Eligibility Criteria</a:t>
            </a:r>
            <a:endParaRPr lang="en-IN" dirty="0">
              <a:latin typeface="Comic Sans MS" pitchFamily="66" charset="0"/>
            </a:endParaRPr>
          </a:p>
        </p:txBody>
      </p:sp>
      <p:sp>
        <p:nvSpPr>
          <p:cNvPr id="3" name="Content Placeholder 2"/>
          <p:cNvSpPr>
            <a:spLocks noGrp="1"/>
          </p:cNvSpPr>
          <p:nvPr>
            <p:ph idx="1"/>
          </p:nvPr>
        </p:nvSpPr>
        <p:spPr>
          <a:xfrm>
            <a:off x="748070" y="1781746"/>
            <a:ext cx="13479899" cy="5703034"/>
          </a:xfrm>
        </p:spPr>
        <p:txBody>
          <a:bodyPr>
            <a:noAutofit/>
          </a:bodyPr>
          <a:lstStyle/>
          <a:p>
            <a:r>
              <a:rPr lang="en-US" sz="3400" dirty="0">
                <a:latin typeface="Comic Sans MS" pitchFamily="66" charset="0"/>
              </a:rPr>
              <a:t>No restriction for moving from odd (1,3,5 and 7) to immediate even semester. </a:t>
            </a:r>
          </a:p>
          <a:p>
            <a:r>
              <a:rPr lang="en-US" sz="3400" dirty="0">
                <a:solidFill>
                  <a:srgbClr val="FF0000"/>
                </a:solidFill>
                <a:latin typeface="Comic Sans MS" pitchFamily="66" charset="0"/>
              </a:rPr>
              <a:t>Maximum of four subjects can be carried on from 1</a:t>
            </a:r>
            <a:r>
              <a:rPr lang="en-US" sz="3400" baseline="30000" dirty="0">
                <a:solidFill>
                  <a:srgbClr val="FF0000"/>
                </a:solidFill>
                <a:latin typeface="Comic Sans MS" pitchFamily="66" charset="0"/>
              </a:rPr>
              <a:t>st</a:t>
            </a:r>
            <a:r>
              <a:rPr lang="en-US" sz="3400" dirty="0">
                <a:solidFill>
                  <a:srgbClr val="FF0000"/>
                </a:solidFill>
                <a:latin typeface="Comic Sans MS" pitchFamily="66" charset="0"/>
              </a:rPr>
              <a:t> and 2</a:t>
            </a:r>
            <a:r>
              <a:rPr lang="en-US" sz="3400" baseline="30000" dirty="0">
                <a:solidFill>
                  <a:srgbClr val="FF0000"/>
                </a:solidFill>
                <a:latin typeface="Comic Sans MS" pitchFamily="66" charset="0"/>
              </a:rPr>
              <a:t>nd</a:t>
            </a:r>
            <a:r>
              <a:rPr lang="en-US" sz="3400" dirty="0">
                <a:solidFill>
                  <a:srgbClr val="FF0000"/>
                </a:solidFill>
                <a:latin typeface="Comic Sans MS" pitchFamily="66" charset="0"/>
              </a:rPr>
              <a:t> to 3</a:t>
            </a:r>
            <a:r>
              <a:rPr lang="en-US" sz="3400" baseline="30000" dirty="0">
                <a:solidFill>
                  <a:srgbClr val="FF0000"/>
                </a:solidFill>
                <a:latin typeface="Comic Sans MS" pitchFamily="66" charset="0"/>
              </a:rPr>
              <a:t>rd</a:t>
            </a:r>
            <a:r>
              <a:rPr lang="en-US" sz="3400" dirty="0">
                <a:solidFill>
                  <a:srgbClr val="FF0000"/>
                </a:solidFill>
                <a:latin typeface="Comic Sans MS" pitchFamily="66" charset="0"/>
              </a:rPr>
              <a:t> semester.</a:t>
            </a:r>
          </a:p>
          <a:p>
            <a:r>
              <a:rPr lang="en-US" sz="3400" dirty="0">
                <a:latin typeface="Comic Sans MS" pitchFamily="66" charset="0"/>
              </a:rPr>
              <a:t>A student is eligible to move to 5</a:t>
            </a:r>
            <a:r>
              <a:rPr lang="en-US" sz="3400" baseline="30000" dirty="0">
                <a:latin typeface="Comic Sans MS" pitchFamily="66" charset="0"/>
              </a:rPr>
              <a:t>th</a:t>
            </a:r>
            <a:r>
              <a:rPr lang="en-US" sz="3400" dirty="0">
                <a:latin typeface="Comic Sans MS" pitchFamily="66" charset="0"/>
              </a:rPr>
              <a:t> Semester if he/she has completed all subjects of 1</a:t>
            </a:r>
            <a:r>
              <a:rPr lang="en-US" sz="3400" baseline="30000" dirty="0">
                <a:latin typeface="Comic Sans MS" pitchFamily="66" charset="0"/>
              </a:rPr>
              <a:t>st</a:t>
            </a:r>
            <a:r>
              <a:rPr lang="en-US" sz="3400" dirty="0">
                <a:latin typeface="Comic Sans MS" pitchFamily="66" charset="0"/>
              </a:rPr>
              <a:t> and 2</a:t>
            </a:r>
            <a:r>
              <a:rPr lang="en-US" sz="3400" baseline="30000" dirty="0">
                <a:latin typeface="Comic Sans MS" pitchFamily="66" charset="0"/>
              </a:rPr>
              <a:t>nd</a:t>
            </a:r>
            <a:r>
              <a:rPr lang="en-US" sz="3400" dirty="0">
                <a:latin typeface="Comic Sans MS" pitchFamily="66" charset="0"/>
              </a:rPr>
              <a:t> and does not have more than four subjects pending together from 3</a:t>
            </a:r>
            <a:r>
              <a:rPr lang="en-US" sz="3400" baseline="30000" dirty="0">
                <a:latin typeface="Comic Sans MS" pitchFamily="66" charset="0"/>
              </a:rPr>
              <a:t>rd</a:t>
            </a:r>
            <a:r>
              <a:rPr lang="en-US" sz="3400" dirty="0">
                <a:latin typeface="Comic Sans MS" pitchFamily="66" charset="0"/>
              </a:rPr>
              <a:t> and 4</a:t>
            </a:r>
            <a:r>
              <a:rPr lang="en-US" sz="3400" baseline="30000" dirty="0">
                <a:latin typeface="Comic Sans MS" pitchFamily="66" charset="0"/>
              </a:rPr>
              <a:t>th</a:t>
            </a:r>
            <a:r>
              <a:rPr lang="en-US" sz="3400" dirty="0">
                <a:latin typeface="Comic Sans MS" pitchFamily="66" charset="0"/>
              </a:rPr>
              <a:t> semesters. </a:t>
            </a:r>
          </a:p>
          <a:p>
            <a:r>
              <a:rPr lang="en-US" sz="3400" dirty="0">
                <a:solidFill>
                  <a:srgbClr val="1E03BD"/>
                </a:solidFill>
                <a:latin typeface="Comic Sans MS" pitchFamily="66" charset="0"/>
              </a:rPr>
              <a:t>A student is eligible to move to 7</a:t>
            </a:r>
            <a:r>
              <a:rPr lang="en-US" sz="3400" baseline="30000" dirty="0">
                <a:solidFill>
                  <a:srgbClr val="1E03BD"/>
                </a:solidFill>
                <a:latin typeface="Comic Sans MS" pitchFamily="66" charset="0"/>
              </a:rPr>
              <a:t>th</a:t>
            </a:r>
            <a:r>
              <a:rPr lang="en-US" sz="3400" dirty="0">
                <a:solidFill>
                  <a:srgbClr val="1E03BD"/>
                </a:solidFill>
                <a:latin typeface="Comic Sans MS" pitchFamily="66" charset="0"/>
              </a:rPr>
              <a:t> Semester if he/she has completed all subjects from 1</a:t>
            </a:r>
            <a:r>
              <a:rPr lang="en-US" sz="3400" baseline="30000" dirty="0">
                <a:solidFill>
                  <a:srgbClr val="1E03BD"/>
                </a:solidFill>
                <a:latin typeface="Comic Sans MS" pitchFamily="66" charset="0"/>
              </a:rPr>
              <a:t>st</a:t>
            </a:r>
            <a:r>
              <a:rPr lang="en-US" sz="3400" dirty="0">
                <a:solidFill>
                  <a:srgbClr val="1E03BD"/>
                </a:solidFill>
                <a:latin typeface="Comic Sans MS" pitchFamily="66" charset="0"/>
              </a:rPr>
              <a:t> to 4</a:t>
            </a:r>
            <a:r>
              <a:rPr lang="en-US" sz="3400" baseline="30000" dirty="0">
                <a:solidFill>
                  <a:srgbClr val="1E03BD"/>
                </a:solidFill>
                <a:latin typeface="Comic Sans MS" pitchFamily="66" charset="0"/>
              </a:rPr>
              <a:t>th</a:t>
            </a:r>
            <a:r>
              <a:rPr lang="en-US" sz="3400" dirty="0">
                <a:solidFill>
                  <a:srgbClr val="1E03BD"/>
                </a:solidFill>
                <a:latin typeface="Comic Sans MS" pitchFamily="66" charset="0"/>
              </a:rPr>
              <a:t> </a:t>
            </a:r>
            <a:r>
              <a:rPr lang="en-US" sz="3400" dirty="0" err="1">
                <a:solidFill>
                  <a:srgbClr val="1E03BD"/>
                </a:solidFill>
                <a:latin typeface="Comic Sans MS" pitchFamily="66" charset="0"/>
              </a:rPr>
              <a:t>sem</a:t>
            </a:r>
            <a:r>
              <a:rPr lang="en-US" sz="3400" dirty="0">
                <a:solidFill>
                  <a:srgbClr val="1E03BD"/>
                </a:solidFill>
                <a:latin typeface="Comic Sans MS" pitchFamily="66" charset="0"/>
              </a:rPr>
              <a:t> and does not have more than four subjects pending together from 5</a:t>
            </a:r>
            <a:r>
              <a:rPr lang="en-US" sz="3400" baseline="30000" dirty="0">
                <a:solidFill>
                  <a:srgbClr val="1E03BD"/>
                </a:solidFill>
                <a:latin typeface="Comic Sans MS" pitchFamily="66" charset="0"/>
              </a:rPr>
              <a:t>th</a:t>
            </a:r>
            <a:r>
              <a:rPr lang="en-US" sz="3400" dirty="0">
                <a:solidFill>
                  <a:srgbClr val="1E03BD"/>
                </a:solidFill>
                <a:latin typeface="Comic Sans MS" pitchFamily="66" charset="0"/>
              </a:rPr>
              <a:t> and 6</a:t>
            </a:r>
            <a:r>
              <a:rPr lang="en-US" sz="3400" baseline="30000" dirty="0">
                <a:solidFill>
                  <a:srgbClr val="1E03BD"/>
                </a:solidFill>
                <a:latin typeface="Comic Sans MS" pitchFamily="66" charset="0"/>
              </a:rPr>
              <a:t>th</a:t>
            </a:r>
            <a:r>
              <a:rPr lang="en-US" sz="3400" dirty="0">
                <a:solidFill>
                  <a:srgbClr val="1E03BD"/>
                </a:solidFill>
                <a:latin typeface="Comic Sans MS" pitchFamily="66" charset="0"/>
              </a:rPr>
              <a:t> semesters. </a:t>
            </a:r>
          </a:p>
          <a:p>
            <a:endParaRPr lang="en-US" sz="3400" dirty="0">
              <a:latin typeface="Comic Sans MS" pitchFamily="66" charset="0"/>
            </a:endParaRPr>
          </a:p>
          <a:p>
            <a:pPr>
              <a:buNone/>
            </a:pPr>
            <a:r>
              <a:rPr lang="en-US" sz="3400" dirty="0">
                <a:solidFill>
                  <a:srgbClr val="FF0000"/>
                </a:solidFill>
                <a:latin typeface="Comic Sans MS" pitchFamily="66" charset="0"/>
              </a:rPr>
              <a:t> </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92</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859" y="226371"/>
            <a:ext cx="13167360" cy="847309"/>
          </a:xfrm>
        </p:spPr>
        <p:txBody>
          <a:bodyPr>
            <a:noAutofit/>
          </a:bodyPr>
          <a:lstStyle/>
          <a:p>
            <a:pPr algn="l"/>
            <a:r>
              <a:rPr lang="en-US" sz="4500" dirty="0">
                <a:latin typeface="Comic Sans MS" pitchFamily="66" charset="0"/>
              </a:rPr>
              <a:t>Class Timings:</a:t>
            </a:r>
            <a:endParaRPr lang="en-IN" sz="4500" dirty="0">
              <a:latin typeface="Comic Sans MS" pitchFamily="66" charset="0"/>
            </a:endParaRPr>
          </a:p>
        </p:txBody>
      </p:sp>
      <p:sp>
        <p:nvSpPr>
          <p:cNvPr id="3" name="Content Placeholder 2"/>
          <p:cNvSpPr>
            <a:spLocks noGrp="1"/>
          </p:cNvSpPr>
          <p:nvPr>
            <p:ph idx="1"/>
          </p:nvPr>
        </p:nvSpPr>
        <p:spPr>
          <a:xfrm>
            <a:off x="632859" y="1090466"/>
            <a:ext cx="13479899" cy="3629202"/>
          </a:xfrm>
        </p:spPr>
        <p:txBody>
          <a:bodyPr>
            <a:noAutofit/>
          </a:bodyPr>
          <a:lstStyle/>
          <a:p>
            <a:pPr>
              <a:spcAft>
                <a:spcPts val="1698"/>
              </a:spcAft>
            </a:pPr>
            <a:r>
              <a:rPr lang="en-US" sz="4000" dirty="0">
                <a:solidFill>
                  <a:srgbClr val="FF0000"/>
                </a:solidFill>
                <a:latin typeface="Comic Sans MS" pitchFamily="66" charset="0"/>
              </a:rPr>
              <a:t>Mon-Fri:  8.40 am to 3.50 pm</a:t>
            </a:r>
            <a:endParaRPr lang="en-US" sz="4000" dirty="0">
              <a:solidFill>
                <a:srgbClr val="1E03BD"/>
              </a:solidFill>
              <a:latin typeface="Comic Sans MS" pitchFamily="66" charset="0"/>
            </a:endParaRPr>
          </a:p>
          <a:p>
            <a:r>
              <a:rPr lang="en-US" sz="4000" dirty="0">
                <a:solidFill>
                  <a:srgbClr val="1E03BD"/>
                </a:solidFill>
                <a:latin typeface="Comic Sans MS" pitchFamily="66" charset="0"/>
              </a:rPr>
              <a:t>Alternate Saturday will be holiday except in Aug. Please refer calendar of Events in our website.</a:t>
            </a:r>
          </a:p>
          <a:p>
            <a:pPr marL="0" indent="0">
              <a:buNone/>
            </a:pPr>
            <a:endParaRPr lang="en-US" sz="4000" dirty="0">
              <a:solidFill>
                <a:srgbClr val="1E03BD"/>
              </a:solidFill>
              <a:latin typeface="Comic Sans MS" pitchFamily="66" charset="0"/>
            </a:endParaRPr>
          </a:p>
          <a:p>
            <a:pPr marL="0" indent="0">
              <a:buNone/>
            </a:pPr>
            <a:r>
              <a:rPr lang="en-US" sz="4000" dirty="0">
                <a:solidFill>
                  <a:srgbClr val="FF0000"/>
                </a:solidFill>
                <a:latin typeface="Comic Sans MS" pitchFamily="66" charset="0"/>
              </a:rPr>
              <a:t>Regular Classes: </a:t>
            </a:r>
            <a:r>
              <a:rPr lang="en-US" sz="4000" b="1" dirty="0">
                <a:latin typeface="Comic Sans MS" pitchFamily="66" charset="0"/>
              </a:rPr>
              <a:t>13</a:t>
            </a:r>
            <a:r>
              <a:rPr lang="en-US" sz="4000" b="1" baseline="30000" dirty="0">
                <a:latin typeface="Comic Sans MS" pitchFamily="66" charset="0"/>
              </a:rPr>
              <a:t>th</a:t>
            </a:r>
            <a:r>
              <a:rPr lang="en-US" sz="4000" b="1" dirty="0">
                <a:latin typeface="Comic Sans MS" pitchFamily="66" charset="0"/>
              </a:rPr>
              <a:t> Aug 2019 onwards</a:t>
            </a:r>
          </a:p>
          <a:p>
            <a:pPr marL="0" indent="0">
              <a:buNone/>
            </a:pPr>
            <a:endParaRPr lang="en-US" sz="4000" dirty="0">
              <a:solidFill>
                <a:srgbClr val="1E03BD"/>
              </a:solidFill>
              <a:latin typeface="Comic Sans MS" pitchFamily="66" charset="0"/>
            </a:endParaRPr>
          </a:p>
          <a:p>
            <a:pPr>
              <a:buNone/>
            </a:pPr>
            <a:r>
              <a:rPr lang="en-US" sz="4000" dirty="0">
                <a:solidFill>
                  <a:srgbClr val="FF0000"/>
                </a:solidFill>
                <a:latin typeface="Comic Sans MS" pitchFamily="66" charset="0"/>
              </a:rPr>
              <a:t>Orientation and Bridge Course: </a:t>
            </a:r>
          </a:p>
          <a:p>
            <a:pPr>
              <a:buNone/>
            </a:pPr>
            <a:r>
              <a:rPr lang="en-US" sz="4000" dirty="0">
                <a:solidFill>
                  <a:srgbClr val="1E03BD"/>
                </a:solidFill>
                <a:latin typeface="Comic Sans MS" pitchFamily="66" charset="0"/>
              </a:rPr>
              <a:t>13</a:t>
            </a:r>
            <a:r>
              <a:rPr lang="en-US" sz="4000" baseline="30000" dirty="0">
                <a:solidFill>
                  <a:srgbClr val="1E03BD"/>
                </a:solidFill>
                <a:latin typeface="Comic Sans MS" pitchFamily="66" charset="0"/>
              </a:rPr>
              <a:t>th</a:t>
            </a:r>
            <a:r>
              <a:rPr lang="en-US" sz="4000" dirty="0">
                <a:solidFill>
                  <a:srgbClr val="1E03BD"/>
                </a:solidFill>
                <a:latin typeface="Comic Sans MS" pitchFamily="66" charset="0"/>
              </a:rPr>
              <a:t> Aug 2019</a:t>
            </a:r>
          </a:p>
          <a:p>
            <a:pPr>
              <a:buNone/>
            </a:pPr>
            <a:endParaRPr lang="en-US" sz="4000" dirty="0">
              <a:solidFill>
                <a:srgbClr val="FF0000"/>
              </a:solidFill>
              <a:latin typeface="Comic Sans MS" pitchFamily="66" charset="0"/>
            </a:endParaRPr>
          </a:p>
          <a:p>
            <a:pPr>
              <a:buNone/>
            </a:pPr>
            <a:endParaRPr lang="en-US" sz="4000" dirty="0">
              <a:solidFill>
                <a:srgbClr val="FF0000"/>
              </a:solidFill>
              <a:latin typeface="Comic Sans MS" pitchFamily="66" charset="0"/>
            </a:endParaRPr>
          </a:p>
          <a:p>
            <a:pPr>
              <a:buNone/>
            </a:pPr>
            <a:endParaRPr lang="en-US" sz="4000" dirty="0">
              <a:solidFill>
                <a:srgbClr val="FF0000"/>
              </a:solidFill>
              <a:latin typeface="Comic Sans MS" pitchFamily="66" charset="0"/>
            </a:endParaRPr>
          </a:p>
          <a:p>
            <a:pPr>
              <a:buNone/>
            </a:pPr>
            <a:endParaRPr lang="en-US" sz="4000" dirty="0">
              <a:solidFill>
                <a:srgbClr val="FF0000"/>
              </a:solidFill>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93</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374159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5700" dirty="0">
                <a:latin typeface="Comic Sans MS" pitchFamily="66" charset="0"/>
              </a:rPr>
              <a:t>Transport</a:t>
            </a:r>
            <a:r>
              <a:rPr lang="en-US" sz="4500" dirty="0">
                <a:latin typeface="Comic Sans MS" pitchFamily="66" charset="0"/>
              </a:rPr>
              <a:t>:</a:t>
            </a:r>
            <a:endParaRPr lang="en-IN" sz="4500" dirty="0">
              <a:latin typeface="Comic Sans MS" pitchFamily="66" charset="0"/>
            </a:endParaRPr>
          </a:p>
        </p:txBody>
      </p:sp>
      <p:sp>
        <p:nvSpPr>
          <p:cNvPr id="3" name="Content Placeholder 2"/>
          <p:cNvSpPr>
            <a:spLocks noGrp="1"/>
          </p:cNvSpPr>
          <p:nvPr>
            <p:ph idx="1"/>
          </p:nvPr>
        </p:nvSpPr>
        <p:spPr>
          <a:xfrm>
            <a:off x="748070" y="2905069"/>
            <a:ext cx="13479899" cy="2765108"/>
          </a:xfrm>
        </p:spPr>
        <p:txBody>
          <a:bodyPr>
            <a:noAutofit/>
          </a:bodyPr>
          <a:lstStyle/>
          <a:p>
            <a:pPr>
              <a:spcAft>
                <a:spcPts val="1698"/>
              </a:spcAft>
            </a:pPr>
            <a:r>
              <a:rPr lang="en-US" sz="4000" dirty="0">
                <a:solidFill>
                  <a:srgbClr val="1E03BD"/>
                </a:solidFill>
                <a:latin typeface="Comic Sans MS" pitchFamily="66" charset="0"/>
              </a:rPr>
              <a:t>Transport has been arranged from almost all corners of the city</a:t>
            </a:r>
          </a:p>
          <a:p>
            <a:pPr>
              <a:spcAft>
                <a:spcPts val="1698"/>
              </a:spcAft>
            </a:pPr>
            <a:r>
              <a:rPr lang="en-US" sz="4000" dirty="0">
                <a:solidFill>
                  <a:srgbClr val="1E03BD"/>
                </a:solidFill>
                <a:latin typeface="Comic Sans MS" pitchFamily="66" charset="0"/>
              </a:rPr>
              <a:t>Encourage your ward to take up our transport facility </a:t>
            </a: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94</a:t>
            </a:fld>
            <a:endParaRPr lang="en-IN" dirty="0">
              <a:latin typeface="Comic Sans MS" pitchFamily="66" charset="0"/>
            </a:endParaRPr>
          </a:p>
        </p:txBody>
      </p:sp>
      <p:sp>
        <p:nvSpPr>
          <p:cNvPr id="7"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extLst>
      <p:ext uri="{BB962C8B-B14F-4D97-AF65-F5344CB8AC3E}">
        <p14:creationId xmlns:p14="http://schemas.microsoft.com/office/powerpoint/2010/main" val="46485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071" y="3077887"/>
            <a:ext cx="13167360" cy="1371600"/>
          </a:xfrm>
        </p:spPr>
        <p:txBody>
          <a:bodyPr/>
          <a:lstStyle/>
          <a:p>
            <a:r>
              <a:rPr lang="en-US" dirty="0" smtClean="0">
                <a:latin typeface="Comic Sans MS" pitchFamily="66" charset="0"/>
              </a:rPr>
              <a:t>Interaction Please</a:t>
            </a:r>
            <a:endParaRPr lang="en-IN"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pPr/>
              <a:t>95</a:t>
            </a:fld>
            <a:endParaRPr lang="en-IN"/>
          </a:p>
        </p:txBody>
      </p:sp>
      <p:sp>
        <p:nvSpPr>
          <p:cNvPr id="4"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753585237"/>
              </p:ext>
            </p:extLst>
          </p:nvPr>
        </p:nvGraphicFramePr>
        <p:xfrm>
          <a:off x="863285" y="658417"/>
          <a:ext cx="13019049" cy="7333655"/>
        </p:xfrm>
        <a:graphic>
          <a:graphicData uri="http://schemas.openxmlformats.org/drawingml/2006/table">
            <a:tbl>
              <a:tblPr>
                <a:tableStyleId>{5C22544A-7EE6-4342-B048-85BDC9FD1C3A}</a:tableStyleId>
              </a:tblPr>
              <a:tblGrid>
                <a:gridCol w="936555"/>
                <a:gridCol w="6453428"/>
                <a:gridCol w="1521895"/>
                <a:gridCol w="2019440"/>
                <a:gridCol w="2087731"/>
              </a:tblGrid>
              <a:tr h="771783">
                <a:tc gridSpan="5">
                  <a:txBody>
                    <a:bodyPr/>
                    <a:lstStyle/>
                    <a:p>
                      <a:pPr algn="ctr" fontAlgn="ctr"/>
                      <a:r>
                        <a:rPr lang="en-IN" sz="3300" b="1" u="none" strike="noStrike" dirty="0">
                          <a:solidFill>
                            <a:sysClr val="windowText" lastClr="000000"/>
                          </a:solidFill>
                          <a:effectLst/>
                        </a:rPr>
                        <a:t>Room Allotment for First Year Student</a:t>
                      </a:r>
                      <a:endParaRPr lang="en-IN" sz="33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824928">
                <a:tc>
                  <a:txBody>
                    <a:bodyPr/>
                    <a:lstStyle/>
                    <a:p>
                      <a:pPr algn="ctr" fontAlgn="ctr"/>
                      <a:r>
                        <a:rPr lang="en-IN" sz="2400" b="1" u="none" strike="noStrike">
                          <a:solidFill>
                            <a:sysClr val="windowText" lastClr="000000"/>
                          </a:solidFill>
                          <a:effectLst/>
                        </a:rPr>
                        <a:t>Sl.No.</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Branch</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Section </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Room  No.</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CYCLE</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771783">
                <a:tc>
                  <a:txBody>
                    <a:bodyPr/>
                    <a:lstStyle/>
                    <a:p>
                      <a:pPr algn="ctr" fontAlgn="ctr"/>
                      <a:r>
                        <a:rPr lang="en-IN" sz="2400" b="1" u="none" strike="noStrike">
                          <a:solidFill>
                            <a:sysClr val="windowText" lastClr="000000"/>
                          </a:solidFill>
                          <a:effectLst/>
                        </a:rPr>
                        <a:t>1</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l" fontAlgn="ctr"/>
                      <a:r>
                        <a:rPr lang="en-IN" sz="2400" b="1" u="none" strike="noStrike" dirty="0">
                          <a:solidFill>
                            <a:sysClr val="windowText" lastClr="000000"/>
                          </a:solidFill>
                          <a:effectLst/>
                        </a:rPr>
                        <a:t>Civil </a:t>
                      </a:r>
                      <a:r>
                        <a:rPr lang="en-IN" sz="2400" b="1" u="none" strike="noStrike" dirty="0" err="1">
                          <a:solidFill>
                            <a:sysClr val="windowText" lastClr="000000"/>
                          </a:solidFill>
                          <a:effectLst/>
                        </a:rPr>
                        <a:t>Engg</a:t>
                      </a:r>
                      <a:r>
                        <a:rPr lang="en-IN" sz="2400" b="1" u="none" strike="noStrike" dirty="0" smtClean="0">
                          <a:solidFill>
                            <a:sysClr val="windowText" lastClr="000000"/>
                          </a:solidFill>
                          <a:effectLst/>
                        </a:rPr>
                        <a:t>. &amp; CSE</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A</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dirty="0" smtClean="0">
                          <a:solidFill>
                            <a:sysClr val="windowText" lastClr="000000"/>
                          </a:solidFill>
                          <a:effectLst/>
                        </a:rPr>
                        <a:t>N 301</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4">
                  <a:txBody>
                    <a:bodyPr/>
                    <a:lstStyle/>
                    <a:p>
                      <a:pPr algn="ctr" fontAlgn="ctr"/>
                      <a:r>
                        <a:rPr lang="en-IN" sz="2400" b="1" u="none" strike="noStrike" dirty="0" smtClean="0">
                          <a:solidFill>
                            <a:sysClr val="windowText" lastClr="000000"/>
                          </a:solidFill>
                          <a:effectLst/>
                        </a:rPr>
                        <a:t>PHYSICS </a:t>
                      </a:r>
                      <a:r>
                        <a:rPr lang="en-IN" sz="2400" b="1" u="none" strike="noStrike" dirty="0">
                          <a:solidFill>
                            <a:sysClr val="windowText" lastClr="000000"/>
                          </a:solidFill>
                          <a:effectLst/>
                        </a:rPr>
                        <a:t/>
                      </a:r>
                      <a:br>
                        <a:rPr lang="en-IN" sz="2400" b="1" u="none" strike="noStrike" dirty="0">
                          <a:solidFill>
                            <a:sysClr val="windowText" lastClr="000000"/>
                          </a:solidFill>
                          <a:effectLst/>
                        </a:rPr>
                      </a:br>
                      <a:r>
                        <a:rPr lang="en-IN" sz="2400" b="1" u="none" strike="noStrike" dirty="0">
                          <a:solidFill>
                            <a:sysClr val="windowText" lastClr="000000"/>
                          </a:solidFill>
                          <a:effectLst/>
                        </a:rPr>
                        <a:t>CYCLE</a:t>
                      </a:r>
                      <a:endParaRPr lang="en-IN" sz="2400" b="1" i="0" u="none" strike="noStrike" dirty="0">
                        <a:solidFill>
                          <a:sysClr val="windowText" lastClr="000000"/>
                        </a:solidFill>
                        <a:effectLst/>
                        <a:latin typeface="Times New Roman"/>
                      </a:endParaRPr>
                    </a:p>
                  </a:txBody>
                  <a:tcPr marL="11955" marR="11955" marT="8966"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771783">
                <a:tc rowSpan="2">
                  <a:txBody>
                    <a:bodyPr/>
                    <a:lstStyle/>
                    <a:p>
                      <a:pPr algn="ctr" fontAlgn="ctr"/>
                      <a:r>
                        <a:rPr lang="en-IN" sz="2400" b="1" u="none" strike="noStrike">
                          <a:solidFill>
                            <a:sysClr val="windowText" lastClr="000000"/>
                          </a:solidFill>
                          <a:effectLst/>
                        </a:rPr>
                        <a:t>2</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2400" b="1" u="none" strike="noStrike" dirty="0" smtClean="0">
                          <a:solidFill>
                            <a:sysClr val="windowText" lastClr="000000"/>
                          </a:solidFill>
                          <a:effectLst/>
                        </a:rPr>
                        <a:t>Computer Science &amp; </a:t>
                      </a:r>
                      <a:r>
                        <a:rPr lang="en-IN" sz="2400" b="1" u="none" strike="noStrike" dirty="0" err="1" smtClean="0">
                          <a:solidFill>
                            <a:sysClr val="windowText" lastClr="000000"/>
                          </a:solidFill>
                          <a:effectLst/>
                        </a:rPr>
                        <a:t>Engg</a:t>
                      </a:r>
                      <a:r>
                        <a:rPr lang="en-IN" sz="2400" b="1" u="none" strike="noStrike" dirty="0" smtClean="0">
                          <a:solidFill>
                            <a:sysClr val="windowText" lastClr="000000"/>
                          </a:solidFill>
                          <a:effectLst/>
                        </a:rPr>
                        <a:t>.</a:t>
                      </a:r>
                      <a:endParaRPr lang="en-IN" sz="2400" b="1" i="0" u="none" strike="noStrike" dirty="0" smtClean="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B</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dirty="0" smtClean="0">
                          <a:solidFill>
                            <a:sysClr val="windowText" lastClr="000000"/>
                          </a:solidFill>
                          <a:effectLst/>
                        </a:rPr>
                        <a:t>101</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en-IN"/>
                    </a:p>
                  </a:txBody>
                  <a:tcPr/>
                </a:tc>
              </a:tr>
              <a:tr h="771783">
                <a:tc vMerge="1">
                  <a:txBody>
                    <a:bodyPr/>
                    <a:lstStyle/>
                    <a:p>
                      <a:endParaRPr lang="en-IN"/>
                    </a:p>
                  </a:txBody>
                  <a:tcPr/>
                </a:tc>
                <a:tc vMerge="1">
                  <a:txBody>
                    <a:bodyPr/>
                    <a:lstStyle/>
                    <a:p>
                      <a:endParaRPr lang="en-IN"/>
                    </a:p>
                  </a:txBody>
                  <a:tcPr/>
                </a:tc>
                <a:tc>
                  <a:txBody>
                    <a:bodyPr/>
                    <a:lstStyle/>
                    <a:p>
                      <a:pPr algn="ctr" fontAlgn="ctr"/>
                      <a:r>
                        <a:rPr lang="en-IN" sz="2400" b="1" u="none" strike="noStrike">
                          <a:solidFill>
                            <a:sysClr val="windowText" lastClr="000000"/>
                          </a:solidFill>
                          <a:effectLst/>
                        </a:rPr>
                        <a:t>C</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dirty="0">
                          <a:solidFill>
                            <a:sysClr val="windowText" lastClr="000000"/>
                          </a:solidFill>
                          <a:effectLst/>
                        </a:rPr>
                        <a:t>114</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en-IN"/>
                    </a:p>
                  </a:txBody>
                  <a:tcPr/>
                </a:tc>
              </a:tr>
              <a:tr h="984483">
                <a:tc>
                  <a:txBody>
                    <a:bodyPr/>
                    <a:lstStyle/>
                    <a:p>
                      <a:pPr algn="ctr" fontAlgn="ctr"/>
                      <a:r>
                        <a:rPr lang="en-IN" sz="2400" b="1" u="none" strike="noStrike" dirty="0">
                          <a:solidFill>
                            <a:sysClr val="windowText" lastClr="000000"/>
                          </a:solidFill>
                          <a:effectLst/>
                        </a:rPr>
                        <a:t>3</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IN" sz="2400" b="1" u="none" strike="noStrike" dirty="0" smtClean="0">
                        <a:solidFill>
                          <a:sysClr val="windowText" lastClr="000000"/>
                        </a:solidFill>
                        <a:effectLst/>
                      </a:endParaRPr>
                    </a:p>
                    <a:p>
                      <a:pPr marL="0" marR="0" indent="0" algn="l" defTabSz="914400" rtl="0" eaLnBrk="1" fontAlgn="ctr" latinLnBrk="0" hangingPunct="1">
                        <a:lnSpc>
                          <a:spcPct val="100000"/>
                        </a:lnSpc>
                        <a:spcBef>
                          <a:spcPts val="0"/>
                        </a:spcBef>
                        <a:spcAft>
                          <a:spcPts val="0"/>
                        </a:spcAft>
                        <a:buClrTx/>
                        <a:buSzTx/>
                        <a:buFontTx/>
                        <a:buNone/>
                        <a:tabLst/>
                        <a:defRPr/>
                      </a:pPr>
                      <a:r>
                        <a:rPr lang="en-IN" sz="2400" b="1" u="none" strike="noStrike" dirty="0" smtClean="0">
                          <a:solidFill>
                            <a:sysClr val="windowText" lastClr="000000"/>
                          </a:solidFill>
                          <a:effectLst/>
                        </a:rPr>
                        <a:t>Electrical Electronics </a:t>
                      </a:r>
                      <a:r>
                        <a:rPr lang="en-IN" sz="2400" b="1" u="none" strike="noStrike" dirty="0" err="1" smtClean="0">
                          <a:solidFill>
                            <a:sysClr val="windowText" lastClr="000000"/>
                          </a:solidFill>
                          <a:effectLst/>
                        </a:rPr>
                        <a:t>Engg</a:t>
                      </a:r>
                      <a:r>
                        <a:rPr lang="en-IN" sz="2400" b="1" u="none" strike="noStrike" dirty="0" smtClean="0">
                          <a:solidFill>
                            <a:sysClr val="windowText" lastClr="000000"/>
                          </a:solidFill>
                          <a:effectLst/>
                        </a:rPr>
                        <a:t>. &amp; CSE</a:t>
                      </a:r>
                      <a:endParaRPr lang="en-IN" sz="2400" b="1" i="0" u="none" strike="noStrike" dirty="0" smtClean="0">
                        <a:solidFill>
                          <a:sysClr val="windowText" lastClr="000000"/>
                        </a:solidFill>
                        <a:effectLst/>
                        <a:latin typeface="Times New Roman"/>
                      </a:endParaRPr>
                    </a:p>
                    <a:p>
                      <a:pPr marL="0" marR="0" indent="0" algn="l" defTabSz="914400" rtl="0" eaLnBrk="1" fontAlgn="ctr" latinLnBrk="0" hangingPunct="1">
                        <a:lnSpc>
                          <a:spcPct val="100000"/>
                        </a:lnSpc>
                        <a:spcBef>
                          <a:spcPts val="0"/>
                        </a:spcBef>
                        <a:spcAft>
                          <a:spcPts val="0"/>
                        </a:spcAft>
                        <a:buClrTx/>
                        <a:buSzTx/>
                        <a:buFontTx/>
                        <a:buNone/>
                        <a:tabLst/>
                        <a:defRPr/>
                      </a:pPr>
                      <a:endParaRPr lang="en-IN" sz="2400" b="1" u="none" strike="noStrike" dirty="0" smtClean="0">
                        <a:solidFill>
                          <a:sysClr val="windowText" lastClr="000000"/>
                        </a:solidFill>
                        <a:effectLst/>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dirty="0">
                          <a:solidFill>
                            <a:sysClr val="windowText" lastClr="000000"/>
                          </a:solidFill>
                          <a:effectLst/>
                        </a:rPr>
                        <a:t>D</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dirty="0" smtClean="0">
                          <a:solidFill>
                            <a:sysClr val="windowText" lastClr="000000"/>
                          </a:solidFill>
                          <a:effectLst/>
                        </a:rPr>
                        <a:t>104</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pPr algn="ctr" fontAlgn="ctr"/>
                      <a:endParaRPr lang="en-IN" sz="2400" b="1" i="0" u="none" strike="noStrike" dirty="0">
                        <a:solidFill>
                          <a:sysClr val="windowText" lastClr="000000"/>
                        </a:solidFill>
                        <a:effectLst/>
                        <a:latin typeface="Times New Roman"/>
                      </a:endParaRPr>
                    </a:p>
                  </a:txBody>
                  <a:tcPr marL="11955" marR="11955" marT="8966"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771783">
                <a:tc rowSpan="2">
                  <a:txBody>
                    <a:bodyPr/>
                    <a:lstStyle/>
                    <a:p>
                      <a:pPr algn="ctr" fontAlgn="ctr"/>
                      <a:r>
                        <a:rPr lang="en-IN" sz="2400" b="1" u="none" strike="noStrike" dirty="0">
                          <a:solidFill>
                            <a:sysClr val="windowText" lastClr="000000"/>
                          </a:solidFill>
                          <a:effectLst/>
                        </a:rPr>
                        <a:t>4</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2400" b="1" u="none" strike="noStrike" dirty="0" smtClean="0">
                          <a:solidFill>
                            <a:sysClr val="windowText" lastClr="000000"/>
                          </a:solidFill>
                          <a:effectLst/>
                        </a:rPr>
                        <a:t>Electronics &amp; Communication </a:t>
                      </a:r>
                      <a:r>
                        <a:rPr lang="en-IN" sz="2400" b="1" u="none" strike="noStrike" dirty="0" err="1" smtClean="0">
                          <a:solidFill>
                            <a:sysClr val="windowText" lastClr="000000"/>
                          </a:solidFill>
                          <a:effectLst/>
                        </a:rPr>
                        <a:t>Engg</a:t>
                      </a:r>
                      <a:r>
                        <a:rPr lang="en-IN" sz="2400" b="1" u="none" strike="noStrike" dirty="0" smtClean="0">
                          <a:solidFill>
                            <a:sysClr val="windowText" lastClr="000000"/>
                          </a:solidFill>
                          <a:effectLst/>
                        </a:rPr>
                        <a:t>.</a:t>
                      </a:r>
                    </a:p>
                    <a:p>
                      <a:pPr algn="l" fontAlgn="ct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E</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dirty="0" smtClean="0">
                          <a:solidFill>
                            <a:sysClr val="windowText" lastClr="000000"/>
                          </a:solidFill>
                          <a:effectLst/>
                        </a:rPr>
                        <a:t>105</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ctr" fontAlgn="ctr"/>
                      <a:r>
                        <a:rPr lang="en-IN" sz="2400" b="1" i="0" u="none" strike="noStrike" dirty="0" smtClean="0">
                          <a:solidFill>
                            <a:sysClr val="windowText" lastClr="000000"/>
                          </a:solidFill>
                          <a:effectLst/>
                          <a:latin typeface="+mj-lt"/>
                        </a:rPr>
                        <a:t>CHEMISTRY</a:t>
                      </a:r>
                    </a:p>
                    <a:p>
                      <a:pPr algn="ctr" fontAlgn="ctr"/>
                      <a:r>
                        <a:rPr lang="en-IN" sz="2400" b="1" i="0" u="none" strike="noStrike" baseline="0" dirty="0" smtClean="0">
                          <a:solidFill>
                            <a:sysClr val="windowText" lastClr="000000"/>
                          </a:solidFill>
                          <a:effectLst/>
                          <a:latin typeface="+mj-lt"/>
                        </a:rPr>
                        <a:t> CYCLE</a:t>
                      </a:r>
                      <a:endParaRPr lang="en-IN" sz="2400" b="1" i="0" u="none" strike="noStrike" dirty="0">
                        <a:solidFill>
                          <a:sysClr val="windowText" lastClr="000000"/>
                        </a:solidFill>
                        <a:effectLst/>
                        <a:latin typeface="+mj-lt"/>
                      </a:endParaRPr>
                    </a:p>
                  </a:txBody>
                  <a:tcPr marL="11955" marR="11955" marT="8966"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771783">
                <a:tc vMerge="1">
                  <a:txBody>
                    <a:bodyPr/>
                    <a:lstStyle/>
                    <a:p>
                      <a:pPr algn="ctr" fontAlgn="ctr"/>
                      <a:endParaRPr lang="en-IN" sz="2000" b="1" i="0" u="none" strike="noStrike" dirty="0">
                        <a:solidFill>
                          <a:sysClr val="windowText" lastClr="000000"/>
                        </a:solidFill>
                        <a:effectLst/>
                        <a:latin typeface="Times New Roman"/>
                      </a:endParaRPr>
                    </a:p>
                  </a:txBody>
                  <a:tcPr marL="7471" marR="7471" marT="74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pPr algn="l" fontAlgn="ctr"/>
                      <a:endParaRPr lang="en-IN" sz="2000" b="1" i="0" u="none" strike="noStrike" dirty="0">
                        <a:solidFill>
                          <a:sysClr val="windowText" lastClr="000000"/>
                        </a:solidFill>
                        <a:effectLst/>
                        <a:latin typeface="Times New Roman"/>
                      </a:endParaRPr>
                    </a:p>
                  </a:txBody>
                  <a:tcPr marL="7471" marR="7471" marT="747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F</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i="0" u="none" strike="noStrike" dirty="0" smtClean="0">
                          <a:solidFill>
                            <a:sysClr val="windowText" lastClr="000000"/>
                          </a:solidFill>
                          <a:effectLst/>
                          <a:latin typeface="+mn-lt"/>
                        </a:rPr>
                        <a:t>110</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en-IN"/>
                    </a:p>
                  </a:txBody>
                  <a:tcPr/>
                </a:tc>
              </a:tr>
              <a:tr h="771783">
                <a:tc>
                  <a:txBody>
                    <a:bodyPr/>
                    <a:lstStyle/>
                    <a:p>
                      <a:pPr algn="ctr" fontAlgn="ctr"/>
                      <a:r>
                        <a:rPr lang="en-IN" sz="2400" b="1" u="none" strike="noStrike">
                          <a:solidFill>
                            <a:sysClr val="windowText" lastClr="000000"/>
                          </a:solidFill>
                          <a:effectLst/>
                        </a:rPr>
                        <a:t>5</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l" fontAlgn="ctr"/>
                      <a:r>
                        <a:rPr lang="en-IN" sz="2400" b="1" u="none" strike="noStrike" dirty="0">
                          <a:solidFill>
                            <a:sysClr val="windowText" lastClr="000000"/>
                          </a:solidFill>
                          <a:effectLst/>
                        </a:rPr>
                        <a:t>Mechanical </a:t>
                      </a:r>
                      <a:r>
                        <a:rPr lang="en-IN" sz="2400" b="1" u="none" strike="noStrike" dirty="0" err="1">
                          <a:solidFill>
                            <a:sysClr val="windowText" lastClr="000000"/>
                          </a:solidFill>
                          <a:effectLst/>
                        </a:rPr>
                        <a:t>Engg</a:t>
                      </a:r>
                      <a:r>
                        <a:rPr lang="en-IN" sz="2400" b="1" u="none" strike="noStrike" dirty="0" smtClean="0">
                          <a:solidFill>
                            <a:sysClr val="windowText" lastClr="000000"/>
                          </a:solidFill>
                          <a:effectLst/>
                        </a:rPr>
                        <a:t>. &amp; ECE</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u="none" strike="noStrike">
                          <a:solidFill>
                            <a:sysClr val="windowText" lastClr="000000"/>
                          </a:solidFill>
                          <a:effectLst/>
                        </a:rPr>
                        <a:t>G</a:t>
                      </a:r>
                      <a:endParaRPr lang="en-IN" sz="2400" b="1" i="0" u="none" strike="noStrike">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ctr"/>
                      <a:r>
                        <a:rPr lang="en-IN" sz="2400" b="1" i="0" u="none" strike="noStrike" dirty="0" smtClean="0">
                          <a:solidFill>
                            <a:sysClr val="windowText" lastClr="000000"/>
                          </a:solidFill>
                          <a:effectLst/>
                          <a:latin typeface="+mn-lt"/>
                        </a:rPr>
                        <a:t>N 104</a:t>
                      </a:r>
                      <a:endParaRPr lang="en-IN" sz="2400" b="1" i="0" u="none" strike="noStrike" dirty="0">
                        <a:solidFill>
                          <a:sysClr val="windowText" lastClr="000000"/>
                        </a:solidFill>
                        <a:effectLst/>
                        <a:latin typeface="Times New Roman"/>
                      </a:endParaRPr>
                    </a:p>
                  </a:txBody>
                  <a:tcPr marL="11955" marR="11955" marT="896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en-IN"/>
                    </a:p>
                  </a:txBody>
                  <a:tcPr/>
                </a:tc>
              </a:tr>
            </a:tbl>
          </a:graphicData>
        </a:graphic>
      </p:graphicFrame>
    </p:spTree>
    <p:extLst>
      <p:ext uri="{BB962C8B-B14F-4D97-AF65-F5344CB8AC3E}">
        <p14:creationId xmlns:p14="http://schemas.microsoft.com/office/powerpoint/2010/main" val="64382966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Comic Sans MS" pitchFamily="66" charset="0"/>
              </a:rPr>
              <a:t>Academic Calendar for I </a:t>
            </a:r>
            <a:r>
              <a:rPr lang="en-IN" dirty="0" err="1" smtClean="0">
                <a:latin typeface="Comic Sans MS" pitchFamily="66" charset="0"/>
              </a:rPr>
              <a:t>Sem</a:t>
            </a:r>
            <a:endParaRPr lang="en-IN" dirty="0">
              <a:latin typeface="Comic Sans MS" pitchFamily="66" charset="0"/>
            </a:endParaRPr>
          </a:p>
        </p:txBody>
      </p:sp>
      <p:sp>
        <p:nvSpPr>
          <p:cNvPr id="3" name="Content Placeholder 2"/>
          <p:cNvSpPr>
            <a:spLocks noGrp="1"/>
          </p:cNvSpPr>
          <p:nvPr>
            <p:ph idx="1"/>
          </p:nvPr>
        </p:nvSpPr>
        <p:spPr>
          <a:xfrm>
            <a:off x="517647" y="1920242"/>
            <a:ext cx="13710324" cy="5431156"/>
          </a:xfrm>
        </p:spPr>
        <p:txBody>
          <a:bodyPr>
            <a:normAutofit lnSpcReduction="10000"/>
          </a:bodyPr>
          <a:lstStyle/>
          <a:p>
            <a:r>
              <a:rPr lang="en-IN" sz="4000" dirty="0">
                <a:solidFill>
                  <a:srgbClr val="FF0000"/>
                </a:solidFill>
                <a:latin typeface="Comic Sans MS" pitchFamily="66" charset="0"/>
              </a:rPr>
              <a:t>Classes Begin: 13</a:t>
            </a:r>
            <a:r>
              <a:rPr lang="en-IN" sz="4000" baseline="30000" dirty="0">
                <a:solidFill>
                  <a:srgbClr val="FF0000"/>
                </a:solidFill>
                <a:latin typeface="Comic Sans MS" pitchFamily="66" charset="0"/>
              </a:rPr>
              <a:t>th</a:t>
            </a:r>
            <a:r>
              <a:rPr lang="en-IN" sz="4000" dirty="0">
                <a:solidFill>
                  <a:srgbClr val="FF0000"/>
                </a:solidFill>
                <a:latin typeface="Comic Sans MS" pitchFamily="66" charset="0"/>
              </a:rPr>
              <a:t> Aug ‘19</a:t>
            </a:r>
          </a:p>
          <a:p>
            <a:r>
              <a:rPr lang="en-IN" sz="4000" dirty="0">
                <a:solidFill>
                  <a:srgbClr val="1E03BD"/>
                </a:solidFill>
                <a:latin typeface="Comic Sans MS" pitchFamily="66" charset="0"/>
              </a:rPr>
              <a:t>First Test: 11-13 Sept ‘19</a:t>
            </a:r>
          </a:p>
          <a:p>
            <a:r>
              <a:rPr lang="en-IN" sz="4000" dirty="0">
                <a:solidFill>
                  <a:srgbClr val="FF0000"/>
                </a:solidFill>
                <a:latin typeface="Comic Sans MS" pitchFamily="66" charset="0"/>
              </a:rPr>
              <a:t>Parents-Teacher’s meeting: 23</a:t>
            </a:r>
            <a:r>
              <a:rPr lang="en-IN" sz="4000" baseline="30000" dirty="0">
                <a:solidFill>
                  <a:srgbClr val="FF0000"/>
                </a:solidFill>
                <a:latin typeface="Comic Sans MS" pitchFamily="66" charset="0"/>
              </a:rPr>
              <a:t>rd</a:t>
            </a:r>
            <a:r>
              <a:rPr lang="en-IN" sz="4000" dirty="0">
                <a:solidFill>
                  <a:srgbClr val="FF0000"/>
                </a:solidFill>
                <a:latin typeface="Comic Sans MS" pitchFamily="66" charset="0"/>
              </a:rPr>
              <a:t> Sept ’19</a:t>
            </a:r>
          </a:p>
          <a:p>
            <a:r>
              <a:rPr lang="en-IN" sz="4000" dirty="0">
                <a:solidFill>
                  <a:srgbClr val="1E03BD"/>
                </a:solidFill>
                <a:latin typeface="Comic Sans MS" pitchFamily="66" charset="0"/>
              </a:rPr>
              <a:t>Second Test: 14-16 Oct ‘19</a:t>
            </a:r>
          </a:p>
          <a:p>
            <a:r>
              <a:rPr lang="en-IN" sz="4000" dirty="0">
                <a:solidFill>
                  <a:srgbClr val="FF0000"/>
                </a:solidFill>
                <a:latin typeface="Comic Sans MS" pitchFamily="66" charset="0"/>
              </a:rPr>
              <a:t>Third Test: 9-11 Dec ‘19</a:t>
            </a:r>
          </a:p>
          <a:p>
            <a:r>
              <a:rPr lang="en-IN" sz="4000" dirty="0">
                <a:solidFill>
                  <a:srgbClr val="1E03BD"/>
                </a:solidFill>
                <a:latin typeface="Comic Sans MS" pitchFamily="66" charset="0"/>
              </a:rPr>
              <a:t>Practical Internals test: 16-18 Dec ’19</a:t>
            </a:r>
          </a:p>
          <a:p>
            <a:r>
              <a:rPr lang="en-IN" sz="4000" dirty="0">
                <a:solidFill>
                  <a:srgbClr val="FF0000"/>
                </a:solidFill>
                <a:latin typeface="Comic Sans MS" pitchFamily="66" charset="0"/>
              </a:rPr>
              <a:t>Practical External Exams: 23-30 Dec ‘19</a:t>
            </a:r>
          </a:p>
          <a:p>
            <a:r>
              <a:rPr lang="en-IN" sz="4000" dirty="0">
                <a:solidFill>
                  <a:srgbClr val="1E03BD"/>
                </a:solidFill>
                <a:latin typeface="Comic Sans MS" pitchFamily="66" charset="0"/>
              </a:rPr>
              <a:t>Theory Exams: 2-24 Jan ‘19</a:t>
            </a:r>
          </a:p>
        </p:txBody>
      </p:sp>
      <p:sp>
        <p:nvSpPr>
          <p:cNvPr id="4" name="Footer Placeholder 3"/>
          <p:cNvSpPr>
            <a:spLocks noGrp="1"/>
          </p:cNvSpPr>
          <p:nvPr>
            <p:ph type="ftr" sz="quarter" idx="11"/>
          </p:nvPr>
        </p:nvSpPr>
        <p:spPr/>
        <p:txBody>
          <a:bodyPr/>
          <a:lstStyle/>
          <a:p>
            <a:r>
              <a:rPr lang="en-IN" smtClean="0">
                <a:latin typeface="Comic Sans MS" pitchFamily="66" charset="0"/>
              </a:rPr>
              <a:t>K.S. Group of Institutions</a:t>
            </a:r>
            <a:endParaRPr lang="en-IN">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latin typeface="Comic Sans MS" pitchFamily="66" charset="0"/>
              </a:rPr>
              <a:pPr/>
              <a:t>97</a:t>
            </a:fld>
            <a:endParaRPr lang="en-IN">
              <a:latin typeface="Comic Sans MS" pitchFamily="66" charset="0"/>
            </a:endParaRPr>
          </a:p>
        </p:txBody>
      </p:sp>
    </p:spTree>
    <p:extLst>
      <p:ext uri="{BB962C8B-B14F-4D97-AF65-F5344CB8AC3E}">
        <p14:creationId xmlns:p14="http://schemas.microsoft.com/office/powerpoint/2010/main" val="252429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284" y="3164296"/>
            <a:ext cx="13167360" cy="1371600"/>
          </a:xfrm>
        </p:spPr>
        <p:txBody>
          <a:bodyPr/>
          <a:lstStyle/>
          <a:p>
            <a:r>
              <a:rPr lang="en-US" dirty="0" smtClean="0">
                <a:latin typeface="Comic Sans MS" pitchFamily="66" charset="0"/>
              </a:rPr>
              <a:t>Thank You All</a:t>
            </a:r>
            <a:endParaRPr lang="en-IN" dirty="0">
              <a:latin typeface="Comic Sans MS" pitchFamily="66" charset="0"/>
            </a:endParaRPr>
          </a:p>
        </p:txBody>
      </p:sp>
      <p:sp>
        <p:nvSpPr>
          <p:cNvPr id="5" name="Slide Number Placeholder 4"/>
          <p:cNvSpPr>
            <a:spLocks noGrp="1"/>
          </p:cNvSpPr>
          <p:nvPr>
            <p:ph type="sldNum" sz="quarter" idx="12"/>
          </p:nvPr>
        </p:nvSpPr>
        <p:spPr/>
        <p:txBody>
          <a:bodyPr/>
          <a:lstStyle/>
          <a:p>
            <a:fld id="{B85089FB-A6EC-4DF1-B09C-90D531E5C2FC}" type="slidenum">
              <a:rPr lang="en-IN" smtClean="0"/>
              <a:pPr/>
              <a:t>98</a:t>
            </a:fld>
            <a:endParaRPr lang="en-IN"/>
          </a:p>
        </p:txBody>
      </p:sp>
      <p:sp>
        <p:nvSpPr>
          <p:cNvPr id="6" name="Footer Placeholder 9"/>
          <p:cNvSpPr>
            <a:spLocks noGrp="1"/>
          </p:cNvSpPr>
          <p:nvPr>
            <p:ph type="ftr" sz="quarter" idx="4294967295"/>
          </p:nvPr>
        </p:nvSpPr>
        <p:spPr>
          <a:xfrm>
            <a:off x="1669775" y="7571185"/>
            <a:ext cx="10830004" cy="438152"/>
          </a:xfrm>
          <a:prstGeom prst="rect">
            <a:avLst/>
          </a:prstGeom>
        </p:spPr>
        <p:txBody>
          <a:bodyPr/>
          <a:lstStyle/>
          <a:p>
            <a:pPr algn="ctr"/>
            <a:r>
              <a:rPr lang="en-US" sz="2500" dirty="0">
                <a:solidFill>
                  <a:srgbClr val="1E03BD"/>
                </a:solidFill>
              </a:rPr>
              <a:t>K.S. School of Engineering and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4228</TotalTime>
  <Words>4042</Words>
  <Application>Microsoft Office PowerPoint</Application>
  <PresentationFormat>Custom</PresentationFormat>
  <Paragraphs>999</Paragraphs>
  <Slides>98</Slides>
  <Notes>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98</vt:i4>
      </vt:variant>
    </vt:vector>
  </HeadingPairs>
  <TitlesOfParts>
    <vt:vector size="101" baseType="lpstr">
      <vt:lpstr>Office Theme</vt:lpstr>
      <vt:lpstr>Bitmap Image</vt:lpstr>
      <vt:lpstr>Equation</vt:lpstr>
      <vt:lpstr>PowerPoint Presentation</vt:lpstr>
      <vt:lpstr>Contents…..</vt:lpstr>
      <vt:lpstr>About Kammavari Sangham…..</vt:lpstr>
      <vt:lpstr>PowerPoint Presentation</vt:lpstr>
      <vt:lpstr>PowerPoint Presentation</vt:lpstr>
      <vt:lpstr>PowerPoint Presentation</vt:lpstr>
      <vt:lpstr>PowerPoint Presentation</vt:lpstr>
      <vt:lpstr>Board of Directors…..</vt:lpstr>
      <vt:lpstr>Self…..</vt:lpstr>
      <vt:lpstr>Self…..</vt:lpstr>
      <vt:lpstr>PowerPoint Presentation</vt:lpstr>
      <vt:lpstr>Programmes:</vt:lpstr>
      <vt:lpstr>PowerPoint Presentation</vt:lpstr>
      <vt:lpstr>PowerPoint Presentation</vt:lpstr>
      <vt:lpstr>Academic Advisory Board</vt:lpstr>
      <vt:lpstr>Key Resource Persons </vt:lpstr>
      <vt:lpstr>Glimpse of Faculty</vt:lpstr>
      <vt:lpstr>Dr Vijayalakshmi Akella</vt:lpstr>
      <vt:lpstr>PowerPoint Presentation</vt:lpstr>
      <vt:lpstr>Dr. Vyshali</vt:lpstr>
      <vt:lpstr>PowerPoint Presentation</vt:lpstr>
      <vt:lpstr>                 Prof. VEENA R. S. </vt:lpstr>
      <vt:lpstr>   Dr. Neelam Bawane  </vt:lpstr>
      <vt:lpstr>        Dr. Vandana Jha  </vt:lpstr>
      <vt:lpstr>PowerPoint Presentation</vt:lpstr>
      <vt:lpstr>PowerPoint Presentation</vt:lpstr>
      <vt:lpstr>PowerPoint Presentation</vt:lpstr>
      <vt:lpstr>PowerPoint Presentation</vt:lpstr>
      <vt:lpstr>PowerPoint Presentation</vt:lpstr>
      <vt:lpstr>PowerPoint Presentation</vt:lpstr>
      <vt:lpstr>Vinutha Srikanth Associate Professor and Head Department of Electrical &amp; Electronics Engineering</vt:lpstr>
      <vt:lpstr>Dr.BALAJI.B</vt:lpstr>
      <vt:lpstr> Dr. P N Jyothi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Infrastructure…..</vt:lpstr>
      <vt:lpstr>Infrastructure…..</vt:lpstr>
      <vt:lpstr>Infrastructure…..</vt:lpstr>
      <vt:lpstr>Infrastructure….</vt:lpstr>
      <vt:lpstr>PowerPoint Presentation</vt:lpstr>
      <vt:lpstr>PowerPoint Presentation</vt:lpstr>
      <vt:lpstr>COMPANIES VISITED FOR 2019 BATCH</vt:lpstr>
      <vt:lpstr>Ultimate Long Term Goal</vt:lpstr>
      <vt:lpstr>Learning Process</vt:lpstr>
      <vt:lpstr>Action Plan…..</vt:lpstr>
      <vt:lpstr>Action Plan (Contd..)</vt:lpstr>
      <vt:lpstr>Action Plan (Contd..)</vt:lpstr>
      <vt:lpstr>Action Plan (Contd..)</vt:lpstr>
      <vt:lpstr>Action Plan (Contd..)</vt:lpstr>
      <vt:lpstr>Action Plan (Contd..)</vt:lpstr>
      <vt:lpstr>Action Plan (Contd..)</vt:lpstr>
      <vt:lpstr>Contact Details</vt:lpstr>
      <vt:lpstr>Glimpse of Activities for Students &amp; Student Achievements</vt:lpstr>
      <vt:lpstr>PowerPoint Presentation</vt:lpstr>
      <vt:lpstr>PowerPoint Presentation</vt:lpstr>
      <vt:lpstr>Annual Project Exhibition 2109</vt:lpstr>
      <vt:lpstr>PowerPoint Presentation</vt:lpstr>
      <vt:lpstr>PowerPoint Presentation</vt:lpstr>
      <vt:lpstr>PowerPoint Presentation</vt:lpstr>
      <vt:lpstr>PowerPoint Presentation</vt:lpstr>
      <vt:lpstr>Extra Curricular Activities</vt:lpstr>
      <vt:lpstr>PowerPoint Presentation</vt:lpstr>
      <vt:lpstr>PowerPoint Presentation</vt:lpstr>
      <vt:lpstr>Sports Achiever</vt:lpstr>
      <vt:lpstr>Sports Achiever</vt:lpstr>
      <vt:lpstr>Inter College Project Competition at DSATM</vt:lpstr>
      <vt:lpstr>Student Welfare</vt:lpstr>
      <vt:lpstr>Official Website  www.kssem.edu.in  Official Social Media www.facebook.com/kssem</vt:lpstr>
      <vt:lpstr>Rules and Regulations of KSSEM</vt:lpstr>
      <vt:lpstr>Rules and Regulations of KSSEM</vt:lpstr>
      <vt:lpstr>Malpractice During the Internals</vt:lpstr>
      <vt:lpstr>PowerPoint Presentation</vt:lpstr>
      <vt:lpstr>Participation from parents…..</vt:lpstr>
      <vt:lpstr>Request for parents…..</vt:lpstr>
      <vt:lpstr>Request for parents…..</vt:lpstr>
      <vt:lpstr>Request for parents…..</vt:lpstr>
      <vt:lpstr>PowerPoint Presentation</vt:lpstr>
      <vt:lpstr>PowerPoint Presentation</vt:lpstr>
      <vt:lpstr>Grade Point Scale</vt:lpstr>
      <vt:lpstr>Illustration of Computation of SGPA  </vt:lpstr>
      <vt:lpstr>Illustration of Computation of CGPA</vt:lpstr>
      <vt:lpstr>Attendance Requirement…..</vt:lpstr>
      <vt:lpstr>Marking Scheme…..</vt:lpstr>
      <vt:lpstr>Marking Scheme…..</vt:lpstr>
      <vt:lpstr>Eligibility for Passing</vt:lpstr>
      <vt:lpstr>Marking Scheme…..</vt:lpstr>
      <vt:lpstr>Promotion and Eligibility Criteria</vt:lpstr>
      <vt:lpstr>Class Timings:</vt:lpstr>
      <vt:lpstr>Transport:</vt:lpstr>
      <vt:lpstr>Interaction Please</vt:lpstr>
      <vt:lpstr>PowerPoint Presentation</vt:lpstr>
      <vt:lpstr>Academic Calendar for I Sem</vt:lpstr>
      <vt:lpstr>Thank You All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Principal</dc:creator>
  <cp:lastModifiedBy>g</cp:lastModifiedBy>
  <cp:revision>277</cp:revision>
  <dcterms:created xsi:type="dcterms:W3CDTF">2010-09-04T16:16:50Z</dcterms:created>
  <dcterms:modified xsi:type="dcterms:W3CDTF">2019-08-11T08:00:13Z</dcterms:modified>
</cp:coreProperties>
</file>