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4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087FB-9ED6-4D91-8AB1-006703B9FECF}" type="datetimeFigureOut">
              <a:rPr lang="en-US" smtClean="0"/>
              <a:t>27-Jan-24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F2758-9320-4594-AE5B-5CD7F0A07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46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F2758-9320-4594-AE5B-5CD7F0A0717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1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.png"/><Relationship Id="rId7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6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7.png"/><Relationship Id="rId7" Type="http://schemas.openxmlformats.org/officeDocument/2006/relationships/image" Target="../media/image5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png"/><Relationship Id="rId7" Type="http://schemas.openxmlformats.org/officeDocument/2006/relationships/image" Target="../media/image4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Lenovo\Desktop\c-750x4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2133600" y="2209800"/>
            <a:ext cx="6934200" cy="1219200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K. S. School of Engineering and Management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373380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Bold" pitchFamily="34" charset="0"/>
              </a:rPr>
              <a:t>Curve Fitting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pperplate Gothic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96805"/>
            <a:ext cx="693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Vinutha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 S V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Assistant  Professor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Department  of  Mathematics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533401"/>
            <a:ext cx="8610600" cy="1981199"/>
          </a:xfrm>
        </p:spPr>
        <p:txBody>
          <a:bodyPr>
            <a:normAutofit/>
          </a:bodyPr>
          <a:lstStyle/>
          <a:p>
            <a:r>
              <a:rPr lang="en-US" sz="3100" b="1" dirty="0"/>
              <a:t>K.S. SCHOOL OF ENGINEERING AND MANAGEMENT, BENGALURU-109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VINUTHA S.V.</a:t>
            </a:r>
          </a:p>
          <a:p>
            <a:r>
              <a:rPr lang="en-US" b="1" dirty="0">
                <a:solidFill>
                  <a:srgbClr val="FF0000"/>
                </a:solidFill>
              </a:rPr>
              <a:t>ASSISTANT PROFESSOR</a:t>
            </a:r>
          </a:p>
          <a:p>
            <a:r>
              <a:rPr lang="en-US" b="1" dirty="0">
                <a:solidFill>
                  <a:srgbClr val="FF0000"/>
                </a:solidFill>
              </a:rPr>
              <a:t>DEPARTMENT OF BASIC SCIENCE</a:t>
            </a:r>
          </a:p>
          <a:p>
            <a:r>
              <a:rPr lang="en-US" b="1" dirty="0">
                <a:solidFill>
                  <a:srgbClr val="FF0000"/>
                </a:solidFill>
              </a:rPr>
              <a:t>K.S.S.E.M</a:t>
            </a:r>
          </a:p>
          <a:p>
            <a:endParaRPr lang="en-US" dirty="0"/>
          </a:p>
        </p:txBody>
      </p:sp>
      <p:pic>
        <p:nvPicPr>
          <p:cNvPr id="4" name="image1.jpg" descr="http://www.ksit.ac.in/imgs/logo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04800" y="609600"/>
            <a:ext cx="762000" cy="838199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59735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810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 smtClean="0"/>
              <a:t>Fitting a Parabola</a:t>
            </a:r>
            <a:endParaRPr lang="en-US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447800"/>
            <a:ext cx="861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3200" dirty="0" smtClean="0">
                <a:latin typeface="+mj-lt"/>
              </a:rPr>
              <a:t>For the given set of data (x</a:t>
            </a:r>
            <a:r>
              <a:rPr lang="en-IN" sz="3200" baseline="-25000" dirty="0" smtClean="0">
                <a:latin typeface="+mj-lt"/>
              </a:rPr>
              <a:t>i</a:t>
            </a:r>
            <a:r>
              <a:rPr lang="en-IN" sz="3200" dirty="0" smtClean="0">
                <a:latin typeface="+mj-lt"/>
              </a:rPr>
              <a:t>, </a:t>
            </a:r>
            <a:r>
              <a:rPr lang="en-IN" sz="3200" dirty="0" err="1" smtClean="0">
                <a:latin typeface="+mj-lt"/>
              </a:rPr>
              <a:t>y</a:t>
            </a:r>
            <a:r>
              <a:rPr lang="en-IN" sz="3200" baseline="-25000" dirty="0" err="1" smtClean="0">
                <a:latin typeface="+mj-lt"/>
              </a:rPr>
              <a:t>i</a:t>
            </a:r>
            <a:r>
              <a:rPr lang="en-IN" sz="3200" dirty="0" smtClean="0">
                <a:latin typeface="+mj-lt"/>
              </a:rPr>
              <a:t>), </a:t>
            </a:r>
            <a:r>
              <a:rPr lang="en-IN" sz="3200" dirty="0" err="1" smtClean="0">
                <a:latin typeface="+mj-lt"/>
              </a:rPr>
              <a:t>i</a:t>
            </a:r>
            <a:r>
              <a:rPr lang="en-IN" sz="3200" dirty="0" smtClean="0">
                <a:latin typeface="+mj-lt"/>
              </a:rPr>
              <a:t>= 1, 2 ,3, … ,n, we fit a Parabola                                  where </a:t>
            </a:r>
            <a:r>
              <a:rPr lang="en-IN" sz="3200" b="1" dirty="0" smtClean="0">
                <a:latin typeface="+mj-lt"/>
              </a:rPr>
              <a:t>a, b and c</a:t>
            </a:r>
            <a:r>
              <a:rPr lang="en-IN" sz="3200" dirty="0" smtClean="0">
                <a:latin typeface="+mj-lt"/>
              </a:rPr>
              <a:t> can be determined by the normal equations given by </a:t>
            </a:r>
            <a:endParaRPr lang="en-US" sz="3200" dirty="0">
              <a:latin typeface="+mj-lt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381000"/>
            <a:ext cx="3863898" cy="685800"/>
          </a:xfrm>
          <a:prstGeom prst="rect">
            <a:avLst/>
          </a:prstGeom>
          <a:noFill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1981200"/>
            <a:ext cx="3005253" cy="53340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3505200"/>
            <a:ext cx="3724275" cy="61912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4495800"/>
            <a:ext cx="4467225" cy="619125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5562600"/>
            <a:ext cx="4752975" cy="6191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314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83"/>
            <a:ext cx="9144000" cy="195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09800"/>
            <a:ext cx="913398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228600"/>
            <a:ext cx="3724275" cy="619125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990600"/>
            <a:ext cx="4467225" cy="619125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1828800"/>
            <a:ext cx="4752975" cy="619125"/>
          </a:xfrm>
          <a:prstGeom prst="rect">
            <a:avLst/>
          </a:prstGeom>
          <a:noFill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28800" y="2667000"/>
            <a:ext cx="5562600" cy="212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000" y="4876800"/>
            <a:ext cx="9000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00" y="0"/>
            <a:ext cx="9000000" cy="45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000"/>
            <a:ext cx="9000000" cy="111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90500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228600"/>
            <a:ext cx="3724275" cy="619125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990600"/>
            <a:ext cx="4467225" cy="619125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1828800"/>
            <a:ext cx="4752975" cy="619125"/>
          </a:xfrm>
          <a:prstGeom prst="rect">
            <a:avLst/>
          </a:prstGeom>
          <a:noFill/>
        </p:spPr>
      </p:pic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2667000"/>
            <a:ext cx="4450080" cy="609600"/>
          </a:xfrm>
          <a:prstGeom prst="rect">
            <a:avLst/>
          </a:prstGeom>
          <a:noFill/>
        </p:spPr>
      </p:pic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3200400"/>
            <a:ext cx="4419600" cy="533400"/>
          </a:xfrm>
          <a:prstGeom prst="rect">
            <a:avLst/>
          </a:prstGeom>
          <a:noFill/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3733800"/>
            <a:ext cx="4876799" cy="546421"/>
          </a:xfrm>
          <a:prstGeom prst="rect">
            <a:avLst/>
          </a:prstGeom>
          <a:noFill/>
        </p:spPr>
      </p:pic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0" y="121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4572000"/>
            <a:ext cx="6385560" cy="609600"/>
          </a:xfrm>
          <a:prstGeom prst="rect">
            <a:avLst/>
          </a:prstGeom>
          <a:noFill/>
        </p:spPr>
      </p:pic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49" name="Picture 1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5943600"/>
            <a:ext cx="5638800" cy="657586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1371600" y="5181600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 smtClean="0"/>
              <a:t>Therefore the required parabola is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9144000" cy="2025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62200"/>
            <a:ext cx="9144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228600"/>
            <a:ext cx="3724275" cy="619125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990600"/>
            <a:ext cx="4467225" cy="61912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1828800"/>
            <a:ext cx="4752975" cy="619125"/>
          </a:xfrm>
          <a:prstGeom prst="rect">
            <a:avLst/>
          </a:prstGeom>
          <a:noFill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00200" y="2667000"/>
            <a:ext cx="5562600" cy="192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/>
          <a:srcRect l="12963" t="-887" b="73056"/>
          <a:stretch>
            <a:fillRect/>
          </a:stretch>
        </p:blipFill>
        <p:spPr bwMode="auto">
          <a:xfrm>
            <a:off x="1066800" y="4648200"/>
            <a:ext cx="7162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71600" y="5938838"/>
            <a:ext cx="6402439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371600" y="5257800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 smtClean="0"/>
              <a:t>Therefore the required parabola is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6856"/>
            <a:ext cx="9144000" cy="135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52600"/>
            <a:ext cx="9144000" cy="478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228600"/>
            <a:ext cx="3724275" cy="619125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990600"/>
            <a:ext cx="4467225" cy="61912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1828800"/>
            <a:ext cx="4752975" cy="619125"/>
          </a:xfrm>
          <a:prstGeom prst="rect">
            <a:avLst/>
          </a:prstGeom>
          <a:noFill/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2667000"/>
            <a:ext cx="4358640" cy="609600"/>
          </a:xfrm>
          <a:prstGeom prst="rect">
            <a:avLst/>
          </a:prstGeom>
          <a:noFill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3276600"/>
            <a:ext cx="5181600" cy="590496"/>
          </a:xfrm>
          <a:prstGeom prst="rect">
            <a:avLst/>
          </a:prstGeom>
          <a:noFill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3886200"/>
            <a:ext cx="5547360" cy="533400"/>
          </a:xfrm>
          <a:prstGeom prst="rect">
            <a:avLst/>
          </a:prstGeom>
          <a:noFill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4572000"/>
            <a:ext cx="6400800" cy="580571"/>
          </a:xfrm>
          <a:prstGeom prst="rect">
            <a:avLst/>
          </a:prstGeom>
          <a:noFill/>
        </p:spPr>
      </p:pic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5943600"/>
            <a:ext cx="5562600" cy="609600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121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2362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1600" y="5181600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 smtClean="0"/>
              <a:t>Therefore the required parabola is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132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00" y="157507"/>
            <a:ext cx="9000000" cy="45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09800"/>
            <a:ext cx="9144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228600"/>
            <a:ext cx="3724275" cy="619125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990600"/>
            <a:ext cx="4467225" cy="61912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1828800"/>
            <a:ext cx="4752975" cy="619125"/>
          </a:xfrm>
          <a:prstGeom prst="rect">
            <a:avLst/>
          </a:prstGeom>
          <a:noFill/>
        </p:spPr>
      </p:pic>
      <p:pic>
        <p:nvPicPr>
          <p:cNvPr id="22544" name="Picture 1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2667000"/>
            <a:ext cx="3486912" cy="609600"/>
          </a:xfrm>
          <a:prstGeom prst="rect">
            <a:avLst/>
          </a:prstGeom>
          <a:noFill/>
        </p:spPr>
      </p:pic>
      <p:pic>
        <p:nvPicPr>
          <p:cNvPr id="22543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3276600"/>
            <a:ext cx="2971800" cy="669324"/>
          </a:xfrm>
          <a:prstGeom prst="rect">
            <a:avLst/>
          </a:prstGeom>
          <a:noFill/>
        </p:spPr>
      </p:pic>
      <p:pic>
        <p:nvPicPr>
          <p:cNvPr id="22542" name="Picture 1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3962400"/>
            <a:ext cx="4111371" cy="628650"/>
          </a:xfrm>
          <a:prstGeom prst="rect">
            <a:avLst/>
          </a:prstGeom>
          <a:noFill/>
        </p:spPr>
      </p:pic>
      <p:pic>
        <p:nvPicPr>
          <p:cNvPr id="22541" name="Picture 1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4724400"/>
            <a:ext cx="7656957" cy="628650"/>
          </a:xfrm>
          <a:prstGeom prst="rect">
            <a:avLst/>
          </a:prstGeom>
          <a:noFill/>
        </p:spPr>
      </p:pic>
      <p:pic>
        <p:nvPicPr>
          <p:cNvPr id="22540" name="Picture 1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6248400"/>
            <a:ext cx="6454589" cy="609600"/>
          </a:xfrm>
          <a:prstGeom prst="rect">
            <a:avLst/>
          </a:prstGeom>
          <a:noFill/>
        </p:spPr>
      </p:pic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0" y="1409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0" y="1885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0" y="2362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0" y="2847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5410200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 smtClean="0"/>
              <a:t>Therefore the required parabola is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9144000" cy="1721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15490"/>
            <a:ext cx="9144000" cy="476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228600"/>
            <a:ext cx="3724275" cy="619125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990600"/>
            <a:ext cx="4467225" cy="61912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1828800"/>
            <a:ext cx="4752975" cy="619125"/>
          </a:xfrm>
          <a:prstGeom prst="rect">
            <a:avLst/>
          </a:prstGeom>
          <a:noFill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2667000"/>
            <a:ext cx="4775791" cy="533400"/>
          </a:xfrm>
          <a:prstGeom prst="rect">
            <a:avLst/>
          </a:prstGeom>
          <a:noFill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3263901"/>
            <a:ext cx="6324599" cy="546099"/>
          </a:xfrm>
          <a:prstGeom prst="rect">
            <a:avLst/>
          </a:prstGeom>
          <a:noFill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3886200"/>
            <a:ext cx="7492409" cy="533400"/>
          </a:xfrm>
          <a:prstGeom prst="rect">
            <a:avLst/>
          </a:prstGeom>
          <a:noFill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825552"/>
            <a:ext cx="6934200" cy="584648"/>
          </a:xfrm>
          <a:prstGeom prst="rect">
            <a:avLst/>
          </a:prstGeom>
          <a:noFill/>
        </p:spPr>
      </p:pic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6077441"/>
            <a:ext cx="6096000" cy="628159"/>
          </a:xfrm>
          <a:prstGeom prst="rect">
            <a:avLst/>
          </a:prstGeom>
          <a:noFill/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1276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2095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5511225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 smtClean="0"/>
              <a:t>Therefore the required parabola is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 b="30145"/>
          <a:stretch>
            <a:fillRect/>
          </a:stretch>
        </p:blipFill>
        <p:spPr bwMode="auto">
          <a:xfrm>
            <a:off x="0" y="381000"/>
            <a:ext cx="9144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5791200"/>
            <a:ext cx="4343400" cy="806631"/>
          </a:xfrm>
          <a:prstGeom prst="rect">
            <a:avLst/>
          </a:prstGeom>
          <a:noFill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4800600"/>
            <a:ext cx="3188677" cy="762000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733800" y="3048000"/>
            <a:ext cx="2438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48400" y="2819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/>
              <a:t>1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3520"/>
            <a:ext cx="9144000" cy="148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81200"/>
            <a:ext cx="9144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1295400"/>
            <a:ext cx="4343400" cy="806631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304800"/>
            <a:ext cx="3188677" cy="762000"/>
          </a:xfrm>
          <a:prstGeom prst="rect">
            <a:avLst/>
          </a:prstGeom>
          <a:noFill/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2590800"/>
            <a:ext cx="4693920" cy="609600"/>
          </a:xfrm>
          <a:prstGeom prst="rect">
            <a:avLst/>
          </a:prstGeom>
          <a:noFill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3276600"/>
            <a:ext cx="5803392" cy="609600"/>
          </a:xfrm>
          <a:prstGeom prst="rect">
            <a:avLst/>
          </a:prstGeom>
          <a:noFill/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4038600"/>
            <a:ext cx="5084064" cy="609600"/>
          </a:xfrm>
          <a:prstGeom prst="rect">
            <a:avLst/>
          </a:prstGeom>
          <a:noFill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5029200"/>
            <a:ext cx="8122023" cy="685800"/>
          </a:xfrm>
          <a:prstGeom prst="rect">
            <a:avLst/>
          </a:prstGeom>
          <a:noFill/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5867400"/>
            <a:ext cx="2480235" cy="762000"/>
          </a:xfrm>
          <a:prstGeom prst="rect">
            <a:avLst/>
          </a:prstGeom>
          <a:noFill/>
        </p:spPr>
      </p:pic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1409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1885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0" y="2371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0" y="2857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"/>
            <a:ext cx="9144000" cy="211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14600"/>
            <a:ext cx="9144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84" name="Picture 1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2438400"/>
            <a:ext cx="5105400" cy="609600"/>
          </a:xfrm>
          <a:prstGeom prst="rect">
            <a:avLst/>
          </a:prstGeom>
          <a:noFill/>
        </p:spPr>
      </p:pic>
      <p:pic>
        <p:nvPicPr>
          <p:cNvPr id="32783" name="Picture 1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3200400"/>
            <a:ext cx="6187440" cy="609600"/>
          </a:xfrm>
          <a:prstGeom prst="rect">
            <a:avLst/>
          </a:prstGeom>
          <a:noFill/>
        </p:spPr>
      </p:pic>
      <p:pic>
        <p:nvPicPr>
          <p:cNvPr id="32782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4343400"/>
            <a:ext cx="5093970" cy="533400"/>
          </a:xfrm>
          <a:prstGeom prst="rect">
            <a:avLst/>
          </a:prstGeom>
          <a:noFill/>
        </p:spPr>
      </p:pic>
      <p:pic>
        <p:nvPicPr>
          <p:cNvPr id="32781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5105400"/>
            <a:ext cx="7987990" cy="533400"/>
          </a:xfrm>
          <a:prstGeom prst="rect">
            <a:avLst/>
          </a:prstGeom>
          <a:noFill/>
        </p:spPr>
      </p:pic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0" y="121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0" y="2371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1295400"/>
            <a:ext cx="4343400" cy="806631"/>
          </a:xfrm>
          <a:prstGeom prst="rect">
            <a:avLst/>
          </a:prstGeom>
          <a:noFill/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304800"/>
            <a:ext cx="3188677" cy="762000"/>
          </a:xfrm>
          <a:prstGeom prst="rect">
            <a:avLst/>
          </a:prstGeom>
          <a:noFill/>
        </p:spPr>
      </p:pic>
      <p:sp>
        <p:nvSpPr>
          <p:cNvPr id="3279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91" name="Picture 2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5943600"/>
            <a:ext cx="4749165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enovo\Desktop\AdobeStock_15922913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1910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https://www.youtube.com/watch?v=Qy1YAKZDA7k&amp;list=PLU6SqdYcYsfL1Mrdj7bs2A6bQOU7FMqKX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3105835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https://</a:t>
            </a:r>
            <a:r>
              <a:rPr lang="en-US" sz="2400" dirty="0">
                <a:solidFill>
                  <a:srgbClr val="00B0F0"/>
                </a:solidFill>
              </a:rPr>
              <a:t>www.youtube.com/watch?v=OQpbFvYWNxM</a:t>
            </a:r>
          </a:p>
        </p:txBody>
      </p:sp>
    </p:spTree>
    <p:extLst>
      <p:ext uri="{BB962C8B-B14F-4D97-AF65-F5344CB8AC3E}">
        <p14:creationId xmlns:p14="http://schemas.microsoft.com/office/powerpoint/2010/main" val="38860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116</Words>
  <Application>Microsoft Office PowerPoint</Application>
  <PresentationFormat>On-screen Show (4:3)</PresentationFormat>
  <Paragraphs>21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K.S. SCHOOL OF ENGINEERING AND MANAGEMENT, BENGALURU-109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kssem</cp:lastModifiedBy>
  <cp:revision>47</cp:revision>
  <dcterms:created xsi:type="dcterms:W3CDTF">2006-08-16T00:00:00Z</dcterms:created>
  <dcterms:modified xsi:type="dcterms:W3CDTF">2024-01-27T14:37:44Z</dcterms:modified>
</cp:coreProperties>
</file>