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56" r:id="rId3"/>
    <p:sldId id="269" r:id="rId4"/>
    <p:sldId id="260" r:id="rId5"/>
    <p:sldId id="257" r:id="rId6"/>
    <p:sldId id="267" r:id="rId7"/>
    <p:sldId id="265" r:id="rId8"/>
    <p:sldId id="258" r:id="rId9"/>
    <p:sldId id="266" r:id="rId10"/>
    <p:sldId id="261" r:id="rId11"/>
    <p:sldId id="262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>
      <p:cViewPr>
        <p:scale>
          <a:sx n="107" d="100"/>
          <a:sy n="107" d="100"/>
        </p:scale>
        <p:origin x="654" y="1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A05A0-7796-4B3F-9B17-AC84512872C0}" type="datetimeFigureOut">
              <a:rPr lang="en-US" smtClean="0"/>
              <a:t>27-Jan-24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A92C3-32D6-481D-B2FC-A6B647906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5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526C-0ECA-420F-B21E-BA2FAA35202E}" type="datetimeFigureOut">
              <a:rPr lang="en-US" smtClean="0"/>
              <a:pPr/>
              <a:t>27-Jan-24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H5qflAe3C8" TargetMode="External"/><Relationship Id="rId2" Type="http://schemas.openxmlformats.org/officeDocument/2006/relationships/hyperlink" Target="https://www.youtube.com/watch?v=IICR-w1jYc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ptel.ac.in/courses/111/108/11110808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458200" cy="5105400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          K.S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. SCHOOL OF ENGINEERING AND MANAGEMENT, BENGALURU-109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b="1" dirty="0" err="1" smtClean="0">
                <a:solidFill>
                  <a:srgbClr val="FF0000"/>
                </a:solidFill>
              </a:rPr>
              <a:t>Vinutha</a:t>
            </a:r>
            <a:r>
              <a:rPr lang="en-US" sz="2800" b="1" dirty="0" smtClean="0">
                <a:solidFill>
                  <a:srgbClr val="FF0000"/>
                </a:solidFill>
              </a:rPr>
              <a:t> S V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Assistant Professor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Department of Basic Science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KSSEM, Bengaluru-560109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image1.jpg" descr="http://www.ksit.ac.in/imgs/logo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527245"/>
            <a:ext cx="533400" cy="53015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9362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0"/>
            <a:ext cx="7772400" cy="147002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Application of Differential Equation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2667000"/>
          </a:xfrm>
        </p:spPr>
        <p:txBody>
          <a:bodyPr/>
          <a:lstStyle/>
          <a:p>
            <a:pPr algn="l"/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1.Newton’s Law of Cooling </a:t>
            </a:r>
          </a:p>
          <a:p>
            <a:pPr algn="l"/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2.LCR circuits</a:t>
            </a:r>
          </a:p>
          <a:p>
            <a:pPr algn="l"/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3.Problems on beams</a:t>
            </a:r>
          </a:p>
          <a:p>
            <a:pPr algn="l"/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4.Orthogonal Trajectories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2686051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18MAT11-CALCULUS AND LINEAR ALGEBRA</a:t>
            </a:r>
            <a:br>
              <a:rPr lang="en-US" sz="36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/>
              <a:t>MODULE-03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NEWTONS LAW OF COOLING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68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Differential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b="1" u="sng" dirty="0" smtClean="0"/>
              <a:t>Exact Differential Equations:</a:t>
            </a:r>
            <a:endParaRPr lang="en-US" dirty="0" smtClean="0"/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The differential equation M(x , y) </a:t>
            </a:r>
            <a:r>
              <a:rPr lang="en-US" dirty="0" err="1" smtClean="0"/>
              <a:t>dx</a:t>
            </a:r>
            <a:r>
              <a:rPr lang="en-US" dirty="0" smtClean="0"/>
              <a:t> + N(x , y)</a:t>
            </a:r>
            <a:r>
              <a:rPr lang="en-US" dirty="0" err="1" smtClean="0"/>
              <a:t>dy</a:t>
            </a:r>
            <a:r>
              <a:rPr lang="en-US" dirty="0" smtClean="0"/>
              <a:t>=0 to be an exact equation is</a:t>
            </a:r>
          </a:p>
          <a:p>
            <a:r>
              <a:rPr lang="en-US" i="1" dirty="0" smtClean="0">
                <a:sym typeface="Symbol"/>
              </a:rPr>
              <a:t>M/ y </a:t>
            </a:r>
            <a:r>
              <a:rPr lang="en-US" dirty="0" smtClean="0"/>
              <a:t> =</a:t>
            </a:r>
            <a:r>
              <a:rPr lang="en-US" i="1" dirty="0" smtClean="0">
                <a:sym typeface="Symbol"/>
              </a:rPr>
              <a:t>N/ x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dirty="0" smtClean="0"/>
              <a:t>Further the solution of the exact equation is given by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 lvl="0"/>
            <a:r>
              <a:rPr lang="en-US" i="1" dirty="0" smtClean="0"/>
              <a:t>M </a:t>
            </a:r>
            <a:r>
              <a:rPr lang="en-US" i="1" dirty="0" err="1" smtClean="0"/>
              <a:t>dx</a:t>
            </a:r>
            <a:r>
              <a:rPr lang="en-US" i="1" dirty="0" smtClean="0"/>
              <a:t> </a:t>
            </a:r>
            <a:r>
              <a:rPr lang="en-US" dirty="0" smtClean="0"/>
              <a:t>+ ò</a:t>
            </a:r>
            <a:r>
              <a:rPr lang="en-US" i="1" dirty="0" smtClean="0"/>
              <a:t> N </a:t>
            </a:r>
            <a:r>
              <a:rPr lang="en-US" dirty="0" smtClean="0"/>
              <a:t>(</a:t>
            </a:r>
            <a:r>
              <a:rPr lang="en-US" i="1" dirty="0" smtClean="0"/>
              <a:t> y </a:t>
            </a:r>
            <a:r>
              <a:rPr lang="en-US" dirty="0" smtClean="0"/>
              <a:t>)</a:t>
            </a:r>
            <a:r>
              <a:rPr lang="en-US" i="1" dirty="0" err="1" smtClean="0"/>
              <a:t>dy</a:t>
            </a:r>
            <a:r>
              <a:rPr lang="en-US" dirty="0" smtClean="0"/>
              <a:t>=</a:t>
            </a:r>
            <a:r>
              <a:rPr lang="en-US" i="1" dirty="0" smtClean="0"/>
              <a:t> c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We  integrate M(</a:t>
            </a:r>
            <a:r>
              <a:rPr lang="en-US" dirty="0" err="1" smtClean="0"/>
              <a:t>x,y</a:t>
            </a:r>
            <a:r>
              <a:rPr lang="en-US" dirty="0" smtClean="0"/>
              <a:t>) </a:t>
            </a:r>
            <a:r>
              <a:rPr lang="en-US" dirty="0" err="1" smtClean="0"/>
              <a:t>w.r.t</a:t>
            </a:r>
            <a:r>
              <a:rPr lang="en-US" dirty="0" smtClean="0"/>
              <a:t> x keeping y fixed and N(y) indicate the terms in N does not contain x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Application  : Newton's Law of Cooling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763000" cy="5257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It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is a model that describes, mathematically, the change in temperature of an object in a given environment. The law states that the rate of change (in time) of the temperature is proportional to the difference between the temperature T of the object and the temperature Te of the environment surrounding the object.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              d T / d t = - k (T - Te)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Let x = T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– Te      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so that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dx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/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=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/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Using the above change of variable, the above differential equation becomes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d x / d t = - k x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solution to the above differential equation is given by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x = A e 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- k 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endParaRPr lang="en-US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229600" cy="452596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substitute x by T - Te 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 - Te = A e 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</a:rPr>
              <a:t>- k 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Assume that at t = 0 the temperature T = To 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To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- Te = A e 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which gives A = To - Te 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The final expression for T(t)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given by 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T(t) = Te + (To - Te)e 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</a:rPr>
              <a:t>- k 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This last expression shows how the temperature T of the object changes with time.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Real life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smtClean="0"/>
              <a:t>A coffee  of 98</a:t>
            </a:r>
            <a:r>
              <a:rPr lang="en-US" sz="3600" dirty="0" smtClean="0"/>
              <a:t> degree centigrade will take 30 minutes to come down to 45  degree centigrade in a room of temperature 30 degree centigrade</a:t>
            </a:r>
          </a:p>
          <a:p>
            <a:r>
              <a:rPr lang="en-US" sz="3600" dirty="0" smtClean="0"/>
              <a:t>A </a:t>
            </a:r>
            <a:r>
              <a:rPr lang="en-US" sz="3600" dirty="0" err="1" smtClean="0"/>
              <a:t>dosa</a:t>
            </a:r>
            <a:r>
              <a:rPr lang="en-US" sz="3600" dirty="0" smtClean="0"/>
              <a:t> </a:t>
            </a:r>
            <a:r>
              <a:rPr lang="en-US" sz="3600" dirty="0" err="1" smtClean="0"/>
              <a:t>tava</a:t>
            </a:r>
            <a:r>
              <a:rPr lang="en-US" sz="3600" dirty="0" smtClean="0"/>
              <a:t> will take at </a:t>
            </a:r>
            <a:r>
              <a:rPr lang="en-US" sz="3600" dirty="0" err="1" smtClean="0"/>
              <a:t>teast</a:t>
            </a:r>
            <a:r>
              <a:rPr lang="en-US" sz="3600" dirty="0" smtClean="0"/>
              <a:t> 20 minutes to come down from 240 degree centigrade to 80 degree centigrade so that we can put it in wash basin.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Orthogonal Trajectories(OT)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Trajectory:</a:t>
            </a:r>
            <a:r>
              <a:rPr lang="en-US" dirty="0"/>
              <a:t> </a:t>
            </a:r>
            <a:r>
              <a:rPr lang="en-US" dirty="0" smtClean="0"/>
              <a:t>A curve which cuts every member of a given family of curves according to some definite law .</a:t>
            </a:r>
          </a:p>
          <a:p>
            <a:r>
              <a:rPr lang="en-US" dirty="0" smtClean="0"/>
              <a:t>Orthogonal Trajectory: A curve which cuts every member of a given family of curves at right angles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Orthogonal </a:t>
            </a:r>
            <a:r>
              <a:rPr lang="en-US" dirty="0" err="1" smtClean="0"/>
              <a:t>trajecteries</a:t>
            </a:r>
            <a:r>
              <a:rPr lang="en-US" dirty="0" smtClean="0"/>
              <a:t> for  concentric circles is family of </a:t>
            </a:r>
            <a:r>
              <a:rPr lang="en-US" dirty="0" err="1" smtClean="0"/>
              <a:t>stright</a:t>
            </a:r>
            <a:r>
              <a:rPr lang="en-US" dirty="0" smtClean="0"/>
              <a:t> lines passing through origin</a:t>
            </a:r>
          </a:p>
          <a:p>
            <a:r>
              <a:rPr lang="en-US" dirty="0" smtClean="0"/>
              <a:t>Orthogonal </a:t>
            </a:r>
            <a:r>
              <a:rPr lang="en-US" dirty="0" err="1" smtClean="0"/>
              <a:t>trajecteries</a:t>
            </a:r>
            <a:r>
              <a:rPr lang="en-US" dirty="0" smtClean="0"/>
              <a:t> for cardioids </a:t>
            </a:r>
          </a:p>
          <a:p>
            <a:pPr>
              <a:buNone/>
            </a:pPr>
            <a:r>
              <a:rPr lang="en-US" dirty="0" smtClean="0"/>
              <a:t>R=a(1+cos t) is r=a(1+sint)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Working rule to find the equation of OT in Cartesian form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smtClean="0"/>
              <a:t>Cartesian curves f(</a:t>
            </a:r>
            <a:r>
              <a:rPr lang="en-US" dirty="0" err="1" smtClean="0"/>
              <a:t>x,y,c</a:t>
            </a:r>
            <a:r>
              <a:rPr lang="en-US" dirty="0" smtClean="0"/>
              <a:t>)=0 </a:t>
            </a:r>
          </a:p>
          <a:p>
            <a:pPr>
              <a:buNone/>
            </a:pPr>
            <a:r>
              <a:rPr lang="en-US" dirty="0" smtClean="0"/>
              <a:t>1.Differentiate and eliminate the arbitrary constant c and the resulting equation if f(</a:t>
            </a:r>
            <a:r>
              <a:rPr lang="en-US" dirty="0" err="1" smtClean="0"/>
              <a:t>x,y,dy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)=0</a:t>
            </a:r>
          </a:p>
          <a:p>
            <a:pPr>
              <a:buNone/>
            </a:pPr>
            <a:r>
              <a:rPr lang="en-US" dirty="0" smtClean="0"/>
              <a:t>2.Replace </a:t>
            </a:r>
            <a:r>
              <a:rPr lang="en-US" dirty="0" err="1" smtClean="0"/>
              <a:t>dy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by – </a:t>
            </a:r>
            <a:r>
              <a:rPr lang="en-US" dirty="0" err="1" smtClean="0"/>
              <a:t>dx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3. The diff equation of the form f(</a:t>
            </a:r>
            <a:r>
              <a:rPr lang="en-US" dirty="0" err="1" smtClean="0"/>
              <a:t>x,y,-dx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)=0</a:t>
            </a:r>
          </a:p>
          <a:p>
            <a:pPr>
              <a:buNone/>
            </a:pPr>
            <a:r>
              <a:rPr lang="en-US" dirty="0" smtClean="0"/>
              <a:t>4.Solve the diff. equation to get the required O.T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Working rule to find the equation of OT in Polar form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800" dirty="0" smtClean="0"/>
              <a:t>Polar curves f(</a:t>
            </a:r>
            <a:r>
              <a:rPr lang="en-US" sz="2800" dirty="0" err="1" smtClean="0"/>
              <a:t>r,</a:t>
            </a:r>
            <a:r>
              <a:rPr lang="en-US" sz="2800" dirty="0" err="1" smtClean="0">
                <a:sym typeface="Symbol"/>
              </a:rPr>
              <a:t>,c</a:t>
            </a:r>
            <a:r>
              <a:rPr lang="en-US" sz="2800" dirty="0" smtClean="0">
                <a:sym typeface="Symbol"/>
              </a:rPr>
              <a:t>)=0</a:t>
            </a:r>
          </a:p>
          <a:p>
            <a:r>
              <a:rPr lang="en-US" sz="2800" dirty="0" smtClean="0"/>
              <a:t>1.Diff and eliminate the arbitrary constant c and the resulting equation if f(</a:t>
            </a:r>
            <a:r>
              <a:rPr lang="en-US" sz="2800" dirty="0" err="1" smtClean="0"/>
              <a:t>r,</a:t>
            </a:r>
            <a:r>
              <a:rPr lang="en-US" sz="2800" dirty="0" err="1" smtClean="0">
                <a:sym typeface="Symbol"/>
              </a:rPr>
              <a:t>,</a:t>
            </a:r>
            <a:r>
              <a:rPr lang="en-US" sz="2800" dirty="0" err="1" smtClean="0"/>
              <a:t>dr</a:t>
            </a:r>
            <a:r>
              <a:rPr lang="en-US" sz="2800" dirty="0" smtClean="0"/>
              <a:t>/d</a:t>
            </a:r>
            <a:r>
              <a:rPr lang="en-US" sz="2800" dirty="0" smtClean="0">
                <a:sym typeface="Symbol"/>
              </a:rPr>
              <a:t> </a:t>
            </a:r>
            <a:r>
              <a:rPr lang="en-US" sz="2800" dirty="0" smtClean="0"/>
              <a:t>)=0</a:t>
            </a:r>
          </a:p>
          <a:p>
            <a:r>
              <a:rPr lang="en-US" sz="2800" dirty="0" smtClean="0"/>
              <a:t>2.Replace </a:t>
            </a:r>
            <a:r>
              <a:rPr lang="en-US" sz="2800" dirty="0" err="1" smtClean="0"/>
              <a:t>dr</a:t>
            </a:r>
            <a:r>
              <a:rPr lang="en-US" sz="2800" dirty="0" smtClean="0"/>
              <a:t>/d</a:t>
            </a:r>
            <a:r>
              <a:rPr lang="en-US" sz="2800" dirty="0" smtClean="0">
                <a:sym typeface="Symbol"/>
              </a:rPr>
              <a:t>  </a:t>
            </a:r>
            <a:r>
              <a:rPr lang="en-US" sz="2800" dirty="0" smtClean="0"/>
              <a:t>by – r2d</a:t>
            </a:r>
            <a:r>
              <a:rPr lang="en-US" sz="2800" dirty="0" smtClean="0">
                <a:sym typeface="Symbol"/>
              </a:rPr>
              <a:t></a:t>
            </a:r>
            <a:r>
              <a:rPr lang="en-US" sz="2800" dirty="0" smtClean="0"/>
              <a:t>/</a:t>
            </a:r>
            <a:r>
              <a:rPr lang="en-US" sz="2800" dirty="0" err="1" smtClean="0"/>
              <a:t>dr</a:t>
            </a:r>
            <a:endParaRPr lang="en-US" sz="2800" dirty="0" smtClean="0"/>
          </a:p>
          <a:p>
            <a:r>
              <a:rPr lang="en-US" sz="2800" dirty="0" smtClean="0"/>
              <a:t>3. </a:t>
            </a:r>
            <a:r>
              <a:rPr lang="en-US" sz="2400" dirty="0" smtClean="0"/>
              <a:t>The diff equation of the form f(r,</a:t>
            </a:r>
            <a:r>
              <a:rPr lang="en-US" sz="2400" dirty="0" smtClean="0">
                <a:sym typeface="Symbol"/>
              </a:rPr>
              <a:t>,</a:t>
            </a:r>
            <a:r>
              <a:rPr lang="en-US" sz="2400" dirty="0" smtClean="0"/>
              <a:t> – </a:t>
            </a:r>
            <a:r>
              <a:rPr lang="en-US" sz="2000" dirty="0" smtClean="0"/>
              <a:t>r2d</a:t>
            </a:r>
            <a:r>
              <a:rPr lang="en-US" sz="2000" dirty="0" smtClean="0">
                <a:sym typeface="Symbol"/>
              </a:rPr>
              <a:t></a:t>
            </a:r>
            <a:r>
              <a:rPr lang="en-US" sz="2000" dirty="0" smtClean="0"/>
              <a:t>/</a:t>
            </a:r>
            <a:r>
              <a:rPr lang="en-US" sz="2000" dirty="0" err="1" smtClean="0"/>
              <a:t>dr</a:t>
            </a:r>
            <a:r>
              <a:rPr lang="en-US" sz="2800" dirty="0" smtClean="0"/>
              <a:t>)=0</a:t>
            </a:r>
          </a:p>
          <a:p>
            <a:r>
              <a:rPr lang="en-US" sz="2800" dirty="0" smtClean="0"/>
              <a:t>4.Solve the diff. equation to get the required O.T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www.youtube.com/watch?v=IICR-w1jYcA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www.youtube.com/watch?v=jH5qflAe3C8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>
                <a:hlinkClick r:id="rId4"/>
              </a:rPr>
              <a:t>https://nptel.ac.in/courses/111/108/111108081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379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         K.S. SCHOOL OF ENGINEERING AND MANAGEMENT, BENGALURU-109   Vinutha S V Assistant Professor Department of Basic Science KSSEM, Bengaluru-560109</vt:lpstr>
      <vt:lpstr>Application of Differential Equation</vt:lpstr>
      <vt:lpstr>18MAT11-CALCULUS AND LINEAR ALGEBRA  MODULE-03  NEWTONS LAW OF COOLING</vt:lpstr>
      <vt:lpstr>Differential Equation</vt:lpstr>
      <vt:lpstr>Application  : Newton's Law of Cooling </vt:lpstr>
      <vt:lpstr>PowerPoint Presentation</vt:lpstr>
      <vt:lpstr>Real life examples</vt:lpstr>
      <vt:lpstr>Orthogonal Trajectories(OT)</vt:lpstr>
      <vt:lpstr>Examples</vt:lpstr>
      <vt:lpstr>Working rule to find the equation of OT in Cartesian form</vt:lpstr>
      <vt:lpstr>Working rule to find the equation of OT in Polar form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Differential Equation</dc:title>
  <dc:creator>maths</dc:creator>
  <cp:lastModifiedBy>kssem</cp:lastModifiedBy>
  <cp:revision>24</cp:revision>
  <dcterms:created xsi:type="dcterms:W3CDTF">2019-01-01T08:46:02Z</dcterms:created>
  <dcterms:modified xsi:type="dcterms:W3CDTF">2024-01-27T14:34:34Z</dcterms:modified>
</cp:coreProperties>
</file>