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3" d="100"/>
          <a:sy n="63" d="100"/>
        </p:scale>
        <p:origin x="-120" y="-22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B4677F7-F74F-693A-6A1C-AEC7B3CA6A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F2DF35F0-8605-56BC-FBEE-27EF37D573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B9C7E3A-C646-F429-0A9B-FC1E64F861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1004F-D559-4312-BF76-9CF45AAE925D}" type="datetimeFigureOut">
              <a:rPr lang="en-IN" smtClean="0"/>
              <a:t>06-02-2024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43B1CAB-7FAF-044E-878E-EAF7BCC03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20A82A1-DA20-A3F9-0416-C08776336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42C4D-6390-435B-BE22-970D54147EC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018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DA4A4C7-70D5-B75E-DD7C-C240F3FE4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D5EC9D9-BFD1-B523-7B68-D037F52717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744B0F8-DB1E-E8AC-A176-87D5C3E00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1004F-D559-4312-BF76-9CF45AAE925D}" type="datetimeFigureOut">
              <a:rPr lang="en-IN" smtClean="0"/>
              <a:t>06-02-2024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DC2A9D1-7606-2EF2-7E45-CED830A18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E1D1E90-8055-8CED-1FE6-CFEDEB7DE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42C4D-6390-435B-BE22-970D54147EC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37156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A38CD4E-6FBF-6AE0-D10C-6010BE5C0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84FF3E4-66E6-98AC-8867-76E7BD4944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C193B85-DD4D-B37F-B339-76FFB0240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1004F-D559-4312-BF76-9CF45AAE925D}" type="datetimeFigureOut">
              <a:rPr lang="en-IN" smtClean="0"/>
              <a:t>06-02-2024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16220BD-E4AC-2962-DFBB-3A9C41D91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7289C9B-1A11-17EA-C975-854B6942E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42C4D-6390-435B-BE22-970D54147EC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3478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3870600-7090-B46E-3AFF-C338C78F5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E202CCA-3DC9-44D7-099A-1E621BB2EB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67987D5A-F391-D92A-1A6A-42A74CE989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49ADF0C-6A2E-6A8F-182D-BB8F5E933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1004F-D559-4312-BF76-9CF45AAE925D}" type="datetimeFigureOut">
              <a:rPr lang="en-IN" smtClean="0"/>
              <a:t>06-02-2024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345D3C1-63F6-8836-7015-896512F8C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BD7FC3B-6D33-75C2-AF82-F8512E428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42C4D-6390-435B-BE22-970D54147EC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59927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8C8041D-D033-3416-7730-FA7A413A2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5453472-E728-619C-2985-60BE0E220B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0BA4219-3AD8-9082-8301-70E83C3BD6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9739CC34-2D4B-EC55-5893-C493A8A862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EEEE40DE-BB1D-9769-E9DE-9A1BE1259B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116B9DB1-831B-165B-25A9-958A87648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1004F-D559-4312-BF76-9CF45AAE925D}" type="datetimeFigureOut">
              <a:rPr lang="en-IN" smtClean="0"/>
              <a:t>06-02-2024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8DFDEF62-131C-9C61-DEAF-6EB0F371B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750AAA96-2ABB-38B5-B9F9-08B557323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42C4D-6390-435B-BE22-970D54147EC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17284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CE4E2F0-6644-5764-9A5F-D21B93E18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4D545093-854F-2A0C-2783-E43F03EE1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1004F-D559-4312-BF76-9CF45AAE925D}" type="datetimeFigureOut">
              <a:rPr lang="en-IN" smtClean="0"/>
              <a:t>06-02-2024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C9976D4B-1DD3-3F0C-3279-290841D07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9046FE7D-F888-DE21-7C7B-E0FAEDF9E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42C4D-6390-435B-BE22-970D54147EC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1300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BB2F48D4-3ABC-8EC0-3C0C-76AE331EC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1004F-D559-4312-BF76-9CF45AAE925D}" type="datetimeFigureOut">
              <a:rPr lang="en-IN" smtClean="0"/>
              <a:t>06-02-2024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B427611F-1B09-5C03-833B-D335A76F5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03F6504-AEFA-C16D-7EB4-CFB2CADBE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42C4D-6390-435B-BE22-970D54147EC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9430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20E7B45-CC45-0117-2E4F-25F8EAD58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057281B-C5C1-3FD9-B4EA-DD20841819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3A4B4D9-5317-137C-FD41-196021254E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333B8FE-0E4D-9AF0-FB13-2989CCC42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1004F-D559-4312-BF76-9CF45AAE925D}" type="datetimeFigureOut">
              <a:rPr lang="en-IN" smtClean="0"/>
              <a:t>06-02-2024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E77DE98-A019-60C8-FB91-6240499A3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19C2576-37DD-20D2-E192-A141CAB05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42C4D-6390-435B-BE22-970D54147EC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516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3D11F7C-46B6-3FC8-D165-354225FEC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AED797BE-7BDA-B6F7-FCF5-144EB39358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318F226-F486-5AFA-1146-378CB0FAB0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DFC304F-C097-62EC-EDD4-36D7FA58F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1004F-D559-4312-BF76-9CF45AAE925D}" type="datetimeFigureOut">
              <a:rPr lang="en-IN" smtClean="0"/>
              <a:t>06-02-2024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7B99B3D-DC7A-FF06-881C-3ADC7712F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70E69AF-4754-F6E3-D824-0EE312888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42C4D-6390-435B-BE22-970D54147EC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14571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09AD907-C51C-8A76-ABD9-D88A2D614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B6B0C46-6BBE-DBA8-F6AB-CEC69CF958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8590827-83E4-FD2F-9A54-EB73B9138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1004F-D559-4312-BF76-9CF45AAE925D}" type="datetimeFigureOut">
              <a:rPr lang="en-IN" smtClean="0"/>
              <a:t>06-02-2024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CE743C4-81C8-D8B2-8F62-C05D31F6B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3EEBD65-798D-8E4B-D1B0-38E53D11B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42C4D-6390-435B-BE22-970D54147EC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5997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E4DD1616-61C8-9D52-8C84-DCAEFB450E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5D66B227-7DB2-954C-974E-D38ED215E5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0C05F1C-809D-3393-A035-0B5CB5AC8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1004F-D559-4312-BF76-9CF45AAE925D}" type="datetimeFigureOut">
              <a:rPr lang="en-IN" smtClean="0"/>
              <a:t>06-02-2024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AB6DCF3-153C-28E2-FACB-CC4BA2112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41A5460-B242-3680-99DC-66B5F7D0F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42C4D-6390-435B-BE22-970D54147EC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0192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3DD0C322-0361-5D98-256F-3BA50FC8B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C91768C-E467-AC94-478E-EF4038FA08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E5B6C62-B601-FD64-BE4B-BD49B72B78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91004F-D559-4312-BF76-9CF45AAE925D}" type="datetimeFigureOut">
              <a:rPr lang="en-IN" smtClean="0"/>
              <a:t>06-02-2024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155369A-EBEE-A829-05BF-0E215A854B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E23C116-EE4E-5D82-5C2B-AB60A19084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F42C4D-6390-435B-BE22-970D54147EC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0403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kUCVBhSka2Q?si=H9aoy5T6LnyfwUWT" TargetMode="External"/><Relationship Id="rId2" Type="http://schemas.openxmlformats.org/officeDocument/2006/relationships/hyperlink" Target="https://youtu.be/_r5rHyMHKEg?si=0mUxmXCAy1jHLBCi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youtu.be/U3KUJTDPsSE?si=Y-FnH5Ym8AFaVTTe" TargetMode="External"/><Relationship Id="rId4" Type="http://schemas.openxmlformats.org/officeDocument/2006/relationships/hyperlink" Target="https://youtu.be/ur0MdW5rTIc?si=7l146G1J4URE0ts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.jpg" descr="http://www.ksit.ac.in/imgs/logo.jpg">
            <a:extLst>
              <a:ext uri="{FF2B5EF4-FFF2-40B4-BE49-F238E27FC236}">
                <a16:creationId xmlns:a16="http://schemas.microsoft.com/office/drawing/2014/main" xmlns="" id="{0DA96F2D-FEDA-DC03-DD46-A42D0A230B73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1400907" y="1202786"/>
            <a:ext cx="1032804" cy="991773"/>
          </a:xfrm>
          <a:prstGeom prst="rect">
            <a:avLst/>
          </a:prstGeom>
          <a:ln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25547AC-515D-40DC-77A1-B5B612847590}"/>
              </a:ext>
            </a:extLst>
          </p:cNvPr>
          <p:cNvSpPr txBox="1"/>
          <p:nvPr/>
        </p:nvSpPr>
        <p:spPr>
          <a:xfrm>
            <a:off x="3021037" y="1371600"/>
            <a:ext cx="602449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K.S. SCHOOL OF ENGINEERING AND MANAGEMENT, BENGALURU-109 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/>
            </a:r>
            <a:b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</a:b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  <a:p>
            <a:pPr algn="ctr"/>
            <a:r>
              <a:rPr lang="en-US" sz="3200" dirty="0"/>
              <a:t/>
            </a:r>
            <a:br>
              <a:rPr lang="en-US" sz="3200" dirty="0"/>
            </a:br>
            <a:r>
              <a:rPr lang="en-US" sz="3200" b="1" dirty="0">
                <a:solidFill>
                  <a:srgbClr val="FF0000"/>
                </a:solidFill>
              </a:rPr>
              <a:t>Dr. </a:t>
            </a:r>
            <a:r>
              <a:rPr lang="en-US" sz="3200" b="1" dirty="0" err="1">
                <a:solidFill>
                  <a:srgbClr val="FF0000"/>
                </a:solidFill>
              </a:rPr>
              <a:t>Anitha</a:t>
            </a:r>
            <a:r>
              <a:rPr lang="en-US" sz="3200" b="1" dirty="0">
                <a:solidFill>
                  <a:srgbClr val="FF0000"/>
                </a:solidFill>
              </a:rPr>
              <a:t> R.</a:t>
            </a:r>
          </a:p>
          <a:p>
            <a:pPr algn="ctr"/>
            <a:r>
              <a:rPr lang="en-US" sz="3200" b="1" dirty="0">
                <a:solidFill>
                  <a:srgbClr val="FF0000"/>
                </a:solidFill>
              </a:rPr>
              <a:t>Assistant Professor</a:t>
            </a:r>
            <a:br>
              <a:rPr lang="en-US" sz="3200" b="1" dirty="0">
                <a:solidFill>
                  <a:srgbClr val="FF0000"/>
                </a:solidFill>
              </a:rPr>
            </a:br>
            <a:r>
              <a:rPr lang="en-US" sz="3200" b="1" dirty="0">
                <a:solidFill>
                  <a:srgbClr val="FF0000"/>
                </a:solidFill>
              </a:rPr>
              <a:t>Department of Applied Science</a:t>
            </a:r>
            <a:br>
              <a:rPr lang="en-US" sz="3200" b="1" dirty="0">
                <a:solidFill>
                  <a:srgbClr val="FF0000"/>
                </a:solidFill>
              </a:rPr>
            </a:br>
            <a:r>
              <a:rPr lang="en-US" sz="3200" b="1" dirty="0">
                <a:solidFill>
                  <a:srgbClr val="FF0000"/>
                </a:solidFill>
              </a:rPr>
              <a:t>KSSEM, Bengaluru-560109</a:t>
            </a: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737422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B19672A-02BA-ADED-FF6B-CA91491A99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6CB824E-CEAC-97E3-3729-68A41172A0D3}"/>
              </a:ext>
            </a:extLst>
          </p:cNvPr>
          <p:cNvSpPr txBox="1"/>
          <p:nvPr/>
        </p:nvSpPr>
        <p:spPr>
          <a:xfrm>
            <a:off x="168812" y="449851"/>
            <a:ext cx="12023188" cy="57059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990"/>
              </a:spcBef>
            </a:pPr>
            <a:r>
              <a:rPr lang="en-US" sz="2800" b="1" u="sng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Composition</a:t>
            </a:r>
            <a:r>
              <a:rPr lang="en-US" sz="2800" b="1" u="sng" kern="0" spc="-5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u="sng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US" sz="2800" b="1" u="sng" kern="0" spc="-3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u="sng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E-</a:t>
            </a:r>
            <a:r>
              <a:rPr lang="en-US" sz="2800" b="1" u="sng" kern="0" spc="-2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waste:</a:t>
            </a:r>
            <a:endParaRPr lang="en-IN" sz="3200" b="1" kern="0" dirty="0">
              <a:solidFill>
                <a:srgbClr val="365F91"/>
              </a:solidFill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45"/>
              </a:spcBef>
            </a:pPr>
            <a:r>
              <a:rPr lang="en-US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en-IN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215"/>
              </a:spcBef>
              <a:spcAft>
                <a:spcPts val="0"/>
              </a:spcAft>
            </a:pPr>
            <a:r>
              <a:rPr lang="en-US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The</a:t>
            </a:r>
            <a:r>
              <a:rPr lang="en-US" sz="2000" spc="-2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composition</a:t>
            </a:r>
            <a:r>
              <a:rPr lang="en-US" sz="2000" spc="-3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of</a:t>
            </a:r>
            <a:r>
              <a:rPr lang="en-US" sz="2000" spc="-1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electronic</a:t>
            </a:r>
            <a:r>
              <a:rPr lang="en-US" sz="2000" spc="-1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waste</a:t>
            </a:r>
            <a:r>
              <a:rPr lang="en-US" sz="2000" spc="-2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(e-waste)</a:t>
            </a:r>
            <a:r>
              <a:rPr lang="en-US" sz="2000" spc="-1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can</a:t>
            </a:r>
            <a:r>
              <a:rPr lang="en-US" sz="2000" spc="-3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vary</a:t>
            </a:r>
            <a:r>
              <a:rPr lang="en-US" sz="2000" spc="-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depending</a:t>
            </a:r>
            <a:r>
              <a:rPr lang="en-US" sz="2000" spc="-2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on</a:t>
            </a:r>
            <a:r>
              <a:rPr lang="en-US" sz="2000" spc="-3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the type of</a:t>
            </a:r>
            <a:r>
              <a:rPr lang="en-US" sz="2000" spc="-1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device and its components. In general, e-waste contains a mixture of materials including:</a:t>
            </a:r>
            <a:endParaRPr lang="en-IN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>
              <a:lnSpc>
                <a:spcPct val="106000"/>
              </a:lnSpc>
              <a:spcBef>
                <a:spcPts val="1010"/>
              </a:spcBef>
              <a:spcAft>
                <a:spcPts val="1000"/>
              </a:spcAft>
              <a:buSzPts val="1400"/>
              <a:buFont typeface="Times New Roman" panose="02020603050405020304" pitchFamily="18" charset="0"/>
              <a:buAutoNum type="arabicPeriod"/>
            </a:pPr>
            <a:r>
              <a:rPr lang="en-US" sz="2000" b="1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Metals:</a:t>
            </a:r>
            <a:r>
              <a:rPr lang="en-US" sz="2000" spc="18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0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E-waste</a:t>
            </a:r>
            <a:r>
              <a:rPr lang="en-US" sz="2000" spc="17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0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often</a:t>
            </a:r>
            <a:r>
              <a:rPr lang="en-US" sz="2000" spc="18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0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contains</a:t>
            </a:r>
            <a:r>
              <a:rPr lang="en-US" sz="2000" spc="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0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valuable</a:t>
            </a:r>
            <a:r>
              <a:rPr lang="en-US" sz="2000" spc="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0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metals</a:t>
            </a:r>
            <a:r>
              <a:rPr lang="en-US" sz="2000" spc="195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0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such</a:t>
            </a:r>
            <a:r>
              <a:rPr lang="en-US" sz="2000" spc="155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0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as</a:t>
            </a:r>
            <a:r>
              <a:rPr lang="en-US" sz="2000" spc="17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0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copper,</a:t>
            </a:r>
            <a:r>
              <a:rPr lang="en-US" sz="2000" spc="185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0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gold,</a:t>
            </a:r>
            <a:r>
              <a:rPr lang="en-US" sz="2000" spc="185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0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silver, and </a:t>
            </a:r>
            <a:r>
              <a:rPr lang="en-US" sz="2000" spc="-1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aluminium</a:t>
            </a:r>
            <a:r>
              <a:rPr lang="en-US" sz="2000" spc="-1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en-IN" sz="2000" spc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5000"/>
              </a:lnSpc>
              <a:spcBef>
                <a:spcPts val="835"/>
              </a:spcBef>
              <a:spcAft>
                <a:spcPts val="1000"/>
              </a:spcAft>
              <a:buSzPts val="1400"/>
              <a:buFont typeface="Times New Roman" panose="02020603050405020304" pitchFamily="18" charset="0"/>
              <a:buAutoNum type="arabicPeriod"/>
            </a:pPr>
            <a:r>
              <a:rPr lang="en-US" sz="2000" b="1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Plastics:</a:t>
            </a:r>
            <a:r>
              <a:rPr lang="en-US" sz="2000" spc="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0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Many</a:t>
            </a:r>
            <a:r>
              <a:rPr lang="en-US" sz="2000" spc="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0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electronic</a:t>
            </a:r>
            <a:r>
              <a:rPr lang="en-US" sz="2000" spc="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0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devices</a:t>
            </a:r>
            <a:r>
              <a:rPr lang="en-US" sz="2000" spc="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0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contain</a:t>
            </a:r>
            <a:r>
              <a:rPr lang="en-US" sz="2000" spc="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0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plastic</a:t>
            </a:r>
            <a:r>
              <a:rPr lang="en-US" sz="2000" spc="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0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components,</a:t>
            </a:r>
            <a:r>
              <a:rPr lang="en-US" sz="2000" spc="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0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including</a:t>
            </a:r>
            <a:r>
              <a:rPr lang="en-US" sz="2000" spc="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0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casings, insulation, and cables.</a:t>
            </a:r>
            <a:endParaRPr lang="en-IN" sz="2000" spc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Bef>
                <a:spcPts val="850"/>
              </a:spcBef>
              <a:spcAft>
                <a:spcPts val="1000"/>
              </a:spcAft>
              <a:buSzPts val="1400"/>
              <a:buFont typeface="Times New Roman" panose="02020603050405020304" pitchFamily="18" charset="0"/>
              <a:buAutoNum type="arabicPeriod"/>
            </a:pPr>
            <a:r>
              <a:rPr lang="en-US" sz="2000" b="1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Glass:</a:t>
            </a:r>
            <a:r>
              <a:rPr lang="en-US" sz="2000" spc="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0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Electronic</a:t>
            </a:r>
            <a:r>
              <a:rPr lang="en-US" sz="2000" spc="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0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devices</a:t>
            </a:r>
            <a:r>
              <a:rPr lang="en-US" sz="2000" spc="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0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often</a:t>
            </a:r>
            <a:r>
              <a:rPr lang="en-US" sz="2000" spc="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0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contain</a:t>
            </a:r>
            <a:r>
              <a:rPr lang="en-US" sz="2000" spc="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0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glass</a:t>
            </a:r>
            <a:r>
              <a:rPr lang="en-US" sz="2000" spc="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0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components,</a:t>
            </a:r>
            <a:r>
              <a:rPr lang="en-US" sz="2000" spc="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0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such</a:t>
            </a:r>
            <a:r>
              <a:rPr lang="en-US" sz="2000" spc="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0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as</a:t>
            </a:r>
            <a:r>
              <a:rPr lang="en-US" sz="2000" spc="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0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screens</a:t>
            </a:r>
            <a:r>
              <a:rPr lang="en-US" sz="2000" spc="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0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and </a:t>
            </a:r>
            <a:r>
              <a:rPr lang="en-US" sz="2000" spc="-1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lenses.</a:t>
            </a:r>
            <a:endParaRPr lang="en-IN" sz="2000" spc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Bef>
                <a:spcPts val="120"/>
              </a:spcBef>
              <a:spcAft>
                <a:spcPts val="1000"/>
              </a:spcAft>
              <a:buSzPts val="1400"/>
              <a:buFont typeface="Times New Roman" panose="02020603050405020304" pitchFamily="18" charset="0"/>
              <a:buAutoNum type="arabicPeriod"/>
            </a:pPr>
            <a:r>
              <a:rPr lang="en-US" sz="2000" b="1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Circuit</a:t>
            </a:r>
            <a:r>
              <a:rPr lang="en-US" sz="2000" b="1" spc="255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000" b="1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boards:</a:t>
            </a:r>
            <a:r>
              <a:rPr lang="en-US" sz="2000" spc="235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0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Many</a:t>
            </a:r>
            <a:r>
              <a:rPr lang="en-US" sz="2000" spc="235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0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electronic</a:t>
            </a:r>
            <a:r>
              <a:rPr lang="en-US" sz="2000" spc="26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0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devices</a:t>
            </a:r>
            <a:r>
              <a:rPr lang="en-US" sz="2000" spc="255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0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contain</a:t>
            </a:r>
            <a:r>
              <a:rPr lang="en-US" sz="2000" spc="21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0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circuit</a:t>
            </a:r>
            <a:r>
              <a:rPr lang="en-US" sz="2000" spc="26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0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boards,</a:t>
            </a:r>
            <a:r>
              <a:rPr lang="en-US" sz="2000" spc="235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0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which</a:t>
            </a:r>
            <a:r>
              <a:rPr lang="en-US" sz="2000" spc="75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0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contain</a:t>
            </a:r>
            <a:r>
              <a:rPr lang="en-US" sz="2000" spc="225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000" spc="-5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 </a:t>
            </a:r>
            <a:r>
              <a:rPr lang="en-US" sz="20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mixture</a:t>
            </a:r>
            <a:r>
              <a:rPr lang="en-US" sz="2000" spc="-3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0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of</a:t>
            </a:r>
            <a:r>
              <a:rPr lang="en-US" sz="2000" spc="-3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0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metals</a:t>
            </a:r>
            <a:r>
              <a:rPr lang="en-US" sz="2000" spc="-3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0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and</a:t>
            </a:r>
            <a:r>
              <a:rPr lang="en-US" sz="2000" spc="-25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0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other</a:t>
            </a:r>
            <a:r>
              <a:rPr lang="en-US" sz="2000" spc="-15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000" spc="-1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materials.</a:t>
            </a:r>
          </a:p>
          <a:p>
            <a:pPr marL="742950" lvl="1" indent="-285750">
              <a:lnSpc>
                <a:spcPct val="115000"/>
              </a:lnSpc>
              <a:spcBef>
                <a:spcPts val="120"/>
              </a:spcBef>
              <a:spcAft>
                <a:spcPts val="1000"/>
              </a:spcAft>
              <a:buSzPts val="1400"/>
              <a:buFont typeface="Times New Roman" panose="02020603050405020304" pitchFamily="18" charset="0"/>
              <a:buAutoNum type="arabicPeriod"/>
            </a:pPr>
            <a:r>
              <a:rPr lang="en-US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Batteries:</a:t>
            </a:r>
            <a:r>
              <a:rPr lang="en-US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Some electronic devices contain batteries, which can contain hazardous materials such as lead, mercury, and cadmium.</a:t>
            </a:r>
          </a:p>
          <a:p>
            <a:pPr marL="742950" lvl="1" indent="-285750">
              <a:lnSpc>
                <a:spcPct val="115000"/>
              </a:lnSpc>
              <a:spcBef>
                <a:spcPts val="120"/>
              </a:spcBef>
              <a:spcAft>
                <a:spcPts val="1000"/>
              </a:spcAft>
              <a:buSzPts val="1400"/>
              <a:buFont typeface="Times New Roman" panose="02020603050405020304" pitchFamily="18" charset="0"/>
              <a:buAutoNum type="arabicPeriod"/>
            </a:pPr>
            <a:r>
              <a:rPr lang="en-US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Other hazardous materials:</a:t>
            </a:r>
            <a:r>
              <a:rPr lang="en-US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E-waste may also contain other hazardous materials, such as flame retardants, heavy metals, and polychlorinated biphenyls (PCBs).</a:t>
            </a:r>
            <a:endParaRPr lang="en-IN" sz="1600" spc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1805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AD25615F-5E29-8E45-2980-455361A0C3A1}"/>
              </a:ext>
            </a:extLst>
          </p:cNvPr>
          <p:cNvSpPr txBox="1"/>
          <p:nvPr/>
        </p:nvSpPr>
        <p:spPr>
          <a:xfrm>
            <a:off x="326571" y="393638"/>
            <a:ext cx="11538857" cy="59125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980"/>
              </a:spcBef>
            </a:pPr>
            <a:r>
              <a:rPr lang="en-US" sz="2800" b="1" u="sng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Characteristics</a:t>
            </a:r>
            <a:r>
              <a:rPr lang="en-US" sz="2800" b="1" u="sng" kern="0" spc="-6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u="sng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US" sz="2800" b="1" u="sng" kern="0" spc="-4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u="sng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E-</a:t>
            </a:r>
            <a:r>
              <a:rPr lang="en-US" sz="2800" b="1" u="sng" kern="0" spc="-2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waste:</a:t>
            </a:r>
          </a:p>
          <a:p>
            <a:pPr marL="207645" algn="just">
              <a:spcBef>
                <a:spcPts val="435"/>
              </a:spcBef>
              <a:spcAft>
                <a:spcPts val="0"/>
              </a:spcAft>
            </a:pPr>
            <a:endParaRPr lang="en-US" sz="1400" b="1" u="sng" kern="0" spc="-2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7645" algn="just">
              <a:spcBef>
                <a:spcPts val="435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The</a:t>
            </a:r>
            <a:r>
              <a:rPr lang="en-US" sz="1800" spc="-4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characteristics</a:t>
            </a:r>
            <a:r>
              <a:rPr lang="en-US" sz="1800" spc="-4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of</a:t>
            </a:r>
            <a:r>
              <a:rPr lang="en-US" sz="1800" spc="-4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electronic</a:t>
            </a:r>
            <a:r>
              <a:rPr lang="en-US" sz="1800" spc="-3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waste</a:t>
            </a:r>
            <a:r>
              <a:rPr lang="en-US" sz="1800" spc="-2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(e-waste)</a:t>
            </a:r>
            <a:r>
              <a:rPr lang="en-US" sz="1800" spc="-3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can</a:t>
            </a:r>
            <a:r>
              <a:rPr lang="en-US" sz="1800" spc="-3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spc="-1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include:</a:t>
            </a:r>
            <a:endParaRPr lang="en-IN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45"/>
              </a:spcBef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en-IN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Bef>
                <a:spcPts val="5"/>
              </a:spcBef>
              <a:spcAft>
                <a:spcPts val="100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6647815" algn="l"/>
              </a:tabLst>
            </a:pPr>
            <a:r>
              <a:rPr lang="en-US" sz="1800" b="1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Complexity:</a:t>
            </a:r>
            <a:r>
              <a:rPr lang="en-US" sz="18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E-waste often contains a complex mixture of materials, making it challenging to recycle and dispose of properly.</a:t>
            </a:r>
            <a:endParaRPr lang="en-IN" sz="1600" spc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6000"/>
              </a:lnSpc>
              <a:spcBef>
                <a:spcPts val="795"/>
              </a:spcBef>
              <a:spcAft>
                <a:spcPts val="100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6647815" algn="l"/>
              </a:tabLst>
            </a:pPr>
            <a:r>
              <a:rPr lang="en-US" sz="1800" b="1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Hazardousness:</a:t>
            </a:r>
            <a:r>
              <a:rPr lang="en-US" sz="18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E-waste can contain hazardous materials such as heavy metals, flame retardants, and batteries, which can pose significant environmental and health risks.</a:t>
            </a:r>
            <a:endParaRPr lang="en-IN" sz="1600" spc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6000"/>
              </a:lnSpc>
              <a:spcBef>
                <a:spcPts val="445"/>
              </a:spcBef>
              <a:spcAft>
                <a:spcPts val="100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6647815" algn="l"/>
              </a:tabLst>
            </a:pPr>
            <a:r>
              <a:rPr lang="en-US" sz="1800" b="1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Volatility:</a:t>
            </a:r>
            <a:r>
              <a:rPr lang="en-US" sz="18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E-waste is a rapidly growing waste stream due to the increasing use of electronic devices and the limited lifespan of many electronic products.</a:t>
            </a:r>
            <a:endParaRPr lang="en-IN" sz="1600" spc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25000"/>
              </a:lnSpc>
              <a:spcBef>
                <a:spcPts val="40"/>
              </a:spcBef>
              <a:spcAft>
                <a:spcPts val="100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6647815" algn="l"/>
              </a:tabLst>
            </a:pPr>
            <a:r>
              <a:rPr lang="en-US" sz="1800" b="1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Global</a:t>
            </a:r>
            <a:r>
              <a:rPr lang="en-US" sz="1800" b="1" spc="-4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b="1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issue:</a:t>
            </a:r>
            <a:r>
              <a:rPr lang="en-US" sz="1800" spc="-2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E-waste</a:t>
            </a:r>
            <a:r>
              <a:rPr lang="en-US" sz="1800" spc="-35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is</a:t>
            </a:r>
            <a:r>
              <a:rPr lang="en-US" sz="1800" spc="-3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</a:t>
            </a:r>
            <a:r>
              <a:rPr lang="en-US" sz="1800" spc="-1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global</a:t>
            </a:r>
            <a:r>
              <a:rPr lang="en-US" sz="1800" spc="-25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issue,</a:t>
            </a:r>
            <a:r>
              <a:rPr lang="en-US" sz="1800" spc="-4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as</a:t>
            </a:r>
            <a:r>
              <a:rPr lang="en-US" sz="1800" spc="-25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electronic</a:t>
            </a:r>
            <a:r>
              <a:rPr lang="en-US" sz="1800" spc="-5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devices</a:t>
            </a:r>
            <a:r>
              <a:rPr lang="en-US" sz="1800" spc="-25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are Manufactured, used, and discarded worldwide.</a:t>
            </a:r>
            <a:endParaRPr lang="en-IN" sz="1600" spc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6000"/>
              </a:lnSpc>
              <a:spcBef>
                <a:spcPts val="530"/>
              </a:spcBef>
              <a:spcAft>
                <a:spcPts val="100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6647815" algn="l"/>
              </a:tabLst>
            </a:pPr>
            <a:r>
              <a:rPr lang="en-US" sz="1800" b="1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Resource depletion:</a:t>
            </a:r>
            <a:r>
              <a:rPr lang="en-US" sz="18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The extraction of raw materials for electronic devices contributes to resource depletion, and the improper disposal of e- waste can lead to environmental contamination and waste of valuable resources.</a:t>
            </a:r>
            <a:endParaRPr lang="en-IN" sz="1600" spc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6000"/>
              </a:lnSpc>
              <a:spcBef>
                <a:spcPts val="825"/>
              </a:spcBef>
              <a:spcAft>
                <a:spcPts val="100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6647815" algn="l"/>
              </a:tabLst>
            </a:pPr>
            <a:r>
              <a:rPr lang="en-US" sz="1800" b="1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Environmental and health impacts:</a:t>
            </a:r>
            <a:r>
              <a:rPr lang="en-US" sz="18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Improper disposal of e-waste can lead to significant environmental and health impacts, including soil and water contamination, air pollution, and harm to human health.</a:t>
            </a:r>
            <a:endParaRPr lang="en-IN" sz="1600" spc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1856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E90AC07-B077-53BA-D874-FE37B748F0B9}"/>
              </a:ext>
            </a:extLst>
          </p:cNvPr>
          <p:cNvSpPr txBox="1"/>
          <p:nvPr/>
        </p:nvSpPr>
        <p:spPr>
          <a:xfrm>
            <a:off x="422031" y="607293"/>
            <a:ext cx="11324492" cy="5503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1015"/>
              </a:spcBef>
            </a:pPr>
            <a:r>
              <a:rPr lang="en-US" sz="2800" b="1" u="sng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Hydrometallurgical</a:t>
            </a:r>
            <a:r>
              <a:rPr lang="en-US" sz="2800" b="1" u="sng" kern="0" spc="-3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u="sng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extraction</a:t>
            </a:r>
            <a:r>
              <a:rPr lang="en-US" sz="2800" b="1" u="sng" kern="0" spc="-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u="sng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US" sz="2800" b="1" u="sng" kern="0" spc="-1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u="sng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800" b="1" u="sng" kern="0" spc="-2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u="sng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waste:</a:t>
            </a:r>
          </a:p>
          <a:p>
            <a:pPr algn="ctr">
              <a:lnSpc>
                <a:spcPct val="115000"/>
              </a:lnSpc>
              <a:spcBef>
                <a:spcPts val="1015"/>
              </a:spcBef>
            </a:pPr>
            <a:endParaRPr lang="en-IN" sz="3200" b="1" kern="0" dirty="0">
              <a:solidFill>
                <a:srgbClr val="365F91"/>
              </a:solidFill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6200" marR="79375" algn="just">
              <a:lnSpc>
                <a:spcPct val="115000"/>
              </a:lnSpc>
              <a:spcBef>
                <a:spcPts val="1225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E-waste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hydrometallurgical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extraction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is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process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used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extract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valuable</a:t>
            </a:r>
            <a:r>
              <a:rPr lang="en-US" sz="1800" spc="-33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metals and other materials from electronic waste through chemical reactions in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aqueous</a:t>
            </a:r>
            <a:r>
              <a:rPr lang="en-US" sz="1800" spc="-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solutions.</a:t>
            </a:r>
            <a:r>
              <a:rPr lang="en-US" sz="1800" spc="-1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The</a:t>
            </a:r>
            <a:r>
              <a:rPr lang="en-US" sz="1800" spc="-1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process</a:t>
            </a:r>
            <a:r>
              <a:rPr lang="en-US" sz="1800" spc="-2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typically involves</a:t>
            </a:r>
            <a:r>
              <a:rPr lang="en-US" sz="1800" spc="-2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the</a:t>
            </a:r>
            <a:r>
              <a:rPr lang="en-US" sz="1800" spc="-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following</a:t>
            </a:r>
            <a:r>
              <a:rPr lang="en-US" sz="1800" spc="-2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steps:</a:t>
            </a:r>
            <a:endParaRPr lang="en-IN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76835" lvl="0" indent="-342900" algn="just">
              <a:lnSpc>
                <a:spcPct val="106000"/>
              </a:lnSpc>
              <a:spcBef>
                <a:spcPts val="960"/>
              </a:spcBef>
              <a:spcAft>
                <a:spcPts val="100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270510" algn="l"/>
              </a:tabLst>
            </a:pPr>
            <a:r>
              <a:rPr lang="en-US" sz="1800" b="1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Pre-treatment: </a:t>
            </a:r>
            <a:r>
              <a:rPr lang="en-US" sz="18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This involves the fragmentation and size reduction of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electronic</a:t>
            </a:r>
            <a:r>
              <a:rPr lang="en-US" sz="1800" spc="-2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waste</a:t>
            </a:r>
            <a:r>
              <a:rPr lang="en-US" sz="1800" spc="-15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to</a:t>
            </a:r>
            <a:r>
              <a:rPr lang="en-US" sz="1800" spc="-2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prepare</a:t>
            </a:r>
            <a:r>
              <a:rPr lang="en-US" sz="1800" spc="-15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it for further processing.</a:t>
            </a:r>
            <a:endParaRPr lang="en-IN" sz="1600" spc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78105" lvl="0" indent="-342900" algn="just">
              <a:lnSpc>
                <a:spcPct val="107000"/>
              </a:lnSpc>
              <a:spcBef>
                <a:spcPts val="25"/>
              </a:spcBef>
              <a:spcAft>
                <a:spcPts val="100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270510" algn="l"/>
              </a:tabLst>
            </a:pPr>
            <a:r>
              <a:rPr lang="en-US" sz="1800" b="1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Leaching: </a:t>
            </a:r>
            <a:r>
              <a:rPr lang="en-US" sz="18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The e-waste is treated with chemical reagents in a solution to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dissolve</a:t>
            </a:r>
            <a:r>
              <a:rPr lang="en-US" sz="1800" spc="-5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the</a:t>
            </a:r>
            <a:r>
              <a:rPr lang="en-US" sz="1800" spc="-5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metals and</a:t>
            </a:r>
            <a:r>
              <a:rPr lang="en-US" sz="1800" spc="-2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other materials,</a:t>
            </a:r>
            <a:r>
              <a:rPr lang="en-US" sz="1800" spc="-1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creating a</a:t>
            </a:r>
            <a:r>
              <a:rPr lang="en-US" sz="1800" spc="-1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leachate.</a:t>
            </a:r>
            <a:endParaRPr lang="en-IN" sz="1600" spc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73025" lvl="0" indent="-342900" algn="just">
              <a:lnSpc>
                <a:spcPct val="107000"/>
              </a:lnSpc>
              <a:spcAft>
                <a:spcPts val="100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270510" algn="l"/>
              </a:tabLst>
            </a:pPr>
            <a:r>
              <a:rPr lang="en-US" sz="1800" b="1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Separation: </a:t>
            </a:r>
            <a:r>
              <a:rPr lang="en-US" sz="18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The leachate is then processed to separate and purify the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metals and other materials, through methods such as precipitation or ion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exchange.</a:t>
            </a:r>
            <a:endParaRPr lang="en-IN" sz="1600" spc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78105" lvl="0" indent="-342900" algn="just">
              <a:lnSpc>
                <a:spcPct val="107000"/>
              </a:lnSpc>
              <a:spcAft>
                <a:spcPts val="100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270510" algn="l"/>
              </a:tabLst>
            </a:pPr>
            <a:r>
              <a:rPr lang="en-US" sz="1800" b="1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Recovery: </a:t>
            </a:r>
            <a:r>
              <a:rPr lang="en-US" sz="18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The extracted metals and other materials are then recovered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and processed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for reuse.</a:t>
            </a:r>
            <a:endParaRPr lang="en-IN" sz="1600" spc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78105">
              <a:lnSpc>
                <a:spcPct val="115000"/>
              </a:lnSpc>
              <a:spcBef>
                <a:spcPts val="79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Hydrometallurgical extraction is a more environmentally friendly alternative to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thermal treatments, as it generates less hazardous waste and can be more easily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regulated to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minimize</a:t>
            </a:r>
            <a:r>
              <a:rPr lang="en-US" sz="1800" spc="-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environmental</a:t>
            </a:r>
            <a:r>
              <a:rPr lang="en-US" sz="1800" spc="-1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impact.</a:t>
            </a:r>
            <a:endParaRPr lang="en-IN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97662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24830E0-B3D4-6591-6D5F-433A95F3C5AC}"/>
              </a:ext>
            </a:extLst>
          </p:cNvPr>
          <p:cNvSpPr txBox="1"/>
          <p:nvPr/>
        </p:nvSpPr>
        <p:spPr>
          <a:xfrm>
            <a:off x="566057" y="637114"/>
            <a:ext cx="11250805" cy="48937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960"/>
              </a:spcBef>
            </a:pPr>
            <a:r>
              <a:rPr lang="en-US" sz="2800" b="1" u="sng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Pyrometallurgical</a:t>
            </a:r>
            <a:r>
              <a:rPr lang="en-US" sz="2800" b="1" u="sng" kern="0" spc="-1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u="sng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methods</a:t>
            </a:r>
            <a:r>
              <a:rPr lang="en-US" sz="2800" b="1" u="sng" kern="0" spc="-1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u="sng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E-waste</a:t>
            </a:r>
            <a:r>
              <a:rPr lang="en-US" sz="2800" b="1" u="sng" kern="0" spc="-1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u="sng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recycling:</a:t>
            </a:r>
          </a:p>
          <a:p>
            <a:pPr algn="ctr">
              <a:lnSpc>
                <a:spcPct val="115000"/>
              </a:lnSpc>
              <a:spcBef>
                <a:spcPts val="960"/>
              </a:spcBef>
            </a:pPr>
            <a:endParaRPr lang="en-IN" sz="3200" b="1" kern="0" dirty="0">
              <a:solidFill>
                <a:srgbClr val="365F91"/>
              </a:solidFill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6200">
              <a:lnSpc>
                <a:spcPct val="107000"/>
              </a:lnSpc>
              <a:spcBef>
                <a:spcPts val="124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E-waste pyrometallurgical methods refer to the process of extracting valuable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metals and other materials from electronic waste using high temperatures. These</a:t>
            </a:r>
            <a:r>
              <a:rPr lang="en-US" sz="1800" spc="-33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methods include:</a:t>
            </a:r>
            <a:endParaRPr lang="en-IN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77470" lvl="0" indent="-342900" algn="just">
              <a:lnSpc>
                <a:spcPct val="107000"/>
              </a:lnSpc>
              <a:spcBef>
                <a:spcPts val="795"/>
              </a:spcBef>
              <a:spcAft>
                <a:spcPts val="1000"/>
              </a:spcAft>
              <a:buSzPts val="1400"/>
              <a:buFont typeface="Times New Roman" panose="02020603050405020304" pitchFamily="18" charset="0"/>
              <a:buAutoNum type="arabicPeriod"/>
            </a:pPr>
            <a:r>
              <a:rPr lang="en-US" sz="1800" b="1" spc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Smelting:</a:t>
            </a:r>
            <a:r>
              <a:rPr lang="en-US" sz="1800" spc="0" dirty="0">
                <a:solidFill>
                  <a:srgbClr val="6F2F9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The e-waste is melted in a furnace and then separated into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individual metals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and</a:t>
            </a:r>
            <a:r>
              <a:rPr lang="en-US" sz="1800" spc="-5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other</a:t>
            </a:r>
            <a:r>
              <a:rPr lang="en-US" sz="1800" spc="-5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materials.</a:t>
            </a:r>
            <a:endParaRPr lang="en-IN" sz="1600" spc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74930" lvl="0" indent="-342900" algn="just">
              <a:lnSpc>
                <a:spcPct val="107000"/>
              </a:lnSpc>
              <a:spcBef>
                <a:spcPts val="795"/>
              </a:spcBef>
              <a:spcAft>
                <a:spcPts val="1000"/>
              </a:spcAft>
              <a:buSzPts val="1400"/>
              <a:buFont typeface="Times New Roman" panose="02020603050405020304" pitchFamily="18" charset="0"/>
              <a:buAutoNum type="arabicPeriod"/>
            </a:pPr>
            <a:r>
              <a:rPr lang="en-US" sz="1800" b="1" spc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Refining:</a:t>
            </a:r>
            <a:r>
              <a:rPr lang="en-US" sz="1800" spc="0" dirty="0">
                <a:solidFill>
                  <a:srgbClr val="974705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The metals from the smelted e-waste are further processed to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remove</a:t>
            </a:r>
            <a:r>
              <a:rPr lang="en-US" sz="1800" spc="-2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impurities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and improve their</a:t>
            </a:r>
            <a:r>
              <a:rPr lang="en-US" sz="1800" spc="-5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quality.</a:t>
            </a:r>
            <a:endParaRPr lang="en-IN" sz="1600" spc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81280" lvl="0" indent="-342900" algn="just">
              <a:lnSpc>
                <a:spcPct val="107000"/>
              </a:lnSpc>
              <a:spcBef>
                <a:spcPts val="395"/>
              </a:spcBef>
              <a:spcAft>
                <a:spcPts val="1000"/>
              </a:spcAft>
              <a:buSzPts val="1400"/>
              <a:buFont typeface="Times New Roman" panose="02020603050405020304" pitchFamily="18" charset="0"/>
              <a:buAutoNum type="arabicPeriod"/>
            </a:pPr>
            <a:r>
              <a:rPr lang="en-US" sz="1800" b="1" spc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Incineration:</a:t>
            </a:r>
            <a:r>
              <a:rPr lang="en-US" sz="18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Electronic waste is burned at high temperatures to reduce its</a:t>
            </a:r>
            <a:r>
              <a:rPr lang="en-US" sz="1800" spc="-335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volume</a:t>
            </a:r>
            <a:r>
              <a:rPr lang="en-US" sz="1800" spc="-5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and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recover</a:t>
            </a:r>
            <a:r>
              <a:rPr lang="en-US" sz="1800" spc="-15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spc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metals.</a:t>
            </a:r>
            <a:endParaRPr lang="en-IN" sz="1600" spc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805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Pyrometallurgical methods are effective at recovering valuable metals from e-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waste,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but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they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also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generate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hazardous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byproducts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and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require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significant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energy inputs. Additionally, these methods can pose a risk to the environment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and human health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if</a:t>
            </a:r>
            <a:r>
              <a:rPr lang="en-US" sz="1800" spc="-1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not</a:t>
            </a:r>
            <a:r>
              <a:rPr lang="en-US" sz="1800" spc="-2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properly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regulated and monitored.</a:t>
            </a:r>
            <a:endParaRPr lang="en-IN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7818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1B2BE8E-8F8C-9FBC-DDA3-327AF5AFC581}"/>
              </a:ext>
            </a:extLst>
          </p:cNvPr>
          <p:cNvSpPr txBox="1"/>
          <p:nvPr/>
        </p:nvSpPr>
        <p:spPr>
          <a:xfrm>
            <a:off x="500743" y="414243"/>
            <a:ext cx="11190514" cy="53966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995"/>
              </a:spcBef>
            </a:pPr>
            <a:r>
              <a:rPr lang="en-US" sz="2800" b="1" u="heavy" kern="0" dirty="0">
                <a:solidFill>
                  <a:srgbClr val="000000"/>
                </a:solidFill>
                <a:effectLst/>
                <a:uFill>
                  <a:solidFill>
                    <a:srgbClr val="001F5F"/>
                  </a:solidFill>
                </a:u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Direct</a:t>
            </a:r>
            <a:r>
              <a:rPr lang="en-US" sz="2800" b="1" u="heavy" kern="0" spc="-5" dirty="0">
                <a:solidFill>
                  <a:srgbClr val="000000"/>
                </a:solidFill>
                <a:effectLst/>
                <a:uFill>
                  <a:solidFill>
                    <a:srgbClr val="001F5F"/>
                  </a:solidFill>
                </a:u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u="heavy" kern="0" dirty="0">
                <a:solidFill>
                  <a:srgbClr val="000000"/>
                </a:solidFill>
                <a:effectLst/>
                <a:uFill>
                  <a:solidFill>
                    <a:srgbClr val="001F5F"/>
                  </a:solidFill>
                </a:u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recycling</a:t>
            </a:r>
            <a:r>
              <a:rPr lang="en-US" sz="2800" b="1" u="heavy" kern="0" spc="-20" dirty="0">
                <a:solidFill>
                  <a:srgbClr val="000000"/>
                </a:solidFill>
                <a:effectLst/>
                <a:uFill>
                  <a:solidFill>
                    <a:srgbClr val="001F5F"/>
                  </a:solidFill>
                </a:u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u="heavy" kern="0" dirty="0">
                <a:solidFill>
                  <a:srgbClr val="000000"/>
                </a:solidFill>
                <a:effectLst/>
                <a:uFill>
                  <a:solidFill>
                    <a:srgbClr val="001F5F"/>
                  </a:solidFill>
                </a:u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 e</a:t>
            </a:r>
            <a:r>
              <a:rPr lang="en-US" sz="2800" b="1" u="heavy" kern="0" spc="-20" dirty="0">
                <a:solidFill>
                  <a:srgbClr val="000000"/>
                </a:solidFill>
                <a:effectLst/>
                <a:uFill>
                  <a:solidFill>
                    <a:srgbClr val="001F5F"/>
                  </a:solidFill>
                </a:u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u="heavy" kern="0" dirty="0">
                <a:solidFill>
                  <a:srgbClr val="000000"/>
                </a:solidFill>
                <a:effectLst/>
                <a:uFill>
                  <a:solidFill>
                    <a:srgbClr val="001F5F"/>
                  </a:solidFill>
                </a:u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waste:</a:t>
            </a:r>
          </a:p>
          <a:p>
            <a:pPr algn="ctr">
              <a:lnSpc>
                <a:spcPct val="115000"/>
              </a:lnSpc>
              <a:spcBef>
                <a:spcPts val="995"/>
              </a:spcBef>
            </a:pPr>
            <a:endParaRPr lang="en-IN" sz="2400" b="1" kern="0" dirty="0">
              <a:solidFill>
                <a:srgbClr val="365F91"/>
              </a:solidFill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74930" indent="457200" algn="just">
              <a:lnSpc>
                <a:spcPct val="115000"/>
              </a:lnSpc>
              <a:spcBef>
                <a:spcPts val="925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Direct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recycling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of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e-waste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refers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the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process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of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recovering</a:t>
            </a:r>
            <a:r>
              <a:rPr lang="en-US" sz="1800" spc="35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valuable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materials from electronic waste without the need for intermediate processing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steps. This can include processes such as shredding, granulating, and sorting,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which are used to separate the different components of e-waste, such as metals,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plastics, and glass. The separated materials are then processed to extract the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valuable</a:t>
            </a:r>
            <a:r>
              <a:rPr lang="en-US" sz="1800" spc="-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components</a:t>
            </a:r>
            <a:r>
              <a:rPr lang="en-US" sz="1800" spc="-1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and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prepare</a:t>
            </a:r>
            <a:r>
              <a:rPr lang="en-US" sz="1800" spc="-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them for</a:t>
            </a:r>
            <a:r>
              <a:rPr lang="en-US" sz="1800" spc="-1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reuse.</a:t>
            </a:r>
          </a:p>
          <a:p>
            <a:pPr marR="74930" indent="457200" algn="just">
              <a:lnSpc>
                <a:spcPct val="115000"/>
              </a:lnSpc>
              <a:spcBef>
                <a:spcPts val="925"/>
              </a:spcBef>
              <a:spcAft>
                <a:spcPts val="0"/>
              </a:spcAft>
            </a:pPr>
            <a:endParaRPr lang="en-IN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015"/>
              </a:spcBef>
            </a:pPr>
            <a:r>
              <a:rPr lang="en-US" sz="2000" b="1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Advantages</a:t>
            </a:r>
            <a:r>
              <a:rPr lang="en-US" sz="2000" b="1" u="sng" spc="-2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2000" b="1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of</a:t>
            </a:r>
            <a:r>
              <a:rPr lang="en-US" sz="2000" b="1" u="sng" spc="-1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2000" b="1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direct</a:t>
            </a:r>
            <a:r>
              <a:rPr lang="en-US" sz="2000" b="1" u="sng" spc="-2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2000" b="1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recycling:</a:t>
            </a:r>
            <a:endParaRPr lang="en-IN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6200" marR="76835" algn="just">
              <a:lnSpc>
                <a:spcPct val="115000"/>
              </a:lnSpc>
              <a:spcBef>
                <a:spcPts val="123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Several advantages over other methods of e-waste recycling, including lower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energy inputs, lower environmental impact, and the potential for higher quality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end products.</a:t>
            </a:r>
            <a:endParaRPr lang="en-IN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6200" marR="77470" algn="just">
              <a:lnSpc>
                <a:spcPct val="115000"/>
              </a:lnSpc>
              <a:spcBef>
                <a:spcPts val="95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By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combining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direct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recycling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with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other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methods,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such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as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chemical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and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pyrometallurgical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processing,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it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is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possible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maximize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the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recovery</a:t>
            </a:r>
            <a:r>
              <a:rPr lang="en-US" sz="1800" spc="35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of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valuable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materials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from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electronic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waste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and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minimize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the</a:t>
            </a:r>
            <a:r>
              <a:rPr lang="en-US" sz="1800" spc="35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environmental</a:t>
            </a:r>
            <a:r>
              <a:rPr lang="en-US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impact of e-waste management.</a:t>
            </a:r>
            <a:endParaRPr lang="en-IN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6563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162DF25-8688-A935-5428-5834234A2F2A}"/>
              </a:ext>
            </a:extLst>
          </p:cNvPr>
          <p:cNvSpPr txBox="1"/>
          <p:nvPr/>
        </p:nvSpPr>
        <p:spPr>
          <a:xfrm>
            <a:off x="379829" y="321098"/>
            <a:ext cx="11644364" cy="6215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72390" algn="ctr">
              <a:lnSpc>
                <a:spcPct val="115000"/>
              </a:lnSpc>
              <a:spcBef>
                <a:spcPts val="995"/>
              </a:spcBef>
              <a:spcAft>
                <a:spcPts val="0"/>
              </a:spcAft>
            </a:pPr>
            <a:r>
              <a:rPr lang="en-US" sz="2400" b="1" u="sng" kern="0" dirty="0">
                <a:solidFill>
                  <a:srgbClr val="365F9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Role of stakeholders</a:t>
            </a:r>
            <a:r>
              <a:rPr lang="en-US" sz="2400" b="1" u="sng" kern="0" spc="5" dirty="0">
                <a:solidFill>
                  <a:srgbClr val="365F9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u="sng" kern="0" dirty="0">
                <a:solidFill>
                  <a:srgbClr val="365F9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the environmental</a:t>
            </a:r>
            <a:r>
              <a:rPr lang="en-US" sz="2400" b="1" u="sng" kern="0" spc="5" dirty="0">
                <a:solidFill>
                  <a:srgbClr val="365F9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u="sng" kern="0" dirty="0">
                <a:solidFill>
                  <a:srgbClr val="365F9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management of e-waste:</a:t>
            </a:r>
            <a:r>
              <a:rPr lang="en-US" sz="2400" b="1" u="sng" kern="0" spc="350" dirty="0">
                <a:solidFill>
                  <a:srgbClr val="365F9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u="sng" kern="0" dirty="0">
                <a:solidFill>
                  <a:srgbClr val="365F9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Who</a:t>
            </a:r>
            <a:r>
              <a:rPr lang="en-US" sz="2400" b="1" u="sng" kern="0" spc="5" dirty="0">
                <a:solidFill>
                  <a:srgbClr val="365F9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u="sng" kern="0" dirty="0">
                <a:solidFill>
                  <a:srgbClr val="365F9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en-US" sz="2400" b="1" u="sng" kern="0" spc="-5" dirty="0">
                <a:solidFill>
                  <a:srgbClr val="365F9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u="sng" kern="0" dirty="0">
                <a:solidFill>
                  <a:srgbClr val="365F9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called</a:t>
            </a:r>
            <a:r>
              <a:rPr lang="en-US" sz="2400" b="1" u="sng" kern="0" spc="-15" dirty="0">
                <a:solidFill>
                  <a:srgbClr val="365F9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u="sng" kern="0" dirty="0">
                <a:solidFill>
                  <a:srgbClr val="365F9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stakeholders – a</a:t>
            </a:r>
            <a:r>
              <a:rPr lang="en-US" sz="2400" b="1" u="sng" kern="0" spc="5" dirty="0">
                <a:solidFill>
                  <a:srgbClr val="365F9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u="sng" kern="0" dirty="0">
                <a:solidFill>
                  <a:srgbClr val="365F9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local and</a:t>
            </a:r>
            <a:r>
              <a:rPr lang="en-US" sz="2400" b="1" u="sng" kern="0" spc="-15" dirty="0">
                <a:solidFill>
                  <a:srgbClr val="365F9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u="sng" kern="0" dirty="0">
                <a:solidFill>
                  <a:srgbClr val="365F9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global perspective:</a:t>
            </a:r>
            <a:endParaRPr lang="en-IN" sz="2800" b="1" kern="0" dirty="0">
              <a:solidFill>
                <a:srgbClr val="365F91"/>
              </a:solidFill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6200" marR="74295" algn="just">
              <a:lnSpc>
                <a:spcPct val="107000"/>
              </a:lnSpc>
              <a:spcBef>
                <a:spcPts val="975"/>
              </a:spcBef>
              <a:spcAft>
                <a:spcPts val="0"/>
              </a:spcAft>
            </a:pPr>
            <a:r>
              <a:rPr lang="en-US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The role of stakeholders in the environmental management of e-waste can vary</a:t>
            </a:r>
            <a:r>
              <a:rPr lang="en-US" sz="16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depending on</a:t>
            </a:r>
            <a:r>
              <a:rPr lang="en-US" sz="1600" spc="-1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the</a:t>
            </a:r>
            <a:r>
              <a:rPr lang="en-US" sz="1600" spc="-1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stakeholder</a:t>
            </a:r>
            <a:r>
              <a:rPr lang="en-US" sz="1600" spc="-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and their level of</a:t>
            </a:r>
            <a:r>
              <a:rPr lang="en-US" sz="1600" spc="-2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involvement.</a:t>
            </a:r>
            <a:endParaRPr lang="en-IN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6200" marR="71755">
              <a:lnSpc>
                <a:spcPct val="107000"/>
              </a:lnSpc>
              <a:spcAft>
                <a:spcPts val="0"/>
              </a:spcAft>
            </a:pPr>
            <a:r>
              <a:rPr lang="en-US" sz="1600" u="none" strike="noStrike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en-IN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6200" marR="71755">
              <a:lnSpc>
                <a:spcPct val="107000"/>
              </a:lnSpc>
              <a:spcAft>
                <a:spcPts val="0"/>
              </a:spcAft>
            </a:pPr>
            <a:r>
              <a:rPr lang="en-US" sz="1600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From a </a:t>
            </a:r>
            <a:r>
              <a:rPr lang="en-US" sz="1600" b="1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local perspective</a:t>
            </a:r>
            <a:r>
              <a:rPr lang="en-US" sz="1600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stakeholders in the environmental management of e-</a:t>
            </a:r>
            <a:r>
              <a:rPr lang="en-US" sz="1600" u="sng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600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waste</a:t>
            </a:r>
            <a:r>
              <a:rPr lang="en-US" sz="1600" u="sng" spc="-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600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may</a:t>
            </a:r>
            <a:r>
              <a:rPr lang="en-US" sz="1600" u="sng" spc="-1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600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include:</a:t>
            </a:r>
            <a:endParaRPr lang="en-IN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77470" lvl="0" indent="-342900" algn="just">
              <a:lnSpc>
                <a:spcPct val="107000"/>
              </a:lnSpc>
              <a:spcBef>
                <a:spcPts val="795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</a:pPr>
            <a:r>
              <a:rPr lang="en-US" sz="1600" b="1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Governments: </a:t>
            </a:r>
            <a:r>
              <a:rPr lang="en-US" sz="16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responsible for creating and enforcing regulations and</a:t>
            </a:r>
            <a:r>
              <a:rPr lang="en-US" sz="16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policies to manage e-waste, as well as promoting public awareness and</a:t>
            </a:r>
            <a:r>
              <a:rPr lang="en-US" sz="16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education</a:t>
            </a:r>
            <a:r>
              <a:rPr lang="en-US" sz="1600" spc="-2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about</a:t>
            </a:r>
            <a:r>
              <a:rPr lang="en-US" sz="16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e-waste management.</a:t>
            </a:r>
            <a:endParaRPr lang="en-IN" sz="1400" dirty="0">
              <a:effectLst/>
              <a:latin typeface="Calibri" panose="020F0502020204030204" pitchFamily="34" charset="0"/>
              <a:ea typeface="Symbol" panose="05050102010706020507" pitchFamily="18" charset="2"/>
              <a:cs typeface="Symbol" panose="05050102010706020507" pitchFamily="18" charset="2"/>
            </a:endParaRPr>
          </a:p>
          <a:p>
            <a:pPr marL="342900" marR="76200" lvl="0" indent="-342900" algn="just">
              <a:lnSpc>
                <a:spcPct val="107000"/>
              </a:lnSpc>
              <a:spcBef>
                <a:spcPts val="395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</a:pPr>
            <a:r>
              <a:rPr lang="en-US" sz="1600" b="1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Manufacturers</a:t>
            </a:r>
            <a:r>
              <a:rPr lang="en-US" sz="16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: responsible for the design, production, and disposal of</a:t>
            </a:r>
            <a:r>
              <a:rPr lang="en-US" sz="16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electronic products, and may be involved in the collection and recycling</a:t>
            </a:r>
            <a:r>
              <a:rPr lang="en-US" sz="16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of</a:t>
            </a:r>
            <a:r>
              <a:rPr lang="en-US" sz="1600" spc="-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e-waste.</a:t>
            </a:r>
            <a:endParaRPr lang="en-IN" sz="1400" dirty="0">
              <a:effectLst/>
              <a:latin typeface="Calibri" panose="020F0502020204030204" pitchFamily="34" charset="0"/>
              <a:ea typeface="Symbol" panose="05050102010706020507" pitchFamily="18" charset="2"/>
              <a:cs typeface="Symbol" panose="05050102010706020507" pitchFamily="18" charset="2"/>
            </a:endParaRPr>
          </a:p>
          <a:p>
            <a:pPr marL="342900" marR="72390" lvl="0" indent="-342900" algn="just">
              <a:lnSpc>
                <a:spcPct val="107000"/>
              </a:lnSpc>
              <a:spcBef>
                <a:spcPts val="795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</a:pPr>
            <a:r>
              <a:rPr lang="en-US" sz="1600" b="1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Consumers: </a:t>
            </a:r>
            <a:r>
              <a:rPr lang="en-US" sz="16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responsible for properly disposing of e-waste and making</a:t>
            </a:r>
            <a:r>
              <a:rPr lang="en-US" sz="16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informed choices about</a:t>
            </a:r>
            <a:r>
              <a:rPr lang="en-US" sz="1600" spc="-2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the</a:t>
            </a:r>
            <a:r>
              <a:rPr lang="en-US" sz="1600" spc="-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purchase</a:t>
            </a:r>
            <a:r>
              <a:rPr lang="en-US" sz="1600" spc="-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of</a:t>
            </a:r>
            <a:r>
              <a:rPr lang="en-US" sz="1600" spc="-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electronic</a:t>
            </a:r>
            <a:r>
              <a:rPr lang="en-US" sz="1600" spc="-2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products.</a:t>
            </a:r>
            <a:endParaRPr lang="en-IN" sz="1400" dirty="0">
              <a:effectLst/>
              <a:latin typeface="Calibri" panose="020F0502020204030204" pitchFamily="34" charset="0"/>
              <a:ea typeface="Symbol" panose="05050102010706020507" pitchFamily="18" charset="2"/>
              <a:cs typeface="Symbol" panose="05050102010706020507" pitchFamily="18" charset="2"/>
            </a:endParaRPr>
          </a:p>
          <a:p>
            <a:pPr marL="342900" marR="73025" lvl="0" indent="-342900" algn="just">
              <a:lnSpc>
                <a:spcPct val="107000"/>
              </a:lnSpc>
              <a:spcBef>
                <a:spcPts val="805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</a:pPr>
            <a:r>
              <a:rPr lang="en-US" sz="1600" b="1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E-waste</a:t>
            </a:r>
            <a:r>
              <a:rPr lang="en-US" sz="1600" b="1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600" b="1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recyclers</a:t>
            </a:r>
            <a:r>
              <a:rPr lang="en-US" sz="1600" b="1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600" b="1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and</a:t>
            </a:r>
            <a:r>
              <a:rPr lang="en-US" sz="1600" b="1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600" b="1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processors:</a:t>
            </a:r>
            <a:r>
              <a:rPr lang="en-US" sz="1600" b="1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responsible</a:t>
            </a:r>
            <a:r>
              <a:rPr lang="en-US" sz="16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for</a:t>
            </a:r>
            <a:r>
              <a:rPr lang="en-US" sz="16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the</a:t>
            </a:r>
            <a:r>
              <a:rPr lang="en-US" sz="16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safe</a:t>
            </a:r>
            <a:r>
              <a:rPr lang="en-US" sz="16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and</a:t>
            </a:r>
            <a:r>
              <a:rPr lang="en-US" sz="16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responsible</a:t>
            </a:r>
            <a:r>
              <a:rPr lang="en-US" sz="16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management</a:t>
            </a:r>
            <a:r>
              <a:rPr lang="en-US" sz="16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of</a:t>
            </a:r>
            <a:r>
              <a:rPr lang="en-US" sz="16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e-waste,</a:t>
            </a:r>
            <a:r>
              <a:rPr lang="en-US" sz="16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including</a:t>
            </a:r>
            <a:r>
              <a:rPr lang="en-US" sz="16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the</a:t>
            </a:r>
            <a:r>
              <a:rPr lang="en-US" sz="1600" spc="35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collection,</a:t>
            </a:r>
            <a:r>
              <a:rPr lang="en-US" sz="16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dismantling,</a:t>
            </a:r>
            <a:r>
              <a:rPr lang="en-US" sz="1600" spc="-1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and</a:t>
            </a:r>
            <a:r>
              <a:rPr lang="en-US" sz="16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recycling of electronic</a:t>
            </a:r>
            <a:r>
              <a:rPr lang="en-US" sz="1600" spc="-2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waste.</a:t>
            </a:r>
            <a:endParaRPr lang="en-IN" sz="1400" dirty="0">
              <a:effectLst/>
              <a:latin typeface="Calibri" panose="020F0502020204030204" pitchFamily="34" charset="0"/>
              <a:ea typeface="Symbol" panose="05050102010706020507" pitchFamily="18" charset="2"/>
              <a:cs typeface="Symbol" panose="05050102010706020507" pitchFamily="18" charset="2"/>
            </a:endParaRPr>
          </a:p>
          <a:p>
            <a:pPr marL="342900" marR="73025" lvl="0" indent="-342900" algn="just">
              <a:lnSpc>
                <a:spcPct val="107000"/>
              </a:lnSpc>
              <a:spcBef>
                <a:spcPts val="80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</a:pPr>
            <a:r>
              <a:rPr lang="en-US" sz="1600" b="1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Environmental</a:t>
            </a:r>
            <a:r>
              <a:rPr lang="en-US" sz="1600" b="1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600" b="1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organizations:</a:t>
            </a:r>
            <a:r>
              <a:rPr lang="en-US" sz="1600" b="1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responsible</a:t>
            </a:r>
            <a:r>
              <a:rPr lang="en-US" sz="16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for</a:t>
            </a:r>
            <a:r>
              <a:rPr lang="en-US" sz="16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advocating</a:t>
            </a:r>
            <a:r>
              <a:rPr lang="en-US" sz="1600" spc="35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for</a:t>
            </a:r>
            <a:r>
              <a:rPr lang="en-US" sz="16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sustainable and responsible e-waste management practices and raising</a:t>
            </a:r>
            <a:r>
              <a:rPr lang="en-US" sz="16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public</a:t>
            </a:r>
            <a:r>
              <a:rPr lang="en-US" sz="1600" spc="-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awareness</a:t>
            </a:r>
            <a:r>
              <a:rPr lang="en-US" sz="16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about</a:t>
            </a:r>
            <a:r>
              <a:rPr lang="en-US" sz="16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e-waste</a:t>
            </a:r>
            <a:r>
              <a:rPr lang="en-US" sz="1600" spc="-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issues.</a:t>
            </a:r>
            <a:endParaRPr lang="en-IN" sz="1400" dirty="0">
              <a:effectLst/>
              <a:latin typeface="Calibri" panose="020F0502020204030204" pitchFamily="34" charset="0"/>
              <a:ea typeface="Symbol" panose="05050102010706020507" pitchFamily="18" charset="2"/>
              <a:cs typeface="Symbol" panose="05050102010706020507" pitchFamily="18" charset="2"/>
            </a:endParaRPr>
          </a:p>
          <a:p>
            <a:pPr marL="342900" marR="71755" lvl="0" indent="-342900" algn="just">
              <a:lnSpc>
                <a:spcPct val="107000"/>
              </a:lnSpc>
              <a:spcBef>
                <a:spcPts val="795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</a:pPr>
            <a:r>
              <a:rPr lang="en-US" sz="1600" b="1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Community groups: </a:t>
            </a:r>
            <a:r>
              <a:rPr lang="en-US" sz="16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responsible for organizing and participating in e-</a:t>
            </a:r>
            <a:r>
              <a:rPr lang="en-US" sz="16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waste recycling programs and events and promoting awareness of e-waste</a:t>
            </a:r>
            <a:r>
              <a:rPr lang="en-US" sz="1600" spc="-33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issues</a:t>
            </a:r>
            <a:r>
              <a:rPr lang="en-US" sz="1600" spc="-1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in</a:t>
            </a:r>
            <a:r>
              <a:rPr lang="en-US" sz="1600" spc="-1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the local</a:t>
            </a:r>
            <a:r>
              <a:rPr lang="en-US" sz="16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community.</a:t>
            </a:r>
            <a:endParaRPr lang="en-IN" sz="1400" dirty="0">
              <a:effectLst/>
              <a:latin typeface="Calibri" panose="020F0502020204030204" pitchFamily="34" charset="0"/>
              <a:ea typeface="Symbol" panose="05050102010706020507" pitchFamily="18" charset="2"/>
              <a:cs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6337739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BF703B6-BD0D-DD69-559F-A8C777F8AA08}"/>
              </a:ext>
            </a:extLst>
          </p:cNvPr>
          <p:cNvSpPr txBox="1"/>
          <p:nvPr/>
        </p:nvSpPr>
        <p:spPr>
          <a:xfrm>
            <a:off x="391886" y="375215"/>
            <a:ext cx="11800114" cy="5811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6200" marR="762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</a:pPr>
            <a:r>
              <a:rPr lang="en-US" sz="1800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From a </a:t>
            </a:r>
            <a:r>
              <a:rPr lang="en-US" sz="1800" b="1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global perspective</a:t>
            </a:r>
            <a:r>
              <a:rPr lang="en-US" sz="1800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stakeholders in the environmental management of</a:t>
            </a:r>
            <a:r>
              <a:rPr lang="en-US" sz="1800" u="sng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e-waste</a:t>
            </a:r>
            <a:r>
              <a:rPr lang="en-US" sz="1800" u="sng" spc="-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may</a:t>
            </a:r>
            <a:r>
              <a:rPr lang="en-US" sz="1800" u="sng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include:</a:t>
            </a:r>
            <a:endParaRPr lang="en-IN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73660" lvl="0" indent="-342900" algn="just">
              <a:lnSpc>
                <a:spcPct val="107000"/>
              </a:lnSpc>
              <a:spcBef>
                <a:spcPts val="965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</a:pPr>
            <a:r>
              <a:rPr lang="en-US" sz="1800" b="1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International organizations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: such as the United Nations, World Trade</a:t>
            </a:r>
            <a:r>
              <a:rPr lang="en-US" sz="18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Organization, and the International Telecommunication Union, that are</a:t>
            </a:r>
            <a:r>
              <a:rPr lang="en-US" sz="18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responsible for setting global standards for e-waste management and</a:t>
            </a:r>
            <a:r>
              <a:rPr lang="en-US" sz="18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promoting</a:t>
            </a:r>
            <a:r>
              <a:rPr lang="en-US" sz="1800" spc="-1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cooperation</a:t>
            </a:r>
            <a:r>
              <a:rPr lang="en-US" sz="1800" spc="-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and</a:t>
            </a:r>
            <a:r>
              <a:rPr lang="en-US" sz="1800" spc="-1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collaboration</a:t>
            </a:r>
            <a:r>
              <a:rPr lang="en-US" sz="1800" spc="-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among</a:t>
            </a:r>
            <a:r>
              <a:rPr lang="en-US" sz="1800" spc="-1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countries.</a:t>
            </a:r>
            <a:endParaRPr lang="en-IN" sz="1600" dirty="0">
              <a:effectLst/>
              <a:latin typeface="Calibri" panose="020F0502020204030204" pitchFamily="34" charset="0"/>
              <a:ea typeface="Symbol" panose="05050102010706020507" pitchFamily="18" charset="2"/>
              <a:cs typeface="Symbol" panose="05050102010706020507" pitchFamily="18" charset="2"/>
            </a:endParaRPr>
          </a:p>
          <a:p>
            <a:pPr marL="342900" marR="76200" lvl="0" indent="-342900" algn="just">
              <a:lnSpc>
                <a:spcPct val="107000"/>
              </a:lnSpc>
              <a:spcBef>
                <a:spcPts val="795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</a:pPr>
            <a:r>
              <a:rPr lang="en-US" sz="1800" b="1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Transnational corporations: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responsible for the design, production, and</a:t>
            </a:r>
            <a:r>
              <a:rPr lang="en-US" sz="18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distribution</a:t>
            </a:r>
            <a:r>
              <a:rPr lang="en-US" sz="18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of</a:t>
            </a:r>
            <a:r>
              <a:rPr lang="en-US" sz="18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electronic</a:t>
            </a:r>
            <a:r>
              <a:rPr lang="en-US" sz="18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products</a:t>
            </a:r>
            <a:r>
              <a:rPr lang="en-US" sz="18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on</a:t>
            </a:r>
            <a:r>
              <a:rPr lang="en-US" sz="18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a</a:t>
            </a:r>
            <a:r>
              <a:rPr lang="en-US" sz="18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global</a:t>
            </a:r>
            <a:r>
              <a:rPr lang="en-US" sz="18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scale,</a:t>
            </a:r>
            <a:r>
              <a:rPr lang="en-US" sz="18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and</a:t>
            </a:r>
            <a:r>
              <a:rPr lang="en-US" sz="18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have</a:t>
            </a:r>
            <a:r>
              <a:rPr lang="en-US" sz="1800" spc="35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a</a:t>
            </a:r>
            <a:r>
              <a:rPr lang="en-US" sz="18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significant</a:t>
            </a:r>
            <a:r>
              <a:rPr lang="en-US" sz="1800" spc="-2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impact</a:t>
            </a:r>
            <a:r>
              <a:rPr lang="en-US" sz="18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on</a:t>
            </a:r>
            <a:r>
              <a:rPr lang="en-US" sz="1800" spc="-2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e-waste management</a:t>
            </a:r>
            <a:r>
              <a:rPr lang="en-US" sz="1800" spc="-1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practices.</a:t>
            </a:r>
            <a:endParaRPr lang="en-IN" sz="1600" dirty="0">
              <a:effectLst/>
              <a:latin typeface="Calibri" panose="020F0502020204030204" pitchFamily="34" charset="0"/>
              <a:ea typeface="Symbol" panose="05050102010706020507" pitchFamily="18" charset="2"/>
              <a:cs typeface="Symbol" panose="05050102010706020507" pitchFamily="18" charset="2"/>
            </a:endParaRPr>
          </a:p>
          <a:p>
            <a:pPr marL="342900" marR="72390" lvl="0" indent="-342900" algn="just">
              <a:lnSpc>
                <a:spcPct val="107000"/>
              </a:lnSpc>
              <a:spcBef>
                <a:spcPts val="795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</a:pPr>
            <a:r>
              <a:rPr lang="en-US" sz="1800" b="1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Global e-waste trade networks: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responsible for the transportation and</a:t>
            </a:r>
            <a:r>
              <a:rPr lang="en-US" sz="18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processing</a:t>
            </a:r>
            <a:r>
              <a:rPr lang="en-US" sz="18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of</a:t>
            </a:r>
            <a:r>
              <a:rPr lang="en-US" sz="18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e-waste</a:t>
            </a:r>
            <a:r>
              <a:rPr lang="en-US" sz="18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between</a:t>
            </a:r>
            <a:r>
              <a:rPr lang="en-US" sz="18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countries</a:t>
            </a:r>
            <a:r>
              <a:rPr lang="en-US" sz="18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and</a:t>
            </a:r>
            <a:r>
              <a:rPr lang="en-US" sz="18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may</a:t>
            </a:r>
            <a:r>
              <a:rPr lang="en-US" sz="18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impact</a:t>
            </a:r>
            <a:r>
              <a:rPr lang="en-US" sz="18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the</a:t>
            </a:r>
            <a:r>
              <a:rPr lang="en-US" sz="18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environmental and</a:t>
            </a:r>
            <a:r>
              <a:rPr lang="en-US" sz="1800" spc="-2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health</a:t>
            </a:r>
            <a:r>
              <a:rPr lang="en-US" sz="1800" spc="-1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outcomes of</a:t>
            </a:r>
            <a:r>
              <a:rPr lang="en-US" sz="1800" spc="-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e-waste management.</a:t>
            </a:r>
            <a:endParaRPr lang="en-IN" sz="1600" dirty="0">
              <a:effectLst/>
              <a:latin typeface="Calibri" panose="020F0502020204030204" pitchFamily="34" charset="0"/>
              <a:ea typeface="Symbol" panose="05050102010706020507" pitchFamily="18" charset="2"/>
              <a:cs typeface="Symbol" panose="05050102010706020507" pitchFamily="18" charset="2"/>
            </a:endParaRPr>
          </a:p>
          <a:p>
            <a:pPr marL="342900" marR="72390" lvl="0" indent="-342900" algn="just">
              <a:lnSpc>
                <a:spcPct val="107000"/>
              </a:lnSpc>
              <a:spcBef>
                <a:spcPts val="795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</a:pPr>
            <a:r>
              <a:rPr lang="en-US" sz="1800" b="1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Governments of developed and developing countries: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responsible for</a:t>
            </a:r>
            <a:r>
              <a:rPr lang="en-US" sz="18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creating</a:t>
            </a:r>
            <a:r>
              <a:rPr lang="en-US" sz="18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and enforcing</a:t>
            </a:r>
            <a:r>
              <a:rPr lang="en-US" sz="18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regulations and policies</a:t>
            </a:r>
            <a:r>
              <a:rPr lang="en-US" sz="18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to</a:t>
            </a:r>
            <a:r>
              <a:rPr lang="en-US" sz="1800" spc="35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manage e-waste, as</a:t>
            </a:r>
            <a:r>
              <a:rPr lang="en-US" sz="18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well</a:t>
            </a:r>
            <a:r>
              <a:rPr lang="en-US" sz="18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as</a:t>
            </a:r>
            <a:r>
              <a:rPr lang="en-US" sz="18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promoting</a:t>
            </a:r>
            <a:r>
              <a:rPr lang="en-US" sz="18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public</a:t>
            </a:r>
            <a:r>
              <a:rPr lang="en-US" sz="18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awareness</a:t>
            </a:r>
            <a:r>
              <a:rPr lang="en-US" sz="18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and</a:t>
            </a:r>
            <a:r>
              <a:rPr lang="en-US" sz="18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education</a:t>
            </a:r>
            <a:r>
              <a:rPr lang="en-US" sz="18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about</a:t>
            </a:r>
            <a:r>
              <a:rPr lang="en-US" sz="18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e-waste</a:t>
            </a:r>
            <a:r>
              <a:rPr lang="en-US" sz="18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management.</a:t>
            </a:r>
            <a:endParaRPr lang="en-IN" sz="1600" dirty="0">
              <a:effectLst/>
              <a:latin typeface="Calibri" panose="020F0502020204030204" pitchFamily="34" charset="0"/>
              <a:ea typeface="Symbol" panose="05050102010706020507" pitchFamily="18" charset="2"/>
              <a:cs typeface="Symbol" panose="05050102010706020507" pitchFamily="18" charset="2"/>
            </a:endParaRPr>
          </a:p>
          <a:p>
            <a:pPr marL="342900" marR="73025" lvl="0" indent="-342900" algn="just">
              <a:lnSpc>
                <a:spcPct val="107000"/>
              </a:lnSpc>
              <a:spcBef>
                <a:spcPts val="80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</a:pPr>
            <a:r>
              <a:rPr lang="en-US" sz="1800" b="1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Environmental</a:t>
            </a:r>
            <a:r>
              <a:rPr lang="en-US" sz="1800" b="1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b="1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organizations:</a:t>
            </a:r>
            <a:r>
              <a:rPr lang="en-US" sz="1800" b="1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responsible</a:t>
            </a:r>
            <a:r>
              <a:rPr lang="en-US" sz="18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for</a:t>
            </a:r>
            <a:r>
              <a:rPr lang="en-US" sz="18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advocating</a:t>
            </a:r>
            <a:r>
              <a:rPr lang="en-US" sz="1800" spc="35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for</a:t>
            </a:r>
            <a:r>
              <a:rPr lang="en-US" sz="18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sustainable and responsible e-waste management practices and raising</a:t>
            </a:r>
            <a:r>
              <a:rPr lang="en-US" sz="18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public</a:t>
            </a:r>
            <a:r>
              <a:rPr lang="en-US" sz="1800" spc="-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awareness</a:t>
            </a:r>
            <a:r>
              <a:rPr lang="en-US" sz="18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about e-waste issues on</a:t>
            </a:r>
            <a:r>
              <a:rPr lang="en-US" sz="18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a</a:t>
            </a:r>
            <a:r>
              <a:rPr lang="en-US" sz="1800" spc="-2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global</a:t>
            </a:r>
            <a:r>
              <a:rPr lang="en-US" sz="1800" spc="-1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scale.</a:t>
            </a:r>
            <a:endParaRPr lang="en-IN" sz="1600" dirty="0">
              <a:effectLst/>
              <a:latin typeface="Calibri" panose="020F0502020204030204" pitchFamily="34" charset="0"/>
              <a:ea typeface="Symbol" panose="05050102010706020507" pitchFamily="18" charset="2"/>
              <a:cs typeface="Symbol" panose="05050102010706020507" pitchFamily="18" charset="2"/>
            </a:endParaRPr>
          </a:p>
          <a:p>
            <a:pPr marL="457200" marR="73025" algn="just">
              <a:lnSpc>
                <a:spcPct val="107000"/>
              </a:lnSpc>
              <a:spcBef>
                <a:spcPts val="800"/>
              </a:spcBef>
              <a:spcAft>
                <a:spcPts val="1000"/>
              </a:spcAft>
            </a:pPr>
            <a:r>
              <a:rPr lang="en-US" sz="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en-IN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76200" lvl="0" indent="-342900" algn="just">
              <a:lnSpc>
                <a:spcPct val="107000"/>
              </a:lnSpc>
              <a:spcBef>
                <a:spcPts val="395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</a:pPr>
            <a:r>
              <a:rPr lang="en-US" sz="1800" b="1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International</a:t>
            </a:r>
            <a:r>
              <a:rPr lang="en-US" sz="1800" b="1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b="1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community:</a:t>
            </a:r>
            <a:r>
              <a:rPr lang="en-US" sz="1800" b="1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including</a:t>
            </a:r>
            <a:r>
              <a:rPr lang="en-US" sz="18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consumers,</a:t>
            </a:r>
            <a:r>
              <a:rPr lang="en-US" sz="18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NGOs,</a:t>
            </a:r>
            <a:r>
              <a:rPr lang="en-US" sz="18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and</a:t>
            </a:r>
            <a:r>
              <a:rPr lang="en-US" sz="1800" spc="35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civil</a:t>
            </a:r>
            <a:r>
              <a:rPr lang="en-US" sz="1800" spc="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society</a:t>
            </a:r>
            <a:r>
              <a:rPr lang="en-US" sz="1800" spc="5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organizations,</a:t>
            </a:r>
            <a:r>
              <a:rPr lang="en-US" sz="1800" spc="4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that</a:t>
            </a:r>
            <a:r>
              <a:rPr lang="en-US" sz="1800" spc="5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can</a:t>
            </a:r>
            <a:r>
              <a:rPr lang="en-US" sz="1800" spc="5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raise</a:t>
            </a:r>
            <a:r>
              <a:rPr lang="en-US" sz="1800" spc="5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awareness</a:t>
            </a:r>
            <a:r>
              <a:rPr lang="en-US" sz="1800" spc="5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about</a:t>
            </a:r>
            <a:r>
              <a:rPr lang="en-US" sz="1800" spc="55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e-waste</a:t>
            </a:r>
            <a:r>
              <a:rPr lang="en-US" sz="1800" spc="5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Symbol" panose="05050102010706020507" pitchFamily="18" charset="2"/>
                <a:cs typeface="Calibri" panose="020F0502020204030204" pitchFamily="34" charset="0"/>
              </a:rPr>
              <a:t>issues, demand responsible e-waste management practices, and push for change at the international level.</a:t>
            </a:r>
            <a:endParaRPr lang="en-IN" sz="1600" dirty="0">
              <a:effectLst/>
              <a:latin typeface="Calibri" panose="020F0502020204030204" pitchFamily="34" charset="0"/>
              <a:ea typeface="Symbol" panose="05050102010706020507" pitchFamily="18" charset="2"/>
              <a:cs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5257024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6C26F85-8028-5DE8-C4CB-0E924D8E7DC1}"/>
              </a:ext>
            </a:extLst>
          </p:cNvPr>
          <p:cNvSpPr txBox="1"/>
          <p:nvPr/>
        </p:nvSpPr>
        <p:spPr>
          <a:xfrm>
            <a:off x="1459523" y="1004054"/>
            <a:ext cx="10469880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800" dirty="0"/>
              <a:t>NPTEL link:</a:t>
            </a:r>
          </a:p>
          <a:p>
            <a:endParaRPr lang="en-IN" sz="2800" dirty="0"/>
          </a:p>
          <a:p>
            <a:r>
              <a:rPr lang="en-IN" sz="2800" dirty="0">
                <a:hlinkClick r:id="rId2"/>
              </a:rPr>
              <a:t>https://youtu.be/_r5rHyMHKEg?si=0mUxmXCAy1jHLBCi</a:t>
            </a:r>
            <a:endParaRPr lang="en-IN" sz="2800" dirty="0"/>
          </a:p>
          <a:p>
            <a:r>
              <a:rPr lang="en-IN" sz="2800" dirty="0">
                <a:hlinkClick r:id="rId3"/>
              </a:rPr>
              <a:t>https://youtu.be/kUCVBhSka2Q?si=H9aoy5T6LnyfwUWT</a:t>
            </a:r>
            <a:r>
              <a:rPr lang="en-IN" sz="2800" dirty="0"/>
              <a:t> </a:t>
            </a:r>
          </a:p>
          <a:p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B1C6FC2-6098-5B70-7C18-765DC1212877}"/>
              </a:ext>
            </a:extLst>
          </p:cNvPr>
          <p:cNvSpPr txBox="1"/>
          <p:nvPr/>
        </p:nvSpPr>
        <p:spPr>
          <a:xfrm>
            <a:off x="1459523" y="3429000"/>
            <a:ext cx="955548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800" dirty="0"/>
              <a:t>YouTube link:</a:t>
            </a:r>
          </a:p>
          <a:p>
            <a:endParaRPr lang="en-IN" sz="2800" dirty="0"/>
          </a:p>
          <a:p>
            <a:r>
              <a:rPr lang="en-IN" sz="2800" dirty="0">
                <a:hlinkClick r:id="rId4"/>
              </a:rPr>
              <a:t>https://youtu.be/ur0MdW5rTIc?si=7l146G1J4URE0ts8</a:t>
            </a:r>
            <a:endParaRPr lang="en-IN" sz="2800" dirty="0"/>
          </a:p>
          <a:p>
            <a:r>
              <a:rPr lang="en-IN" sz="2800" dirty="0">
                <a:hlinkClick r:id="rId5"/>
              </a:rPr>
              <a:t>https://youtu.be/U3KUJTDPsSE?si=Y-FnH5Ym8AFaVTTe</a:t>
            </a:r>
            <a:r>
              <a:rPr lang="en-IN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786135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686</Words>
  <Application>Microsoft Office PowerPoint</Application>
  <PresentationFormat>Custom</PresentationFormat>
  <Paragraphs>70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kssem</cp:lastModifiedBy>
  <cp:revision>10</cp:revision>
  <dcterms:created xsi:type="dcterms:W3CDTF">2023-03-16T06:28:11Z</dcterms:created>
  <dcterms:modified xsi:type="dcterms:W3CDTF">2024-02-06T10:36:42Z</dcterms:modified>
</cp:coreProperties>
</file>