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21" autoAdjust="0"/>
  </p:normalViewPr>
  <p:slideViewPr>
    <p:cSldViewPr>
      <p:cViewPr>
        <p:scale>
          <a:sx n="77" d="100"/>
          <a:sy n="77" d="100"/>
        </p:scale>
        <p:origin x="-3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7XLmrpgqEs?si=jX_zANT5K56JWma9" TargetMode="External"/><Relationship Id="rId2" Type="http://schemas.openxmlformats.org/officeDocument/2006/relationships/hyperlink" Target="https://youtu.be/mYGfyO3sPxk?si=tC2uyXpaQEwlEFh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hsGHQUrEfss?si=bEwBtBdHg3NojQFP" TargetMode="External"/><Relationship Id="rId5" Type="http://schemas.openxmlformats.org/officeDocument/2006/relationships/hyperlink" Target="https://in.hach.com/oxygen/o2" TargetMode="External"/><Relationship Id="rId4" Type="http://schemas.openxmlformats.org/officeDocument/2006/relationships/hyperlink" Target="https://youtu.be/d0-LywQVLPM?si=Q7QNqMklF_P4N0G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jpg" descr="http://www.ksit.ac.in/imgs/logo.jpg">
            <a:extLst>
              <a:ext uri="{FF2B5EF4-FFF2-40B4-BE49-F238E27FC236}">
                <a16:creationId xmlns:a16="http://schemas.microsoft.com/office/drawing/2014/main" xmlns="" id="{4D799B4C-76CE-FE43-295C-9A71C4771169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38200" y="1371600"/>
            <a:ext cx="838200" cy="762000"/>
          </a:xfrm>
          <a:prstGeom prst="rect">
            <a:avLst/>
          </a:prstGeom>
          <a:ln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AF0E062-270F-3883-27CD-6538F43B99C3}"/>
              </a:ext>
            </a:extLst>
          </p:cNvPr>
          <p:cNvSpPr txBox="1"/>
          <p:nvPr/>
        </p:nvSpPr>
        <p:spPr>
          <a:xfrm>
            <a:off x="2057400" y="1600200"/>
            <a:ext cx="57912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K.S. SCHOOL OF ENGINEERING AND MANAGEMENT, BENGALURU-109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sz="3200" b="1" dirty="0">
                <a:solidFill>
                  <a:srgbClr val="FF0000"/>
                </a:solidFill>
              </a:rPr>
              <a:t>Dr. </a:t>
            </a:r>
            <a:r>
              <a:rPr lang="en-US" sz="3200" b="1" dirty="0" err="1">
                <a:solidFill>
                  <a:srgbClr val="FF0000"/>
                </a:solidFill>
              </a:rPr>
              <a:t>Anitha</a:t>
            </a:r>
            <a:r>
              <a:rPr lang="en-US" sz="3200" b="1" dirty="0">
                <a:solidFill>
                  <a:srgbClr val="FF0000"/>
                </a:solidFill>
              </a:rPr>
              <a:t> R.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Assistant Professor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Department of Applied Science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KSSEM, Bengaluru-560109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467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C87031-FC39-716C-341F-56EBBE121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AB71A9A-11C8-1179-768C-A41959C482B3}"/>
              </a:ext>
            </a:extLst>
          </p:cNvPr>
          <p:cNvSpPr/>
          <p:nvPr/>
        </p:nvSpPr>
        <p:spPr>
          <a:xfrm>
            <a:off x="76200" y="152400"/>
            <a:ext cx="899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Electrochemical Sensors</a:t>
            </a:r>
          </a:p>
          <a:p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Transducer of an electrochemical sensor consists of working or sensing electrode, electrolyte, counter electrode and reference electrode.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sensing electrode has a chemically modified surface. This modification ensures the selectivity, facilitating the reduction or oxidation of the </a:t>
            </a:r>
            <a:r>
              <a:rPr lang="en-US" dirty="0" err="1"/>
              <a:t>analyte</a:t>
            </a:r>
            <a:r>
              <a:rPr lang="en-US" dirty="0"/>
              <a:t>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electrolyte is part of the electric circuit of an electrochemical sensor system. The role of the electrolyte is to transport charge within the sensor. 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3A3856E-638E-8E00-A575-40E4CE2C4F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62200" y="3014722"/>
            <a:ext cx="4638356" cy="1295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3DFD6F4-C447-8B14-A7D4-A1C028CFA0F9}"/>
              </a:ext>
            </a:extLst>
          </p:cNvPr>
          <p:cNvSpPr/>
          <p:nvPr/>
        </p:nvSpPr>
        <p:spPr>
          <a:xfrm>
            <a:off x="191655" y="4495800"/>
            <a:ext cx="8915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Working principle of an electrochemical sensor:</a:t>
            </a:r>
          </a:p>
          <a:p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Diffusion of the </a:t>
            </a:r>
            <a:r>
              <a:rPr lang="en-US" dirty="0" err="1"/>
              <a:t>analyte</a:t>
            </a:r>
            <a:r>
              <a:rPr lang="en-US" dirty="0"/>
              <a:t> to the electrode / electrolyte interface (in the liquid phase)</a:t>
            </a: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Adsorption onto the electrode surface.</a:t>
            </a: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Electrochemical reaction with electron transfer.</a:t>
            </a: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Desorption of the products.</a:t>
            </a:r>
            <a:endParaRPr lang="en-IN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Diffusion of the products away from the reaction zone to the bulk of electrolyte or gas phase.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836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0073" y="533400"/>
            <a:ext cx="883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/>
              <a:t>Applications of electrochemical sensors:</a:t>
            </a:r>
          </a:p>
          <a:p>
            <a:endParaRPr lang="en-IN" sz="2000" dirty="0"/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US" sz="2000" dirty="0"/>
              <a:t>The oxygen sensor is used for detection of dissolved oxygen in water boiler and to monitor dissolved oxygen concentration in metal melts, glasses and in hydrogen fuel.</a:t>
            </a:r>
          </a:p>
          <a:p>
            <a:pPr lvl="0" algn="just"/>
            <a:endParaRPr lang="en-IN" sz="2000" dirty="0"/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US" sz="2000" dirty="0"/>
              <a:t>They are used in security and defense applications like detection of toxic gases, warfare agents etc.</a:t>
            </a:r>
          </a:p>
          <a:p>
            <a:pPr lvl="0" algn="just"/>
            <a:endParaRPr lang="en-IN" sz="2000" dirty="0"/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US" sz="2000" dirty="0"/>
              <a:t>They are used in water analysis and environmental monitoring like measurement of toxic metal concentration in water, detection of oxides of nitrogen and </a:t>
            </a:r>
            <a:r>
              <a:rPr lang="en-US" sz="2000" dirty="0" err="1"/>
              <a:t>sulphur</a:t>
            </a:r>
            <a:r>
              <a:rPr lang="en-US" sz="2000" dirty="0"/>
              <a:t>, CO, p</a:t>
            </a:r>
            <a:r>
              <a:rPr lang="en-US" sz="2000" baseline="30000" dirty="0"/>
              <a:t>H</a:t>
            </a:r>
            <a:r>
              <a:rPr lang="en-US" sz="2000" dirty="0"/>
              <a:t> of water etc.</a:t>
            </a:r>
          </a:p>
          <a:p>
            <a:pPr lvl="0" algn="just"/>
            <a:endParaRPr lang="en-IN" sz="2000" dirty="0"/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US" sz="2000" dirty="0"/>
              <a:t>`They are used in diagnostic and health care applications like in-situ monitoring of glucose serum uric acid, blood Ca</a:t>
            </a:r>
            <a:r>
              <a:rPr lang="en-US" sz="2000" baseline="30000" dirty="0"/>
              <a:t>2+</a:t>
            </a:r>
            <a:r>
              <a:rPr lang="en-US" sz="2000" dirty="0"/>
              <a:t>, Fe</a:t>
            </a:r>
            <a:r>
              <a:rPr lang="en-US" sz="2000" baseline="30000" dirty="0"/>
              <a:t>2+</a:t>
            </a:r>
            <a:r>
              <a:rPr lang="en-US" sz="2000" dirty="0"/>
              <a:t> etc.</a:t>
            </a:r>
          </a:p>
          <a:p>
            <a:pPr lvl="0" algn="just"/>
            <a:endParaRPr lang="en-IN" sz="2000" dirty="0"/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US" sz="2000" dirty="0"/>
              <a:t>They are used in soil parameter analysis, evaluation, and in agriculture application. 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57710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10983"/>
            <a:ext cx="8915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/>
              <a:t>Conductometric</a:t>
            </a:r>
            <a:r>
              <a:rPr lang="en-US" b="1" u="sng" dirty="0"/>
              <a:t> sensors:</a:t>
            </a: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It is based on measurement of physical properties of a homogeneous bulk solution.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Here the electrodes are just used to measure change in electrolytic conduction of an electrolyte and they do not provide surface for any reaction.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electrodes used in conductivity sensor is called conductivity cell which is made up of two Platinum electrode kept 1cm apart and the volume between two electrodes is 1Cm</a:t>
            </a:r>
            <a:r>
              <a:rPr lang="en-US" baseline="30000" dirty="0"/>
              <a:t>3</a:t>
            </a:r>
            <a:r>
              <a:rPr lang="en-US" dirty="0"/>
              <a:t>.</a:t>
            </a:r>
            <a:endParaRPr lang="en-IN" dirty="0"/>
          </a:p>
        </p:txBody>
      </p:sp>
      <p:grpSp>
        <p:nvGrpSpPr>
          <p:cNvPr id="3" name="Group 2"/>
          <p:cNvGrpSpPr/>
          <p:nvPr/>
        </p:nvGrpSpPr>
        <p:grpSpPr>
          <a:xfrm>
            <a:off x="2959180" y="2718927"/>
            <a:ext cx="3473486" cy="1601982"/>
            <a:chOff x="0" y="-2"/>
            <a:chExt cx="4038600" cy="3774143"/>
          </a:xfrm>
        </p:grpSpPr>
        <p:sp>
          <p:nvSpPr>
            <p:cNvPr id="4" name="Rectangle 3"/>
            <p:cNvSpPr/>
            <p:nvPr/>
          </p:nvSpPr>
          <p:spPr>
            <a:xfrm>
              <a:off x="13447" y="1873624"/>
              <a:ext cx="2303930" cy="1721224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  <p:sp>
          <p:nvSpPr>
            <p:cNvPr id="5" name="Oval 4"/>
            <p:cNvSpPr/>
            <p:nvPr/>
          </p:nvSpPr>
          <p:spPr>
            <a:xfrm>
              <a:off x="0" y="3370730"/>
              <a:ext cx="2303930" cy="403411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28600" y="1873624"/>
              <a:ext cx="439271" cy="155985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71065" y="1873625"/>
              <a:ext cx="448236" cy="149710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784412" y="2653553"/>
              <a:ext cx="73510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67871" y="2302235"/>
              <a:ext cx="903192" cy="79517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1c</a:t>
              </a:r>
              <a:r>
                <a:rPr lang="en-US" sz="12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m</a:t>
              </a:r>
              <a:endParaRPr lang="en-IN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667871" y="1604683"/>
              <a:ext cx="1586753" cy="8068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1967753" y="1721223"/>
              <a:ext cx="941293" cy="6902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3"/>
            <p:cNvSpPr txBox="1"/>
            <p:nvPr/>
          </p:nvSpPr>
          <p:spPr>
            <a:xfrm>
              <a:off x="2333485" y="1110654"/>
              <a:ext cx="1312545" cy="4940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kern="1200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Pt</a:t>
              </a:r>
              <a:r>
                <a:rPr lang="en-US" sz="14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        </a:t>
              </a:r>
              <a:r>
                <a:rPr lang="en-US" sz="16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Electrode</a:t>
              </a:r>
              <a:endParaRPr lang="en-IN" sz="105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3" name="Rectangle: Rounded Corners 292"/>
            <p:cNvSpPr/>
            <p:nvPr/>
          </p:nvSpPr>
          <p:spPr>
            <a:xfrm>
              <a:off x="891988" y="645459"/>
              <a:ext cx="605119" cy="1228165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IN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1205753" y="197224"/>
              <a:ext cx="0" cy="44823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205753" y="197224"/>
              <a:ext cx="69028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1896035" y="-2"/>
              <a:ext cx="2142565" cy="1212187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ea typeface="Times New Roman"/>
                  <a:cs typeface="Times New Roman"/>
                </a:rPr>
                <a:t>Conductivit</a:t>
              </a:r>
              <a:r>
                <a:rPr lang="en-US" sz="1400" kern="1200">
                  <a:solidFill>
                    <a:srgbClr val="000000"/>
                  </a:solidFill>
                  <a:effectLst/>
                  <a:ea typeface="Times New Roman"/>
                  <a:cs typeface="Times New Roman"/>
                </a:rPr>
                <a:t>y meter</a:t>
              </a:r>
              <a:endParaRPr lang="en-IN" sz="1100">
                <a:effectLst/>
                <a:ea typeface="Times New Roman"/>
                <a:cs typeface="Times New Roman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3164" y="4407811"/>
            <a:ext cx="8762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Working principle of an </a:t>
            </a:r>
            <a:r>
              <a:rPr lang="en-US" b="1" u="sng" dirty="0" err="1"/>
              <a:t>Conductometric</a:t>
            </a:r>
            <a:r>
              <a:rPr lang="en-US" b="1" u="sng" dirty="0"/>
              <a:t> sensor:</a:t>
            </a:r>
            <a:endParaRPr lang="en-IN" dirty="0"/>
          </a:p>
          <a:p>
            <a:pPr marL="342900" indent="-342900">
              <a:buAutoNum type="arabicPeriod"/>
            </a:pPr>
            <a:r>
              <a:rPr lang="en-US" dirty="0"/>
              <a:t>The principle underlying </a:t>
            </a:r>
            <a:r>
              <a:rPr lang="en-US" dirty="0" err="1"/>
              <a:t>conductometric</a:t>
            </a:r>
            <a:r>
              <a:rPr lang="en-US" dirty="0"/>
              <a:t> sensor is the substitution of ions of one mobility by ions of another mobility. Therefore, the conductance of a solution depends on the number and mobility of ions.</a:t>
            </a:r>
          </a:p>
          <a:p>
            <a:pPr marL="342900" indent="-342900">
              <a:buAutoNum type="arabicPeriod"/>
            </a:pPr>
            <a:endParaRPr lang="en-IN" dirty="0"/>
          </a:p>
          <a:p>
            <a:r>
              <a:rPr lang="en-US" dirty="0"/>
              <a:t>2. There will be change in specific conductance when there is a change in number of ions or  </a:t>
            </a:r>
            <a:br>
              <a:rPr lang="en-US" dirty="0"/>
            </a:br>
            <a:r>
              <a:rPr lang="en-US" dirty="0"/>
              <a:t>     type of ion. This change is measured using conductivity cell. </a:t>
            </a:r>
            <a:endParaRPr lang="en-IN" dirty="0"/>
          </a:p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5937" y="6366904"/>
                <a:ext cx="4477701" cy="491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3.  Conductance c is given 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𝐬𝐢𝐞𝐦𝐞𝐧𝐬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37" y="6366904"/>
                <a:ext cx="4477701" cy="491096"/>
              </a:xfrm>
              <a:prstGeom prst="rect">
                <a:avLst/>
              </a:prstGeom>
              <a:blipFill rotWithShape="1">
                <a:blip r:embed="rId2"/>
                <a:stretch>
                  <a:fillRect l="-1088" r="-1361" b="-74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19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855" y="457200"/>
            <a:ext cx="883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Applications of </a:t>
            </a:r>
            <a:r>
              <a:rPr lang="en-US" b="1" u="sng" dirty="0" err="1"/>
              <a:t>conductometric</a:t>
            </a:r>
            <a:r>
              <a:rPr lang="en-US" b="1" u="sng" dirty="0"/>
              <a:t> sensors </a:t>
            </a:r>
          </a:p>
          <a:p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It is used to estimate acids, bases and their mixtures in a sample.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It is used to check the amount of ionic impurities in water sample.</a:t>
            </a:r>
          </a:p>
          <a:p>
            <a:pPr lvl="0"/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It is used in measuring acidity or alkalinity of sea water and fresh water.</a:t>
            </a:r>
          </a:p>
          <a:p>
            <a:pPr lvl="0"/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err="1"/>
              <a:t>Conductometric</a:t>
            </a:r>
            <a:r>
              <a:rPr lang="en-US" dirty="0"/>
              <a:t> biosensors are used in biomedical, environment monitoring, Biotechnology and agriculture related applications.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886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400"/>
            <a:ext cx="8763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Optical Sensors</a:t>
            </a:r>
          </a:p>
          <a:p>
            <a:pPr algn="ctr"/>
            <a:endParaRPr lang="en-IN" sz="14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Interaction of electromagnetic radiation with matter forms the basis of a broad range of analytical methods commonly known as </a:t>
            </a:r>
            <a:r>
              <a:rPr lang="en-US" dirty="0" err="1"/>
              <a:t>spectrochemical</a:t>
            </a:r>
            <a:r>
              <a:rPr lang="en-US" dirty="0"/>
              <a:t> method of analysis.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Sensors based on the transduction of interaction of electromagnetic radiation with the chemical species are called as optical sensors.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r>
              <a:rPr lang="en-US" b="1" u="sng" dirty="0"/>
              <a:t>Working principle of an Optical</a:t>
            </a:r>
            <a:r>
              <a:rPr lang="en-US" sz="1600" b="1" u="sng" dirty="0"/>
              <a:t> </a:t>
            </a:r>
            <a:r>
              <a:rPr lang="en-US" b="1" u="sng" dirty="0"/>
              <a:t>sensor:</a:t>
            </a:r>
          </a:p>
          <a:p>
            <a:endParaRPr lang="en-IN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Optical transduction can be based on emission, absorption, reflection and scattering of light by the </a:t>
            </a:r>
            <a:r>
              <a:rPr lang="en-US" dirty="0" err="1"/>
              <a:t>analyte</a:t>
            </a:r>
            <a:r>
              <a:rPr lang="en-US" dirty="0"/>
              <a:t>.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IN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optical signal arises from the interaction of the </a:t>
            </a:r>
            <a:r>
              <a:rPr lang="en-US" dirty="0" err="1"/>
              <a:t>analyte</a:t>
            </a:r>
            <a:r>
              <a:rPr lang="en-US" dirty="0"/>
              <a:t> with an incident radiation. The interaction could result in absorption, emission, scattering or reflection of light.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IN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type of interaction depends on the wavelength of probing radiation and on the structure of the molecule in the </a:t>
            </a:r>
            <a:r>
              <a:rPr lang="en-US" dirty="0" err="1"/>
              <a:t>analyte</a:t>
            </a:r>
            <a:r>
              <a:rPr lang="en-US" dirty="0"/>
              <a:t>.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IN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intensity of the radiation emitting from the </a:t>
            </a:r>
            <a:r>
              <a:rPr lang="en-US" dirty="0" err="1"/>
              <a:t>analyte</a:t>
            </a:r>
            <a:r>
              <a:rPr lang="en-US" dirty="0"/>
              <a:t> carries information on the concentration of the </a:t>
            </a:r>
            <a:r>
              <a:rPr lang="en-US" dirty="0" err="1"/>
              <a:t>analyte</a:t>
            </a:r>
            <a:r>
              <a:rPr lang="en-US" dirty="0"/>
              <a:t>. It is measured by the optoelectronic instrumentation.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53516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6477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main components used in simple optical sensor are:</a:t>
            </a: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Light source</a:t>
            </a: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Wave length selector (filter)</a:t>
            </a: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/>
              <a:t>Photodetector</a:t>
            </a: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Display system</a:t>
            </a:r>
            <a:endParaRPr lang="en-IN" dirty="0"/>
          </a:p>
        </p:txBody>
      </p:sp>
      <p:pic>
        <p:nvPicPr>
          <p:cNvPr id="3" name="Picture 2" descr="Colorimeter - Definition and Uses of Colorimeter | Types of Colorimete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5910"/>
            <a:ext cx="8224982" cy="16768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0107" y="3352800"/>
            <a:ext cx="8887691" cy="336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   </a:t>
            </a:r>
            <a:r>
              <a:rPr lang="en-US" b="1" u="sng" dirty="0"/>
              <a:t>Applications of Optical sensors</a:t>
            </a:r>
          </a:p>
          <a:p>
            <a:endParaRPr lang="en-IN" dirty="0"/>
          </a:p>
          <a:p>
            <a:pPr marL="285750" lvl="0" indent="-180000">
              <a:buFont typeface="Arial" pitchFamily="34" charset="0"/>
              <a:buChar char="•"/>
            </a:pPr>
            <a:r>
              <a:rPr lang="en-US" dirty="0"/>
              <a:t>Optical sensors can be used in the determination of any chemical species which can interact with electromagnetic radiation.</a:t>
            </a:r>
          </a:p>
          <a:p>
            <a:pPr marL="285750" lvl="0" indent="-180000">
              <a:buFont typeface="Arial" pitchFamily="34" charset="0"/>
              <a:buChar char="•"/>
            </a:pPr>
            <a:endParaRPr lang="en-IN" sz="1100" dirty="0"/>
          </a:p>
          <a:p>
            <a:pPr marL="285750" lvl="0" indent="-180000">
              <a:buFont typeface="Arial" pitchFamily="34" charset="0"/>
              <a:buChar char="•"/>
            </a:pPr>
            <a:r>
              <a:rPr lang="en-US" dirty="0"/>
              <a:t>Optical sensors have been developed for a number of different types of chemical and biochemical molecules and ions</a:t>
            </a:r>
          </a:p>
          <a:p>
            <a:pPr marL="285750" lvl="0" indent="-180000">
              <a:buFont typeface="Arial" pitchFamily="34" charset="0"/>
              <a:buChar char="•"/>
            </a:pPr>
            <a:endParaRPr lang="en-IN" sz="1100" dirty="0"/>
          </a:p>
          <a:p>
            <a:pPr marL="285750" lvl="0" indent="-180000">
              <a:buFont typeface="Arial" pitchFamily="34" charset="0"/>
              <a:buChar char="•"/>
            </a:pPr>
            <a:r>
              <a:rPr lang="en-US" dirty="0"/>
              <a:t>Optical sensors find important and varied uses in environmental, biotechnological, food, pharmaceutical, medical and related applications.</a:t>
            </a:r>
          </a:p>
          <a:p>
            <a:pPr marL="285750" lvl="0" indent="-180000">
              <a:buFont typeface="Arial" pitchFamily="34" charset="0"/>
              <a:buChar char="•"/>
            </a:pPr>
            <a:endParaRPr lang="en-IN" sz="1050" dirty="0"/>
          </a:p>
          <a:p>
            <a:pPr marL="285750" lvl="0" indent="-180000">
              <a:buFont typeface="Arial" pitchFamily="34" charset="0"/>
              <a:buChar char="•"/>
            </a:pPr>
            <a:r>
              <a:rPr lang="en-US" dirty="0"/>
              <a:t>Optical fiber based (bio) sensors are used in screening of drugs, Detection of food borne pathogen, detection of explosives and environmental monitoring.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236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51344"/>
            <a:ext cx="8763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        </a:t>
            </a:r>
            <a:r>
              <a:rPr lang="en-US" b="1" u="sng" dirty="0"/>
              <a:t>Sensors for the measurement of Dissolved Oxygen (DO):</a:t>
            </a:r>
          </a:p>
          <a:p>
            <a:endParaRPr lang="en-IN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/>
              <a:t>Molecular oxygen, O</a:t>
            </a:r>
            <a:r>
              <a:rPr lang="en-US" baseline="-25000" dirty="0"/>
              <a:t>2</a:t>
            </a:r>
            <a:r>
              <a:rPr lang="en-US" dirty="0"/>
              <a:t> is slightly soluble in water. Only about 8mg of oxygen is soluble in one </a:t>
            </a:r>
            <a:r>
              <a:rPr lang="en-US" dirty="0" err="1"/>
              <a:t>litre</a:t>
            </a:r>
            <a:r>
              <a:rPr lang="en-US" dirty="0"/>
              <a:t> of water. This oxygen present in water in dissolved form is called dissolved oxygen. </a:t>
            </a:r>
          </a:p>
          <a:p>
            <a:pPr marL="285750" lvl="0" indent="-285750" algn="just">
              <a:buFont typeface="Arial" pitchFamily="34" charset="0"/>
              <a:buChar char="•"/>
            </a:pPr>
            <a:endParaRPr lang="en-IN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/>
              <a:t>It is an important water quality parameter. Because aquatic living being depend upon this dissolved oxygen for their survival. </a:t>
            </a:r>
          </a:p>
          <a:p>
            <a:pPr marL="285750" lvl="0" indent="-285750" algn="just">
              <a:buFont typeface="Arial" pitchFamily="34" charset="0"/>
              <a:buChar char="•"/>
            </a:pPr>
            <a:endParaRPr lang="en-IN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/>
              <a:t>Concentration of dissolved oxygen in boiled feed water plays an important role in corrosion of water boiler. </a:t>
            </a:r>
          </a:p>
          <a:p>
            <a:pPr marL="285750" lvl="0" indent="-285750" algn="just">
              <a:buFont typeface="Arial" pitchFamily="34" charset="0"/>
              <a:buChar char="•"/>
            </a:pPr>
            <a:endParaRPr lang="en-IN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/>
              <a:t>In many industries, monitoring concentration of dissolved oxygen in metal melts and other materials is highly essential.</a:t>
            </a:r>
          </a:p>
          <a:p>
            <a:pPr marL="285750" lvl="0" indent="-285750" algn="just">
              <a:buFont typeface="Arial" pitchFamily="34" charset="0"/>
              <a:buChar char="•"/>
            </a:pPr>
            <a:endParaRPr lang="en-IN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/>
              <a:t>Since measurement of dissolved oxygen by classical titration method is tedious, sensors for dissolved oxygen measurement plays an important role.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023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74345"/>
            <a:ext cx="8610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b="1" u="sng" dirty="0"/>
              <a:t>Optical sensor for measurement of dissolved oxygen:</a:t>
            </a:r>
          </a:p>
          <a:p>
            <a:pPr marL="342900" indent="-342900">
              <a:buAutoNum type="arabicParenR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main components of an optical sensor are semi permeable membrane, sensing element, light emitting diode (LED) and </a:t>
            </a:r>
            <a:r>
              <a:rPr lang="en-US" dirty="0" err="1"/>
              <a:t>photodetector</a:t>
            </a:r>
            <a:r>
              <a:rPr lang="en-US" dirty="0"/>
              <a:t>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sensing element contains a luminescent dye that is immobilized on a gel matrix.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When this dye is exposed to blue light, it moves to excited state and while returning back to ground state, it emits light with known intensity.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When dissolved oxygen crosses the semipermeable membrane and interacts with the dye, it reduces the intensity of light emitted by dye.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intensity of light emitted by the dye is inversely proportional to dissolved oxygen concentration.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Therefore, dissolved oxygen can be measured by measuring the decrease in intensity of light emitted by dye using a </a:t>
            </a:r>
            <a:r>
              <a:rPr lang="en-US" dirty="0" err="1"/>
              <a:t>photodetector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6000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24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2) Electrochemical sensor for measurement of dissolved oxygen:</a:t>
            </a:r>
            <a:endParaRPr lang="en-IN" dirty="0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17" y="1219200"/>
            <a:ext cx="34671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883401" y="762000"/>
            <a:ext cx="522593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In electrochemical DO sensor</a:t>
            </a:r>
            <a:r>
              <a:rPr lang="en-US" sz="1600" dirty="0"/>
              <a:t>, two electrodes used are of dissimilar metals.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/>
              <a:t>Zinc or lead is used as anode and silver metal is used as an inert cathode.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/>
              <a:t>The difference in the potential between the anode and cathode should be more than 0.5V to reduce dissolved oxygen without an external applied potential.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/>
              <a:t>The electrolyte solution used is sodium chloride or any other inert electrolyte.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N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When the electrode assembly is dipped in water to measure its dissolved oxygen, anode undergoes oxidation liberating electrons.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At cathode, dissolved oxygen gets reduced.</a:t>
            </a:r>
            <a:endParaRPr lang="en-IN" sz="1600" dirty="0"/>
          </a:p>
        </p:txBody>
      </p:sp>
      <p:sp>
        <p:nvSpPr>
          <p:cNvPr id="19" name="Rectangle 18"/>
          <p:cNvSpPr/>
          <p:nvPr/>
        </p:nvSpPr>
        <p:spPr>
          <a:xfrm>
            <a:off x="25138" y="5463778"/>
            <a:ext cx="5378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Reactions:    At anode:                 2 Zn              2 Zn</a:t>
            </a:r>
            <a:r>
              <a:rPr lang="en-US" baseline="30000" dirty="0"/>
              <a:t>2+</a:t>
            </a:r>
            <a:r>
              <a:rPr lang="en-US" dirty="0"/>
              <a:t> + 4 e</a:t>
            </a:r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1219200" y="5939655"/>
            <a:ext cx="4605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At cathode:             O</a:t>
            </a:r>
            <a:r>
              <a:rPr lang="en-US" baseline="-25000" dirty="0"/>
              <a:t>2</a:t>
            </a:r>
            <a:r>
              <a:rPr lang="en-US" dirty="0"/>
              <a:t> + 2 H</a:t>
            </a:r>
            <a:r>
              <a:rPr lang="en-US" baseline="-25000" dirty="0"/>
              <a:t>2</a:t>
            </a:r>
            <a:r>
              <a:rPr lang="en-US" dirty="0"/>
              <a:t>O + 4 e            4 OH</a:t>
            </a:r>
            <a:r>
              <a:rPr lang="en-US" baseline="30000" dirty="0"/>
              <a:t>-</a:t>
            </a:r>
            <a:endParaRPr lang="en-IN" dirty="0"/>
          </a:p>
        </p:txBody>
      </p:sp>
      <p:sp>
        <p:nvSpPr>
          <p:cNvPr id="21" name="Rectangle 20"/>
          <p:cNvSpPr/>
          <p:nvPr/>
        </p:nvSpPr>
        <p:spPr>
          <a:xfrm>
            <a:off x="1138287" y="6324600"/>
            <a:ext cx="5214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Overall reaction:    2 Zn + O</a:t>
            </a:r>
            <a:r>
              <a:rPr lang="en-US" baseline="-25000" dirty="0"/>
              <a:t>2</a:t>
            </a:r>
            <a:r>
              <a:rPr lang="en-US" dirty="0"/>
              <a:t> + 2 H</a:t>
            </a:r>
            <a:r>
              <a:rPr lang="en-US" baseline="-25000" dirty="0"/>
              <a:t>2</a:t>
            </a:r>
            <a:r>
              <a:rPr lang="en-US" dirty="0"/>
              <a:t>O           2 Zn(OH)</a:t>
            </a:r>
            <a:r>
              <a:rPr lang="en-US" baseline="-25000" dirty="0"/>
              <a:t>2</a:t>
            </a:r>
            <a:endParaRPr lang="en-IN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745289" y="5638919"/>
            <a:ext cx="2762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755820" y="6516120"/>
            <a:ext cx="2762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626689" y="5985391"/>
            <a:ext cx="2762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8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645428-7C9B-99CC-6D68-71871E7C43C5}"/>
              </a:ext>
            </a:extLst>
          </p:cNvPr>
          <p:cNvSpPr txBox="1"/>
          <p:nvPr/>
        </p:nvSpPr>
        <p:spPr>
          <a:xfrm>
            <a:off x="388033" y="605246"/>
            <a:ext cx="85297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NPTEL link:</a:t>
            </a:r>
          </a:p>
          <a:p>
            <a:endParaRPr lang="en-IN" sz="2800" dirty="0"/>
          </a:p>
          <a:p>
            <a:r>
              <a:rPr lang="en-IN" sz="2800" dirty="0">
                <a:hlinkClick r:id="rId2"/>
              </a:rPr>
              <a:t>https://youtu.be/mYGfyO3sPxk?si=tC2uyXpaQEwlEFh9</a:t>
            </a:r>
            <a:endParaRPr lang="en-IN" sz="2800" dirty="0"/>
          </a:p>
          <a:p>
            <a:r>
              <a:rPr lang="en-IN" sz="2800" dirty="0">
                <a:hlinkClick r:id="rId3"/>
              </a:rPr>
              <a:t>https://youtu.be/I7XLmrpgqEs?si=jX_zANT5K56JWma9</a:t>
            </a:r>
            <a:endParaRPr lang="en-IN" sz="2800" dirty="0"/>
          </a:p>
          <a:p>
            <a:r>
              <a:rPr lang="en-IN" sz="2800" dirty="0">
                <a:hlinkClick r:id="rId4"/>
              </a:rPr>
              <a:t>https://youtu.be/d0-LywQVLPM?si=Q7QNqMklF_P4N0G-</a:t>
            </a:r>
            <a:r>
              <a:rPr lang="en-IN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474E426-E4E7-BF3A-8E83-14ED8A204B4E}"/>
              </a:ext>
            </a:extLst>
          </p:cNvPr>
          <p:cNvSpPr txBox="1"/>
          <p:nvPr/>
        </p:nvSpPr>
        <p:spPr>
          <a:xfrm>
            <a:off x="461888" y="3581400"/>
            <a:ext cx="838200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YouTube link:</a:t>
            </a:r>
          </a:p>
          <a:p>
            <a:r>
              <a:rPr lang="en-IN" sz="2800" dirty="0"/>
              <a:t/>
            </a:r>
            <a:br>
              <a:rPr lang="en-IN" sz="2800" dirty="0"/>
            </a:br>
            <a:r>
              <a:rPr lang="en-IN" sz="2800" b="0" i="0" dirty="0">
                <a:solidFill>
                  <a:srgbClr val="606060"/>
                </a:solidFill>
                <a:effectLst/>
                <a:latin typeface="Roboto" panose="02000000000000000000" pitchFamily="2" charset="0"/>
                <a:hlinkClick r:id="rId5"/>
              </a:rPr>
              <a:t>https://in.hach.com/oxygen/o2</a:t>
            </a:r>
            <a:endParaRPr lang="en-IN" sz="2800" b="0" i="0" dirty="0">
              <a:solidFill>
                <a:srgbClr val="606060"/>
              </a:solidFill>
              <a:effectLst/>
              <a:latin typeface="Roboto" panose="02000000000000000000" pitchFamily="2" charset="0"/>
            </a:endParaRPr>
          </a:p>
          <a:p>
            <a:r>
              <a:rPr lang="en-IN" sz="2800" b="0" i="0" dirty="0">
                <a:solidFill>
                  <a:srgbClr val="606060"/>
                </a:solidFill>
                <a:effectLst/>
                <a:latin typeface="Roboto" panose="02000000000000000000" pitchFamily="2" charset="0"/>
                <a:hlinkClick r:id="rId6"/>
              </a:rPr>
              <a:t>https://youtu.be/hsGHQUrEfss?si=bEwBtBdHg3NojQFP</a:t>
            </a:r>
            <a:r>
              <a:rPr lang="en-IN" sz="2800" b="0" i="0" dirty="0">
                <a:solidFill>
                  <a:srgbClr val="606060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5523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1166</Words>
  <Application>Microsoft Office PowerPoint</Application>
  <PresentationFormat>On-screen Show (4:3)</PresentationFormat>
  <Paragraphs>127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system administrator</dc:creator>
  <cp:lastModifiedBy>kssem</cp:lastModifiedBy>
  <cp:revision>24</cp:revision>
  <dcterms:created xsi:type="dcterms:W3CDTF">2006-08-16T00:00:00Z</dcterms:created>
  <dcterms:modified xsi:type="dcterms:W3CDTF">2024-02-06T10:38:23Z</dcterms:modified>
</cp:coreProperties>
</file>