
<file path=[Content_Types].xml><?xml version="1.0" encoding="utf-8"?>
<Types xmlns="http://schemas.openxmlformats.org/package/2006/content-types">
  <Default Extension="png" ContentType="image/png"/>
  <Default Extension="jpeg" ContentType="image/jpeg"/>
  <Default Extension="wmf" ContentType="image/x-wmf"/>
  <Default Extension="724929+00_00"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39.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350" r:id="rId3"/>
    <p:sldId id="256" r:id="rId4"/>
    <p:sldId id="339" r:id="rId5"/>
    <p:sldId id="274" r:id="rId6"/>
    <p:sldId id="257" r:id="rId7"/>
    <p:sldId id="258" r:id="rId8"/>
    <p:sldId id="259" r:id="rId9"/>
    <p:sldId id="260" r:id="rId10"/>
    <p:sldId id="275" r:id="rId11"/>
    <p:sldId id="261" r:id="rId12"/>
    <p:sldId id="262" r:id="rId13"/>
    <p:sldId id="263" r:id="rId14"/>
    <p:sldId id="264" r:id="rId15"/>
    <p:sldId id="276" r:id="rId16"/>
    <p:sldId id="279" r:id="rId17"/>
    <p:sldId id="280" r:id="rId18"/>
    <p:sldId id="266" r:id="rId19"/>
    <p:sldId id="281" r:id="rId20"/>
    <p:sldId id="282" r:id="rId21"/>
    <p:sldId id="286" r:id="rId22"/>
    <p:sldId id="283" r:id="rId23"/>
    <p:sldId id="284" r:id="rId24"/>
    <p:sldId id="285" r:id="rId25"/>
    <p:sldId id="287" r:id="rId26"/>
    <p:sldId id="340" r:id="rId27"/>
    <p:sldId id="267" r:id="rId28"/>
    <p:sldId id="268" r:id="rId29"/>
    <p:sldId id="269" r:id="rId30"/>
    <p:sldId id="270" r:id="rId31"/>
    <p:sldId id="271" r:id="rId32"/>
    <p:sldId id="290" r:id="rId33"/>
    <p:sldId id="288" r:id="rId34"/>
    <p:sldId id="308" r:id="rId35"/>
    <p:sldId id="289" r:id="rId36"/>
    <p:sldId id="309" r:id="rId37"/>
    <p:sldId id="310" r:id="rId38"/>
    <p:sldId id="335" r:id="rId39"/>
    <p:sldId id="342" r:id="rId40"/>
    <p:sldId id="341" r:id="rId41"/>
    <p:sldId id="311" r:id="rId42"/>
    <p:sldId id="312" r:id="rId43"/>
    <p:sldId id="313" r:id="rId44"/>
    <p:sldId id="315" r:id="rId45"/>
    <p:sldId id="296" r:id="rId46"/>
    <p:sldId id="343" r:id="rId47"/>
    <p:sldId id="349" r:id="rId48"/>
    <p:sldId id="265" r:id="rId49"/>
    <p:sldId id="344" r:id="rId50"/>
    <p:sldId id="345" r:id="rId51"/>
    <p:sldId id="348" r:id="rId52"/>
    <p:sldId id="291" r:id="rId53"/>
    <p:sldId id="292" r:id="rId54"/>
    <p:sldId id="314" r:id="rId55"/>
    <p:sldId id="322" r:id="rId56"/>
    <p:sldId id="323" r:id="rId57"/>
    <p:sldId id="324" r:id="rId58"/>
    <p:sldId id="325" r:id="rId59"/>
    <p:sldId id="346" r:id="rId60"/>
    <p:sldId id="347" r:id="rId61"/>
    <p:sldId id="306" r:id="rId62"/>
    <p:sldId id="328" r:id="rId63"/>
    <p:sldId id="326" r:id="rId64"/>
    <p:sldId id="327" r:id="rId65"/>
    <p:sldId id="329" r:id="rId66"/>
    <p:sldId id="330" r:id="rId67"/>
    <p:sldId id="302" r:id="rId68"/>
    <p:sldId id="303" r:id="rId69"/>
    <p:sldId id="331" r:id="rId70"/>
    <p:sldId id="332" r:id="rId71"/>
    <p:sldId id="318" r:id="rId72"/>
    <p:sldId id="336" r:id="rId73"/>
    <p:sldId id="337" r:id="rId74"/>
    <p:sldId id="338" r:id="rId75"/>
    <p:sldId id="351"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7.xml"/><Relationship Id="rId4" Type="http://schemas.openxmlformats.org/officeDocument/2006/relationships/image" Target="../media/image14.wmf"/></Relationships>
</file>

<file path=ppt/slides/_rels/slide1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7.xml"/><Relationship Id="rId5" Type="http://schemas.openxmlformats.org/officeDocument/2006/relationships/image" Target="../media/image18.gif"/><Relationship Id="rId4" Type="http://schemas.openxmlformats.org/officeDocument/2006/relationships/image" Target="../media/image17.gif"/></Relationships>
</file>

<file path=ppt/slides/_rels/slide17.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wmf"/></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3.724929+00_00"/><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www.youtube.com/watch?v=rC8TwL49RFA" TargetMode="External"/><Relationship Id="rId2" Type="http://schemas.openxmlformats.org/officeDocument/2006/relationships/hyperlink" Target="https://www.youtube.com/watch?v=C6YrPt1ygX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sz="6600" b="1" dirty="0" smtClean="0">
                <a:solidFill>
                  <a:srgbClr val="C00000"/>
                </a:solidFill>
              </a:rPr>
              <a:t>Module-3</a:t>
            </a:r>
            <a:endParaRPr lang="en-US" sz="6600" b="1" dirty="0">
              <a:solidFill>
                <a:srgbClr val="C00000"/>
              </a:solidFill>
            </a:endParaRPr>
          </a:p>
        </p:txBody>
      </p:sp>
      <p:sp>
        <p:nvSpPr>
          <p:cNvPr id="3" name="Content Placeholder 2"/>
          <p:cNvSpPr>
            <a:spLocks noGrp="1"/>
          </p:cNvSpPr>
          <p:nvPr>
            <p:ph idx="1"/>
          </p:nvPr>
        </p:nvSpPr>
        <p:spPr>
          <a:xfrm>
            <a:off x="477672" y="1371600"/>
            <a:ext cx="8229600" cy="4525963"/>
          </a:xfrm>
        </p:spPr>
        <p:txBody>
          <a:bodyPr>
            <a:normAutofit/>
          </a:bodyPr>
          <a:lstStyle/>
          <a:p>
            <a:pPr algn="ctr">
              <a:buNone/>
            </a:pPr>
            <a:r>
              <a:rPr lang="en-US" sz="5000" b="1" dirty="0" smtClean="0">
                <a:solidFill>
                  <a:srgbClr val="00B050"/>
                </a:solidFill>
              </a:rPr>
              <a:t>ENVIRONMENT</a:t>
            </a:r>
          </a:p>
          <a:p>
            <a:pPr algn="ctr">
              <a:buNone/>
            </a:pPr>
            <a:r>
              <a:rPr lang="en-US" sz="5000" b="1" dirty="0" smtClean="0">
                <a:solidFill>
                  <a:srgbClr val="00B050"/>
                </a:solidFill>
              </a:rPr>
              <a:t> &amp; </a:t>
            </a:r>
          </a:p>
          <a:p>
            <a:pPr algn="ctr">
              <a:buNone/>
            </a:pPr>
            <a:r>
              <a:rPr lang="en-US" sz="5000" b="1" dirty="0" smtClean="0">
                <a:solidFill>
                  <a:srgbClr val="00B050"/>
                </a:solidFill>
              </a:rPr>
              <a:t>ECOSYSTEM</a:t>
            </a:r>
          </a:p>
          <a:p>
            <a:pPr algn="ctr">
              <a:buNone/>
            </a:pPr>
            <a:endParaRPr lang="en-US" sz="5000" b="1" dirty="0">
              <a:solidFill>
                <a:srgbClr val="00B050"/>
              </a:solidFill>
            </a:endParaRPr>
          </a:p>
        </p:txBody>
      </p:sp>
      <p:sp>
        <p:nvSpPr>
          <p:cNvPr id="4" name="Rectangle 3"/>
          <p:cNvSpPr/>
          <p:nvPr/>
        </p:nvSpPr>
        <p:spPr>
          <a:xfrm>
            <a:off x="152400" y="4953000"/>
            <a:ext cx="6432338" cy="156966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cap="all"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P</a:t>
            </a:r>
            <a:r>
              <a:rPr lang="en-US" sz="2400" b="1"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repared</a:t>
            </a:r>
            <a:r>
              <a:rPr lang="en-US" sz="2400" b="1" cap="all"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 </a:t>
            </a:r>
            <a:r>
              <a:rPr lang="en-US" sz="2400" b="1"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by</a:t>
            </a:r>
            <a:r>
              <a:rPr lang="en-US" sz="2400" b="1" cap="all"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 : Parashuram . A. Kutakanakeri </a:t>
            </a:r>
          </a:p>
          <a:p>
            <a:r>
              <a:rPr lang="en-US" sz="2400" b="1" cap="all"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A</a:t>
            </a:r>
            <a:r>
              <a:rPr lang="en-US" sz="2400" b="1"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ssistant</a:t>
            </a:r>
            <a:r>
              <a:rPr lang="en-US" sz="2400" b="1" cap="all"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 p</a:t>
            </a:r>
            <a:r>
              <a:rPr lang="en-US" sz="2400" b="1"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rofessor</a:t>
            </a:r>
            <a:r>
              <a:rPr lang="en-US" sz="2400" b="1" cap="all"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 </a:t>
            </a:r>
          </a:p>
          <a:p>
            <a:r>
              <a:rPr lang="en-US" sz="2400" b="1" cap="all"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M</a:t>
            </a:r>
            <a:r>
              <a:rPr lang="en-US" sz="2400" b="1"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echanical</a:t>
            </a:r>
            <a:r>
              <a:rPr lang="en-US" sz="2400" b="1" cap="all"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 d</a:t>
            </a:r>
            <a:r>
              <a:rPr lang="en-US" sz="2400" b="1"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epartment</a:t>
            </a:r>
          </a:p>
          <a:p>
            <a:r>
              <a:rPr lang="en-US" sz="2400" b="1" cap="all"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rPr>
              <a:t>KSSEM, Bangalore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Contents</a:t>
            </a:r>
            <a:endParaRPr lang="en-IN" dirty="0">
              <a:solidFill>
                <a:srgbClr val="C00000"/>
              </a:solidFill>
            </a:endParaRPr>
          </a:p>
        </p:txBody>
      </p:sp>
      <p:pic>
        <p:nvPicPr>
          <p:cNvPr id="4" name="Picture 3"/>
          <p:cNvPicPr>
            <a:picLocks noChangeAspect="1"/>
          </p:cNvPicPr>
          <p:nvPr/>
        </p:nvPicPr>
        <p:blipFill>
          <a:blip r:embed="rId2"/>
          <a:stretch>
            <a:fillRect/>
          </a:stretch>
        </p:blipFill>
        <p:spPr>
          <a:xfrm>
            <a:off x="457200" y="2514600"/>
            <a:ext cx="8439150" cy="2743200"/>
          </a:xfrm>
          <a:prstGeom prst="rect">
            <a:avLst/>
          </a:prstGeom>
        </p:spPr>
      </p:pic>
    </p:spTree>
    <p:extLst>
      <p:ext uri="{BB962C8B-B14F-4D97-AF65-F5344CB8AC3E}">
        <p14:creationId xmlns:p14="http://schemas.microsoft.com/office/powerpoint/2010/main" val="16405394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838200"/>
            <a:ext cx="8382000" cy="4038600"/>
          </a:xfrm>
        </p:spPr>
        <p:txBody>
          <a:bodyPr>
            <a:normAutofit fontScale="92500" lnSpcReduction="20000"/>
          </a:bodyPr>
          <a:lstStyle/>
          <a:p>
            <a:pPr algn="just"/>
            <a:r>
              <a:rPr lang="en-US" b="1" dirty="0" smtClean="0">
                <a:solidFill>
                  <a:schemeClr val="tx1"/>
                </a:solidFill>
              </a:rPr>
              <a:t>“the sum total of water, air and land and the inter-relationships that exist among them and with the human beings, other living organisms and materials”</a:t>
            </a:r>
          </a:p>
          <a:p>
            <a:pPr algn="just"/>
            <a:endParaRPr lang="en-US" b="1" dirty="0" smtClean="0">
              <a:solidFill>
                <a:schemeClr val="tx1"/>
              </a:solidFill>
            </a:endParaRPr>
          </a:p>
          <a:p>
            <a:pPr algn="just"/>
            <a:r>
              <a:rPr lang="en-US" b="1" dirty="0" smtClean="0">
                <a:solidFill>
                  <a:srgbClr val="002060"/>
                </a:solidFill>
              </a:rPr>
              <a:t>Environment is everything that surrounds us, both  natural and man-made.</a:t>
            </a:r>
            <a:r>
              <a:rPr lang="en-US" sz="2800" b="1" dirty="0" smtClean="0">
                <a:solidFill>
                  <a:srgbClr val="002060"/>
                </a:solidFill>
              </a:rPr>
              <a:t>  </a:t>
            </a:r>
          </a:p>
          <a:p>
            <a:pPr algn="just"/>
            <a:endParaRPr lang="en-US" dirty="0" smtClean="0">
              <a:solidFill>
                <a:schemeClr val="tx1"/>
              </a:solidFill>
            </a:endParaRPr>
          </a:p>
          <a:p>
            <a:r>
              <a:rPr lang="en-US" dirty="0" smtClean="0"/>
              <a:t> </a:t>
            </a:r>
          </a:p>
          <a:p>
            <a:endParaRPr lang="en-US" dirty="0"/>
          </a:p>
        </p:txBody>
      </p:sp>
      <p:pic>
        <p:nvPicPr>
          <p:cNvPr id="4" name="Picture 9" descr="Rocky Mountains"/>
          <p:cNvPicPr>
            <a:picLocks noChangeAspect="1" noChangeArrowheads="1"/>
          </p:cNvPicPr>
          <p:nvPr/>
        </p:nvPicPr>
        <p:blipFill>
          <a:blip r:embed="rId2"/>
          <a:srcRect/>
          <a:stretch>
            <a:fillRect/>
          </a:stretch>
        </p:blipFill>
        <p:spPr bwMode="auto">
          <a:xfrm>
            <a:off x="457200" y="3810000"/>
            <a:ext cx="3629021" cy="2461548"/>
          </a:xfrm>
          <a:prstGeom prst="rect">
            <a:avLst/>
          </a:prstGeom>
          <a:noFill/>
          <a:ln w="9525">
            <a:noFill/>
            <a:miter lim="800000"/>
            <a:headEnd/>
            <a:tailEnd/>
          </a:ln>
        </p:spPr>
      </p:pic>
      <p:pic>
        <p:nvPicPr>
          <p:cNvPr id="5" name="Picture 7" descr="toronto"/>
          <p:cNvPicPr>
            <a:picLocks noChangeAspect="1" noChangeArrowheads="1"/>
          </p:cNvPicPr>
          <p:nvPr/>
        </p:nvPicPr>
        <p:blipFill>
          <a:blip r:embed="rId3"/>
          <a:srcRect/>
          <a:stretch>
            <a:fillRect/>
          </a:stretch>
        </p:blipFill>
        <p:spPr bwMode="auto">
          <a:xfrm>
            <a:off x="5105400" y="3810000"/>
            <a:ext cx="3581400"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21347"/>
          <a:stretch/>
        </p:blipFill>
        <p:spPr>
          <a:xfrm>
            <a:off x="533400" y="1371600"/>
            <a:ext cx="8610600" cy="4876800"/>
          </a:xfrm>
        </p:spPr>
      </p:pic>
      <p:sp>
        <p:nvSpPr>
          <p:cNvPr id="3" name="Rectangle 2"/>
          <p:cNvSpPr/>
          <p:nvPr/>
        </p:nvSpPr>
        <p:spPr>
          <a:xfrm>
            <a:off x="1042949" y="152400"/>
            <a:ext cx="7591502"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rgbClr val="00B050"/>
                </a:solidFill>
                <a:effectLst/>
              </a:rPr>
              <a:t>Segments of environment</a:t>
            </a:r>
            <a:endParaRPr lang="en-IN" sz="5400" b="1" cap="none" spc="0" dirty="0">
              <a:ln/>
              <a:solidFill>
                <a:srgbClr val="00B050"/>
              </a:solidFill>
              <a:effectLst/>
            </a:endParaRPr>
          </a:p>
        </p:txBody>
      </p:sp>
    </p:spTree>
    <p:extLst>
      <p:ext uri="{BB962C8B-B14F-4D97-AF65-F5344CB8AC3E}">
        <p14:creationId xmlns:p14="http://schemas.microsoft.com/office/powerpoint/2010/main" val="37725228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0"/>
            <a:ext cx="8229600" cy="1143000"/>
          </a:xfrm>
        </p:spPr>
        <p:txBody>
          <a:bodyPr/>
          <a:lstStyle/>
          <a:p>
            <a:r>
              <a:rPr lang="en-IN" sz="4000" dirty="0" smtClean="0">
                <a:solidFill>
                  <a:srgbClr val="FF0000"/>
                </a:solidFill>
              </a:rPr>
              <a:t>ENVIRONMENTAL KNOWLEDGE</a:t>
            </a:r>
            <a:endParaRPr lang="en-US" sz="4000" dirty="0" smtClean="0">
              <a:solidFill>
                <a:srgbClr val="FF0000"/>
              </a:solidFill>
            </a:endParaRPr>
          </a:p>
        </p:txBody>
      </p:sp>
      <p:sp>
        <p:nvSpPr>
          <p:cNvPr id="13315" name="Content Placeholder 2"/>
          <p:cNvSpPr>
            <a:spLocks noGrp="1"/>
          </p:cNvSpPr>
          <p:nvPr>
            <p:ph idx="1"/>
          </p:nvPr>
        </p:nvSpPr>
        <p:spPr>
          <a:xfrm>
            <a:off x="228600" y="1066800"/>
            <a:ext cx="8686800" cy="5562600"/>
          </a:xfrm>
        </p:spPr>
        <p:txBody>
          <a:bodyPr/>
          <a:lstStyle/>
          <a:p>
            <a:r>
              <a:rPr lang="en-IN" sz="2800" dirty="0" smtClean="0">
                <a:solidFill>
                  <a:srgbClr val="0000FF"/>
                </a:solidFill>
              </a:rPr>
              <a:t>It is essential </a:t>
            </a:r>
          </a:p>
          <a:p>
            <a:pPr lvl="1">
              <a:buFont typeface="Wingdings" pitchFamily="2" charset="2"/>
              <a:buChar char="Ø"/>
            </a:pPr>
            <a:r>
              <a:rPr lang="en-IN" sz="2400" dirty="0" smtClean="0">
                <a:solidFill>
                  <a:srgbClr val="0000FF"/>
                </a:solidFill>
              </a:rPr>
              <a:t> To identify the </a:t>
            </a:r>
            <a:r>
              <a:rPr lang="en-IN" sz="2400" dirty="0" err="1" smtClean="0">
                <a:solidFill>
                  <a:srgbClr val="0000FF"/>
                </a:solidFill>
              </a:rPr>
              <a:t>env</a:t>
            </a:r>
            <a:r>
              <a:rPr lang="en-IN" sz="2400" dirty="0" smtClean="0">
                <a:solidFill>
                  <a:srgbClr val="0000FF"/>
                </a:solidFill>
              </a:rPr>
              <a:t>. problems </a:t>
            </a:r>
          </a:p>
          <a:p>
            <a:pPr lvl="1">
              <a:buFont typeface="Wingdings" pitchFamily="2" charset="2"/>
              <a:buChar char="Ø"/>
            </a:pPr>
            <a:r>
              <a:rPr lang="en-IN" sz="2400" dirty="0" smtClean="0">
                <a:solidFill>
                  <a:srgbClr val="0000FF"/>
                </a:solidFill>
              </a:rPr>
              <a:t> To know the root cause of the problems</a:t>
            </a:r>
          </a:p>
          <a:p>
            <a:pPr lvl="1">
              <a:buFont typeface="Wingdings" pitchFamily="2" charset="2"/>
              <a:buChar char="Ø"/>
            </a:pPr>
            <a:r>
              <a:rPr lang="en-IN" sz="2400" dirty="0" smtClean="0">
                <a:solidFill>
                  <a:srgbClr val="0000FF"/>
                </a:solidFill>
              </a:rPr>
              <a:t> To know the intensity and effect of the </a:t>
            </a:r>
            <a:r>
              <a:rPr lang="en-IN" sz="2400" dirty="0" err="1" smtClean="0">
                <a:solidFill>
                  <a:srgbClr val="0000FF"/>
                </a:solidFill>
              </a:rPr>
              <a:t>env</a:t>
            </a:r>
            <a:r>
              <a:rPr lang="en-IN" sz="2400" dirty="0" smtClean="0">
                <a:solidFill>
                  <a:srgbClr val="0000FF"/>
                </a:solidFill>
              </a:rPr>
              <a:t>. problems</a:t>
            </a:r>
          </a:p>
          <a:p>
            <a:pPr lvl="1">
              <a:buFontTx/>
              <a:buNone/>
            </a:pPr>
            <a:endParaRPr lang="en-IN" sz="2400" dirty="0" smtClean="0">
              <a:solidFill>
                <a:srgbClr val="0000FF"/>
              </a:solidFill>
            </a:endParaRPr>
          </a:p>
          <a:p>
            <a:pPr lvl="1">
              <a:buFontTx/>
              <a:buNone/>
            </a:pPr>
            <a:r>
              <a:rPr lang="en-IN" dirty="0" smtClean="0">
                <a:solidFill>
                  <a:srgbClr val="008000"/>
                </a:solidFill>
              </a:rPr>
              <a:t>	To attain a knowledge and understand the diff. processes of ecological systems which in turn helps to solve the problems. </a:t>
            </a:r>
          </a:p>
          <a:p>
            <a:pPr lvl="1">
              <a:buFontTx/>
              <a:buNone/>
            </a:pPr>
            <a:r>
              <a:rPr lang="en-IN" sz="800" dirty="0" smtClean="0">
                <a:solidFill>
                  <a:srgbClr val="008000"/>
                </a:solidFill>
              </a:rPr>
              <a:t>	</a:t>
            </a:r>
          </a:p>
          <a:p>
            <a:pPr lvl="1">
              <a:buFontTx/>
              <a:buNone/>
            </a:pPr>
            <a:r>
              <a:rPr lang="en-IN" dirty="0" smtClean="0">
                <a:solidFill>
                  <a:srgbClr val="008000"/>
                </a:solidFill>
              </a:rPr>
              <a:t>	To develop an appropriate technology which will advocate safe, creative, environmentally sound and suitable solutions to the </a:t>
            </a:r>
            <a:r>
              <a:rPr lang="en-IN" dirty="0" err="1" smtClean="0">
                <a:solidFill>
                  <a:srgbClr val="008000"/>
                </a:solidFill>
              </a:rPr>
              <a:t>env</a:t>
            </a:r>
            <a:r>
              <a:rPr lang="en-IN" dirty="0" smtClean="0">
                <a:solidFill>
                  <a:srgbClr val="008000"/>
                </a:solidFill>
              </a:rPr>
              <a:t>. problems.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a:stretch>
            <a:fillRect/>
          </a:stretch>
        </p:blipFill>
        <p:spPr bwMode="auto">
          <a:xfrm>
            <a:off x="152400" y="1371600"/>
            <a:ext cx="4953000" cy="5181600"/>
          </a:xfrm>
          <a:prstGeom prst="rect">
            <a:avLst/>
          </a:prstGeom>
          <a:noFill/>
          <a:ln w="9525">
            <a:noFill/>
            <a:miter lim="800000"/>
            <a:headEnd/>
            <a:tailEnd/>
          </a:ln>
        </p:spPr>
      </p:pic>
      <p:sp>
        <p:nvSpPr>
          <p:cNvPr id="5" name="TextBox 4"/>
          <p:cNvSpPr txBox="1"/>
          <p:nvPr/>
        </p:nvSpPr>
        <p:spPr>
          <a:xfrm>
            <a:off x="990600" y="228600"/>
            <a:ext cx="7239000" cy="1231106"/>
          </a:xfrm>
          <a:prstGeom prst="rect">
            <a:avLst/>
          </a:prstGeom>
          <a:noFill/>
        </p:spPr>
        <p:txBody>
          <a:bodyPr wrap="square" rtlCol="0">
            <a:spAutoFit/>
          </a:bodyPr>
          <a:lstStyle/>
          <a:p>
            <a:r>
              <a:rPr lang="en-US" sz="2800" b="1" dirty="0" smtClean="0"/>
              <a:t>Multidisciplinary nature of Environment Studies:</a:t>
            </a:r>
            <a:endParaRPr lang="en-US" sz="2800" dirty="0" smtClean="0"/>
          </a:p>
          <a:p>
            <a:endParaRPr lang="en-US" dirty="0"/>
          </a:p>
        </p:txBody>
      </p:sp>
      <p:sp>
        <p:nvSpPr>
          <p:cNvPr id="6" name="TextBox 5"/>
          <p:cNvSpPr txBox="1"/>
          <p:nvPr/>
        </p:nvSpPr>
        <p:spPr>
          <a:xfrm>
            <a:off x="5486400" y="1143000"/>
            <a:ext cx="3429000" cy="5078313"/>
          </a:xfrm>
          <a:prstGeom prst="rect">
            <a:avLst/>
          </a:prstGeom>
          <a:noFill/>
        </p:spPr>
        <p:txBody>
          <a:bodyPr wrap="square" rtlCol="0">
            <a:spAutoFit/>
          </a:bodyPr>
          <a:lstStyle/>
          <a:p>
            <a:pPr algn="just">
              <a:buFont typeface="Wingdings" pitchFamily="2" charset="2"/>
              <a:buChar char="Ø"/>
            </a:pPr>
            <a:r>
              <a:rPr lang="en-US" b="1" dirty="0" smtClean="0"/>
              <a:t>Air, water and land surrounding us constitute our environment, and influence us directly. </a:t>
            </a:r>
          </a:p>
          <a:p>
            <a:pPr algn="just">
              <a:buFont typeface="Wingdings" pitchFamily="2" charset="2"/>
              <a:buChar char="Ø"/>
            </a:pPr>
            <a:endParaRPr lang="en-US" b="1" dirty="0" smtClean="0"/>
          </a:p>
          <a:p>
            <a:pPr algn="just">
              <a:buFont typeface="Wingdings" pitchFamily="2" charset="2"/>
              <a:buChar char="Ø"/>
            </a:pPr>
            <a:r>
              <a:rPr lang="en-US" b="1" dirty="0" smtClean="0"/>
              <a:t>different aspects of Environment we can classify into Urban and rural areas, as we know urban environment is somewhat different from rural environment</a:t>
            </a:r>
            <a:r>
              <a:rPr lang="en-US" dirty="0" smtClean="0"/>
              <a:t>. </a:t>
            </a:r>
          </a:p>
          <a:p>
            <a:pPr algn="just">
              <a:buFont typeface="Wingdings" pitchFamily="2" charset="2"/>
              <a:buChar char="Ø"/>
            </a:pPr>
            <a:endParaRPr lang="en-US" b="1" dirty="0" smtClean="0"/>
          </a:p>
          <a:p>
            <a:pPr algn="just">
              <a:buFont typeface="Wingdings" pitchFamily="2" charset="2"/>
              <a:buChar char="Ø"/>
            </a:pPr>
            <a:r>
              <a:rPr lang="en-US" b="1" dirty="0" smtClean="0"/>
              <a:t>Most of the natural landscapes in cities have been changed and modified by man-made artificial structures like multi-storied buildings, commercial complexes, factories, transportation networks and so on</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a:t>
            </a:r>
            <a:endParaRPr lang="en-US" dirty="0"/>
          </a:p>
        </p:txBody>
      </p:sp>
      <p:pic>
        <p:nvPicPr>
          <p:cNvPr id="4" name="Content Placeholder 3"/>
          <p:cNvPicPr>
            <a:picLocks noGrp="1"/>
          </p:cNvPicPr>
          <p:nvPr>
            <p:ph idx="1"/>
          </p:nvPr>
        </p:nvPicPr>
        <p:blipFill>
          <a:blip r:embed="rId2"/>
          <a:srcRect/>
          <a:stretch>
            <a:fillRect/>
          </a:stretch>
        </p:blipFill>
        <p:spPr bwMode="auto">
          <a:xfrm>
            <a:off x="609600" y="1417638"/>
            <a:ext cx="8001000" cy="3200400"/>
          </a:xfrm>
          <a:prstGeom prst="rect">
            <a:avLst/>
          </a:prstGeom>
          <a:noFill/>
          <a:ln w="9525">
            <a:noFill/>
            <a:miter lim="800000"/>
            <a:headEnd/>
            <a:tailEnd/>
          </a:ln>
        </p:spPr>
      </p:pic>
      <p:sp>
        <p:nvSpPr>
          <p:cNvPr id="7" name="TextBox 6"/>
          <p:cNvSpPr txBox="1"/>
          <p:nvPr/>
        </p:nvSpPr>
        <p:spPr>
          <a:xfrm>
            <a:off x="457200" y="4343400"/>
            <a:ext cx="8305800" cy="2308324"/>
          </a:xfrm>
          <a:prstGeom prst="rect">
            <a:avLst/>
          </a:prstGeom>
          <a:noFill/>
        </p:spPr>
        <p:txBody>
          <a:bodyPr wrap="square" rtlCol="0">
            <a:spAutoFit/>
          </a:bodyPr>
          <a:lstStyle/>
          <a:p>
            <a:pPr algn="just"/>
            <a:endParaRPr lang="en-US" b="1" dirty="0" smtClean="0">
              <a:solidFill>
                <a:schemeClr val="tx2">
                  <a:lumMod val="75000"/>
                </a:schemeClr>
              </a:solidFill>
            </a:endParaRPr>
          </a:p>
          <a:p>
            <a:pPr algn="just">
              <a:buFont typeface="Wingdings" pitchFamily="2" charset="2"/>
              <a:buChar char="Ø"/>
            </a:pPr>
            <a:r>
              <a:rPr lang="en-US" b="1" dirty="0" smtClean="0">
                <a:solidFill>
                  <a:schemeClr val="tx2">
                    <a:lumMod val="75000"/>
                  </a:schemeClr>
                </a:solidFill>
              </a:rPr>
              <a:t>In the recent years, the scope of environmental studies has expanded dramatically the world over. Several career options have emerged in these fields .</a:t>
            </a:r>
          </a:p>
          <a:p>
            <a:pPr algn="just"/>
            <a:endParaRPr lang="en-US" b="1" dirty="0" smtClean="0">
              <a:solidFill>
                <a:schemeClr val="tx2">
                  <a:lumMod val="75000"/>
                </a:schemeClr>
              </a:solidFill>
            </a:endParaRPr>
          </a:p>
          <a:p>
            <a:pPr algn="just">
              <a:buFont typeface="Wingdings" pitchFamily="2" charset="2"/>
              <a:buChar char="Ø"/>
            </a:pPr>
            <a:r>
              <a:rPr lang="en-US" b="1" dirty="0" smtClean="0">
                <a:solidFill>
                  <a:schemeClr val="tx2">
                    <a:lumMod val="75000"/>
                  </a:schemeClr>
                </a:solidFill>
              </a:rPr>
              <a:t>Environmental studies can also be highly specialized concentrating on more technical aspects like environmental science,   environmental engineering or environmental management.</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Carrier opportunities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b="1" dirty="0" smtClean="0"/>
              <a:t>Research &amp; Development (R &amp; D) in environment</a:t>
            </a:r>
          </a:p>
          <a:p>
            <a:pPr>
              <a:buNone/>
            </a:pPr>
            <a:endParaRPr lang="en-US" b="1" dirty="0" smtClean="0"/>
          </a:p>
          <a:p>
            <a:pPr>
              <a:buFont typeface="Wingdings" pitchFamily="2" charset="2"/>
              <a:buChar char="Ø"/>
            </a:pPr>
            <a:r>
              <a:rPr lang="en-US" b="1" dirty="0" smtClean="0"/>
              <a:t>Green advocacy</a:t>
            </a:r>
          </a:p>
          <a:p>
            <a:pPr>
              <a:buFont typeface="Wingdings" pitchFamily="2" charset="2"/>
              <a:buChar char="Ø"/>
            </a:pPr>
            <a:endParaRPr lang="en-US" b="1" dirty="0" smtClean="0"/>
          </a:p>
          <a:p>
            <a:pPr>
              <a:buFont typeface="Wingdings" pitchFamily="2" charset="2"/>
              <a:buChar char="Ø"/>
            </a:pPr>
            <a:r>
              <a:rPr lang="en-US" b="1" dirty="0" smtClean="0"/>
              <a:t>Green marketing</a:t>
            </a:r>
          </a:p>
          <a:p>
            <a:pPr>
              <a:buNone/>
            </a:pPr>
            <a:endParaRPr lang="en-US" b="1" dirty="0" smtClean="0"/>
          </a:p>
          <a:p>
            <a:pPr>
              <a:buFont typeface="Wingdings" pitchFamily="2" charset="2"/>
              <a:buChar char="Ø"/>
            </a:pPr>
            <a:r>
              <a:rPr lang="en-US" b="1" dirty="0" smtClean="0"/>
              <a:t>Green media</a:t>
            </a:r>
          </a:p>
          <a:p>
            <a:pPr>
              <a:buNone/>
            </a:pPr>
            <a:endParaRPr lang="en-US" b="1" dirty="0" smtClean="0"/>
          </a:p>
          <a:p>
            <a:pPr>
              <a:buFont typeface="Wingdings" pitchFamily="2" charset="2"/>
              <a:buChar char="Ø"/>
            </a:pPr>
            <a:r>
              <a:rPr lang="en-US" b="1" dirty="0" smtClean="0"/>
              <a:t>Environment consultancy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u="sng" dirty="0">
                <a:solidFill>
                  <a:schemeClr val="accent2">
                    <a:lumMod val="75000"/>
                  </a:schemeClr>
                </a:solidFill>
              </a:rPr>
              <a:t>Public Awareness for Environment</a:t>
            </a:r>
            <a:r>
              <a:rPr lang="en-IN" dirty="0"/>
              <a:t/>
            </a:r>
            <a:br>
              <a:rPr lang="en-IN" dirty="0"/>
            </a:br>
            <a:endParaRPr lang="en-US" dirty="0"/>
          </a:p>
        </p:txBody>
      </p:sp>
      <p:sp>
        <p:nvSpPr>
          <p:cNvPr id="3" name="Content Placeholder 2"/>
          <p:cNvSpPr>
            <a:spLocks noGrp="1"/>
          </p:cNvSpPr>
          <p:nvPr>
            <p:ph idx="1"/>
          </p:nvPr>
        </p:nvSpPr>
        <p:spPr>
          <a:xfrm>
            <a:off x="457200" y="990600"/>
            <a:ext cx="8229600" cy="5135563"/>
          </a:xfrm>
        </p:spPr>
        <p:txBody>
          <a:bodyPr>
            <a:normAutofit/>
          </a:bodyPr>
          <a:lstStyle/>
          <a:p>
            <a:pPr marL="0" indent="0">
              <a:buNone/>
            </a:pPr>
            <a:endParaRPr lang="en-US" sz="2400" b="1" dirty="0" smtClean="0"/>
          </a:p>
          <a:p>
            <a:pPr marL="0" indent="0">
              <a:buNone/>
            </a:pPr>
            <a:r>
              <a:rPr lang="en-US" sz="2400" b="1" dirty="0" smtClean="0"/>
              <a:t>Earth natural resources are dwindling  and our surroundings is being progressively degraded by human activities , its evident that  measures have to be taken</a:t>
            </a:r>
            <a:endParaRPr lang="en-US" sz="2400" b="1" dirty="0"/>
          </a:p>
          <a:p>
            <a:pPr marL="0" indent="0">
              <a:buNone/>
            </a:pPr>
            <a:endParaRPr lang="en-US" sz="2400" b="1" dirty="0" smtClean="0"/>
          </a:p>
          <a:p>
            <a:pPr marL="0" indent="0">
              <a:buNone/>
            </a:pPr>
            <a:endParaRPr lang="en-US" sz="2400" b="1" dirty="0"/>
          </a:p>
          <a:p>
            <a:pPr marL="0" indent="0">
              <a:buNone/>
            </a:pPr>
            <a:endParaRPr lang="en-US" sz="2400" b="1" dirty="0" smtClean="0"/>
          </a:p>
          <a:p>
            <a:pPr marL="0" indent="0">
              <a:buNone/>
            </a:pPr>
            <a:endParaRPr lang="en-US" sz="2400" b="1" dirty="0"/>
          </a:p>
          <a:p>
            <a:pPr marL="0" indent="0">
              <a:buNone/>
            </a:pPr>
            <a:endParaRPr lang="en-US" sz="2400" dirty="0" smtClean="0"/>
          </a:p>
          <a:p>
            <a:pPr marL="0" indent="0">
              <a:buNone/>
            </a:pPr>
            <a:endParaRPr lang="en-US" dirty="0"/>
          </a:p>
        </p:txBody>
      </p:sp>
      <p:pic>
        <p:nvPicPr>
          <p:cNvPr id="1026" name="Picture 2" descr="C:\Users\meche\Desktop\downloa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3044190"/>
            <a:ext cx="2819400" cy="29756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eche\Desktop\downlo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3657600" cy="274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81400" y="1066800"/>
            <a:ext cx="5105400" cy="3962401"/>
          </a:xfrm>
        </p:spPr>
        <p:txBody>
          <a:bodyPr>
            <a:normAutofit fontScale="70000" lnSpcReduction="20000"/>
          </a:bodyPr>
          <a:lstStyle/>
          <a:p>
            <a:pPr marL="0" indent="0">
              <a:buNone/>
            </a:pPr>
            <a:r>
              <a:rPr lang="en-US" b="1" dirty="0">
                <a:solidFill>
                  <a:schemeClr val="accent2">
                    <a:lumMod val="75000"/>
                  </a:schemeClr>
                </a:solidFill>
              </a:rPr>
              <a:t>1)   International Efforts for Environment</a:t>
            </a:r>
            <a:r>
              <a:rPr lang="en-US" dirty="0">
                <a:solidFill>
                  <a:schemeClr val="tx2">
                    <a:lumMod val="60000"/>
                    <a:lumOff val="40000"/>
                  </a:schemeClr>
                </a:solidFill>
              </a:rPr>
              <a:t> </a:t>
            </a:r>
            <a:endParaRPr lang="en-IN" dirty="0">
              <a:solidFill>
                <a:schemeClr val="tx2">
                  <a:lumMod val="60000"/>
                  <a:lumOff val="40000"/>
                </a:schemeClr>
              </a:solidFill>
            </a:endParaRPr>
          </a:p>
          <a:p>
            <a:pPr marL="0" indent="0" algn="just">
              <a:lnSpc>
                <a:spcPct val="160000"/>
              </a:lnSpc>
              <a:buNone/>
            </a:pPr>
            <a:r>
              <a:rPr lang="en-US" dirty="0"/>
              <a:t>Environmental issues received international attention about 35 years back in Stockholm Conference, held on 5th June,1972. Since then we celebrate </a:t>
            </a:r>
            <a:r>
              <a:rPr lang="en-US" b="1" dirty="0"/>
              <a:t>World Environment Day </a:t>
            </a:r>
            <a:r>
              <a:rPr lang="en-US" dirty="0"/>
              <a:t>on </a:t>
            </a:r>
            <a:r>
              <a:rPr lang="en-US" b="1" dirty="0"/>
              <a:t>5th June.</a:t>
            </a:r>
            <a:endParaRPr lang="en-IN" dirty="0"/>
          </a:p>
          <a:p>
            <a:endParaRPr lang="en-IN" dirty="0"/>
          </a:p>
        </p:txBody>
      </p:sp>
      <p:pic>
        <p:nvPicPr>
          <p:cNvPr id="2050" name="Picture 2" descr="C:\Users\meche\Desktop\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14400"/>
            <a:ext cx="32004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00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305800" cy="6096000"/>
          </a:xfrm>
        </p:spPr>
        <p:txBody>
          <a:bodyPr>
            <a:normAutofit fontScale="77500" lnSpcReduction="20000"/>
          </a:bodyPr>
          <a:lstStyle/>
          <a:p>
            <a:pPr marL="0" indent="0">
              <a:buNone/>
            </a:pPr>
            <a:r>
              <a:rPr lang="en-US" sz="3600" b="1" dirty="0">
                <a:solidFill>
                  <a:schemeClr val="accent2">
                    <a:lumMod val="75000"/>
                  </a:schemeClr>
                </a:solidFill>
              </a:rPr>
              <a:t>2)     Public Awareness for Environment</a:t>
            </a:r>
            <a:endParaRPr lang="en-IN" sz="3600" dirty="0">
              <a:solidFill>
                <a:schemeClr val="accent2">
                  <a:lumMod val="75000"/>
                </a:schemeClr>
              </a:solidFill>
            </a:endParaRPr>
          </a:p>
          <a:p>
            <a:pPr marL="0" indent="0" algn="just">
              <a:lnSpc>
                <a:spcPct val="170000"/>
              </a:lnSpc>
              <a:buNone/>
            </a:pPr>
            <a:r>
              <a:rPr lang="en-US" sz="3300" b="1" dirty="0"/>
              <a:t>Public  participation is  possible only  when  the  public  is  aware  about  the  ecological  &amp; environmental issues.</a:t>
            </a:r>
          </a:p>
          <a:p>
            <a:pPr marL="0" indent="0" algn="just">
              <a:lnSpc>
                <a:spcPct val="170000"/>
              </a:lnSpc>
              <a:buNone/>
            </a:pPr>
            <a:r>
              <a:rPr lang="en-US" sz="3300" b="1" dirty="0"/>
              <a:t>There is a proverb  </a:t>
            </a:r>
            <a:r>
              <a:rPr lang="en-US" sz="3300" b="1" u="sng" dirty="0"/>
              <a:t>“If you plan for one year, plant rice, if you plan for 10 years, plant trees and if you plan </a:t>
            </a:r>
            <a:r>
              <a:rPr lang="en-US" sz="3300" b="1" u="sng" dirty="0" smtClean="0"/>
              <a:t>for 100 </a:t>
            </a:r>
            <a:r>
              <a:rPr lang="en-US" sz="3300" b="1" u="sng" dirty="0"/>
              <a:t>years, educate  people.” </a:t>
            </a:r>
            <a:r>
              <a:rPr lang="en-US" sz="3300" b="1" dirty="0"/>
              <a:t>If we want to protect and manage our planet earth on sustainable basis, we have no other option but to make all persons environmentally educated. </a:t>
            </a:r>
            <a:endParaRPr lang="en-US" sz="3300" b="1" dirty="0" smtClean="0"/>
          </a:p>
          <a:p>
            <a:pPr marL="0" indent="0" algn="just">
              <a:lnSpc>
                <a:spcPct val="170000"/>
              </a:lnSpc>
              <a:buNone/>
            </a:pPr>
            <a:endParaRPr lang="en-US" sz="2900" b="1" dirty="0" smtClean="0"/>
          </a:p>
          <a:p>
            <a:pPr marL="0" indent="0">
              <a:buNone/>
            </a:pPr>
            <a:r>
              <a:rPr lang="en-US" sz="2900" dirty="0"/>
              <a:t> </a:t>
            </a:r>
            <a:endParaRPr lang="en-IN" sz="2900" dirty="0" smtClean="0"/>
          </a:p>
          <a:p>
            <a:pPr marL="0" indent="0" algn="just">
              <a:lnSpc>
                <a:spcPct val="170000"/>
              </a:lnSpc>
              <a:buNone/>
            </a:pPr>
            <a:endParaRPr lang="en-US" sz="33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077200" cy="4525963"/>
          </a:xfrm>
        </p:spPr>
        <p:txBody>
          <a:bodyPr>
            <a:normAutofit lnSpcReduction="10000"/>
          </a:bodyPr>
          <a:lstStyle/>
          <a:p>
            <a:pPr marL="0" indent="0">
              <a:buNone/>
            </a:pPr>
            <a:r>
              <a:rPr lang="en-US" sz="2800" b="1" dirty="0">
                <a:solidFill>
                  <a:schemeClr val="accent2">
                    <a:lumMod val="75000"/>
                  </a:schemeClr>
                </a:solidFill>
              </a:rPr>
              <a:t>3)   Role of Contemporary Indian Environmentalists in Environmental Awareness</a:t>
            </a:r>
            <a:endParaRPr lang="en-IN" sz="2800" dirty="0">
              <a:solidFill>
                <a:schemeClr val="accent2">
                  <a:lumMod val="75000"/>
                </a:schemeClr>
              </a:solidFill>
            </a:endParaRPr>
          </a:p>
          <a:p>
            <a:pPr marL="0" indent="0" algn="just">
              <a:lnSpc>
                <a:spcPct val="150000"/>
              </a:lnSpc>
              <a:buNone/>
            </a:pPr>
            <a:r>
              <a:rPr lang="en-US" sz="2200" b="1" dirty="0"/>
              <a:t>In our country, efforts to raise environmental awareness have been initiated, and several landmark </a:t>
            </a:r>
            <a:r>
              <a:rPr lang="en-US" sz="2200" b="1" dirty="0" err="1"/>
              <a:t>judgements</a:t>
            </a:r>
            <a:r>
              <a:rPr lang="en-US" sz="2200" b="1" dirty="0"/>
              <a:t> related to environmental litigations have highlighted the importance of this subject to general public. Two noted personalities who need a mention here, are Justice </a:t>
            </a:r>
            <a:r>
              <a:rPr lang="en-US" sz="2200" b="1" dirty="0" err="1"/>
              <a:t>Kuldeep</a:t>
            </a:r>
            <a:r>
              <a:rPr lang="en-US" sz="2200" b="1" dirty="0"/>
              <a:t> Singh, known popularly as the green judge   and Sh. M.C. Mehta, the green advocate, who have immensely contributed to the cause of environment.</a:t>
            </a:r>
            <a:endParaRPr lang="en-IN" sz="2200" b="1" dirty="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609600"/>
            <a:ext cx="5181600" cy="4525963"/>
          </a:xfrm>
        </p:spPr>
        <p:txBody>
          <a:bodyPr>
            <a:normAutofit lnSpcReduction="10000"/>
          </a:bodyPr>
          <a:lstStyle/>
          <a:p>
            <a:pPr marL="0" indent="0">
              <a:buNone/>
            </a:pPr>
            <a:r>
              <a:rPr lang="en-US" sz="2600" b="1" dirty="0">
                <a:solidFill>
                  <a:schemeClr val="accent2">
                    <a:lumMod val="75000"/>
                  </a:schemeClr>
                </a:solidFill>
              </a:rPr>
              <a:t>4)   Role of Government</a:t>
            </a:r>
            <a:endParaRPr lang="en-IN" sz="2600" dirty="0">
              <a:solidFill>
                <a:schemeClr val="accent2">
                  <a:lumMod val="75000"/>
                </a:schemeClr>
              </a:solidFill>
            </a:endParaRPr>
          </a:p>
          <a:p>
            <a:pPr marL="0" indent="0">
              <a:buNone/>
            </a:pPr>
            <a:endParaRPr lang="en-IN" dirty="0"/>
          </a:p>
          <a:p>
            <a:pPr algn="just"/>
            <a:r>
              <a:rPr lang="en-US" sz="2200" b="1" dirty="0"/>
              <a:t>Concept of </a:t>
            </a:r>
            <a:r>
              <a:rPr lang="en-US" sz="2200" b="1" dirty="0" err="1"/>
              <a:t>Ecomark</a:t>
            </a:r>
            <a:r>
              <a:rPr lang="en-US" sz="2200" b="1" dirty="0"/>
              <a:t> : </a:t>
            </a:r>
            <a:r>
              <a:rPr lang="en-US" sz="2200" dirty="0"/>
              <a:t>In order to increase consumer awareness about environment, the Government of India has introduced a scheme of eco- labeling of consumer products as ‘</a:t>
            </a:r>
            <a:r>
              <a:rPr lang="en-US" sz="2200" dirty="0" err="1"/>
              <a:t>Ecomark</a:t>
            </a:r>
            <a:r>
              <a:rPr lang="en-US" sz="2200" dirty="0"/>
              <a:t>’ in 1991</a:t>
            </a:r>
            <a:r>
              <a:rPr lang="en-US" sz="2200" dirty="0" smtClean="0"/>
              <a:t>.</a:t>
            </a:r>
          </a:p>
          <a:p>
            <a:pPr marL="0" indent="0" algn="just">
              <a:buNone/>
            </a:pPr>
            <a:endParaRPr lang="en-IN" sz="2200" dirty="0"/>
          </a:p>
          <a:p>
            <a:pPr algn="just"/>
            <a:r>
              <a:rPr lang="en-US" sz="2200" dirty="0"/>
              <a:t>In a drive to disseminate environmental awareness </a:t>
            </a:r>
            <a:r>
              <a:rPr lang="en-US" sz="2200" b="1" dirty="0"/>
              <a:t>‘Eco-Clubs’ </a:t>
            </a:r>
            <a:r>
              <a:rPr lang="en-US" sz="2200" dirty="0"/>
              <a:t>for children and </a:t>
            </a:r>
            <a:r>
              <a:rPr lang="en-US" sz="2200" b="1" dirty="0"/>
              <a:t>‘Eco-task force’ </a:t>
            </a:r>
            <a:r>
              <a:rPr lang="en-US" sz="2200" dirty="0"/>
              <a:t>for army men have also been launched by the government.</a:t>
            </a:r>
            <a:endParaRPr lang="en-IN" sz="2200" dirty="0"/>
          </a:p>
          <a:p>
            <a:endParaRPr lang="en-US" dirty="0"/>
          </a:p>
        </p:txBody>
      </p:sp>
      <p:pic>
        <p:nvPicPr>
          <p:cNvPr id="3074" name="Picture 2" descr="Image result for ecom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8800"/>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600" y="1143000"/>
            <a:ext cx="4038600" cy="4525963"/>
          </a:xfrm>
        </p:spPr>
        <p:txBody>
          <a:bodyPr>
            <a:noAutofit/>
          </a:bodyPr>
          <a:lstStyle/>
          <a:p>
            <a:pPr algn="just"/>
            <a:r>
              <a:rPr lang="en-US" sz="2400" dirty="0" smtClean="0"/>
              <a:t>Ecology is the scientific study of how living organism interact with one  another  and with their physical environment</a:t>
            </a:r>
          </a:p>
          <a:p>
            <a:pPr algn="just"/>
            <a:endParaRPr lang="en-US" sz="2400" dirty="0" smtClean="0"/>
          </a:p>
          <a:p>
            <a:pPr algn="just"/>
            <a:r>
              <a:rPr lang="en-US" sz="2400" dirty="0" smtClean="0"/>
              <a:t>ecology deals with the study of organisms in their natural home interacting with their surroundings.The Surroundings or environment consists of other </a:t>
            </a:r>
            <a:r>
              <a:rPr lang="en-US" sz="2400" dirty="0" smtClean="0">
                <a:solidFill>
                  <a:srgbClr val="C00000"/>
                </a:solidFill>
              </a:rPr>
              <a:t>living organisms (biotic) </a:t>
            </a:r>
            <a:r>
              <a:rPr lang="en-US" sz="2400" dirty="0" smtClean="0"/>
              <a:t>and </a:t>
            </a:r>
            <a:r>
              <a:rPr lang="en-US" sz="2400" dirty="0" smtClean="0">
                <a:solidFill>
                  <a:srgbClr val="C00000"/>
                </a:solidFill>
              </a:rPr>
              <a:t>physical (abiotic) components.</a:t>
            </a:r>
            <a:endParaRPr lang="en-US" sz="2400" dirty="0">
              <a:solidFill>
                <a:srgbClr val="C00000"/>
              </a:solidFill>
            </a:endParaRPr>
          </a:p>
        </p:txBody>
      </p:sp>
      <p:sp>
        <p:nvSpPr>
          <p:cNvPr id="5" name="Rectangle 4"/>
          <p:cNvSpPr/>
          <p:nvPr/>
        </p:nvSpPr>
        <p:spPr>
          <a:xfrm>
            <a:off x="2667000" y="304800"/>
            <a:ext cx="3670813"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rgbClr val="00B050"/>
                </a:solidFill>
                <a:effectLst>
                  <a:outerShdw blurRad="76200" dist="50800" dir="5400000" algn="tl" rotWithShape="0">
                    <a:srgbClr val="000000">
                      <a:alpha val="65000"/>
                    </a:srgbClr>
                  </a:outerShdw>
                </a:effectLst>
              </a:rPr>
              <a:t>ECOSYSTEM</a:t>
            </a:r>
            <a:endParaRPr lang="en-US" sz="5400" b="1" cap="none" spc="50" dirty="0">
              <a:ln w="11430"/>
              <a:solidFill>
                <a:srgbClr val="00B050"/>
              </a:solidFill>
              <a:effectLst>
                <a:outerShdw blurRad="76200" dist="50800" dir="5400000" algn="tl" rotWithShape="0">
                  <a:srgbClr val="000000">
                    <a:alpha val="65000"/>
                  </a:srgbClr>
                </a:outerShdw>
              </a:effectLst>
            </a:endParaRPr>
          </a:p>
        </p:txBody>
      </p:sp>
      <p:pic>
        <p:nvPicPr>
          <p:cNvPr id="2050" name="Picture 2"/>
          <p:cNvPicPr>
            <a:picLocks noChangeAspect="1" noChangeArrowheads="1"/>
          </p:cNvPicPr>
          <p:nvPr/>
        </p:nvPicPr>
        <p:blipFill>
          <a:blip r:embed="rId2"/>
          <a:srcRect/>
          <a:stretch>
            <a:fillRect/>
          </a:stretch>
        </p:blipFill>
        <p:spPr bwMode="auto">
          <a:xfrm>
            <a:off x="304800" y="1257826"/>
            <a:ext cx="4191000" cy="499057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152400" y="304800"/>
            <a:ext cx="8839200" cy="701675"/>
          </a:xfrm>
          <a:prstGeom prst="rect">
            <a:avLst/>
          </a:prstGeom>
          <a:noFill/>
          <a:ln w="9525">
            <a:noFill/>
            <a:miter lim="800000"/>
            <a:headEnd/>
            <a:tailEnd/>
          </a:ln>
        </p:spPr>
        <p:txBody>
          <a:bodyPr>
            <a:spAutoFit/>
          </a:bodyPr>
          <a:lstStyle/>
          <a:p>
            <a:pPr>
              <a:spcBef>
                <a:spcPct val="50000"/>
              </a:spcBef>
            </a:pPr>
            <a:r>
              <a:rPr lang="en-US" sz="4000" b="1"/>
              <a:t>What makes ecosystems different?</a:t>
            </a:r>
          </a:p>
        </p:txBody>
      </p:sp>
      <p:sp>
        <p:nvSpPr>
          <p:cNvPr id="6147" name="Text Box 3"/>
          <p:cNvSpPr txBox="1">
            <a:spLocks noChangeArrowheads="1"/>
          </p:cNvSpPr>
          <p:nvPr/>
        </p:nvSpPr>
        <p:spPr bwMode="auto">
          <a:xfrm>
            <a:off x="2209800" y="1447800"/>
            <a:ext cx="5181600" cy="701675"/>
          </a:xfrm>
          <a:prstGeom prst="rect">
            <a:avLst/>
          </a:prstGeom>
          <a:noFill/>
          <a:ln w="9525">
            <a:noFill/>
            <a:miter lim="800000"/>
            <a:headEnd/>
            <a:tailEnd/>
          </a:ln>
        </p:spPr>
        <p:txBody>
          <a:bodyPr>
            <a:spAutoFit/>
          </a:bodyPr>
          <a:lstStyle/>
          <a:p>
            <a:pPr>
              <a:spcBef>
                <a:spcPct val="50000"/>
              </a:spcBef>
            </a:pPr>
            <a:r>
              <a:rPr lang="en-US" sz="4000" b="1" i="1"/>
              <a:t>Amount of water</a:t>
            </a:r>
          </a:p>
        </p:txBody>
      </p:sp>
      <p:sp>
        <p:nvSpPr>
          <p:cNvPr id="6148" name="Text Box 4"/>
          <p:cNvSpPr txBox="1">
            <a:spLocks noChangeArrowheads="1"/>
          </p:cNvSpPr>
          <p:nvPr/>
        </p:nvSpPr>
        <p:spPr bwMode="auto">
          <a:xfrm>
            <a:off x="2782888" y="3346450"/>
            <a:ext cx="4837112" cy="701675"/>
          </a:xfrm>
          <a:prstGeom prst="rect">
            <a:avLst/>
          </a:prstGeom>
          <a:noFill/>
          <a:ln w="9525">
            <a:noFill/>
            <a:miter lim="800000"/>
            <a:headEnd/>
            <a:tailEnd/>
          </a:ln>
        </p:spPr>
        <p:txBody>
          <a:bodyPr wrap="none">
            <a:spAutoFit/>
          </a:bodyPr>
          <a:lstStyle/>
          <a:p>
            <a:r>
              <a:rPr lang="en-US" sz="4000" b="1" i="1"/>
              <a:t>Amount of sunlight</a:t>
            </a:r>
          </a:p>
        </p:txBody>
      </p:sp>
      <p:sp>
        <p:nvSpPr>
          <p:cNvPr id="6149" name="Text Box 5"/>
          <p:cNvSpPr txBox="1">
            <a:spLocks noChangeArrowheads="1"/>
          </p:cNvSpPr>
          <p:nvPr/>
        </p:nvSpPr>
        <p:spPr bwMode="auto">
          <a:xfrm>
            <a:off x="3319463" y="5470525"/>
            <a:ext cx="3005137" cy="701675"/>
          </a:xfrm>
          <a:prstGeom prst="rect">
            <a:avLst/>
          </a:prstGeom>
          <a:noFill/>
          <a:ln w="9525">
            <a:noFill/>
            <a:miter lim="800000"/>
            <a:headEnd/>
            <a:tailEnd/>
          </a:ln>
        </p:spPr>
        <p:txBody>
          <a:bodyPr wrap="none">
            <a:spAutoFit/>
          </a:bodyPr>
          <a:lstStyle/>
          <a:p>
            <a:r>
              <a:rPr lang="en-US" sz="4000" b="1" i="1"/>
              <a:t>Type of soil</a:t>
            </a:r>
          </a:p>
        </p:txBody>
      </p:sp>
      <p:pic>
        <p:nvPicPr>
          <p:cNvPr id="25606" name="Picture 6" descr="MCj01605780000[1]"/>
          <p:cNvPicPr>
            <a:picLocks noChangeAspect="1" noChangeArrowheads="1"/>
          </p:cNvPicPr>
          <p:nvPr/>
        </p:nvPicPr>
        <p:blipFill>
          <a:blip r:embed="rId2"/>
          <a:srcRect/>
          <a:stretch>
            <a:fillRect/>
          </a:stretch>
        </p:blipFill>
        <p:spPr bwMode="auto">
          <a:xfrm>
            <a:off x="381000" y="1143000"/>
            <a:ext cx="1543050" cy="1812925"/>
          </a:xfrm>
          <a:prstGeom prst="rect">
            <a:avLst/>
          </a:prstGeom>
          <a:noFill/>
          <a:ln w="9525">
            <a:noFill/>
            <a:miter lim="800000"/>
            <a:headEnd/>
            <a:tailEnd/>
          </a:ln>
        </p:spPr>
      </p:pic>
      <p:pic>
        <p:nvPicPr>
          <p:cNvPr id="25607" name="Picture 7" descr="MCj04061720000[1]"/>
          <p:cNvPicPr>
            <a:picLocks noChangeAspect="1" noChangeArrowheads="1"/>
          </p:cNvPicPr>
          <p:nvPr/>
        </p:nvPicPr>
        <p:blipFill>
          <a:blip r:embed="rId3"/>
          <a:srcRect/>
          <a:stretch>
            <a:fillRect/>
          </a:stretch>
        </p:blipFill>
        <p:spPr bwMode="auto">
          <a:xfrm>
            <a:off x="558800" y="3111500"/>
            <a:ext cx="1803400" cy="1841500"/>
          </a:xfrm>
          <a:prstGeom prst="rect">
            <a:avLst/>
          </a:prstGeom>
          <a:noFill/>
          <a:ln w="9525">
            <a:noFill/>
            <a:miter lim="800000"/>
            <a:headEnd/>
            <a:tailEnd/>
          </a:ln>
        </p:spPr>
      </p:pic>
      <p:pic>
        <p:nvPicPr>
          <p:cNvPr id="25608" name="Picture 8" descr="MCHH02192_0000[1]"/>
          <p:cNvPicPr>
            <a:picLocks noChangeAspect="1" noChangeArrowheads="1"/>
          </p:cNvPicPr>
          <p:nvPr/>
        </p:nvPicPr>
        <p:blipFill>
          <a:blip r:embed="rId4"/>
          <a:srcRect/>
          <a:stretch>
            <a:fillRect/>
          </a:stretch>
        </p:blipFill>
        <p:spPr bwMode="auto">
          <a:xfrm>
            <a:off x="1693863" y="4914900"/>
            <a:ext cx="1354137" cy="1790700"/>
          </a:xfrm>
          <a:prstGeom prst="rect">
            <a:avLst/>
          </a:prstGeom>
          <a:noFill/>
          <a:ln w="9525">
            <a:noFill/>
            <a:miter lim="800000"/>
            <a:headEnd/>
            <a:tailEnd/>
          </a:ln>
        </p:spPr>
      </p:pic>
      <p:sp>
        <p:nvSpPr>
          <p:cNvPr id="25609" name="Text Box 9"/>
          <p:cNvSpPr txBox="1">
            <a:spLocks noChangeArrowheads="1"/>
          </p:cNvSpPr>
          <p:nvPr/>
        </p:nvSpPr>
        <p:spPr bwMode="auto">
          <a:xfrm>
            <a:off x="60325" y="1614488"/>
            <a:ext cx="311150" cy="366712"/>
          </a:xfrm>
          <a:prstGeom prst="rect">
            <a:avLst/>
          </a:prstGeom>
          <a:noFill/>
          <a:ln w="9525">
            <a:noFill/>
            <a:miter lim="800000"/>
            <a:headEnd/>
            <a:tailEnd/>
          </a:ln>
        </p:spPr>
        <p:txBody>
          <a:bodyPr wrap="none">
            <a:spAutoFit/>
          </a:bodyPr>
          <a:lstStyle/>
          <a:p>
            <a:r>
              <a:rPr lang="en-US" b="1"/>
              <a:t>1</a:t>
            </a:r>
          </a:p>
        </p:txBody>
      </p:sp>
      <p:sp>
        <p:nvSpPr>
          <p:cNvPr id="25610" name="Text Box 10"/>
          <p:cNvSpPr txBox="1">
            <a:spLocks noChangeArrowheads="1"/>
          </p:cNvSpPr>
          <p:nvPr/>
        </p:nvSpPr>
        <p:spPr bwMode="auto">
          <a:xfrm>
            <a:off x="136525" y="3748088"/>
            <a:ext cx="311150" cy="366712"/>
          </a:xfrm>
          <a:prstGeom prst="rect">
            <a:avLst/>
          </a:prstGeom>
          <a:noFill/>
          <a:ln w="9525">
            <a:noFill/>
            <a:miter lim="800000"/>
            <a:headEnd/>
            <a:tailEnd/>
          </a:ln>
        </p:spPr>
        <p:txBody>
          <a:bodyPr wrap="none">
            <a:spAutoFit/>
          </a:bodyPr>
          <a:lstStyle/>
          <a:p>
            <a:r>
              <a:rPr lang="en-US" b="1"/>
              <a:t>2</a:t>
            </a:r>
          </a:p>
        </p:txBody>
      </p:sp>
      <p:sp>
        <p:nvSpPr>
          <p:cNvPr id="25611" name="Text Box 11"/>
          <p:cNvSpPr txBox="1">
            <a:spLocks noChangeArrowheads="1"/>
          </p:cNvSpPr>
          <p:nvPr/>
        </p:nvSpPr>
        <p:spPr bwMode="auto">
          <a:xfrm>
            <a:off x="1965325" y="5119688"/>
            <a:ext cx="311150" cy="366712"/>
          </a:xfrm>
          <a:prstGeom prst="rect">
            <a:avLst/>
          </a:prstGeom>
          <a:noFill/>
          <a:ln w="9525">
            <a:noFill/>
            <a:miter lim="800000"/>
            <a:headEnd/>
            <a:tailEnd/>
          </a:ln>
        </p:spPr>
        <p:txBody>
          <a:bodyPr wrap="none">
            <a:spAutoFit/>
          </a:bodyPr>
          <a:lstStyle/>
          <a:p>
            <a:r>
              <a:rPr lang="en-US" b="1"/>
              <a:t>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blinds(horizontal)">
                                      <p:cBhvr>
                                        <p:cTn id="7" dur="500"/>
                                        <p:tgtEl>
                                          <p:spTgt spid="614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box(in)">
                                      <p:cBhvr>
                                        <p:cTn id="12" dur="500"/>
                                        <p:tgtEl>
                                          <p:spTgt spid="614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149">
                                            <p:txEl>
                                              <p:pRg st="0" end="0"/>
                                            </p:txEl>
                                          </p:spTgt>
                                        </p:tgtEl>
                                        <p:attrNameLst>
                                          <p:attrName>style.visibility</p:attrName>
                                        </p:attrNameLst>
                                      </p:cBhvr>
                                      <p:to>
                                        <p:strVal val="visible"/>
                                      </p:to>
                                    </p:set>
                                    <p:animEffect transition="in" filter="checkerboard(across)">
                                      <p:cBhvr>
                                        <p:cTn id="17" dur="500"/>
                                        <p:tgtEl>
                                          <p:spTgt spid="61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61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533400" y="88900"/>
            <a:ext cx="8286750" cy="1739900"/>
          </a:xfrm>
          <a:prstGeom prst="rect">
            <a:avLst/>
          </a:prstGeom>
          <a:noFill/>
          <a:ln w="9525">
            <a:noFill/>
            <a:miter lim="800000"/>
            <a:headEnd/>
            <a:tailEnd/>
          </a:ln>
        </p:spPr>
        <p:txBody>
          <a:bodyPr wrap="none">
            <a:spAutoFit/>
          </a:bodyPr>
          <a:lstStyle/>
          <a:p>
            <a:pPr algn="ctr"/>
            <a:r>
              <a:rPr lang="en-US" sz="3600" b="1" dirty="0"/>
              <a:t>What causes ecosystems to change?</a:t>
            </a:r>
          </a:p>
          <a:p>
            <a:pPr algn="ctr"/>
            <a:endParaRPr lang="en-US" sz="3600" b="1" dirty="0"/>
          </a:p>
          <a:p>
            <a:pPr algn="ctr"/>
            <a:r>
              <a:rPr lang="en-US" sz="3600" b="1" i="1" u="sng" dirty="0">
                <a:solidFill>
                  <a:srgbClr val="990000"/>
                </a:solidFill>
              </a:rPr>
              <a:t>Changes caused by humans:</a:t>
            </a:r>
          </a:p>
        </p:txBody>
      </p:sp>
      <p:sp>
        <p:nvSpPr>
          <p:cNvPr id="10243" name="Text Box 3"/>
          <p:cNvSpPr txBox="1">
            <a:spLocks noChangeArrowheads="1"/>
          </p:cNvSpPr>
          <p:nvPr/>
        </p:nvSpPr>
        <p:spPr bwMode="auto">
          <a:xfrm>
            <a:off x="2787650" y="2203450"/>
            <a:ext cx="3879850" cy="701675"/>
          </a:xfrm>
          <a:prstGeom prst="rect">
            <a:avLst/>
          </a:prstGeom>
          <a:noFill/>
          <a:ln w="9525">
            <a:noFill/>
            <a:miter lim="800000"/>
            <a:headEnd/>
            <a:tailEnd/>
          </a:ln>
        </p:spPr>
        <p:txBody>
          <a:bodyPr wrap="none">
            <a:spAutoFit/>
          </a:bodyPr>
          <a:lstStyle/>
          <a:p>
            <a:r>
              <a:rPr lang="en-US" sz="4000" b="1"/>
              <a:t>Water pollution</a:t>
            </a:r>
          </a:p>
        </p:txBody>
      </p:sp>
      <p:sp>
        <p:nvSpPr>
          <p:cNvPr id="10244" name="Text Box 4"/>
          <p:cNvSpPr txBox="1">
            <a:spLocks noChangeArrowheads="1"/>
          </p:cNvSpPr>
          <p:nvPr/>
        </p:nvSpPr>
        <p:spPr bwMode="auto">
          <a:xfrm>
            <a:off x="2889250" y="3422650"/>
            <a:ext cx="3173413" cy="701675"/>
          </a:xfrm>
          <a:prstGeom prst="rect">
            <a:avLst/>
          </a:prstGeom>
          <a:noFill/>
          <a:ln w="9525">
            <a:noFill/>
            <a:miter lim="800000"/>
            <a:headEnd/>
            <a:tailEnd/>
          </a:ln>
        </p:spPr>
        <p:txBody>
          <a:bodyPr wrap="none">
            <a:spAutoFit/>
          </a:bodyPr>
          <a:lstStyle/>
          <a:p>
            <a:r>
              <a:rPr lang="en-US" sz="4000" b="1"/>
              <a:t>Air pollution</a:t>
            </a:r>
          </a:p>
        </p:txBody>
      </p:sp>
      <p:sp>
        <p:nvSpPr>
          <p:cNvPr id="10245" name="Text Box 5"/>
          <p:cNvSpPr txBox="1">
            <a:spLocks noChangeArrowheads="1"/>
          </p:cNvSpPr>
          <p:nvPr/>
        </p:nvSpPr>
        <p:spPr bwMode="auto">
          <a:xfrm>
            <a:off x="2889250" y="4467225"/>
            <a:ext cx="3678238" cy="701675"/>
          </a:xfrm>
          <a:prstGeom prst="rect">
            <a:avLst/>
          </a:prstGeom>
          <a:noFill/>
          <a:ln w="9525">
            <a:noFill/>
            <a:miter lim="800000"/>
            <a:headEnd/>
            <a:tailEnd/>
          </a:ln>
        </p:spPr>
        <p:txBody>
          <a:bodyPr wrap="none">
            <a:spAutoFit/>
          </a:bodyPr>
          <a:lstStyle/>
          <a:p>
            <a:r>
              <a:rPr lang="en-US" sz="4000" b="1"/>
              <a:t>Land pollution</a:t>
            </a:r>
          </a:p>
        </p:txBody>
      </p:sp>
      <p:sp>
        <p:nvSpPr>
          <p:cNvPr id="10246" name="Text Box 6"/>
          <p:cNvSpPr txBox="1">
            <a:spLocks noChangeArrowheads="1"/>
          </p:cNvSpPr>
          <p:nvPr/>
        </p:nvSpPr>
        <p:spPr bwMode="auto">
          <a:xfrm>
            <a:off x="2952750" y="5610225"/>
            <a:ext cx="3343275" cy="701675"/>
          </a:xfrm>
          <a:prstGeom prst="rect">
            <a:avLst/>
          </a:prstGeom>
          <a:noFill/>
          <a:ln w="9525">
            <a:noFill/>
            <a:miter lim="800000"/>
            <a:headEnd/>
            <a:tailEnd/>
          </a:ln>
        </p:spPr>
        <p:txBody>
          <a:bodyPr wrap="none">
            <a:spAutoFit/>
          </a:bodyPr>
          <a:lstStyle/>
          <a:p>
            <a:r>
              <a:rPr lang="en-US" sz="4000" b="1"/>
              <a:t>Construction</a:t>
            </a:r>
          </a:p>
        </p:txBody>
      </p:sp>
      <p:pic>
        <p:nvPicPr>
          <p:cNvPr id="28679" name="Picture 8" descr="MCj01992710000[1]"/>
          <p:cNvPicPr>
            <a:picLocks noChangeAspect="1" noChangeArrowheads="1"/>
          </p:cNvPicPr>
          <p:nvPr/>
        </p:nvPicPr>
        <p:blipFill>
          <a:blip r:embed="rId2"/>
          <a:srcRect/>
          <a:stretch>
            <a:fillRect/>
          </a:stretch>
        </p:blipFill>
        <p:spPr bwMode="auto">
          <a:xfrm>
            <a:off x="533400" y="1981200"/>
            <a:ext cx="2147888" cy="1498600"/>
          </a:xfrm>
          <a:prstGeom prst="rect">
            <a:avLst/>
          </a:prstGeom>
          <a:noFill/>
          <a:ln w="9525">
            <a:noFill/>
            <a:miter lim="800000"/>
            <a:headEnd/>
            <a:tailEnd/>
          </a:ln>
        </p:spPr>
      </p:pic>
      <p:pic>
        <p:nvPicPr>
          <p:cNvPr id="28680" name="Picture 13" descr="MCNA01591_0000[1]"/>
          <p:cNvPicPr>
            <a:picLocks noChangeAspect="1" noChangeArrowheads="1"/>
          </p:cNvPicPr>
          <p:nvPr/>
        </p:nvPicPr>
        <p:blipFill>
          <a:blip r:embed="rId3"/>
          <a:srcRect/>
          <a:stretch>
            <a:fillRect/>
          </a:stretch>
        </p:blipFill>
        <p:spPr bwMode="auto">
          <a:xfrm>
            <a:off x="1146175" y="4038600"/>
            <a:ext cx="1520825" cy="1522413"/>
          </a:xfrm>
          <a:prstGeom prst="rect">
            <a:avLst/>
          </a:prstGeom>
          <a:noFill/>
          <a:ln w="9525">
            <a:noFill/>
            <a:miter lim="800000"/>
            <a:headEnd/>
            <a:tailEnd/>
          </a:ln>
        </p:spPr>
      </p:pic>
      <p:pic>
        <p:nvPicPr>
          <p:cNvPr id="28681" name="Picture 14" descr="MMj02346900000[1]"/>
          <p:cNvPicPr>
            <a:picLocks noChangeAspect="1" noChangeArrowheads="1" noCrop="1"/>
          </p:cNvPicPr>
          <p:nvPr/>
        </p:nvPicPr>
        <p:blipFill>
          <a:blip r:embed="rId4"/>
          <a:srcRect/>
          <a:stretch>
            <a:fillRect/>
          </a:stretch>
        </p:blipFill>
        <p:spPr bwMode="auto">
          <a:xfrm>
            <a:off x="6464300" y="2590800"/>
            <a:ext cx="1308100" cy="2000250"/>
          </a:xfrm>
          <a:prstGeom prst="rect">
            <a:avLst/>
          </a:prstGeom>
          <a:noFill/>
          <a:ln w="9525">
            <a:noFill/>
            <a:miter lim="800000"/>
            <a:headEnd/>
            <a:tailEnd/>
          </a:ln>
        </p:spPr>
      </p:pic>
      <p:pic>
        <p:nvPicPr>
          <p:cNvPr id="28682" name="Picture 16" descr="MMj02951680000[1]"/>
          <p:cNvPicPr>
            <a:picLocks noChangeAspect="1" noChangeArrowheads="1" noCrop="1"/>
          </p:cNvPicPr>
          <p:nvPr/>
        </p:nvPicPr>
        <p:blipFill>
          <a:blip r:embed="rId5"/>
          <a:srcRect/>
          <a:stretch>
            <a:fillRect/>
          </a:stretch>
        </p:blipFill>
        <p:spPr bwMode="auto">
          <a:xfrm>
            <a:off x="6743700" y="5257800"/>
            <a:ext cx="1409700" cy="1376363"/>
          </a:xfrm>
          <a:prstGeom prst="rect">
            <a:avLst/>
          </a:prstGeom>
          <a:noFill/>
          <a:ln w="9525">
            <a:noFill/>
            <a:miter lim="800000"/>
            <a:headEnd/>
            <a:tailEnd/>
          </a:ln>
        </p:spPr>
      </p:pic>
      <p:sp>
        <p:nvSpPr>
          <p:cNvPr id="28683" name="Text Box 17"/>
          <p:cNvSpPr txBox="1">
            <a:spLocks noChangeArrowheads="1"/>
          </p:cNvSpPr>
          <p:nvPr/>
        </p:nvSpPr>
        <p:spPr bwMode="auto">
          <a:xfrm>
            <a:off x="212725" y="2093913"/>
            <a:ext cx="311150" cy="366712"/>
          </a:xfrm>
          <a:prstGeom prst="rect">
            <a:avLst/>
          </a:prstGeom>
          <a:noFill/>
          <a:ln w="9525">
            <a:noFill/>
            <a:miter lim="800000"/>
            <a:headEnd/>
            <a:tailEnd/>
          </a:ln>
        </p:spPr>
        <p:txBody>
          <a:bodyPr wrap="none">
            <a:spAutoFit/>
          </a:bodyPr>
          <a:lstStyle/>
          <a:p>
            <a:r>
              <a:rPr lang="en-US" b="1"/>
              <a:t>1</a:t>
            </a:r>
          </a:p>
        </p:txBody>
      </p:sp>
      <p:sp>
        <p:nvSpPr>
          <p:cNvPr id="28684" name="Text Box 18"/>
          <p:cNvSpPr txBox="1">
            <a:spLocks noChangeArrowheads="1"/>
          </p:cNvSpPr>
          <p:nvPr/>
        </p:nvSpPr>
        <p:spPr bwMode="auto">
          <a:xfrm>
            <a:off x="6096000" y="3276600"/>
            <a:ext cx="311150" cy="366713"/>
          </a:xfrm>
          <a:prstGeom prst="rect">
            <a:avLst/>
          </a:prstGeom>
          <a:noFill/>
          <a:ln w="9525">
            <a:noFill/>
            <a:miter lim="800000"/>
            <a:headEnd/>
            <a:tailEnd/>
          </a:ln>
        </p:spPr>
        <p:txBody>
          <a:bodyPr wrap="none">
            <a:spAutoFit/>
          </a:bodyPr>
          <a:lstStyle/>
          <a:p>
            <a:r>
              <a:rPr lang="en-US" b="1"/>
              <a:t>2</a:t>
            </a:r>
          </a:p>
        </p:txBody>
      </p:sp>
      <p:sp>
        <p:nvSpPr>
          <p:cNvPr id="28685" name="Text Box 19"/>
          <p:cNvSpPr txBox="1">
            <a:spLocks noChangeArrowheads="1"/>
          </p:cNvSpPr>
          <p:nvPr/>
        </p:nvSpPr>
        <p:spPr bwMode="auto">
          <a:xfrm>
            <a:off x="593725" y="4303713"/>
            <a:ext cx="311150" cy="366712"/>
          </a:xfrm>
          <a:prstGeom prst="rect">
            <a:avLst/>
          </a:prstGeom>
          <a:noFill/>
          <a:ln w="9525">
            <a:noFill/>
            <a:miter lim="800000"/>
            <a:headEnd/>
            <a:tailEnd/>
          </a:ln>
        </p:spPr>
        <p:txBody>
          <a:bodyPr wrap="none">
            <a:spAutoFit/>
          </a:bodyPr>
          <a:lstStyle/>
          <a:p>
            <a:r>
              <a:rPr lang="en-US" b="1"/>
              <a:t>3</a:t>
            </a:r>
          </a:p>
        </p:txBody>
      </p:sp>
      <p:sp>
        <p:nvSpPr>
          <p:cNvPr id="28686" name="Text Box 20"/>
          <p:cNvSpPr txBox="1">
            <a:spLocks noChangeArrowheads="1"/>
          </p:cNvSpPr>
          <p:nvPr/>
        </p:nvSpPr>
        <p:spPr bwMode="auto">
          <a:xfrm>
            <a:off x="6232525" y="5370513"/>
            <a:ext cx="311150" cy="366712"/>
          </a:xfrm>
          <a:prstGeom prst="rect">
            <a:avLst/>
          </a:prstGeom>
          <a:noFill/>
          <a:ln w="9525">
            <a:noFill/>
            <a:miter lim="800000"/>
            <a:headEnd/>
            <a:tailEnd/>
          </a:ln>
        </p:spPr>
        <p:txBody>
          <a:bodyPr wrap="none">
            <a:spAutoFit/>
          </a:bodyPr>
          <a:lstStyle/>
          <a:p>
            <a:r>
              <a:rPr lang="en-US" b="1"/>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blinds(horizontal)">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blinds(vertical)">
                                      <p:cBhvr>
                                        <p:cTn id="12" dur="500"/>
                                        <p:tgtEl>
                                          <p:spTgt spid="1024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245"/>
                                        </p:tgtEl>
                                        <p:attrNameLst>
                                          <p:attrName>style.visibility</p:attrName>
                                        </p:attrNameLst>
                                      </p:cBhvr>
                                      <p:to>
                                        <p:strVal val="visible"/>
                                      </p:to>
                                    </p:set>
                                    <p:animEffect transition="in" filter="blinds(horizontal)">
                                      <p:cBhvr>
                                        <p:cTn id="17" dur="500"/>
                                        <p:tgtEl>
                                          <p:spTgt spid="1024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10246"/>
                                        </p:tgtEl>
                                        <p:attrNameLst>
                                          <p:attrName>style.visibility</p:attrName>
                                        </p:attrNameLst>
                                      </p:cBhvr>
                                      <p:to>
                                        <p:strVal val="visible"/>
                                      </p:to>
                                    </p:set>
                                    <p:animEffect transition="in" filter="blinds(vertical)">
                                      <p:cBhvr>
                                        <p:cTn id="22"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10244" grpId="0"/>
      <p:bldP spid="10245" grpId="0"/>
      <p:bldP spid="102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304800" y="381000"/>
            <a:ext cx="8458200" cy="1311275"/>
          </a:xfrm>
          <a:prstGeom prst="rect">
            <a:avLst/>
          </a:prstGeom>
          <a:noFill/>
          <a:ln w="9525">
            <a:noFill/>
            <a:miter lim="800000"/>
            <a:headEnd/>
            <a:tailEnd/>
          </a:ln>
        </p:spPr>
        <p:txBody>
          <a:bodyPr>
            <a:spAutoFit/>
          </a:bodyPr>
          <a:lstStyle/>
          <a:p>
            <a:pPr>
              <a:spcBef>
                <a:spcPct val="50000"/>
              </a:spcBef>
            </a:pPr>
            <a:r>
              <a:rPr lang="en-US" sz="4000" b="1"/>
              <a:t>How can humans help to prevent changes in ecosystems?</a:t>
            </a:r>
          </a:p>
        </p:txBody>
      </p:sp>
      <p:sp>
        <p:nvSpPr>
          <p:cNvPr id="9219" name="Text Box 3"/>
          <p:cNvSpPr txBox="1">
            <a:spLocks noChangeArrowheads="1"/>
          </p:cNvSpPr>
          <p:nvPr/>
        </p:nvSpPr>
        <p:spPr bwMode="auto">
          <a:xfrm>
            <a:off x="2057400" y="2057400"/>
            <a:ext cx="5638800" cy="701675"/>
          </a:xfrm>
          <a:prstGeom prst="rect">
            <a:avLst/>
          </a:prstGeom>
          <a:noFill/>
          <a:ln w="9525">
            <a:noFill/>
            <a:miter lim="800000"/>
            <a:headEnd/>
            <a:tailEnd/>
          </a:ln>
        </p:spPr>
        <p:txBody>
          <a:bodyPr>
            <a:spAutoFit/>
          </a:bodyPr>
          <a:lstStyle/>
          <a:p>
            <a:pPr>
              <a:spcBef>
                <a:spcPct val="50000"/>
              </a:spcBef>
            </a:pPr>
            <a:r>
              <a:rPr lang="en-US" sz="4000" b="1">
                <a:solidFill>
                  <a:srgbClr val="0000FF"/>
                </a:solidFill>
              </a:rPr>
              <a:t>Use resources wisely</a:t>
            </a:r>
          </a:p>
        </p:txBody>
      </p:sp>
      <p:sp>
        <p:nvSpPr>
          <p:cNvPr id="9220" name="Text Box 4"/>
          <p:cNvSpPr txBox="1">
            <a:spLocks noChangeArrowheads="1"/>
          </p:cNvSpPr>
          <p:nvPr/>
        </p:nvSpPr>
        <p:spPr bwMode="auto">
          <a:xfrm>
            <a:off x="228600" y="3336925"/>
            <a:ext cx="9342438" cy="701675"/>
          </a:xfrm>
          <a:prstGeom prst="rect">
            <a:avLst/>
          </a:prstGeom>
          <a:noFill/>
          <a:ln w="9525">
            <a:noFill/>
            <a:miter lim="800000"/>
            <a:headEnd/>
            <a:tailEnd/>
          </a:ln>
        </p:spPr>
        <p:txBody>
          <a:bodyPr>
            <a:spAutoFit/>
          </a:bodyPr>
          <a:lstStyle/>
          <a:p>
            <a:r>
              <a:rPr lang="en-US" sz="4000" b="1">
                <a:solidFill>
                  <a:srgbClr val="0000FF"/>
                </a:solidFill>
              </a:rPr>
              <a:t>Laws that control pollution</a:t>
            </a:r>
          </a:p>
        </p:txBody>
      </p:sp>
      <p:sp>
        <p:nvSpPr>
          <p:cNvPr id="9221" name="Text Box 5"/>
          <p:cNvSpPr txBox="1">
            <a:spLocks noChangeArrowheads="1"/>
          </p:cNvSpPr>
          <p:nvPr/>
        </p:nvSpPr>
        <p:spPr bwMode="auto">
          <a:xfrm>
            <a:off x="2273300" y="4452938"/>
            <a:ext cx="5118100" cy="701675"/>
          </a:xfrm>
          <a:prstGeom prst="rect">
            <a:avLst/>
          </a:prstGeom>
          <a:noFill/>
          <a:ln w="9525">
            <a:noFill/>
            <a:miter lim="800000"/>
            <a:headEnd/>
            <a:tailEnd/>
          </a:ln>
        </p:spPr>
        <p:txBody>
          <a:bodyPr>
            <a:spAutoFit/>
          </a:bodyPr>
          <a:lstStyle/>
          <a:p>
            <a:r>
              <a:rPr lang="en-US" sz="4000" b="1">
                <a:solidFill>
                  <a:srgbClr val="0000FF"/>
                </a:solidFill>
              </a:rPr>
              <a:t>Clean up litter</a:t>
            </a:r>
          </a:p>
        </p:txBody>
      </p:sp>
      <p:sp>
        <p:nvSpPr>
          <p:cNvPr id="9222" name="Text Box 6"/>
          <p:cNvSpPr txBox="1">
            <a:spLocks noChangeArrowheads="1"/>
          </p:cNvSpPr>
          <p:nvPr/>
        </p:nvSpPr>
        <p:spPr bwMode="auto">
          <a:xfrm>
            <a:off x="76200" y="5851525"/>
            <a:ext cx="9907588" cy="701675"/>
          </a:xfrm>
          <a:prstGeom prst="rect">
            <a:avLst/>
          </a:prstGeom>
          <a:noFill/>
          <a:ln w="9525">
            <a:noFill/>
            <a:miter lim="800000"/>
            <a:headEnd/>
            <a:tailEnd/>
          </a:ln>
        </p:spPr>
        <p:txBody>
          <a:bodyPr>
            <a:spAutoFit/>
          </a:bodyPr>
          <a:lstStyle/>
          <a:p>
            <a:r>
              <a:rPr lang="en-US" sz="4000" b="1">
                <a:solidFill>
                  <a:srgbClr val="0000FF"/>
                </a:solidFill>
              </a:rPr>
              <a:t>Keep rivers and lakes clean</a:t>
            </a:r>
          </a:p>
        </p:txBody>
      </p:sp>
      <p:pic>
        <p:nvPicPr>
          <p:cNvPr id="29703" name="Picture 7" descr="MCj02825440000[1]"/>
          <p:cNvPicPr>
            <a:picLocks noChangeAspect="1" noChangeArrowheads="1"/>
          </p:cNvPicPr>
          <p:nvPr/>
        </p:nvPicPr>
        <p:blipFill>
          <a:blip r:embed="rId2"/>
          <a:srcRect/>
          <a:stretch>
            <a:fillRect/>
          </a:stretch>
        </p:blipFill>
        <p:spPr bwMode="auto">
          <a:xfrm>
            <a:off x="493713" y="1752600"/>
            <a:ext cx="1563687" cy="1425575"/>
          </a:xfrm>
          <a:prstGeom prst="rect">
            <a:avLst/>
          </a:prstGeom>
          <a:noFill/>
          <a:ln w="9525">
            <a:noFill/>
            <a:miter lim="800000"/>
            <a:headEnd/>
            <a:tailEnd/>
          </a:ln>
        </p:spPr>
      </p:pic>
      <p:pic>
        <p:nvPicPr>
          <p:cNvPr id="29704" name="Picture 8" descr="MCj01743490000[1]"/>
          <p:cNvPicPr>
            <a:picLocks noChangeAspect="1" noChangeArrowheads="1"/>
          </p:cNvPicPr>
          <p:nvPr/>
        </p:nvPicPr>
        <p:blipFill>
          <a:blip r:embed="rId3"/>
          <a:srcRect/>
          <a:stretch>
            <a:fillRect/>
          </a:stretch>
        </p:blipFill>
        <p:spPr bwMode="auto">
          <a:xfrm>
            <a:off x="7285038" y="2362200"/>
            <a:ext cx="1325562" cy="1808163"/>
          </a:xfrm>
          <a:prstGeom prst="rect">
            <a:avLst/>
          </a:prstGeom>
          <a:noFill/>
          <a:ln w="9525">
            <a:noFill/>
            <a:miter lim="800000"/>
            <a:headEnd/>
            <a:tailEnd/>
          </a:ln>
        </p:spPr>
      </p:pic>
      <p:pic>
        <p:nvPicPr>
          <p:cNvPr id="29705" name="Picture 9" descr="MCj01563830000[1]"/>
          <p:cNvPicPr>
            <a:picLocks noChangeAspect="1" noChangeArrowheads="1"/>
          </p:cNvPicPr>
          <p:nvPr/>
        </p:nvPicPr>
        <p:blipFill>
          <a:blip r:embed="rId4"/>
          <a:srcRect/>
          <a:stretch>
            <a:fillRect/>
          </a:stretch>
        </p:blipFill>
        <p:spPr bwMode="auto">
          <a:xfrm>
            <a:off x="441325" y="3962400"/>
            <a:ext cx="1844675" cy="1709738"/>
          </a:xfrm>
          <a:prstGeom prst="rect">
            <a:avLst/>
          </a:prstGeom>
          <a:noFill/>
          <a:ln w="9525">
            <a:noFill/>
            <a:miter lim="800000"/>
            <a:headEnd/>
            <a:tailEnd/>
          </a:ln>
        </p:spPr>
      </p:pic>
      <p:pic>
        <p:nvPicPr>
          <p:cNvPr id="29706" name="Picture 11" descr="MPj04000640000[1]"/>
          <p:cNvPicPr>
            <a:picLocks noChangeAspect="1" noChangeArrowheads="1"/>
          </p:cNvPicPr>
          <p:nvPr/>
        </p:nvPicPr>
        <p:blipFill>
          <a:blip r:embed="rId5"/>
          <a:srcRect/>
          <a:stretch>
            <a:fillRect/>
          </a:stretch>
        </p:blipFill>
        <p:spPr bwMode="auto">
          <a:xfrm>
            <a:off x="7010400" y="5121275"/>
            <a:ext cx="1981200" cy="1584325"/>
          </a:xfrm>
          <a:prstGeom prst="rect">
            <a:avLst/>
          </a:prstGeom>
          <a:noFill/>
          <a:ln w="9525">
            <a:noFill/>
            <a:miter lim="800000"/>
            <a:headEnd/>
            <a:tailEnd/>
          </a:ln>
        </p:spPr>
      </p:pic>
      <p:sp>
        <p:nvSpPr>
          <p:cNvPr id="29707" name="Text Box 12"/>
          <p:cNvSpPr txBox="1">
            <a:spLocks noChangeArrowheads="1"/>
          </p:cNvSpPr>
          <p:nvPr/>
        </p:nvSpPr>
        <p:spPr bwMode="auto">
          <a:xfrm>
            <a:off x="174625" y="2049463"/>
            <a:ext cx="184150" cy="366712"/>
          </a:xfrm>
          <a:prstGeom prst="rect">
            <a:avLst/>
          </a:prstGeom>
          <a:noFill/>
          <a:ln w="9525">
            <a:noFill/>
            <a:miter lim="800000"/>
            <a:headEnd/>
            <a:tailEnd/>
          </a:ln>
        </p:spPr>
        <p:txBody>
          <a:bodyPr>
            <a:spAutoFit/>
          </a:bodyPr>
          <a:lstStyle/>
          <a:p>
            <a:pPr>
              <a:spcBef>
                <a:spcPct val="50000"/>
              </a:spcBef>
            </a:pPr>
            <a:r>
              <a:rPr lang="en-US" b="1"/>
              <a:t>1</a:t>
            </a:r>
          </a:p>
        </p:txBody>
      </p:sp>
      <p:sp>
        <p:nvSpPr>
          <p:cNvPr id="29708" name="Text Box 13"/>
          <p:cNvSpPr txBox="1">
            <a:spLocks noChangeArrowheads="1"/>
          </p:cNvSpPr>
          <p:nvPr/>
        </p:nvSpPr>
        <p:spPr bwMode="auto">
          <a:xfrm>
            <a:off x="6842125" y="3084513"/>
            <a:ext cx="311150" cy="366712"/>
          </a:xfrm>
          <a:prstGeom prst="rect">
            <a:avLst/>
          </a:prstGeom>
          <a:noFill/>
          <a:ln w="9525">
            <a:noFill/>
            <a:miter lim="800000"/>
            <a:headEnd/>
            <a:tailEnd/>
          </a:ln>
        </p:spPr>
        <p:txBody>
          <a:bodyPr wrap="none">
            <a:spAutoFit/>
          </a:bodyPr>
          <a:lstStyle/>
          <a:p>
            <a:r>
              <a:rPr lang="en-US" b="1"/>
              <a:t>2</a:t>
            </a:r>
          </a:p>
        </p:txBody>
      </p:sp>
      <p:sp>
        <p:nvSpPr>
          <p:cNvPr id="29709" name="Text Box 14"/>
          <p:cNvSpPr txBox="1">
            <a:spLocks noChangeArrowheads="1"/>
          </p:cNvSpPr>
          <p:nvPr/>
        </p:nvSpPr>
        <p:spPr bwMode="auto">
          <a:xfrm>
            <a:off x="136525" y="4227513"/>
            <a:ext cx="311150" cy="366712"/>
          </a:xfrm>
          <a:prstGeom prst="rect">
            <a:avLst/>
          </a:prstGeom>
          <a:noFill/>
          <a:ln w="9525">
            <a:noFill/>
            <a:miter lim="800000"/>
            <a:headEnd/>
            <a:tailEnd/>
          </a:ln>
        </p:spPr>
        <p:txBody>
          <a:bodyPr wrap="none">
            <a:spAutoFit/>
          </a:bodyPr>
          <a:lstStyle/>
          <a:p>
            <a:r>
              <a:rPr lang="en-US" b="1"/>
              <a:t>3</a:t>
            </a:r>
          </a:p>
        </p:txBody>
      </p:sp>
      <p:sp>
        <p:nvSpPr>
          <p:cNvPr id="29710" name="Text Box 15"/>
          <p:cNvSpPr txBox="1">
            <a:spLocks noChangeArrowheads="1"/>
          </p:cNvSpPr>
          <p:nvPr/>
        </p:nvSpPr>
        <p:spPr bwMode="auto">
          <a:xfrm>
            <a:off x="6613525" y="5446713"/>
            <a:ext cx="311150" cy="366712"/>
          </a:xfrm>
          <a:prstGeom prst="rect">
            <a:avLst/>
          </a:prstGeom>
          <a:noFill/>
          <a:ln w="9525">
            <a:noFill/>
            <a:miter lim="800000"/>
            <a:headEnd/>
            <a:tailEnd/>
          </a:ln>
        </p:spPr>
        <p:txBody>
          <a:bodyPr wrap="none">
            <a:spAutoFit/>
          </a:bodyPr>
          <a:lstStyle/>
          <a:p>
            <a:r>
              <a:rPr lang="en-US" b="1"/>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box(in)">
                                      <p:cBhvr>
                                        <p:cTn id="7" dur="500"/>
                                        <p:tgtEl>
                                          <p:spTgt spid="921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9220"/>
                                        </p:tgtEl>
                                        <p:attrNameLst>
                                          <p:attrName>style.visibility</p:attrName>
                                        </p:attrNameLst>
                                      </p:cBhvr>
                                      <p:to>
                                        <p:strVal val="visible"/>
                                      </p:to>
                                    </p:set>
                                    <p:animEffect transition="in" filter="box(out)">
                                      <p:cBhvr>
                                        <p:cTn id="12" dur="500"/>
                                        <p:tgtEl>
                                          <p:spTgt spid="922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221"/>
                                        </p:tgtEl>
                                        <p:attrNameLst>
                                          <p:attrName>style.visibility</p:attrName>
                                        </p:attrNameLst>
                                      </p:cBhvr>
                                      <p:to>
                                        <p:strVal val="visible"/>
                                      </p:to>
                                    </p:set>
                                    <p:animEffect transition="in" filter="box(in)">
                                      <p:cBhvr>
                                        <p:cTn id="17" dur="500"/>
                                        <p:tgtEl>
                                          <p:spTgt spid="9221"/>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9222"/>
                                        </p:tgtEl>
                                        <p:attrNameLst>
                                          <p:attrName>style.visibility</p:attrName>
                                        </p:attrNameLst>
                                      </p:cBhvr>
                                      <p:to>
                                        <p:strVal val="visible"/>
                                      </p:to>
                                    </p:set>
                                    <p:animEffect transition="in" filter="box(out)">
                                      <p:cBhvr>
                                        <p:cTn id="22"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p:bldP spid="9220" grpId="0"/>
      <p:bldP spid="9221" grpId="0"/>
      <p:bldP spid="92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2"/>
          <p:cNvGrpSpPr>
            <a:grpSpLocks/>
          </p:cNvGrpSpPr>
          <p:nvPr/>
        </p:nvGrpSpPr>
        <p:grpSpPr bwMode="auto">
          <a:xfrm>
            <a:off x="522288" y="152400"/>
            <a:ext cx="8164512" cy="6172199"/>
            <a:chOff x="822" y="504"/>
            <a:chExt cx="9883" cy="5859"/>
          </a:xfrm>
        </p:grpSpPr>
        <p:sp>
          <p:nvSpPr>
            <p:cNvPr id="4099" name="Freeform 3"/>
            <p:cNvSpPr>
              <a:spLocks/>
            </p:cNvSpPr>
            <p:nvPr/>
          </p:nvSpPr>
          <p:spPr bwMode="auto">
            <a:xfrm>
              <a:off x="830" y="6355"/>
              <a:ext cx="9866" cy="0"/>
            </a:xfrm>
            <a:custGeom>
              <a:avLst/>
              <a:gdLst/>
              <a:ahLst/>
              <a:cxnLst>
                <a:cxn ang="0">
                  <a:pos x="0" y="0"/>
                </a:cxn>
                <a:cxn ang="0">
                  <a:pos x="9867" y="0"/>
                </a:cxn>
              </a:cxnLst>
              <a:rect l="0" t="0" r="r" b="b"/>
              <a:pathLst>
                <a:path w="9866">
                  <a:moveTo>
                    <a:pt x="0" y="0"/>
                  </a:moveTo>
                  <a:lnTo>
                    <a:pt x="9867" y="0"/>
                  </a:lnTo>
                </a:path>
              </a:pathLst>
            </a:custGeom>
            <a:noFill/>
            <a:ln w="10414">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4100" name="Picture 4"/>
            <p:cNvPicPr>
              <a:picLocks noChangeAspect="1" noChangeArrowheads="1"/>
            </p:cNvPicPr>
            <p:nvPr/>
          </p:nvPicPr>
          <p:blipFill>
            <a:blip r:embed="rId2"/>
            <a:srcRect/>
            <a:stretch>
              <a:fillRect/>
            </a:stretch>
          </p:blipFill>
          <p:spPr bwMode="auto">
            <a:xfrm>
              <a:off x="862" y="504"/>
              <a:ext cx="9840" cy="5830"/>
            </a:xfrm>
            <a:prstGeom prst="rect">
              <a:avLst/>
            </a:prstGeom>
            <a:noFill/>
          </p:spPr>
        </p:pic>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934200" cy="868362"/>
          </a:xfrm>
        </p:spPr>
        <p:txBody>
          <a:bodyPr>
            <a:normAutofit/>
          </a:bodyPr>
          <a:lstStyle/>
          <a:p>
            <a:pPr algn="l"/>
            <a:r>
              <a:rPr lang="en-US" sz="2800" b="1" dirty="0" smtClean="0">
                <a:solidFill>
                  <a:schemeClr val="accent1">
                    <a:lumMod val="50000"/>
                  </a:schemeClr>
                </a:solidFill>
              </a:rPr>
              <a:t>BIOTIC COMPONENTS:</a:t>
            </a:r>
            <a:endParaRPr lang="en-US" sz="2800" dirty="0">
              <a:solidFill>
                <a:schemeClr val="accent1">
                  <a:lumMod val="50000"/>
                </a:schemeClr>
              </a:solidFill>
            </a:endParaRPr>
          </a:p>
        </p:txBody>
      </p:sp>
      <p:sp>
        <p:nvSpPr>
          <p:cNvPr id="3" name="Content Placeholder 2"/>
          <p:cNvSpPr>
            <a:spLocks noGrp="1"/>
          </p:cNvSpPr>
          <p:nvPr>
            <p:ph idx="1"/>
          </p:nvPr>
        </p:nvSpPr>
        <p:spPr>
          <a:xfrm>
            <a:off x="457200" y="838200"/>
            <a:ext cx="8458200" cy="3733800"/>
          </a:xfrm>
        </p:spPr>
        <p:txBody>
          <a:bodyPr/>
          <a:lstStyle/>
          <a:p>
            <a:pPr>
              <a:buNone/>
            </a:pPr>
            <a:r>
              <a:rPr lang="en-US" b="1" dirty="0" smtClean="0">
                <a:solidFill>
                  <a:schemeClr val="accent6">
                    <a:lumMod val="75000"/>
                  </a:schemeClr>
                </a:solidFill>
              </a:rPr>
              <a:t>a)Producers: </a:t>
            </a:r>
          </a:p>
          <a:p>
            <a:r>
              <a:rPr lang="en-US" dirty="0" smtClean="0"/>
              <a:t>These are mainly producing food themselves e.g., Green plants produce food by photosynthesis in the presence of sunlight from raw materials like water and carbon dioxide. They are known as photo-</a:t>
            </a:r>
            <a:r>
              <a:rPr lang="en-US" dirty="0" err="1" smtClean="0"/>
              <a:t>autotrophs</a:t>
            </a:r>
            <a:endParaRPr lang="en-US" dirty="0"/>
          </a:p>
        </p:txBody>
      </p:sp>
      <p:pic>
        <p:nvPicPr>
          <p:cNvPr id="5124" name="Picture 4"/>
          <p:cNvPicPr>
            <a:picLocks noChangeAspect="1" noChangeArrowheads="1"/>
          </p:cNvPicPr>
          <p:nvPr/>
        </p:nvPicPr>
        <p:blipFill>
          <a:blip r:embed="rId2"/>
          <a:srcRect/>
          <a:stretch>
            <a:fillRect/>
          </a:stretch>
        </p:blipFill>
        <p:spPr bwMode="auto">
          <a:xfrm>
            <a:off x="457200" y="4343400"/>
            <a:ext cx="8229600" cy="20764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457200"/>
            <a:ext cx="4419600" cy="6248400"/>
          </a:xfrm>
        </p:spPr>
        <p:txBody>
          <a:bodyPr>
            <a:normAutofit fontScale="55000" lnSpcReduction="20000"/>
          </a:bodyPr>
          <a:lstStyle/>
          <a:p>
            <a:pPr>
              <a:buNone/>
            </a:pPr>
            <a:r>
              <a:rPr lang="en-US" sz="5800" b="1" dirty="0" smtClean="0">
                <a:solidFill>
                  <a:schemeClr val="accent6">
                    <a:lumMod val="75000"/>
                  </a:schemeClr>
                </a:solidFill>
              </a:rPr>
              <a:t>b)Consumers: </a:t>
            </a:r>
          </a:p>
          <a:p>
            <a:pPr>
              <a:buNone/>
            </a:pPr>
            <a:r>
              <a:rPr lang="en-US" sz="3600" b="1" dirty="0" smtClean="0">
                <a:solidFill>
                  <a:schemeClr val="accent1">
                    <a:lumMod val="50000"/>
                  </a:schemeClr>
                </a:solidFill>
              </a:rPr>
              <a:t>These organisms get their food by feeding on other organisms. They are of the following types:</a:t>
            </a:r>
          </a:p>
          <a:p>
            <a:pPr>
              <a:buNone/>
            </a:pPr>
            <a:endParaRPr lang="en-US" sz="3600" b="1" dirty="0" smtClean="0">
              <a:solidFill>
                <a:schemeClr val="accent1">
                  <a:lumMod val="50000"/>
                </a:schemeClr>
              </a:solidFill>
            </a:endParaRPr>
          </a:p>
          <a:p>
            <a:pPr algn="just">
              <a:buFont typeface="Wingdings" pitchFamily="2" charset="2"/>
              <a:buChar char="ü"/>
            </a:pPr>
            <a:r>
              <a:rPr lang="en-US" sz="3600" b="1" dirty="0" smtClean="0">
                <a:solidFill>
                  <a:schemeClr val="accent1">
                    <a:lumMod val="50000"/>
                  </a:schemeClr>
                </a:solidFill>
              </a:rPr>
              <a:t>        Herbivores—which feed on plants e.g. rabbit, insect.</a:t>
            </a:r>
          </a:p>
          <a:p>
            <a:pPr algn="just">
              <a:buFont typeface="Wingdings" pitchFamily="2" charset="2"/>
              <a:buChar char="ü"/>
            </a:pPr>
            <a:endParaRPr lang="en-US" sz="3600" b="1" dirty="0" smtClean="0">
              <a:solidFill>
                <a:schemeClr val="accent1">
                  <a:lumMod val="50000"/>
                </a:schemeClr>
              </a:solidFill>
            </a:endParaRPr>
          </a:p>
          <a:p>
            <a:pPr algn="just">
              <a:buFont typeface="Wingdings" pitchFamily="2" charset="2"/>
              <a:buChar char="ü"/>
            </a:pPr>
            <a:r>
              <a:rPr lang="en-US" sz="3600" b="1" dirty="0" smtClean="0">
                <a:solidFill>
                  <a:schemeClr val="accent1">
                    <a:lumMod val="50000"/>
                  </a:schemeClr>
                </a:solidFill>
              </a:rPr>
              <a:t>	Carnivores—which  feed  on  herbivores  as  secondary  carnivores  (e.g.,  frog,  small  fish)  or  tertiary carnivores (e.g., snake, big fish), which feed on other consumers.</a:t>
            </a:r>
          </a:p>
          <a:p>
            <a:pPr algn="just">
              <a:buNone/>
            </a:pPr>
            <a:r>
              <a:rPr lang="en-US" sz="3600" b="1" dirty="0" smtClean="0">
                <a:solidFill>
                  <a:schemeClr val="accent1">
                    <a:lumMod val="50000"/>
                  </a:schemeClr>
                </a:solidFill>
              </a:rPr>
              <a:t>   </a:t>
            </a:r>
          </a:p>
          <a:p>
            <a:pPr algn="just">
              <a:buFont typeface="Wingdings" pitchFamily="2" charset="2"/>
              <a:buChar char="ü"/>
            </a:pPr>
            <a:r>
              <a:rPr lang="en-US" sz="3600" b="1" dirty="0" smtClean="0">
                <a:solidFill>
                  <a:schemeClr val="accent1">
                    <a:lumMod val="50000"/>
                  </a:schemeClr>
                </a:solidFill>
              </a:rPr>
              <a:t>Omnivores—which feed on both plants and animals e.g.,</a:t>
            </a:r>
          </a:p>
          <a:p>
            <a:pPr algn="just">
              <a:buNone/>
            </a:pPr>
            <a:r>
              <a:rPr lang="en-US" sz="3600" b="1" dirty="0" smtClean="0">
                <a:solidFill>
                  <a:schemeClr val="accent1">
                    <a:lumMod val="50000"/>
                  </a:schemeClr>
                </a:solidFill>
              </a:rPr>
              <a:t> humans, rats, many birds.</a:t>
            </a:r>
          </a:p>
          <a:p>
            <a:pPr algn="just">
              <a:buFont typeface="Wingdings" pitchFamily="2" charset="2"/>
              <a:buChar char="ü"/>
            </a:pPr>
            <a:endParaRPr lang="en-US" sz="3600" b="1" dirty="0" smtClean="0">
              <a:solidFill>
                <a:schemeClr val="accent1">
                  <a:lumMod val="50000"/>
                </a:schemeClr>
              </a:solidFill>
            </a:endParaRPr>
          </a:p>
          <a:p>
            <a:pPr algn="just">
              <a:buFont typeface="Wingdings" pitchFamily="2" charset="2"/>
              <a:buChar char="ü"/>
            </a:pPr>
            <a:r>
              <a:rPr lang="en-US" sz="3600" b="1" dirty="0" smtClean="0">
                <a:solidFill>
                  <a:schemeClr val="accent1">
                    <a:lumMod val="50000"/>
                  </a:schemeClr>
                </a:solidFill>
              </a:rPr>
              <a:t>  </a:t>
            </a:r>
            <a:r>
              <a:rPr lang="en-US" sz="3600" b="1" dirty="0" err="1" smtClean="0">
                <a:solidFill>
                  <a:schemeClr val="accent1">
                    <a:lumMod val="50000"/>
                  </a:schemeClr>
                </a:solidFill>
              </a:rPr>
              <a:t>Detritivores</a:t>
            </a:r>
            <a:r>
              <a:rPr lang="en-US" sz="3600" b="1" dirty="0" smtClean="0">
                <a:solidFill>
                  <a:schemeClr val="accent1">
                    <a:lumMod val="50000"/>
                  </a:schemeClr>
                </a:solidFill>
              </a:rPr>
              <a:t>—which feed on dead organisms e.g., earth worm</a:t>
            </a:r>
            <a:r>
              <a:rPr lang="en-US" b="1" dirty="0" smtClean="0">
                <a:solidFill>
                  <a:schemeClr val="accent1">
                    <a:lumMod val="50000"/>
                  </a:schemeClr>
                </a:solidFill>
              </a:rPr>
              <a:t>, crab, ants.</a:t>
            </a:r>
          </a:p>
          <a:p>
            <a:endParaRPr lang="en-US" dirty="0"/>
          </a:p>
        </p:txBody>
      </p:sp>
      <p:pic>
        <p:nvPicPr>
          <p:cNvPr id="6146" name="Picture 2" descr="C:\Users\system administrator\Desktop\ecosystem-unit-16-728.jpg"/>
          <p:cNvPicPr>
            <a:picLocks noChangeAspect="1" noChangeArrowheads="1"/>
          </p:cNvPicPr>
          <p:nvPr/>
        </p:nvPicPr>
        <p:blipFill>
          <a:blip r:embed="rId2"/>
          <a:srcRect/>
          <a:stretch>
            <a:fillRect/>
          </a:stretch>
        </p:blipFill>
        <p:spPr bwMode="auto">
          <a:xfrm>
            <a:off x="533400" y="228600"/>
            <a:ext cx="3733800" cy="580072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system administrator\Desktop\4+Types+of+Consumers+Herbivores+only+eat+producers+(like+plants).jpg"/>
          <p:cNvPicPr>
            <a:picLocks noGrp="1" noChangeAspect="1" noChangeArrowheads="1"/>
          </p:cNvPicPr>
          <p:nvPr>
            <p:ph idx="1"/>
          </p:nvPr>
        </p:nvPicPr>
        <p:blipFill>
          <a:blip r:embed="rId2"/>
          <a:srcRect/>
          <a:stretch>
            <a:fillRect/>
          </a:stretch>
        </p:blipFill>
        <p:spPr bwMode="auto">
          <a:xfrm>
            <a:off x="457201" y="609600"/>
            <a:ext cx="8452908" cy="551656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762000"/>
            <a:ext cx="5943600" cy="5364163"/>
          </a:xfrm>
        </p:spPr>
        <p:txBody>
          <a:bodyPr>
            <a:normAutofit/>
          </a:bodyPr>
          <a:lstStyle/>
          <a:p>
            <a:pPr algn="just">
              <a:buNone/>
            </a:pPr>
            <a:r>
              <a:rPr lang="en-US" b="1" smtClean="0">
                <a:solidFill>
                  <a:schemeClr val="accent6">
                    <a:lumMod val="75000"/>
                  </a:schemeClr>
                </a:solidFill>
              </a:rPr>
              <a:t>c) Decomposers</a:t>
            </a:r>
            <a:r>
              <a:rPr lang="en-US" b="1" dirty="0" smtClean="0">
                <a:solidFill>
                  <a:schemeClr val="accent6">
                    <a:lumMod val="75000"/>
                  </a:schemeClr>
                </a:solidFill>
              </a:rPr>
              <a:t>: </a:t>
            </a:r>
          </a:p>
          <a:p>
            <a:pPr algn="just"/>
            <a:r>
              <a:rPr lang="en-US" sz="2400" dirty="0" smtClean="0"/>
              <a:t>These are micro-organisms which break down organic matter into inorganic compounds and in this process they derive their nutrition. They play a very important role in converting the essential nutrients from unavailable organic form to free inorganic form that is available for use by plants </a:t>
            </a:r>
            <a:r>
              <a:rPr lang="en-US" sz="2400" i="1" dirty="0" smtClean="0"/>
              <a:t>e.g., </a:t>
            </a:r>
            <a:r>
              <a:rPr lang="en-US" sz="2400" dirty="0" smtClean="0"/>
              <a:t>bacteria, fungi.</a:t>
            </a:r>
            <a:endParaRPr lang="en-US" sz="2400" dirty="0"/>
          </a:p>
        </p:txBody>
      </p:sp>
      <p:pic>
        <p:nvPicPr>
          <p:cNvPr id="8194" name="Picture 2" descr="C:\Users\system administrator\Desktop\4937231.jpg"/>
          <p:cNvPicPr>
            <a:picLocks noChangeAspect="1" noChangeArrowheads="1"/>
          </p:cNvPicPr>
          <p:nvPr/>
        </p:nvPicPr>
        <p:blipFill>
          <a:blip r:embed="rId2"/>
          <a:srcRect/>
          <a:stretch>
            <a:fillRect/>
          </a:stretch>
        </p:blipFill>
        <p:spPr bwMode="auto">
          <a:xfrm>
            <a:off x="304800" y="1524000"/>
            <a:ext cx="2381250" cy="3429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ystem administrator\Desktop\b4007425194327979fc3dfdec4a9b83e.jpg"/>
          <p:cNvPicPr>
            <a:picLocks noGrp="1" noChangeAspect="1" noChangeArrowheads="1"/>
          </p:cNvPicPr>
          <p:nvPr>
            <p:ph idx="1"/>
          </p:nvPr>
        </p:nvPicPr>
        <p:blipFill>
          <a:blip r:embed="rId2"/>
          <a:srcRect/>
          <a:stretch>
            <a:fillRect/>
          </a:stretch>
        </p:blipFill>
        <p:spPr bwMode="auto">
          <a:xfrm>
            <a:off x="457200" y="533400"/>
            <a:ext cx="8153400" cy="60198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a:buNone/>
            </a:pPr>
            <a:r>
              <a:rPr lang="en-US" b="1" u="sng" dirty="0" smtClean="0"/>
              <a:t>ABIOTIC COMPONENTS:</a:t>
            </a:r>
            <a:r>
              <a:rPr lang="en-US" b="1" dirty="0" smtClean="0"/>
              <a:t> </a:t>
            </a:r>
          </a:p>
          <a:p>
            <a:pPr>
              <a:lnSpc>
                <a:spcPct val="170000"/>
              </a:lnSpc>
              <a:buNone/>
            </a:pPr>
            <a:r>
              <a:rPr lang="en-US" dirty="0" smtClean="0"/>
              <a:t>	</a:t>
            </a:r>
            <a:r>
              <a:rPr lang="en-US" b="1" dirty="0" smtClean="0"/>
              <a:t>Physical components </a:t>
            </a:r>
            <a:r>
              <a:rPr lang="en-US" dirty="0" smtClean="0"/>
              <a:t>include sunlight, solar intensity, rainfall, temperature, wind speed and direction,  water availability, soil texture etc.</a:t>
            </a:r>
          </a:p>
          <a:p>
            <a:pPr>
              <a:lnSpc>
                <a:spcPct val="170000"/>
              </a:lnSpc>
              <a:buNone/>
            </a:pPr>
            <a:endParaRPr lang="en-US" dirty="0" smtClean="0"/>
          </a:p>
          <a:p>
            <a:pPr>
              <a:lnSpc>
                <a:spcPct val="170000"/>
              </a:lnSpc>
              <a:buNone/>
            </a:pPr>
            <a:r>
              <a:rPr lang="en-US" b="1" dirty="0" smtClean="0"/>
              <a:t>Chemical components </a:t>
            </a:r>
            <a:r>
              <a:rPr lang="en-US" dirty="0" smtClean="0"/>
              <a:t>include major essential nutrients like C, N, P, K, H2, O2, S etc. and micronutrients like Fe, Mo, Zn, Cu etc., salts and toxic substances like pesticides. These </a:t>
            </a:r>
            <a:r>
              <a:rPr lang="en-US" dirty="0" err="1" smtClean="0"/>
              <a:t>physico</a:t>
            </a:r>
            <a:r>
              <a:rPr lang="en-US" dirty="0" smtClean="0"/>
              <a:t>-chemical factors of water, air and soil play an important role in ecosystem functioning.</a:t>
            </a:r>
            <a:br>
              <a:rPr lang="en-US" dirty="0" smtClean="0"/>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rPr>
              <a:t>Functions of ecosystem:</a:t>
            </a:r>
            <a:r>
              <a:rPr lang="en-US" dirty="0" smtClean="0"/>
              <a:t/>
            </a:r>
            <a:br>
              <a:rPr lang="en-US" dirty="0" smtClean="0"/>
            </a:br>
            <a:endParaRPr lang="en-US" dirty="0"/>
          </a:p>
        </p:txBody>
      </p:sp>
      <p:sp>
        <p:nvSpPr>
          <p:cNvPr id="5" name="Content Placeholder 4"/>
          <p:cNvSpPr>
            <a:spLocks noGrp="1"/>
          </p:cNvSpPr>
          <p:nvPr>
            <p:ph idx="1"/>
          </p:nvPr>
        </p:nvSpPr>
        <p:spPr>
          <a:xfrm>
            <a:off x="152400" y="990600"/>
            <a:ext cx="7772400" cy="5135563"/>
          </a:xfrm>
        </p:spPr>
        <p:txBody>
          <a:bodyPr>
            <a:normAutofit/>
          </a:bodyPr>
          <a:lstStyle/>
          <a:p>
            <a:pPr lvl="0"/>
            <a:r>
              <a:rPr lang="en-US" dirty="0" smtClean="0">
                <a:solidFill>
                  <a:srgbClr val="FF0000"/>
                </a:solidFill>
              </a:rPr>
              <a:t>Primary function:</a:t>
            </a:r>
          </a:p>
          <a:p>
            <a:pPr algn="just">
              <a:buNone/>
            </a:pPr>
            <a:r>
              <a:rPr lang="en-US" dirty="0" smtClean="0"/>
              <a:t>The primary function of all ecosystem is manufacture of starch ( Photo synthesis) </a:t>
            </a:r>
          </a:p>
          <a:p>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6857"/>
          <a:stretch/>
        </p:blipFill>
        <p:spPr>
          <a:xfrm>
            <a:off x="304800" y="3048000"/>
            <a:ext cx="8382000" cy="348615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1152" y="457200"/>
            <a:ext cx="8534400" cy="2590800"/>
          </a:xfrm>
        </p:spPr>
        <p:txBody>
          <a:bodyPr>
            <a:normAutofit fontScale="85000" lnSpcReduction="20000"/>
          </a:bodyPr>
          <a:lstStyle/>
          <a:p>
            <a:pPr lvl="0"/>
            <a:r>
              <a:rPr lang="en-US" dirty="0">
                <a:solidFill>
                  <a:srgbClr val="FF0000"/>
                </a:solidFill>
              </a:rPr>
              <a:t>Secondary function: </a:t>
            </a:r>
          </a:p>
          <a:p>
            <a:pPr lvl="0" algn="just">
              <a:buNone/>
            </a:pPr>
            <a:r>
              <a:rPr lang="en-US" dirty="0"/>
              <a:t> the secondary function of all ecosystem is distribution of energy in the form of food to all consumers</a:t>
            </a:r>
            <a:r>
              <a:rPr lang="en-US" dirty="0" smtClean="0"/>
              <a:t>.</a:t>
            </a:r>
          </a:p>
          <a:p>
            <a:pPr lvl="0" algn="just">
              <a:buNone/>
            </a:pPr>
            <a:endParaRPr lang="en-US" dirty="0"/>
          </a:p>
          <a:p>
            <a:pPr lvl="0"/>
            <a:r>
              <a:rPr lang="en-US" dirty="0">
                <a:solidFill>
                  <a:srgbClr val="FF0000"/>
                </a:solidFill>
              </a:rPr>
              <a:t>Tertiary function: </a:t>
            </a:r>
          </a:p>
          <a:p>
            <a:pPr lvl="0">
              <a:buNone/>
            </a:pPr>
            <a:r>
              <a:rPr lang="en-US" dirty="0"/>
              <a:t>Cycling of decomposed matter  by decomposers</a:t>
            </a:r>
          </a:p>
          <a:p>
            <a:endParaRPr lang="en-IN"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0539"/>
          <a:stretch/>
        </p:blipFill>
        <p:spPr>
          <a:xfrm>
            <a:off x="291152" y="3048000"/>
            <a:ext cx="8319448" cy="3581400"/>
          </a:xfrm>
          <a:prstGeom prst="rect">
            <a:avLst/>
          </a:prstGeom>
        </p:spPr>
      </p:pic>
    </p:spTree>
    <p:extLst>
      <p:ext uri="{BB962C8B-B14F-4D97-AF65-F5344CB8AC3E}">
        <p14:creationId xmlns:p14="http://schemas.microsoft.com/office/powerpoint/2010/main" val="25293667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3800" y="1600200"/>
            <a:ext cx="4953000" cy="4525963"/>
          </a:xfrm>
        </p:spPr>
        <p:txBody>
          <a:bodyPr>
            <a:normAutofit fontScale="92500"/>
          </a:bodyPr>
          <a:lstStyle/>
          <a:p>
            <a:r>
              <a:rPr lang="en-US" dirty="0" smtClean="0"/>
              <a:t>Every ecosystem  has several interrelated  mechanisms that affects the human life .</a:t>
            </a:r>
          </a:p>
          <a:p>
            <a:r>
              <a:rPr lang="en-US" dirty="0" smtClean="0"/>
              <a:t>These are the water cycle , the carbon cycle , the oxygen cycle , Nitrogen cycle  and the energy cycle.</a:t>
            </a:r>
          </a:p>
          <a:p>
            <a:r>
              <a:rPr lang="en-US" dirty="0" smtClean="0"/>
              <a:t>Every ecosystem is controlled by these cycle.</a:t>
            </a:r>
            <a:endParaRPr lang="en-US" dirty="0"/>
          </a:p>
        </p:txBody>
      </p:sp>
      <p:pic>
        <p:nvPicPr>
          <p:cNvPr id="1026" name="Picture 2"/>
          <p:cNvPicPr>
            <a:picLocks noChangeAspect="1" noChangeArrowheads="1"/>
          </p:cNvPicPr>
          <p:nvPr/>
        </p:nvPicPr>
        <p:blipFill>
          <a:blip r:embed="rId2"/>
          <a:srcRect/>
          <a:stretch>
            <a:fillRect/>
          </a:stretch>
        </p:blipFill>
        <p:spPr bwMode="auto">
          <a:xfrm>
            <a:off x="0" y="2209800"/>
            <a:ext cx="3838575" cy="3590925"/>
          </a:xfrm>
          <a:prstGeom prst="rect">
            <a:avLst/>
          </a:prstGeom>
          <a:noFill/>
          <a:ln w="9525">
            <a:noFill/>
            <a:miter lim="800000"/>
            <a:headEnd/>
            <a:tailEnd/>
          </a:ln>
          <a:effectLst/>
        </p:spPr>
      </p:pic>
      <p:sp>
        <p:nvSpPr>
          <p:cNvPr id="5" name="Rectangle 4"/>
          <p:cNvSpPr/>
          <p:nvPr/>
        </p:nvSpPr>
        <p:spPr>
          <a:xfrm>
            <a:off x="2362200" y="228600"/>
            <a:ext cx="3571940"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Energy flow</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1752600"/>
            <a:ext cx="6629400" cy="424731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buFont typeface="Wingdings" pitchFamily="2" charset="2"/>
              <a:buChar char="Ø"/>
            </a:pP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Water cycle </a:t>
            </a:r>
          </a:p>
          <a:p>
            <a:pPr algn="just">
              <a:buFont typeface="Wingdings" pitchFamily="2" charset="2"/>
              <a:buChar char="Ø"/>
            </a:pP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Carbon cycle </a:t>
            </a:r>
          </a:p>
          <a:p>
            <a:pPr algn="just">
              <a:buFont typeface="Wingdings" pitchFamily="2" charset="2"/>
              <a:buChar char="Ø"/>
            </a:pP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Nitrogen cycle</a:t>
            </a:r>
          </a:p>
          <a:p>
            <a:pPr algn="just">
              <a:buFont typeface="Wingdings" pitchFamily="2" charset="2"/>
              <a:buChar char="Ø"/>
            </a:pP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Oxygen cycle</a:t>
            </a:r>
          </a:p>
          <a:p>
            <a:pPr algn="just">
              <a:buFont typeface="Wingdings" pitchFamily="2" charset="2"/>
              <a:buChar char="Ø"/>
            </a:pP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Energy cycle</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1752600" y="381000"/>
            <a:ext cx="457131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chemeClr val="tx2">
                    <a:lumMod val="50000"/>
                  </a:schemeClr>
                </a:solidFill>
                <a:effectLst>
                  <a:outerShdw blurRad="76200" dist="50800" dir="5400000" algn="tl" rotWithShape="0">
                    <a:srgbClr val="000000">
                      <a:alpha val="65000"/>
                    </a:srgbClr>
                  </a:outerShdw>
                </a:effectLst>
              </a:rPr>
              <a:t>Nutrient cycles</a:t>
            </a:r>
            <a:endParaRPr lang="en-US" sz="5400" b="1" cap="none" spc="50" dirty="0">
              <a:ln w="11430"/>
              <a:solidFill>
                <a:schemeClr val="tx2">
                  <a:lumMod val="50000"/>
                </a:schemeClr>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Water cycle </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dirty="0"/>
          </a:p>
        </p:txBody>
      </p:sp>
      <p:pic>
        <p:nvPicPr>
          <p:cNvPr id="4" name="Content Placeholder 3"/>
          <p:cNvPicPr>
            <a:picLocks noGrp="1"/>
          </p:cNvPicPr>
          <p:nvPr>
            <p:ph idx="1"/>
          </p:nvPr>
        </p:nvPicPr>
        <p:blipFill>
          <a:blip r:embed="rId2"/>
          <a:srcRect/>
          <a:stretch>
            <a:fillRect/>
          </a:stretch>
        </p:blipFill>
        <p:spPr bwMode="auto">
          <a:xfrm>
            <a:off x="609600" y="1143000"/>
            <a:ext cx="4495800" cy="5257800"/>
          </a:xfrm>
          <a:prstGeom prst="rect">
            <a:avLst/>
          </a:prstGeom>
          <a:noFill/>
          <a:ln w="9525">
            <a:noFill/>
            <a:miter lim="800000"/>
            <a:headEnd/>
            <a:tailEnd/>
          </a:ln>
        </p:spPr>
      </p:pic>
      <p:pic>
        <p:nvPicPr>
          <p:cNvPr id="2050" name="Picture 2"/>
          <p:cNvPicPr>
            <a:picLocks noChangeAspect="1" noChangeArrowheads="1"/>
          </p:cNvPicPr>
          <p:nvPr/>
        </p:nvPicPr>
        <p:blipFill>
          <a:blip r:embed="rId3"/>
          <a:srcRect/>
          <a:stretch>
            <a:fillRect/>
          </a:stretch>
        </p:blipFill>
        <p:spPr bwMode="auto">
          <a:xfrm>
            <a:off x="5334000" y="1676400"/>
            <a:ext cx="3581400" cy="4191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77500" lnSpcReduction="20000"/>
          </a:bodyPr>
          <a:lstStyle/>
          <a:p>
            <a:pPr algn="just">
              <a:buFont typeface="Wingdings" pitchFamily="2" charset="2"/>
              <a:buChar char="Ø"/>
            </a:pPr>
            <a:r>
              <a:rPr lang="en-US" dirty="0" smtClean="0"/>
              <a:t>When it rains, the water runs along the ground &amp; flow into rivers or flows directly into the sea.</a:t>
            </a:r>
          </a:p>
          <a:p>
            <a:pPr algn="just">
              <a:buNone/>
            </a:pPr>
            <a:endParaRPr lang="en-US" dirty="0" smtClean="0"/>
          </a:p>
          <a:p>
            <a:pPr algn="just">
              <a:buFont typeface="Wingdings" pitchFamily="2" charset="2"/>
              <a:buChar char="Ø"/>
            </a:pPr>
            <a:r>
              <a:rPr lang="en-US" dirty="0" smtClean="0"/>
              <a:t>A part of rain water that falls on land percolates into the ground this is stored underground throughout the rest of the years </a:t>
            </a:r>
          </a:p>
          <a:p>
            <a:pPr algn="just">
              <a:buNone/>
            </a:pPr>
            <a:endParaRPr lang="en-US" dirty="0" smtClean="0"/>
          </a:p>
          <a:p>
            <a:pPr algn="just">
              <a:buFont typeface="Wingdings" pitchFamily="2" charset="2"/>
              <a:buChar char="Ø"/>
            </a:pPr>
            <a:r>
              <a:rPr lang="en-US" dirty="0" smtClean="0"/>
              <a:t>The water is drawn up from the ground by plants along with the nutrients from the soil. the water is transpired from the leaves as water </a:t>
            </a:r>
            <a:r>
              <a:rPr lang="en-US" dirty="0" err="1" smtClean="0"/>
              <a:t>vapour</a:t>
            </a:r>
            <a:r>
              <a:rPr lang="en-US" dirty="0" smtClean="0"/>
              <a:t> and returned to the atmosphere. As it is lighter than the air, water </a:t>
            </a:r>
            <a:r>
              <a:rPr lang="en-US" dirty="0" err="1" smtClean="0"/>
              <a:t>vapour</a:t>
            </a:r>
            <a:r>
              <a:rPr lang="en-US" dirty="0" smtClean="0"/>
              <a:t> rises and form clouds.</a:t>
            </a:r>
          </a:p>
          <a:p>
            <a:pPr algn="just">
              <a:buNone/>
            </a:pPr>
            <a:endParaRPr lang="en-US" dirty="0" smtClean="0"/>
          </a:p>
          <a:p>
            <a:pPr algn="just">
              <a:buFont typeface="Wingdings" pitchFamily="2" charset="2"/>
              <a:buChar char="Ø"/>
            </a:pPr>
            <a:r>
              <a:rPr lang="en-US" dirty="0" smtClean="0"/>
              <a:t>Winds blows the cloud  for long distances and when the cloud ride higher , the </a:t>
            </a:r>
            <a:r>
              <a:rPr lang="en-US" dirty="0" err="1" smtClean="0"/>
              <a:t>vapour</a:t>
            </a:r>
            <a:r>
              <a:rPr lang="en-US" dirty="0" smtClean="0"/>
              <a:t> condenses and change into droplets , which falls on the land as rain.</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carbon cycle</a:t>
            </a:r>
            <a:endParaRPr lang="en-US" dirty="0"/>
          </a:p>
        </p:txBody>
      </p:sp>
      <p:pic>
        <p:nvPicPr>
          <p:cNvPr id="4" name="Content Placeholder 3"/>
          <p:cNvPicPr>
            <a:picLocks noGrp="1"/>
          </p:cNvPicPr>
          <p:nvPr>
            <p:ph idx="1"/>
          </p:nvPr>
        </p:nvPicPr>
        <p:blipFill>
          <a:blip r:embed="rId2"/>
          <a:srcRect/>
          <a:stretch>
            <a:fillRect/>
          </a:stretch>
        </p:blipFill>
        <p:spPr bwMode="auto">
          <a:xfrm>
            <a:off x="381000" y="1295400"/>
            <a:ext cx="3823137" cy="5334000"/>
          </a:xfrm>
          <a:prstGeom prst="rect">
            <a:avLst/>
          </a:prstGeom>
          <a:noFill/>
          <a:ln w="9525">
            <a:noFill/>
            <a:miter lim="800000"/>
            <a:headEnd/>
            <a:tailEnd/>
          </a:ln>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4323"/>
          <a:stretch/>
        </p:blipFill>
        <p:spPr>
          <a:xfrm>
            <a:off x="4343400" y="1417638"/>
            <a:ext cx="4506311" cy="5059362"/>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0000" lnSpcReduction="20000"/>
          </a:bodyPr>
          <a:lstStyle/>
          <a:p>
            <a:pPr algn="just">
              <a:buFont typeface="Wingdings" pitchFamily="2" charset="2"/>
              <a:buChar char="Ø"/>
            </a:pPr>
            <a:r>
              <a:rPr lang="en-US" b="1" dirty="0" smtClean="0">
                <a:solidFill>
                  <a:schemeClr val="tx2">
                    <a:lumMod val="60000"/>
                    <a:lumOff val="40000"/>
                  </a:schemeClr>
                </a:solidFill>
              </a:rPr>
              <a:t>   The carbon which occurs in organic compounds , is included in both biotic and abiotic parts of the eco system.</a:t>
            </a:r>
          </a:p>
          <a:p>
            <a:pPr algn="just">
              <a:buNone/>
            </a:pPr>
            <a:endParaRPr lang="en-US" b="1" dirty="0" smtClean="0">
              <a:solidFill>
                <a:schemeClr val="tx2">
                  <a:lumMod val="60000"/>
                  <a:lumOff val="40000"/>
                </a:schemeClr>
              </a:solidFill>
            </a:endParaRPr>
          </a:p>
          <a:p>
            <a:pPr algn="just">
              <a:buFont typeface="Wingdings" pitchFamily="2" charset="2"/>
              <a:buChar char="Ø"/>
            </a:pPr>
            <a:r>
              <a:rPr lang="en-US" b="1" dirty="0" smtClean="0">
                <a:solidFill>
                  <a:schemeClr val="tx2">
                    <a:lumMod val="60000"/>
                    <a:lumOff val="40000"/>
                  </a:schemeClr>
                </a:solidFill>
              </a:rPr>
              <a:t>   Plants use photosynthesis process for their growth and development.</a:t>
            </a:r>
          </a:p>
          <a:p>
            <a:pPr algn="just">
              <a:buNone/>
            </a:pPr>
            <a:endParaRPr lang="en-US" b="1" dirty="0" smtClean="0">
              <a:solidFill>
                <a:schemeClr val="tx2">
                  <a:lumMod val="60000"/>
                  <a:lumOff val="40000"/>
                </a:schemeClr>
              </a:solidFill>
            </a:endParaRPr>
          </a:p>
          <a:p>
            <a:pPr algn="just">
              <a:buFont typeface="Wingdings" pitchFamily="2" charset="2"/>
              <a:buChar char="Ø"/>
            </a:pPr>
            <a:r>
              <a:rPr lang="en-US" b="1" dirty="0" smtClean="0">
                <a:solidFill>
                  <a:schemeClr val="tx2">
                    <a:lumMod val="60000"/>
                    <a:lumOff val="40000"/>
                  </a:schemeClr>
                </a:solidFill>
              </a:rPr>
              <a:t>     In this process, plants releases oxygen into the atmosphere on which animals depends for their respiration.</a:t>
            </a:r>
          </a:p>
          <a:p>
            <a:pPr algn="just">
              <a:buNone/>
            </a:pPr>
            <a:endParaRPr lang="en-US" b="1" dirty="0" smtClean="0">
              <a:solidFill>
                <a:schemeClr val="tx2">
                  <a:lumMod val="60000"/>
                  <a:lumOff val="40000"/>
                </a:schemeClr>
              </a:solidFill>
            </a:endParaRPr>
          </a:p>
          <a:p>
            <a:pPr algn="just">
              <a:buFont typeface="Wingdings" pitchFamily="2" charset="2"/>
              <a:buChar char="Ø"/>
            </a:pPr>
            <a:r>
              <a:rPr lang="en-US" b="1" dirty="0" smtClean="0">
                <a:solidFill>
                  <a:schemeClr val="tx2">
                    <a:lumMod val="60000"/>
                    <a:lumOff val="40000"/>
                  </a:schemeClr>
                </a:solidFill>
              </a:rPr>
              <a:t>   Herbivores animals feeds on plant material ,which is used by them for energy and for their growth</a:t>
            </a:r>
          </a:p>
          <a:p>
            <a:pPr algn="just">
              <a:buNone/>
            </a:pPr>
            <a:endParaRPr lang="en-US" b="1" dirty="0" smtClean="0">
              <a:solidFill>
                <a:schemeClr val="tx2">
                  <a:lumMod val="60000"/>
                  <a:lumOff val="40000"/>
                </a:schemeClr>
              </a:solidFill>
            </a:endParaRPr>
          </a:p>
          <a:p>
            <a:pPr algn="just">
              <a:buFont typeface="Wingdings" pitchFamily="2" charset="2"/>
              <a:buChar char="Ø"/>
            </a:pPr>
            <a:r>
              <a:rPr lang="en-US" b="1" dirty="0" smtClean="0">
                <a:solidFill>
                  <a:schemeClr val="tx2">
                    <a:lumMod val="60000"/>
                    <a:lumOff val="40000"/>
                  </a:schemeClr>
                </a:solidFill>
              </a:rPr>
              <a:t>Both plants releases oxygen and animals releases carbon dioxide during respiration. they also return fixed carbon to the soil in the waste they excrete.</a:t>
            </a:r>
          </a:p>
          <a:p>
            <a:pPr algn="just">
              <a:buNone/>
            </a:pPr>
            <a:endParaRPr lang="en-US" b="1" dirty="0" smtClean="0">
              <a:solidFill>
                <a:schemeClr val="tx2">
                  <a:lumMod val="60000"/>
                  <a:lumOff val="40000"/>
                </a:schemeClr>
              </a:solidFill>
            </a:endParaRPr>
          </a:p>
          <a:p>
            <a:pPr algn="just">
              <a:buFont typeface="Wingdings" pitchFamily="2" charset="2"/>
              <a:buChar char="Ø"/>
            </a:pPr>
            <a:r>
              <a:rPr lang="en-US" b="1" dirty="0" smtClean="0">
                <a:solidFill>
                  <a:schemeClr val="tx2">
                    <a:lumMod val="60000"/>
                    <a:lumOff val="40000"/>
                  </a:schemeClr>
                </a:solidFill>
              </a:rPr>
              <a:t>   When plants and animals die they return their carbon to the soil . these processes complete the carbon cycle.</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Nitrogen cycle</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dirty="0"/>
          </a:p>
        </p:txBody>
      </p:sp>
      <p:pic>
        <p:nvPicPr>
          <p:cNvPr id="3075" name="Picture 3"/>
          <p:cNvPicPr>
            <a:picLocks noGrp="1" noChangeAspect="1" noChangeArrowheads="1"/>
          </p:cNvPicPr>
          <p:nvPr>
            <p:ph idx="1"/>
          </p:nvPr>
        </p:nvPicPr>
        <p:blipFill rotWithShape="1">
          <a:blip r:embed="rId2"/>
          <a:srcRect l="5498" t="3894" r="6080" b="4556"/>
          <a:stretch/>
        </p:blipFill>
        <p:spPr bwMode="auto">
          <a:xfrm>
            <a:off x="381000" y="1223048"/>
            <a:ext cx="3390900" cy="5247821"/>
          </a:xfrm>
          <a:prstGeom prst="rect">
            <a:avLst/>
          </a:prstGeom>
          <a:noFill/>
          <a:ln w="9525">
            <a:noFill/>
            <a:miter lim="800000"/>
            <a:headEnd/>
            <a:tailEnd/>
          </a:ln>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5893"/>
          <a:stretch/>
        </p:blipFill>
        <p:spPr>
          <a:xfrm>
            <a:off x="4076700" y="1066799"/>
            <a:ext cx="4914900" cy="5504301"/>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70000" lnSpcReduction="20000"/>
          </a:bodyPr>
          <a:lstStyle/>
          <a:p>
            <a:r>
              <a:rPr lang="en-US" dirty="0" smtClean="0"/>
              <a:t>   </a:t>
            </a:r>
            <a:r>
              <a:rPr lang="en-US" b="1" dirty="0" smtClean="0">
                <a:solidFill>
                  <a:srgbClr val="C00000"/>
                </a:solidFill>
              </a:rPr>
              <a:t>Carnivorous animal feeds on herbivorous animals that live on plants.</a:t>
            </a:r>
          </a:p>
          <a:p>
            <a:pPr>
              <a:buNone/>
            </a:pPr>
            <a:r>
              <a:rPr lang="en-US" b="1" dirty="0" smtClean="0">
                <a:solidFill>
                  <a:srgbClr val="C00000"/>
                </a:solidFill>
              </a:rPr>
              <a:t> </a:t>
            </a:r>
          </a:p>
          <a:p>
            <a:r>
              <a:rPr lang="en-US" b="1" dirty="0" smtClean="0">
                <a:solidFill>
                  <a:srgbClr val="C00000"/>
                </a:solidFill>
              </a:rPr>
              <a:t>  When animals defecate, this waste material is broken down by worms and insects mostly beetles &amp; ants. </a:t>
            </a:r>
          </a:p>
          <a:p>
            <a:pPr>
              <a:buNone/>
            </a:pPr>
            <a:endParaRPr lang="en-US" b="1" dirty="0" smtClean="0">
              <a:solidFill>
                <a:srgbClr val="C00000"/>
              </a:solidFill>
            </a:endParaRPr>
          </a:p>
          <a:p>
            <a:r>
              <a:rPr lang="en-US" b="1" dirty="0" smtClean="0">
                <a:solidFill>
                  <a:srgbClr val="C00000"/>
                </a:solidFill>
              </a:rPr>
              <a:t>These small ‘soil animals’ break the waste material into smaller bits on which microscopic bacteria and fungi can act.</a:t>
            </a:r>
          </a:p>
          <a:p>
            <a:pPr>
              <a:buNone/>
            </a:pPr>
            <a:endParaRPr lang="en-US" b="1" dirty="0" smtClean="0">
              <a:solidFill>
                <a:srgbClr val="C00000"/>
              </a:solidFill>
            </a:endParaRPr>
          </a:p>
          <a:p>
            <a:r>
              <a:rPr lang="en-US" b="1" dirty="0" smtClean="0">
                <a:solidFill>
                  <a:srgbClr val="C00000"/>
                </a:solidFill>
              </a:rPr>
              <a:t>This material is thus broken down further into nutrients that plant can absorb &amp; </a:t>
            </a:r>
            <a:r>
              <a:rPr lang="en-US" b="1" smtClean="0">
                <a:solidFill>
                  <a:srgbClr val="C00000"/>
                </a:solidFill>
              </a:rPr>
              <a:t>use  for their </a:t>
            </a:r>
            <a:r>
              <a:rPr lang="en-US" b="1" dirty="0" smtClean="0">
                <a:solidFill>
                  <a:srgbClr val="C00000"/>
                </a:solidFill>
              </a:rPr>
              <a:t>growth. Thus the nutrients are recycled back from animals to plants.</a:t>
            </a:r>
          </a:p>
          <a:p>
            <a:pPr>
              <a:buNone/>
            </a:pPr>
            <a:endParaRPr lang="en-US" b="1" dirty="0" smtClean="0">
              <a:solidFill>
                <a:srgbClr val="C00000"/>
              </a:solidFill>
            </a:endParaRPr>
          </a:p>
          <a:p>
            <a:r>
              <a:rPr lang="en-US" b="1" dirty="0" smtClean="0">
                <a:solidFill>
                  <a:srgbClr val="C00000"/>
                </a:solidFill>
              </a:rPr>
              <a:t> Similarly, the bodies of dead animals are also broken down into nutrients that are used by the plants for their growth.</a:t>
            </a:r>
          </a:p>
          <a:p>
            <a:pPr>
              <a:buNone/>
            </a:pPr>
            <a:endParaRPr lang="en-US" b="1" dirty="0" smtClean="0">
              <a:solidFill>
                <a:srgbClr val="C00000"/>
              </a:solidFill>
            </a:endParaRPr>
          </a:p>
          <a:p>
            <a:r>
              <a:rPr lang="en-US" b="1" dirty="0" smtClean="0">
                <a:solidFill>
                  <a:srgbClr val="C00000"/>
                </a:solidFill>
              </a:rPr>
              <a:t>Thus the nitrogen cycle on which life is dependent is completed</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Oxygen cycle</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dirty="0"/>
          </a:p>
        </p:txBody>
      </p:sp>
      <p:pic>
        <p:nvPicPr>
          <p:cNvPr id="4099" name="Picture 3"/>
          <p:cNvPicPr>
            <a:picLocks noChangeAspect="1" noChangeArrowheads="1"/>
          </p:cNvPicPr>
          <p:nvPr/>
        </p:nvPicPr>
        <p:blipFill>
          <a:blip r:embed="rId2"/>
          <a:srcRect/>
          <a:stretch>
            <a:fillRect/>
          </a:stretch>
        </p:blipFill>
        <p:spPr bwMode="auto">
          <a:xfrm>
            <a:off x="304800" y="1295400"/>
            <a:ext cx="4204221" cy="4808538"/>
          </a:xfrm>
          <a:prstGeom prst="rect">
            <a:avLst/>
          </a:prstGeom>
          <a:noFill/>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3696" y="1295400"/>
            <a:ext cx="4175504" cy="4808538"/>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85000" lnSpcReduction="20000"/>
          </a:bodyPr>
          <a:lstStyle/>
          <a:p>
            <a:pPr algn="just"/>
            <a:r>
              <a:rPr lang="en-US" dirty="0" smtClean="0">
                <a:solidFill>
                  <a:srgbClr val="002060"/>
                </a:solidFill>
              </a:rPr>
              <a:t>	The oxygen cycle is the bio-geo- chemical cycle that describes the movement of oxygen within and between its three main reservoirs</a:t>
            </a:r>
          </a:p>
          <a:p>
            <a:pPr algn="just"/>
            <a:r>
              <a:rPr lang="en-US" dirty="0" smtClean="0">
                <a:solidFill>
                  <a:srgbClr val="002060"/>
                </a:solidFill>
              </a:rPr>
              <a:t>1. The atmosphere (air)    2. The bio sphere (living things)      3. Lithosphere (earth crust)</a:t>
            </a:r>
          </a:p>
          <a:p>
            <a:pPr algn="just"/>
            <a:r>
              <a:rPr lang="en-US" dirty="0" smtClean="0">
                <a:solidFill>
                  <a:srgbClr val="002060"/>
                </a:solidFill>
              </a:rPr>
              <a:t>	The main driving factor of the oxygen cycle is photosynthesis, which is responsible for the modern earth atmosphere and life.</a:t>
            </a:r>
          </a:p>
          <a:p>
            <a:pPr algn="just"/>
            <a:r>
              <a:rPr lang="en-US" dirty="0" smtClean="0">
                <a:solidFill>
                  <a:srgbClr val="002060"/>
                </a:solidFill>
              </a:rPr>
              <a:t>	Plants are the main creators of oxygen in the atmosphere through the process of photosynthesis. Here the trees use sunlight and carbon dioxide to produce energy and releases oxygen.</a:t>
            </a:r>
          </a:p>
          <a:p>
            <a:pPr algn="just"/>
            <a:r>
              <a:rPr lang="en-US" dirty="0" smtClean="0">
                <a:solidFill>
                  <a:srgbClr val="002060"/>
                </a:solidFill>
              </a:rPr>
              <a:t>	The animals breathe oxygen and Breathe out carbon </a:t>
            </a:r>
            <a:r>
              <a:rPr lang="en-US" dirty="0" err="1" smtClean="0">
                <a:solidFill>
                  <a:srgbClr val="002060"/>
                </a:solidFill>
              </a:rPr>
              <a:t>di</a:t>
            </a:r>
            <a:r>
              <a:rPr lang="en-US" dirty="0" smtClean="0">
                <a:solidFill>
                  <a:srgbClr val="002060"/>
                </a:solidFill>
              </a:rPr>
              <a:t> oxide, the plant can then use this carbon dioxide and cycle is complete</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Energy cycle</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dirty="0"/>
          </a:p>
        </p:txBody>
      </p:sp>
      <p:pic>
        <p:nvPicPr>
          <p:cNvPr id="1026" name="Picture 2" descr="C:\Users\Admin\Desktop\NCES FINAL\energy_transfer.jpg"/>
          <p:cNvPicPr>
            <a:picLocks noGrp="1" noChangeAspect="1" noChangeArrowheads="1"/>
          </p:cNvPicPr>
          <p:nvPr>
            <p:ph idx="1"/>
          </p:nvPr>
        </p:nvPicPr>
        <p:blipFill>
          <a:blip r:embed="rId2"/>
          <a:srcRect/>
          <a:stretch>
            <a:fillRect/>
          </a:stretch>
        </p:blipFill>
        <p:spPr bwMode="auto">
          <a:xfrm>
            <a:off x="381001" y="1295400"/>
            <a:ext cx="2895599" cy="4296569"/>
          </a:xfrm>
          <a:prstGeom prst="rect">
            <a:avLst/>
          </a:prstGeom>
          <a:noFill/>
        </p:spPr>
      </p:pic>
      <p:pic>
        <p:nvPicPr>
          <p:cNvPr id="1027" name="Picture 3" descr="C:\Users\Admin\Desktop\NCES FINAL\slide_5.jpg"/>
          <p:cNvPicPr>
            <a:picLocks noChangeAspect="1" noChangeArrowheads="1"/>
          </p:cNvPicPr>
          <p:nvPr/>
        </p:nvPicPr>
        <p:blipFill>
          <a:blip r:embed="rId3"/>
          <a:srcRect/>
          <a:stretch>
            <a:fillRect/>
          </a:stretch>
        </p:blipFill>
        <p:spPr bwMode="auto">
          <a:xfrm>
            <a:off x="3733800" y="1447800"/>
            <a:ext cx="5181600" cy="43434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381000"/>
            <a:ext cx="620887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Ecological succession</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027" name="Picture 3"/>
          <p:cNvPicPr>
            <a:picLocks noGrp="1" noChangeAspect="1" noChangeArrowheads="1"/>
          </p:cNvPicPr>
          <p:nvPr>
            <p:ph idx="1"/>
          </p:nvPr>
        </p:nvPicPr>
        <p:blipFill>
          <a:blip r:embed="rId2"/>
          <a:srcRect/>
          <a:stretch>
            <a:fillRect/>
          </a:stretch>
        </p:blipFill>
        <p:spPr bwMode="auto">
          <a:xfrm>
            <a:off x="923877" y="1219200"/>
            <a:ext cx="7143845" cy="4648199"/>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304800"/>
            <a:ext cx="8534400" cy="5745163"/>
          </a:xfrm>
        </p:spPr>
      </p:pic>
    </p:spTree>
    <p:extLst>
      <p:ext uri="{BB962C8B-B14F-4D97-AF65-F5344CB8AC3E}">
        <p14:creationId xmlns:p14="http://schemas.microsoft.com/office/powerpoint/2010/main" val="2191274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buNone/>
            </a:pPr>
            <a:endParaRPr lang="en-IN" dirty="0"/>
          </a:p>
          <a:p>
            <a:pPr algn="just"/>
            <a:r>
              <a:rPr lang="en-IN" dirty="0">
                <a:solidFill>
                  <a:srgbClr val="C00000"/>
                </a:solidFill>
              </a:rPr>
              <a:t>Primary succession: </a:t>
            </a:r>
            <a:r>
              <a:rPr lang="en-IN" dirty="0"/>
              <a:t>the process of creating life in an area where no life previously existed</a:t>
            </a:r>
            <a:r>
              <a:rPr lang="en-IN" dirty="0" smtClean="0"/>
              <a:t>.</a:t>
            </a:r>
          </a:p>
          <a:p>
            <a:pPr algn="just"/>
            <a:endParaRPr lang="en-IN" dirty="0"/>
          </a:p>
          <a:p>
            <a:pPr algn="just"/>
            <a:r>
              <a:rPr lang="en-IN" dirty="0">
                <a:solidFill>
                  <a:srgbClr val="C00000"/>
                </a:solidFill>
              </a:rPr>
              <a:t>Secondary succession : </a:t>
            </a:r>
            <a:r>
              <a:rPr lang="en-IN" dirty="0"/>
              <a:t>the process of destabilization  that follows a disturbance in an area where life has formed an ecosystem</a:t>
            </a:r>
          </a:p>
          <a:p>
            <a:endParaRPr lang="en-IN" dirty="0"/>
          </a:p>
        </p:txBody>
      </p:sp>
    </p:spTree>
    <p:extLst>
      <p:ext uri="{BB962C8B-B14F-4D97-AF65-F5344CB8AC3E}">
        <p14:creationId xmlns:p14="http://schemas.microsoft.com/office/powerpoint/2010/main" val="42592504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67000" y="381000"/>
            <a:ext cx="331167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3">
                    <a:lumMod val="50000"/>
                  </a:schemeClr>
                </a:solidFill>
                <a:effectLst>
                  <a:outerShdw blurRad="50800" dist="39000" dir="5460000" algn="tl">
                    <a:srgbClr val="000000">
                      <a:alpha val="38000"/>
                    </a:srgbClr>
                  </a:outerShdw>
                </a:effectLst>
              </a:rPr>
              <a:t>Food chain</a:t>
            </a:r>
            <a:endParaRPr lang="en-US" sz="5400" b="1" cap="none" spc="0" dirty="0">
              <a:ln w="11430"/>
              <a:solidFill>
                <a:schemeClr val="accent3">
                  <a:lumMod val="50000"/>
                </a:schemeClr>
              </a:solidFill>
              <a:effectLst>
                <a:outerShdw blurRad="50800" dist="39000" dir="5460000" algn="tl">
                  <a:srgbClr val="000000">
                    <a:alpha val="38000"/>
                  </a:srgbClr>
                </a:outerShdw>
              </a:effectLst>
            </a:endParaRPr>
          </a:p>
        </p:txBody>
      </p:sp>
      <p:pic>
        <p:nvPicPr>
          <p:cNvPr id="5" name="Picture 2" descr="C:\ENERGY ENVIRONMENT\MODULE-3\ecosystem\ecosystem-41-638 (1).jpg"/>
          <p:cNvPicPr>
            <a:picLocks noGrp="1" noChangeAspect="1" noChangeArrowheads="1"/>
          </p:cNvPicPr>
          <p:nvPr>
            <p:ph idx="1"/>
          </p:nvPr>
        </p:nvPicPr>
        <p:blipFill>
          <a:blip r:embed="rId2"/>
          <a:srcRect/>
          <a:stretch>
            <a:fillRect/>
          </a:stretch>
        </p:blipFill>
        <p:spPr bwMode="auto">
          <a:xfrm>
            <a:off x="762000" y="1752600"/>
            <a:ext cx="7848600" cy="4525963"/>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85000" lnSpcReduction="10000"/>
          </a:bodyPr>
          <a:lstStyle/>
          <a:p>
            <a:pPr algn="just"/>
            <a:r>
              <a:rPr lang="en-US" dirty="0" smtClean="0"/>
              <a:t>It’s very simple in structure, </a:t>
            </a:r>
            <a:r>
              <a:rPr lang="en-US" b="1" dirty="0" smtClean="0"/>
              <a:t>it is defined as </a:t>
            </a:r>
            <a:r>
              <a:rPr lang="en-US" b="1" dirty="0" err="1" smtClean="0"/>
              <a:t>uni</a:t>
            </a:r>
            <a:r>
              <a:rPr lang="en-US" b="1" dirty="0" smtClean="0"/>
              <a:t>- liner transfer of energy from one </a:t>
            </a:r>
            <a:r>
              <a:rPr lang="en-US" b="1" dirty="0" err="1" smtClean="0"/>
              <a:t>trophic</a:t>
            </a:r>
            <a:r>
              <a:rPr lang="en-US" b="1" dirty="0" smtClean="0"/>
              <a:t> level to next </a:t>
            </a:r>
            <a:r>
              <a:rPr lang="en-US" b="1" dirty="0" err="1" smtClean="0"/>
              <a:t>trophic</a:t>
            </a:r>
            <a:r>
              <a:rPr lang="en-US" b="1" dirty="0" smtClean="0"/>
              <a:t> level, called as food chain.</a:t>
            </a:r>
            <a:endParaRPr lang="en-US" dirty="0" smtClean="0"/>
          </a:p>
          <a:p>
            <a:pPr algn="just">
              <a:buNone/>
            </a:pPr>
            <a:r>
              <a:rPr lang="en-US" dirty="0" smtClean="0"/>
              <a:t> </a:t>
            </a:r>
          </a:p>
          <a:p>
            <a:pPr algn="just"/>
            <a:r>
              <a:rPr lang="en-US" dirty="0" smtClean="0"/>
              <a:t>The sequence of the transfer of food energy from one organism to another in an ecological community.</a:t>
            </a:r>
          </a:p>
          <a:p>
            <a:pPr algn="just">
              <a:buNone/>
            </a:pPr>
            <a:r>
              <a:rPr lang="en-US" dirty="0" smtClean="0"/>
              <a:t> </a:t>
            </a:r>
          </a:p>
          <a:p>
            <a:pPr algn="just"/>
            <a:r>
              <a:rPr lang="en-US" dirty="0" smtClean="0"/>
              <a:t>In a typical food chain plants are eaten by herbivores, which are then eaten by carnivores. These carnivores are in turn eaten by other carnivores.</a:t>
            </a:r>
          </a:p>
          <a:p>
            <a:pPr>
              <a:buNone/>
            </a:pP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2"/>
          <a:srcRect/>
          <a:stretch>
            <a:fillRect/>
          </a:stretch>
        </p:blipFill>
        <p:spPr bwMode="auto">
          <a:xfrm>
            <a:off x="990600" y="1295400"/>
            <a:ext cx="7543800" cy="5181600"/>
          </a:xfrm>
          <a:prstGeom prst="rect">
            <a:avLst/>
          </a:prstGeom>
          <a:noFill/>
          <a:ln w="9525">
            <a:noFill/>
            <a:miter lim="800000"/>
            <a:headEnd/>
            <a:tailEnd/>
          </a:ln>
          <a:effectLst/>
        </p:spPr>
      </p:pic>
      <p:sp>
        <p:nvSpPr>
          <p:cNvPr id="6" name="Rectangle 5"/>
          <p:cNvSpPr/>
          <p:nvPr/>
        </p:nvSpPr>
        <p:spPr>
          <a:xfrm>
            <a:off x="3200400" y="304800"/>
            <a:ext cx="3048207"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chemeClr val="bg2">
                    <a:lumMod val="10000"/>
                  </a:schemeClr>
                </a:solidFill>
                <a:effectLst>
                  <a:outerShdw blurRad="76200" dist="50800" dir="5400000" algn="tl" rotWithShape="0">
                    <a:srgbClr val="000000">
                      <a:alpha val="65000"/>
                    </a:srgbClr>
                  </a:outerShdw>
                </a:effectLst>
              </a:rPr>
              <a:t>Food web</a:t>
            </a:r>
            <a:endParaRPr lang="en-US" sz="5400" b="1" cap="none" spc="50" dirty="0">
              <a:ln w="11430"/>
              <a:solidFill>
                <a:schemeClr val="bg2">
                  <a:lumMod val="10000"/>
                </a:schemeClr>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algn="just"/>
            <a:r>
              <a:rPr lang="en-US" sz="2800" dirty="0" smtClean="0">
                <a:solidFill>
                  <a:srgbClr val="C00000"/>
                </a:solidFill>
              </a:rPr>
              <a:t>The interlocking pattern of  various  food  chain in an ecosystem is known as food web . in food web many food chains are interconnected , where different types of organisms are connected at different tropic level.</a:t>
            </a:r>
          </a:p>
          <a:p>
            <a:pPr algn="just">
              <a:buNone/>
            </a:pPr>
            <a:endParaRPr lang="en-US" sz="2800" dirty="0" smtClean="0">
              <a:solidFill>
                <a:srgbClr val="C00000"/>
              </a:solidFill>
            </a:endParaRPr>
          </a:p>
          <a:p>
            <a:pPr algn="just"/>
            <a:r>
              <a:rPr lang="en-US" sz="2800" dirty="0" smtClean="0">
                <a:solidFill>
                  <a:srgbClr val="C00000"/>
                </a:solidFill>
              </a:rPr>
              <a:t>Ex: Grass may be eaten by insects , rats ,</a:t>
            </a:r>
            <a:r>
              <a:rPr lang="en-US" sz="2800" dirty="0" err="1" smtClean="0">
                <a:solidFill>
                  <a:srgbClr val="C00000"/>
                </a:solidFill>
              </a:rPr>
              <a:t>deers</a:t>
            </a:r>
            <a:r>
              <a:rPr lang="en-US" sz="2800" dirty="0" smtClean="0">
                <a:solidFill>
                  <a:srgbClr val="C00000"/>
                </a:solidFill>
              </a:rPr>
              <a:t> etc. these may be eaten by carnivores ( Snakes and tigers)</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191000" y="1600200"/>
            <a:ext cx="4495800" cy="4525963"/>
          </a:xfrm>
        </p:spPr>
        <p:txBody>
          <a:bodyPr>
            <a:normAutofit fontScale="92500"/>
          </a:bodyPr>
          <a:lstStyle/>
          <a:p>
            <a:r>
              <a:rPr lang="en-US" dirty="0" smtClean="0"/>
              <a:t>Graphical representation of structure and function of tropic levels of an ecosystem , starting with producers at bottom and each successive tropic level  forming the apex is known as  </a:t>
            </a:r>
            <a:r>
              <a:rPr lang="en-US" dirty="0" err="1" smtClean="0"/>
              <a:t>as</a:t>
            </a:r>
            <a:r>
              <a:rPr lang="en-US" dirty="0" smtClean="0"/>
              <a:t> an ecological pyramid</a:t>
            </a:r>
          </a:p>
          <a:p>
            <a:endParaRPr lang="en-US" dirty="0"/>
          </a:p>
        </p:txBody>
      </p:sp>
      <p:sp>
        <p:nvSpPr>
          <p:cNvPr id="5" name="Rectangle 4"/>
          <p:cNvSpPr/>
          <p:nvPr/>
        </p:nvSpPr>
        <p:spPr>
          <a:xfrm>
            <a:off x="2057400" y="457200"/>
            <a:ext cx="421769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Food pyramid</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050" name="Picture 2" descr="C:\Users\Admin\Desktop\NCES FINAL\180492-004-D15C710F.jpg"/>
          <p:cNvPicPr>
            <a:picLocks noChangeAspect="1" noChangeArrowheads="1"/>
          </p:cNvPicPr>
          <p:nvPr/>
        </p:nvPicPr>
        <p:blipFill>
          <a:blip r:embed="rId2"/>
          <a:srcRect/>
          <a:stretch>
            <a:fillRect/>
          </a:stretch>
        </p:blipFill>
        <p:spPr bwMode="auto">
          <a:xfrm>
            <a:off x="228600" y="1676400"/>
            <a:ext cx="3943350" cy="41910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29796" t="35356" r="24746" b="12451"/>
          <a:stretch/>
        </p:blipFill>
        <p:spPr>
          <a:xfrm>
            <a:off x="5257800" y="1524000"/>
            <a:ext cx="3735904" cy="4953000"/>
          </a:xfrm>
        </p:spPr>
      </p:pic>
      <p:sp>
        <p:nvSpPr>
          <p:cNvPr id="4" name="Rectangle 3"/>
          <p:cNvSpPr/>
          <p:nvPr/>
        </p:nvSpPr>
        <p:spPr>
          <a:xfrm>
            <a:off x="3159286" y="384473"/>
            <a:ext cx="3613105" cy="923330"/>
          </a:xfrm>
          <a:prstGeom prst="rect">
            <a:avLst/>
          </a:prstGeom>
          <a:noFill/>
        </p:spPr>
        <p:txBody>
          <a:bodyPr wrap="none" lIns="91440" tIns="45720" rIns="91440" bIns="45720">
            <a:spAutoFit/>
          </a:bodyPr>
          <a:lstStyle/>
          <a:p>
            <a:pPr algn="ctr"/>
            <a:r>
              <a:rPr lang="en-US" sz="5400" b="1" cap="none" spc="0" dirty="0" smtClean="0">
                <a:ln w="0"/>
                <a:solidFill>
                  <a:srgbClr val="00B050"/>
                </a:solidFill>
                <a:effectLst>
                  <a:outerShdw blurRad="38100" dist="19050" dir="2700000" algn="tl" rotWithShape="0">
                    <a:schemeClr val="dk1">
                      <a:alpha val="40000"/>
                    </a:schemeClr>
                  </a:outerShdw>
                </a:effectLst>
              </a:rPr>
              <a:t>ECOSYSTEM</a:t>
            </a:r>
            <a:endParaRPr lang="en-IN" sz="5400" b="1" cap="none" spc="0" dirty="0">
              <a:ln w="0"/>
              <a:solidFill>
                <a:srgbClr val="00B050"/>
              </a:solidFill>
              <a:effectLst>
                <a:outerShdw blurRad="38100" dist="19050" dir="2700000" algn="tl" rotWithShape="0">
                  <a:schemeClr val="dk1">
                    <a:alpha val="40000"/>
                  </a:schemeClr>
                </a:outerShdw>
              </a:effectLst>
            </a:endParaRPr>
          </a:p>
        </p:txBody>
      </p:sp>
      <p:sp>
        <p:nvSpPr>
          <p:cNvPr id="6" name="TextBox 5"/>
          <p:cNvSpPr txBox="1"/>
          <p:nvPr/>
        </p:nvSpPr>
        <p:spPr>
          <a:xfrm>
            <a:off x="0" y="1524000"/>
            <a:ext cx="5105400" cy="6124754"/>
          </a:xfrm>
          <a:prstGeom prst="rect">
            <a:avLst/>
          </a:prstGeom>
          <a:noFill/>
        </p:spPr>
        <p:txBody>
          <a:bodyPr wrap="square" rtlCol="0">
            <a:spAutoFit/>
          </a:bodyPr>
          <a:lstStyle/>
          <a:p>
            <a:pPr algn="just"/>
            <a:r>
              <a:rPr lang="en-IN" sz="2500" b="1" dirty="0">
                <a:solidFill>
                  <a:srgbClr val="7030A0"/>
                </a:solidFill>
              </a:rPr>
              <a:t>An </a:t>
            </a:r>
            <a:r>
              <a:rPr lang="en-IN" sz="2500" b="1" dirty="0" smtClean="0">
                <a:solidFill>
                  <a:srgbClr val="7030A0"/>
                </a:solidFill>
              </a:rPr>
              <a:t>Ecosystem </a:t>
            </a:r>
            <a:r>
              <a:rPr lang="en-IN" sz="2500" b="1" dirty="0">
                <a:solidFill>
                  <a:srgbClr val="7030A0"/>
                </a:solidFill>
              </a:rPr>
              <a:t>is a community of plants ,animals and smaller organisms that live , feed reproduce and interact in same area or environment</a:t>
            </a:r>
            <a:r>
              <a:rPr lang="en-IN" sz="2500" b="1" dirty="0" smtClean="0">
                <a:solidFill>
                  <a:srgbClr val="7030A0"/>
                </a:solidFill>
              </a:rPr>
              <a:t>.</a:t>
            </a:r>
          </a:p>
          <a:p>
            <a:pPr algn="just"/>
            <a:endParaRPr lang="en-US" sz="2500" b="1" dirty="0">
              <a:solidFill>
                <a:srgbClr val="C00000"/>
              </a:solidFill>
            </a:endParaRPr>
          </a:p>
          <a:p>
            <a:pPr algn="just"/>
            <a:r>
              <a:rPr lang="en-IN" sz="2800" b="1" dirty="0">
                <a:solidFill>
                  <a:srgbClr val="C00000"/>
                </a:solidFill>
              </a:rPr>
              <a:t>A complex relationship between the living organisms , habitat and resources of given area</a:t>
            </a:r>
            <a:r>
              <a:rPr lang="en-IN" sz="2800" b="1" dirty="0" smtClean="0">
                <a:solidFill>
                  <a:srgbClr val="C00000"/>
                </a:solidFill>
              </a:rPr>
              <a:t>.</a:t>
            </a:r>
          </a:p>
          <a:p>
            <a:pPr algn="just"/>
            <a:endParaRPr lang="en-IN" sz="2800" b="1" dirty="0" smtClean="0">
              <a:solidFill>
                <a:srgbClr val="C00000"/>
              </a:solidFill>
            </a:endParaRPr>
          </a:p>
          <a:p>
            <a:pPr algn="just"/>
            <a:r>
              <a:rPr lang="en-IN" sz="2800" b="1" dirty="0">
                <a:solidFill>
                  <a:schemeClr val="accent6">
                    <a:lumMod val="50000"/>
                  </a:schemeClr>
                </a:solidFill>
              </a:rPr>
              <a:t>A ecosystem is a community of living and non-living things consider as a unit</a:t>
            </a:r>
            <a:endParaRPr lang="en-IN" sz="2500" b="1" dirty="0">
              <a:solidFill>
                <a:schemeClr val="accent6">
                  <a:lumMod val="50000"/>
                </a:schemeClr>
              </a:solidFill>
            </a:endParaRPr>
          </a:p>
          <a:p>
            <a:pPr algn="just"/>
            <a:endParaRPr lang="en-US" sz="2800" b="1" dirty="0">
              <a:solidFill>
                <a:srgbClr val="C00000"/>
              </a:solidFill>
            </a:endParaRPr>
          </a:p>
          <a:p>
            <a:pPr algn="just"/>
            <a:endParaRPr lang="en-IN" b="1" dirty="0">
              <a:solidFill>
                <a:srgbClr val="7030A0"/>
              </a:solidFill>
            </a:endParaRPr>
          </a:p>
        </p:txBody>
      </p:sp>
    </p:spTree>
    <p:extLst>
      <p:ext uri="{BB962C8B-B14F-4D97-AF65-F5344CB8AC3E}">
        <p14:creationId xmlns:p14="http://schemas.microsoft.com/office/powerpoint/2010/main" val="42145718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dirty="0" smtClean="0">
                <a:solidFill>
                  <a:schemeClr val="accent2">
                    <a:lumMod val="50000"/>
                  </a:schemeClr>
                </a:solidFill>
              </a:rPr>
              <a:t>Structures of Ecosystem </a:t>
            </a:r>
            <a:endParaRPr lang="en-IN" b="1" dirty="0">
              <a:solidFill>
                <a:schemeClr val="accent2">
                  <a:lumMod val="50000"/>
                </a:schemeClr>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76800" y="1600198"/>
            <a:ext cx="4160309" cy="475456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1" y="1600199"/>
            <a:ext cx="4309280" cy="4754563"/>
          </a:xfrm>
          <a:prstGeom prst="rect">
            <a:avLst/>
          </a:prstGeom>
        </p:spPr>
      </p:pic>
    </p:spTree>
    <p:extLst>
      <p:ext uri="{BB962C8B-B14F-4D97-AF65-F5344CB8AC3E}">
        <p14:creationId xmlns:p14="http://schemas.microsoft.com/office/powerpoint/2010/main" val="40036644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9" name="Group 5"/>
          <p:cNvGrpSpPr>
            <a:grpSpLocks/>
          </p:cNvGrpSpPr>
          <p:nvPr/>
        </p:nvGrpSpPr>
        <p:grpSpPr bwMode="auto">
          <a:xfrm>
            <a:off x="522288" y="304801"/>
            <a:ext cx="8012112" cy="6248400"/>
            <a:chOff x="822" y="706"/>
            <a:chExt cx="8414" cy="5435"/>
          </a:xfrm>
        </p:grpSpPr>
        <p:sp>
          <p:nvSpPr>
            <p:cNvPr id="1030" name="Freeform 6"/>
            <p:cNvSpPr>
              <a:spLocks/>
            </p:cNvSpPr>
            <p:nvPr/>
          </p:nvSpPr>
          <p:spPr bwMode="auto">
            <a:xfrm>
              <a:off x="830" y="6132"/>
              <a:ext cx="8398" cy="0"/>
            </a:xfrm>
            <a:custGeom>
              <a:avLst/>
              <a:gdLst/>
              <a:ahLst/>
              <a:cxnLst>
                <a:cxn ang="0">
                  <a:pos x="0" y="0"/>
                </a:cxn>
                <a:cxn ang="0">
                  <a:pos x="8398" y="0"/>
                </a:cxn>
              </a:cxnLst>
              <a:rect l="0" t="0" r="r" b="b"/>
              <a:pathLst>
                <a:path w="8398">
                  <a:moveTo>
                    <a:pt x="0" y="0"/>
                  </a:moveTo>
                  <a:lnTo>
                    <a:pt x="8398" y="0"/>
                  </a:lnTo>
                </a:path>
              </a:pathLst>
            </a:custGeom>
            <a:noFill/>
            <a:ln w="10414">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1031" name="Picture 7"/>
            <p:cNvPicPr>
              <a:picLocks noChangeAspect="1" noChangeArrowheads="1"/>
            </p:cNvPicPr>
            <p:nvPr/>
          </p:nvPicPr>
          <p:blipFill>
            <a:blip r:embed="rId2"/>
            <a:srcRect/>
            <a:stretch>
              <a:fillRect/>
            </a:stretch>
          </p:blipFill>
          <p:spPr bwMode="auto">
            <a:xfrm>
              <a:off x="862" y="706"/>
              <a:ext cx="8359" cy="5402"/>
            </a:xfrm>
            <a:prstGeom prst="rect">
              <a:avLst/>
            </a:prstGeom>
            <a:noFill/>
          </p:spPr>
        </p:pic>
      </p:gr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382000" cy="5897563"/>
          </a:xfrm>
        </p:spPr>
        <p:txBody>
          <a:bodyPr>
            <a:normAutofit fontScale="77500" lnSpcReduction="20000"/>
          </a:bodyPr>
          <a:lstStyle/>
          <a:p>
            <a:pPr marL="0" indent="0">
              <a:buNone/>
            </a:pPr>
            <a:r>
              <a:rPr lang="en-IN" dirty="0" smtClean="0"/>
              <a:t>                          </a:t>
            </a:r>
            <a:r>
              <a:rPr lang="en-IN" sz="4100" b="1" dirty="0" smtClean="0">
                <a:solidFill>
                  <a:schemeClr val="tx2">
                    <a:lumMod val="75000"/>
                  </a:schemeClr>
                </a:solidFill>
              </a:rPr>
              <a:t>Types </a:t>
            </a:r>
            <a:r>
              <a:rPr lang="en-IN" sz="4100" b="1" dirty="0">
                <a:solidFill>
                  <a:schemeClr val="tx2">
                    <a:lumMod val="75000"/>
                  </a:schemeClr>
                </a:solidFill>
              </a:rPr>
              <a:t>of </a:t>
            </a:r>
            <a:r>
              <a:rPr lang="en-IN" sz="4100" b="1" dirty="0" smtClean="0">
                <a:solidFill>
                  <a:schemeClr val="tx2">
                    <a:lumMod val="75000"/>
                  </a:schemeClr>
                </a:solidFill>
              </a:rPr>
              <a:t>Ecosystem</a:t>
            </a:r>
          </a:p>
          <a:p>
            <a:pPr marL="0" indent="0">
              <a:buNone/>
            </a:pPr>
            <a:endParaRPr lang="en-IN" b="1" dirty="0"/>
          </a:p>
          <a:p>
            <a:pPr marL="0" indent="0">
              <a:buNone/>
            </a:pPr>
            <a:r>
              <a:rPr lang="en-IN" b="1" dirty="0">
                <a:solidFill>
                  <a:srgbClr val="C00000"/>
                </a:solidFill>
              </a:rPr>
              <a:t>Natural </a:t>
            </a:r>
            <a:r>
              <a:rPr lang="en-IN" b="1" dirty="0" smtClean="0">
                <a:solidFill>
                  <a:srgbClr val="C00000"/>
                </a:solidFill>
              </a:rPr>
              <a:t>Ecosystem</a:t>
            </a:r>
            <a:r>
              <a:rPr lang="en-IN" dirty="0">
                <a:solidFill>
                  <a:srgbClr val="C00000"/>
                </a:solidFill>
              </a:rPr>
              <a:t>:</a:t>
            </a:r>
          </a:p>
          <a:p>
            <a:pPr>
              <a:lnSpc>
                <a:spcPct val="160000"/>
              </a:lnSpc>
              <a:buFont typeface="Wingdings" panose="05000000000000000000" pitchFamily="2" charset="2"/>
              <a:buChar char="Ø"/>
            </a:pPr>
            <a:r>
              <a:rPr lang="en-IN" dirty="0"/>
              <a:t>Natural ecosystem operate themselves under natural conditions based on the habitat type , it can be further classified in to two types:</a:t>
            </a:r>
          </a:p>
          <a:p>
            <a:pPr marL="0" lvl="0" indent="0">
              <a:buNone/>
            </a:pPr>
            <a:endParaRPr lang="en-IN" b="1" dirty="0" smtClean="0">
              <a:solidFill>
                <a:srgbClr val="002060"/>
              </a:solidFill>
            </a:endParaRPr>
          </a:p>
          <a:p>
            <a:pPr marL="0" lvl="0" indent="0">
              <a:buNone/>
            </a:pPr>
            <a:r>
              <a:rPr lang="en-IN" b="1" dirty="0" smtClean="0">
                <a:solidFill>
                  <a:srgbClr val="002060"/>
                </a:solidFill>
              </a:rPr>
              <a:t>a)Terrestrial Ecosystem</a:t>
            </a:r>
            <a:endParaRPr lang="en-IN" b="1" dirty="0">
              <a:solidFill>
                <a:srgbClr val="002060"/>
              </a:solidFill>
            </a:endParaRPr>
          </a:p>
          <a:p>
            <a:pPr marL="0" indent="0">
              <a:lnSpc>
                <a:spcPct val="170000"/>
              </a:lnSpc>
              <a:buNone/>
            </a:pPr>
            <a:r>
              <a:rPr lang="en-IN" dirty="0" smtClean="0"/>
              <a:t>This </a:t>
            </a:r>
            <a:r>
              <a:rPr lang="en-IN" dirty="0"/>
              <a:t>ecosystem is related to land </a:t>
            </a:r>
          </a:p>
          <a:p>
            <a:pPr marL="0" indent="0">
              <a:lnSpc>
                <a:spcPct val="170000"/>
              </a:lnSpc>
              <a:buNone/>
            </a:pPr>
            <a:r>
              <a:rPr lang="en-IN" dirty="0"/>
              <a:t>Ex: Forest ecosystem, Grass land ecosystem and Desert ecosystem etc.</a:t>
            </a:r>
          </a:p>
          <a:p>
            <a:pPr>
              <a:buFont typeface="Wingdings" panose="05000000000000000000" pitchFamily="2" charset="2"/>
              <a:buChar char="Ø"/>
            </a:pPr>
            <a:endParaRPr lang="en-IN" dirty="0"/>
          </a:p>
        </p:txBody>
      </p:sp>
    </p:spTree>
    <p:extLst>
      <p:ext uri="{BB962C8B-B14F-4D97-AF65-F5344CB8AC3E}">
        <p14:creationId xmlns:p14="http://schemas.microsoft.com/office/powerpoint/2010/main" val="29056545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458200" cy="5821363"/>
          </a:xfrm>
        </p:spPr>
        <p:txBody>
          <a:bodyPr>
            <a:normAutofit/>
          </a:bodyPr>
          <a:lstStyle/>
          <a:p>
            <a:pPr marL="0" lvl="0" indent="0">
              <a:buNone/>
            </a:pPr>
            <a:r>
              <a:rPr lang="en-IN" b="1" dirty="0" smtClean="0">
                <a:solidFill>
                  <a:srgbClr val="002060"/>
                </a:solidFill>
              </a:rPr>
              <a:t>b) Aquatic Ecosystem </a:t>
            </a:r>
            <a:endParaRPr lang="en-IN" b="1" dirty="0">
              <a:solidFill>
                <a:srgbClr val="002060"/>
              </a:solidFill>
            </a:endParaRPr>
          </a:p>
          <a:p>
            <a:r>
              <a:rPr lang="en-IN" dirty="0"/>
              <a:t>This ecosystem is related to water. It is further sub classified in to two types based on the salt content</a:t>
            </a:r>
          </a:p>
          <a:p>
            <a:pPr marL="0" lvl="0" indent="0">
              <a:buNone/>
            </a:pPr>
            <a:r>
              <a:rPr lang="en-IN" dirty="0" err="1" smtClean="0">
                <a:solidFill>
                  <a:srgbClr val="FF0000"/>
                </a:solidFill>
              </a:rPr>
              <a:t>i</a:t>
            </a:r>
            <a:r>
              <a:rPr lang="en-IN" dirty="0" smtClean="0">
                <a:solidFill>
                  <a:srgbClr val="FF0000"/>
                </a:solidFill>
              </a:rPr>
              <a:t>) Running </a:t>
            </a:r>
            <a:r>
              <a:rPr lang="en-IN" dirty="0">
                <a:solidFill>
                  <a:srgbClr val="FF0000"/>
                </a:solidFill>
              </a:rPr>
              <a:t>water ecosystem </a:t>
            </a:r>
          </a:p>
          <a:p>
            <a:r>
              <a:rPr lang="en-IN" dirty="0"/>
              <a:t>Ex: rivers, stream</a:t>
            </a:r>
          </a:p>
          <a:p>
            <a:pPr marL="0" lvl="0" indent="0">
              <a:buNone/>
            </a:pPr>
            <a:r>
              <a:rPr lang="en-IN" dirty="0" smtClean="0">
                <a:solidFill>
                  <a:srgbClr val="FF0000"/>
                </a:solidFill>
              </a:rPr>
              <a:t>ii)Standing </a:t>
            </a:r>
            <a:r>
              <a:rPr lang="en-IN" dirty="0">
                <a:solidFill>
                  <a:srgbClr val="FF0000"/>
                </a:solidFill>
              </a:rPr>
              <a:t>water ecosystem</a:t>
            </a:r>
          </a:p>
          <a:p>
            <a:r>
              <a:rPr lang="en-IN" dirty="0"/>
              <a:t>Ex: Pond, Lake</a:t>
            </a:r>
          </a:p>
          <a:p>
            <a:pPr marL="0" indent="0">
              <a:buNone/>
            </a:pPr>
            <a:endParaRPr lang="en-IN" dirty="0"/>
          </a:p>
          <a:p>
            <a:endParaRPr lang="en-IN" dirty="0"/>
          </a:p>
        </p:txBody>
      </p:sp>
    </p:spTree>
    <p:extLst>
      <p:ext uri="{BB962C8B-B14F-4D97-AF65-F5344CB8AC3E}">
        <p14:creationId xmlns:p14="http://schemas.microsoft.com/office/powerpoint/2010/main" val="39774241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r>
              <a:rPr lang="en-US" b="1" dirty="0" smtClean="0">
                <a:solidFill>
                  <a:srgbClr val="C00000"/>
                </a:solidFill>
              </a:rPr>
              <a:t>Artificial Ecosystem</a:t>
            </a:r>
          </a:p>
          <a:p>
            <a:pPr marL="0" indent="0">
              <a:buNone/>
            </a:pPr>
            <a:r>
              <a:rPr lang="en-US" dirty="0" smtClean="0"/>
              <a:t> man made Ecosystem  </a:t>
            </a:r>
          </a:p>
          <a:p>
            <a:pPr marL="0" indent="0">
              <a:buNone/>
            </a:pPr>
            <a:r>
              <a:rPr lang="en-US" dirty="0" smtClean="0"/>
              <a:t>Ex : garden, park , aquarium , crop field</a:t>
            </a:r>
          </a:p>
          <a:p>
            <a:pPr marL="0" indent="0">
              <a:buNone/>
            </a:pPr>
            <a:endParaRPr lang="en-IN" dirty="0"/>
          </a:p>
        </p:txBody>
      </p:sp>
      <p:pic>
        <p:nvPicPr>
          <p:cNvPr id="4" name="Picture 3"/>
          <p:cNvPicPr>
            <a:picLocks noChangeAspect="1"/>
          </p:cNvPicPr>
          <p:nvPr/>
        </p:nvPicPr>
        <p:blipFill>
          <a:blip r:embed="rId2"/>
          <a:stretch>
            <a:fillRect/>
          </a:stretch>
        </p:blipFill>
        <p:spPr>
          <a:xfrm>
            <a:off x="457200" y="2819400"/>
            <a:ext cx="8001000" cy="3581400"/>
          </a:xfrm>
          <a:prstGeom prst="rect">
            <a:avLst/>
          </a:prstGeom>
        </p:spPr>
      </p:pic>
    </p:spTree>
    <p:extLst>
      <p:ext uri="{BB962C8B-B14F-4D97-AF65-F5344CB8AC3E}">
        <p14:creationId xmlns:p14="http://schemas.microsoft.com/office/powerpoint/2010/main" val="6619894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09114" y="1720840"/>
            <a:ext cx="6999032" cy="34163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buFont typeface="Wingdings" pitchFamily="2" charset="2"/>
              <a:buChar char="Ø"/>
            </a:pPr>
            <a:r>
              <a:rPr lang="en-US" sz="5400" b="1" cap="none" spc="0" dirty="0" smtClean="0">
                <a:ln w="11430"/>
                <a:solidFill>
                  <a:srgbClr val="00B050"/>
                </a:solidFill>
                <a:effectLst>
                  <a:outerShdw blurRad="50800" dist="39000" dir="5460000" algn="tl">
                    <a:srgbClr val="000000">
                      <a:alpha val="38000"/>
                    </a:srgbClr>
                  </a:outerShdw>
                </a:effectLst>
              </a:rPr>
              <a:t>Forest ecosystem</a:t>
            </a:r>
          </a:p>
          <a:p>
            <a:pPr>
              <a:buFont typeface="Wingdings" pitchFamily="2" charset="2"/>
              <a:buChar char="Ø"/>
            </a:pPr>
            <a:r>
              <a:rPr lang="en-US" sz="5400" b="1" cap="none" spc="0" dirty="0" smtClean="0">
                <a:ln w="11430"/>
                <a:solidFill>
                  <a:srgbClr val="00B050"/>
                </a:solidFill>
                <a:effectLst>
                  <a:outerShdw blurRad="50800" dist="39000" dir="5460000" algn="tl">
                    <a:srgbClr val="000000">
                      <a:alpha val="38000"/>
                    </a:srgbClr>
                  </a:outerShdw>
                </a:effectLst>
              </a:rPr>
              <a:t>Grass Land ecosystem</a:t>
            </a:r>
          </a:p>
          <a:p>
            <a:pPr>
              <a:buFont typeface="Wingdings" pitchFamily="2" charset="2"/>
              <a:buChar char="Ø"/>
            </a:pPr>
            <a:r>
              <a:rPr lang="en-US" sz="5400" b="1" cap="none" spc="0" dirty="0" smtClean="0">
                <a:ln w="11430"/>
                <a:solidFill>
                  <a:srgbClr val="00B050"/>
                </a:solidFill>
                <a:effectLst>
                  <a:outerShdw blurRad="50800" dist="39000" dir="5460000" algn="tl">
                    <a:srgbClr val="000000">
                      <a:alpha val="38000"/>
                    </a:srgbClr>
                  </a:outerShdw>
                </a:effectLst>
              </a:rPr>
              <a:t>Desert ecosystem</a:t>
            </a:r>
          </a:p>
          <a:p>
            <a:pPr>
              <a:buFont typeface="Wingdings" pitchFamily="2" charset="2"/>
              <a:buChar char="Ø"/>
            </a:pPr>
            <a:r>
              <a:rPr lang="en-US" sz="5400" b="1" cap="none" spc="0" dirty="0" smtClean="0">
                <a:ln w="11430"/>
                <a:solidFill>
                  <a:srgbClr val="00B050"/>
                </a:solidFill>
                <a:effectLst>
                  <a:outerShdw blurRad="50800" dist="39000" dir="5460000" algn="tl">
                    <a:srgbClr val="000000">
                      <a:alpha val="38000"/>
                    </a:srgbClr>
                  </a:outerShdw>
                </a:effectLst>
              </a:rPr>
              <a:t>Aquatic ecosystem</a:t>
            </a:r>
            <a:endParaRPr lang="en-US" sz="5400" b="1" cap="none" spc="0" dirty="0">
              <a:ln w="11430"/>
              <a:solidFill>
                <a:srgbClr val="00B050"/>
              </a:solidFill>
              <a:effectLst>
                <a:outerShdw blurRad="50800" dist="39000" dir="5460000" algn="tl">
                  <a:srgbClr val="000000">
                    <a:alpha val="38000"/>
                  </a:srgbClr>
                </a:outerShdw>
              </a:effectLst>
            </a:endParaRPr>
          </a:p>
        </p:txBody>
      </p:sp>
      <p:sp>
        <p:nvSpPr>
          <p:cNvPr id="7" name="Rectangle 6"/>
          <p:cNvSpPr/>
          <p:nvPr/>
        </p:nvSpPr>
        <p:spPr>
          <a:xfrm>
            <a:off x="1219200" y="457200"/>
            <a:ext cx="602562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Different Ecosystem</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300" b="1" dirty="0" smtClean="0">
                <a:ln w="11430"/>
                <a:solidFill>
                  <a:srgbClr val="00B050"/>
                </a:solidFill>
                <a:effectLst>
                  <a:outerShdw blurRad="50800" dist="39000" dir="5460000" algn="tl">
                    <a:srgbClr val="000000">
                      <a:alpha val="38000"/>
                    </a:srgbClr>
                  </a:outerShdw>
                </a:effectLst>
              </a:rPr>
              <a:t>Forest Ecosystem</a:t>
            </a:r>
            <a:r>
              <a:rPr lang="en-US" b="1" dirty="0" smtClean="0">
                <a:ln w="11430"/>
                <a:solidFill>
                  <a:srgbClr val="00B050"/>
                </a:solidFill>
                <a:effectLst>
                  <a:outerShdw blurRad="50800" dist="39000" dir="5460000" algn="tl">
                    <a:srgbClr val="000000">
                      <a:alpha val="38000"/>
                    </a:srgbClr>
                  </a:outerShdw>
                </a:effectLst>
              </a:rPr>
              <a:t/>
            </a:r>
            <a:br>
              <a:rPr lang="en-US" b="1" dirty="0" smtClean="0">
                <a:ln w="11430"/>
                <a:solidFill>
                  <a:srgbClr val="00B050"/>
                </a:solidFill>
                <a:effectLst>
                  <a:outerShdw blurRad="50800" dist="39000" dir="5460000" algn="tl">
                    <a:srgbClr val="000000">
                      <a:alpha val="38000"/>
                    </a:srgbClr>
                  </a:outerShdw>
                </a:effectLst>
              </a:rPr>
            </a:br>
            <a:endParaRPr lang="en-US" dirty="0"/>
          </a:p>
        </p:txBody>
      </p:sp>
      <p:sp>
        <p:nvSpPr>
          <p:cNvPr id="7" name="TextBox 6"/>
          <p:cNvSpPr txBox="1"/>
          <p:nvPr/>
        </p:nvSpPr>
        <p:spPr>
          <a:xfrm>
            <a:off x="4760794" y="1450620"/>
            <a:ext cx="3962400" cy="4708981"/>
          </a:xfrm>
          <a:prstGeom prst="rect">
            <a:avLst/>
          </a:prstGeom>
          <a:noFill/>
        </p:spPr>
        <p:txBody>
          <a:bodyPr wrap="square" rtlCol="0">
            <a:spAutoFit/>
          </a:bodyPr>
          <a:lstStyle/>
          <a:p>
            <a:pPr algn="just"/>
            <a:r>
              <a:rPr lang="en-US" sz="2000" b="1" dirty="0" smtClean="0"/>
              <a:t>Coniferous forests: </a:t>
            </a:r>
            <a:r>
              <a:rPr lang="en-US" sz="2000" dirty="0" smtClean="0"/>
              <a:t>Grow in the Himalayan mountain region, where the temperature are low. These forests have tall stately trees with needle like leaves and downward sloping branches so that the snow can slip off the branches.</a:t>
            </a:r>
          </a:p>
          <a:p>
            <a:pPr algn="just"/>
            <a:r>
              <a:rPr lang="en-US" sz="2000" dirty="0" smtClean="0"/>
              <a:t> </a:t>
            </a:r>
          </a:p>
          <a:p>
            <a:pPr algn="just"/>
            <a:r>
              <a:rPr lang="en-US" sz="2000" b="1" dirty="0" smtClean="0"/>
              <a:t>Broad leaved forests: </a:t>
            </a:r>
            <a:r>
              <a:rPr lang="en-US" sz="2000" dirty="0" smtClean="0"/>
              <a:t>They have several types, such as evergreen forests, deciduous forests, thorn forests, and mangrove forests. Broadleaved forests have large leaves of various shapes.</a:t>
            </a:r>
          </a:p>
          <a:p>
            <a:endParaRPr lang="en-US" sz="2000" dirty="0"/>
          </a:p>
        </p:txBody>
      </p:sp>
      <p:pic>
        <p:nvPicPr>
          <p:cNvPr id="1026" name="Picture 2" descr="C:\Users\Admin\Desktop\NCES FINAL\489034241_5-56af62885f9b58b7d0183204.jpg"/>
          <p:cNvPicPr>
            <a:picLocks noGrp="1" noChangeAspect="1" noChangeArrowheads="1"/>
          </p:cNvPicPr>
          <p:nvPr>
            <p:ph idx="1"/>
          </p:nvPr>
        </p:nvPicPr>
        <p:blipFill>
          <a:blip r:embed="rId2"/>
          <a:srcRect/>
          <a:stretch>
            <a:fillRect/>
          </a:stretch>
        </p:blipFill>
        <p:spPr bwMode="auto">
          <a:xfrm>
            <a:off x="381000" y="990601"/>
            <a:ext cx="3962400" cy="2438399"/>
          </a:xfrm>
          <a:prstGeom prst="rect">
            <a:avLst/>
          </a:prstGeom>
          <a:noFill/>
        </p:spPr>
      </p:pic>
      <p:pic>
        <p:nvPicPr>
          <p:cNvPr id="1027" name="Picture 3" descr="C:\Users\Admin\Desktop\NCES FINAL\images.jpg"/>
          <p:cNvPicPr>
            <a:picLocks noChangeAspect="1" noChangeArrowheads="1"/>
          </p:cNvPicPr>
          <p:nvPr/>
        </p:nvPicPr>
        <p:blipFill>
          <a:blip r:embed="rId3"/>
          <a:srcRect/>
          <a:stretch>
            <a:fillRect/>
          </a:stretch>
        </p:blipFill>
        <p:spPr bwMode="auto">
          <a:xfrm>
            <a:off x="533400" y="3886200"/>
            <a:ext cx="3962400" cy="251460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8600" y="0"/>
            <a:ext cx="4724400" cy="1447800"/>
          </a:xfrm>
        </p:spPr>
        <p:txBody>
          <a:bodyPr/>
          <a:lstStyle/>
          <a:p>
            <a:pPr>
              <a:buNone/>
            </a:pPr>
            <a:r>
              <a:rPr lang="en-US" dirty="0" smtClean="0"/>
              <a:t> </a:t>
            </a:r>
          </a:p>
          <a:p>
            <a:pPr algn="ctr">
              <a:buNone/>
            </a:pPr>
            <a:r>
              <a:rPr lang="en-US" b="1" dirty="0" smtClean="0">
                <a:solidFill>
                  <a:srgbClr val="00B050"/>
                </a:solidFill>
              </a:rPr>
              <a:t>Evergreen forests </a:t>
            </a:r>
          </a:p>
        </p:txBody>
      </p:sp>
      <p:pic>
        <p:nvPicPr>
          <p:cNvPr id="2050" name="Picture 2" descr="C:\Users\Admin\Desktop\NCES FINAL\AX56_184-00002.jpg"/>
          <p:cNvPicPr>
            <a:picLocks noChangeAspect="1" noChangeArrowheads="1"/>
          </p:cNvPicPr>
          <p:nvPr/>
        </p:nvPicPr>
        <p:blipFill>
          <a:blip r:embed="rId2"/>
          <a:srcRect/>
          <a:stretch>
            <a:fillRect/>
          </a:stretch>
        </p:blipFill>
        <p:spPr bwMode="auto">
          <a:xfrm>
            <a:off x="228600" y="762000"/>
            <a:ext cx="3810000" cy="3276600"/>
          </a:xfrm>
          <a:prstGeom prst="rect">
            <a:avLst/>
          </a:prstGeom>
          <a:noFill/>
        </p:spPr>
      </p:pic>
      <p:pic>
        <p:nvPicPr>
          <p:cNvPr id="2051" name="Picture 3" descr="C:\Users\Admin\Desktop\NCES FINAL\download.jpg"/>
          <p:cNvPicPr>
            <a:picLocks noChangeAspect="1" noChangeArrowheads="1"/>
          </p:cNvPicPr>
          <p:nvPr/>
        </p:nvPicPr>
        <p:blipFill>
          <a:blip r:embed="rId3"/>
          <a:srcRect/>
          <a:stretch>
            <a:fillRect/>
          </a:stretch>
        </p:blipFill>
        <p:spPr bwMode="auto">
          <a:xfrm>
            <a:off x="304800" y="4267200"/>
            <a:ext cx="3733800" cy="2438400"/>
          </a:xfrm>
          <a:prstGeom prst="rect">
            <a:avLst/>
          </a:prstGeom>
          <a:noFill/>
        </p:spPr>
      </p:pic>
      <p:sp>
        <p:nvSpPr>
          <p:cNvPr id="5" name="TextBox 4"/>
          <p:cNvSpPr txBox="1"/>
          <p:nvPr/>
        </p:nvSpPr>
        <p:spPr>
          <a:xfrm>
            <a:off x="4495800" y="1295400"/>
            <a:ext cx="4419600" cy="5447645"/>
          </a:xfrm>
          <a:prstGeom prst="rect">
            <a:avLst/>
          </a:prstGeom>
          <a:noFill/>
        </p:spPr>
        <p:txBody>
          <a:bodyPr wrap="square" rtlCol="0">
            <a:spAutoFit/>
          </a:bodyPr>
          <a:lstStyle/>
          <a:p>
            <a:pPr algn="just">
              <a:lnSpc>
                <a:spcPct val="150000"/>
              </a:lnSpc>
              <a:buFont typeface="Wingdings" pitchFamily="2" charset="2"/>
              <a:buChar char="Ø"/>
            </a:pPr>
            <a:r>
              <a:rPr lang="en-US" b="1" dirty="0" smtClean="0"/>
              <a:t>  </a:t>
            </a:r>
            <a:r>
              <a:rPr lang="en-US" sz="2000" b="1" dirty="0" smtClean="0"/>
              <a:t>Grow  in  the  high  rainfall  areas  of  the  western  </a:t>
            </a:r>
            <a:r>
              <a:rPr lang="en-US" sz="2000" b="1" dirty="0" err="1" smtClean="0"/>
              <a:t>ghats</a:t>
            </a:r>
            <a:r>
              <a:rPr lang="en-US" sz="2000" b="1" dirty="0" smtClean="0"/>
              <a:t>, North  eastern  india  and  the Andaman &amp; </a:t>
            </a:r>
            <a:r>
              <a:rPr lang="en-US" sz="2000" b="1" dirty="0" err="1" smtClean="0"/>
              <a:t>nicobar</a:t>
            </a:r>
            <a:r>
              <a:rPr lang="en-US" sz="2000" b="1" dirty="0" smtClean="0"/>
              <a:t> islands. These forests grow in area where the monsoon lasts for several months.</a:t>
            </a:r>
          </a:p>
          <a:p>
            <a:pPr algn="just">
              <a:lnSpc>
                <a:spcPct val="150000"/>
              </a:lnSpc>
              <a:buFont typeface="Wingdings" pitchFamily="2" charset="2"/>
              <a:buChar char="Ø"/>
            </a:pPr>
            <a:endParaRPr lang="en-US" sz="2000" b="1" dirty="0" smtClean="0"/>
          </a:p>
          <a:p>
            <a:pPr algn="just">
              <a:lnSpc>
                <a:spcPct val="150000"/>
              </a:lnSpc>
              <a:buFont typeface="Wingdings" pitchFamily="2" charset="2"/>
              <a:buChar char="Ø"/>
            </a:pPr>
            <a:r>
              <a:rPr lang="en-US" sz="2000" b="1" dirty="0" smtClean="0"/>
              <a:t>The trees overlap with each other to form a continues canopy. Thus very little light penetrates down to the forest floor.</a:t>
            </a:r>
          </a:p>
          <a:p>
            <a:endParaRPr lang="en-US" b="1"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solidFill>
                  <a:srgbClr val="00B050"/>
                </a:solidFill>
              </a:rPr>
              <a:t>Deciduous Forest</a:t>
            </a:r>
            <a:endParaRPr lang="en-US" dirty="0">
              <a:solidFill>
                <a:srgbClr val="00B050"/>
              </a:solidFill>
            </a:endParaRPr>
          </a:p>
        </p:txBody>
      </p:sp>
      <p:pic>
        <p:nvPicPr>
          <p:cNvPr id="3074" name="Picture 2" descr="C:\Users\Admin\Desktop\NCES FINAL\download (1).jpg"/>
          <p:cNvPicPr>
            <a:picLocks noGrp="1" noChangeAspect="1" noChangeArrowheads="1"/>
          </p:cNvPicPr>
          <p:nvPr>
            <p:ph idx="1"/>
          </p:nvPr>
        </p:nvPicPr>
        <p:blipFill>
          <a:blip r:embed="rId2"/>
          <a:srcRect/>
          <a:stretch>
            <a:fillRect/>
          </a:stretch>
        </p:blipFill>
        <p:spPr bwMode="auto">
          <a:xfrm>
            <a:off x="457200" y="1056690"/>
            <a:ext cx="4572000" cy="2438399"/>
          </a:xfrm>
          <a:prstGeom prst="rect">
            <a:avLst/>
          </a:prstGeom>
          <a:noFill/>
        </p:spPr>
      </p:pic>
      <p:pic>
        <p:nvPicPr>
          <p:cNvPr id="3075" name="Picture 3" descr="C:\Users\Admin\Desktop\NCES FINAL\R10101_image1.jpg"/>
          <p:cNvPicPr>
            <a:picLocks noChangeAspect="1" noChangeArrowheads="1"/>
          </p:cNvPicPr>
          <p:nvPr/>
        </p:nvPicPr>
        <p:blipFill>
          <a:blip r:embed="rId3"/>
          <a:srcRect/>
          <a:stretch>
            <a:fillRect/>
          </a:stretch>
        </p:blipFill>
        <p:spPr bwMode="auto">
          <a:xfrm>
            <a:off x="533400" y="3810000"/>
            <a:ext cx="4495800" cy="2743201"/>
          </a:xfrm>
          <a:prstGeom prst="rect">
            <a:avLst/>
          </a:prstGeom>
          <a:noFill/>
        </p:spPr>
      </p:pic>
      <p:sp>
        <p:nvSpPr>
          <p:cNvPr id="6" name="TextBox 5"/>
          <p:cNvSpPr txBox="1"/>
          <p:nvPr/>
        </p:nvSpPr>
        <p:spPr>
          <a:xfrm>
            <a:off x="5257800" y="883693"/>
            <a:ext cx="3657600" cy="7340471"/>
          </a:xfrm>
          <a:prstGeom prst="rect">
            <a:avLst/>
          </a:prstGeom>
          <a:noFill/>
        </p:spPr>
        <p:txBody>
          <a:bodyPr wrap="square" rtlCol="0">
            <a:spAutoFit/>
          </a:bodyPr>
          <a:lstStyle/>
          <a:p>
            <a:pPr algn="just">
              <a:lnSpc>
                <a:spcPct val="150000"/>
              </a:lnSpc>
              <a:buFont typeface="Wingdings" pitchFamily="2" charset="2"/>
              <a:buChar char="Ø"/>
            </a:pPr>
            <a:r>
              <a:rPr lang="en-US" sz="2000" b="1" dirty="0" smtClean="0"/>
              <a:t>These are found in regions with a moderates amount of seasonal rainfall that lasts for only few months. </a:t>
            </a:r>
          </a:p>
          <a:p>
            <a:pPr algn="just">
              <a:lnSpc>
                <a:spcPct val="150000"/>
              </a:lnSpc>
              <a:buFont typeface="Wingdings" pitchFamily="2" charset="2"/>
              <a:buChar char="Ø"/>
            </a:pPr>
            <a:endParaRPr lang="en-US" sz="2000" b="1" dirty="0" smtClean="0"/>
          </a:p>
          <a:p>
            <a:pPr algn="just">
              <a:lnSpc>
                <a:spcPct val="150000"/>
              </a:lnSpc>
              <a:buFont typeface="Wingdings" pitchFamily="2" charset="2"/>
              <a:buChar char="Ø"/>
            </a:pPr>
            <a:r>
              <a:rPr lang="en-US" sz="2000" b="1" dirty="0" smtClean="0"/>
              <a:t>The deciduous trees shed their leaves during the winter and the hot summer months. </a:t>
            </a:r>
          </a:p>
          <a:p>
            <a:pPr algn="just">
              <a:lnSpc>
                <a:spcPct val="150000"/>
              </a:lnSpc>
              <a:buFont typeface="Wingdings" pitchFamily="2" charset="2"/>
              <a:buChar char="Ø"/>
            </a:pPr>
            <a:endParaRPr lang="en-US" sz="2000" b="1" dirty="0" smtClean="0"/>
          </a:p>
          <a:p>
            <a:pPr algn="just">
              <a:lnSpc>
                <a:spcPct val="150000"/>
              </a:lnSpc>
              <a:buFont typeface="Wingdings" pitchFamily="2" charset="2"/>
              <a:buChar char="Ø"/>
            </a:pPr>
            <a:r>
              <a:rPr lang="en-US" sz="2000" b="1" dirty="0" smtClean="0"/>
              <a:t>The forest frequently has a thick undergrowth as light can penetrate easily onto the forest floor</a:t>
            </a:r>
          </a:p>
          <a:p>
            <a:pPr algn="just">
              <a:lnSpc>
                <a:spcPct val="150000"/>
              </a:lnSpc>
            </a:pPr>
            <a:endParaRPr lang="en-US" b="1" dirty="0" smtClean="0"/>
          </a:p>
          <a:p>
            <a:pPr algn="just">
              <a:lnSpc>
                <a:spcPct val="150000"/>
              </a:lnSpc>
            </a:pPr>
            <a:endParaRPr lang="en-US" b="1" dirty="0" smtClean="0"/>
          </a:p>
          <a:p>
            <a:pPr algn="just">
              <a:lnSpc>
                <a:spcPct val="150000"/>
              </a:lnSpc>
            </a:pPr>
            <a:endParaRPr lang="en-US" b="1"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solidFill>
                  <a:srgbClr val="00B050"/>
                </a:solidFill>
              </a:rPr>
              <a:t>Thorn forest</a:t>
            </a:r>
            <a:r>
              <a:rPr lang="en-US" b="1" dirty="0" smtClean="0"/>
              <a:t/>
            </a:r>
            <a:br>
              <a:rPr lang="en-US" b="1" dirty="0" smtClean="0"/>
            </a:br>
            <a:r>
              <a:rPr lang="en-US" b="1" dirty="0" smtClean="0"/>
              <a:t/>
            </a:r>
            <a:br>
              <a:rPr lang="en-US" b="1" dirty="0" smtClean="0"/>
            </a:br>
            <a:endParaRPr lang="en-US" dirty="0"/>
          </a:p>
        </p:txBody>
      </p:sp>
      <p:pic>
        <p:nvPicPr>
          <p:cNvPr id="4098" name="Picture 2" descr="C:\Users\Admin\Desktop\NCES FINAL\dry-thorn-forest-showing-red-soil-tulear-madagascar-november-M46AW2.jpg"/>
          <p:cNvPicPr>
            <a:picLocks noGrp="1" noChangeAspect="1" noChangeArrowheads="1"/>
          </p:cNvPicPr>
          <p:nvPr>
            <p:ph idx="1"/>
          </p:nvPr>
        </p:nvPicPr>
        <p:blipFill rotWithShape="1">
          <a:blip r:embed="rId2" cstate="print"/>
          <a:srcRect b="10000"/>
          <a:stretch/>
        </p:blipFill>
        <p:spPr bwMode="auto">
          <a:xfrm>
            <a:off x="830239" y="1219200"/>
            <a:ext cx="3810000" cy="2438399"/>
          </a:xfrm>
          <a:prstGeom prst="rect">
            <a:avLst/>
          </a:prstGeom>
          <a:noFill/>
        </p:spPr>
      </p:pic>
      <p:pic>
        <p:nvPicPr>
          <p:cNvPr id="4099" name="Picture 3" descr="C:\Users\Admin\Desktop\NCES FINAL\download (2).jpg"/>
          <p:cNvPicPr>
            <a:picLocks noChangeAspect="1" noChangeArrowheads="1"/>
          </p:cNvPicPr>
          <p:nvPr/>
        </p:nvPicPr>
        <p:blipFill>
          <a:blip r:embed="rId3"/>
          <a:srcRect/>
          <a:stretch>
            <a:fillRect/>
          </a:stretch>
        </p:blipFill>
        <p:spPr bwMode="auto">
          <a:xfrm>
            <a:off x="838200" y="3810000"/>
            <a:ext cx="3962400" cy="2619769"/>
          </a:xfrm>
          <a:prstGeom prst="rect">
            <a:avLst/>
          </a:prstGeom>
          <a:noFill/>
        </p:spPr>
      </p:pic>
      <p:sp>
        <p:nvSpPr>
          <p:cNvPr id="6" name="TextBox 5"/>
          <p:cNvSpPr txBox="1"/>
          <p:nvPr/>
        </p:nvSpPr>
        <p:spPr>
          <a:xfrm>
            <a:off x="4800600" y="1447800"/>
            <a:ext cx="3733800" cy="3139321"/>
          </a:xfrm>
          <a:prstGeom prst="rect">
            <a:avLst/>
          </a:prstGeom>
          <a:noFill/>
        </p:spPr>
        <p:txBody>
          <a:bodyPr wrap="square" rtlCol="0">
            <a:spAutoFit/>
          </a:bodyPr>
          <a:lstStyle/>
          <a:p>
            <a:pPr algn="just">
              <a:lnSpc>
                <a:spcPct val="150000"/>
              </a:lnSpc>
            </a:pPr>
            <a:r>
              <a:rPr lang="en-US" sz="2000" b="1" dirty="0" smtClean="0"/>
              <a:t>these are found in the semi-arid regions of india .The trees, which are sparsely distributes are surrounded by open grassy areas. Thorny plants are able to conserve water.</a:t>
            </a:r>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Mangrove forests</a:t>
            </a:r>
            <a:r>
              <a:rPr lang="en-US" dirty="0" smtClean="0"/>
              <a:t/>
            </a:r>
            <a:br>
              <a:rPr lang="en-US" dirty="0" smtClean="0"/>
            </a:br>
            <a:endParaRPr lang="en-US" dirty="0"/>
          </a:p>
        </p:txBody>
      </p:sp>
      <p:pic>
        <p:nvPicPr>
          <p:cNvPr id="5122" name="Picture 2" descr="C:\Users\Admin\Desktop\NCES FINAL\mappingthewo.jpg"/>
          <p:cNvPicPr>
            <a:picLocks noGrp="1" noChangeAspect="1" noChangeArrowheads="1"/>
          </p:cNvPicPr>
          <p:nvPr>
            <p:ph idx="1"/>
          </p:nvPr>
        </p:nvPicPr>
        <p:blipFill>
          <a:blip r:embed="rId2"/>
          <a:srcRect/>
          <a:stretch>
            <a:fillRect/>
          </a:stretch>
        </p:blipFill>
        <p:spPr bwMode="auto">
          <a:xfrm>
            <a:off x="381000" y="1066801"/>
            <a:ext cx="4495800" cy="2508576"/>
          </a:xfrm>
          <a:prstGeom prst="rect">
            <a:avLst/>
          </a:prstGeom>
          <a:noFill/>
        </p:spPr>
      </p:pic>
      <p:sp>
        <p:nvSpPr>
          <p:cNvPr id="6" name="TextBox 5"/>
          <p:cNvSpPr txBox="1"/>
          <p:nvPr/>
        </p:nvSpPr>
        <p:spPr>
          <a:xfrm>
            <a:off x="5562600" y="1143000"/>
            <a:ext cx="3352800" cy="5035353"/>
          </a:xfrm>
          <a:prstGeom prst="rect">
            <a:avLst/>
          </a:prstGeom>
          <a:noFill/>
        </p:spPr>
        <p:txBody>
          <a:bodyPr wrap="square" rtlCol="0">
            <a:spAutoFit/>
          </a:bodyPr>
          <a:lstStyle/>
          <a:p>
            <a:pPr algn="just">
              <a:lnSpc>
                <a:spcPct val="150000"/>
              </a:lnSpc>
              <a:buFont typeface="Wingdings" pitchFamily="2" charset="2"/>
              <a:buChar char="Ø"/>
            </a:pPr>
            <a:r>
              <a:rPr lang="en-US" b="1" dirty="0" smtClean="0"/>
              <a:t>these grow along the coast especially in the river deltas. These plants are able to grow in a mix of saline and fresh water</a:t>
            </a:r>
          </a:p>
          <a:p>
            <a:pPr algn="just">
              <a:lnSpc>
                <a:spcPct val="150000"/>
              </a:lnSpc>
              <a:buFont typeface="Wingdings" pitchFamily="2" charset="2"/>
              <a:buChar char="Ø"/>
            </a:pPr>
            <a:endParaRPr lang="en-US" b="1" dirty="0" smtClean="0"/>
          </a:p>
          <a:p>
            <a:pPr algn="just">
              <a:lnSpc>
                <a:spcPct val="150000"/>
              </a:lnSpc>
              <a:buFont typeface="Wingdings" pitchFamily="2" charset="2"/>
              <a:buChar char="Ø"/>
            </a:pPr>
            <a:r>
              <a:rPr lang="en-US" b="1" dirty="0" smtClean="0"/>
              <a:t>They grow luxuriantly in muddy areas covered with silt that the river have brought down. The mangrove trees have breathing roots that emerge from the mud banks</a:t>
            </a:r>
            <a:r>
              <a:rPr lang="en-US" dirty="0" smtClean="0"/>
              <a:t>.</a:t>
            </a:r>
          </a:p>
          <a:p>
            <a:pPr>
              <a:lnSpc>
                <a:spcPct val="150000"/>
              </a:lnSpc>
            </a:pPr>
            <a:endParaRPr lang="en-US" dirty="0"/>
          </a:p>
        </p:txBody>
      </p:sp>
      <p:pic>
        <p:nvPicPr>
          <p:cNvPr id="5124" name="Picture 4" descr="C:\Users\Admin\Desktop\NCES FINAL\img_endangered_animals_of_the_mangrove_forests_1314_600.jpg"/>
          <p:cNvPicPr>
            <a:picLocks noChangeAspect="1" noChangeArrowheads="1"/>
          </p:cNvPicPr>
          <p:nvPr/>
        </p:nvPicPr>
        <p:blipFill>
          <a:blip r:embed="rId3"/>
          <a:srcRect/>
          <a:stretch>
            <a:fillRect/>
          </a:stretch>
        </p:blipFill>
        <p:spPr bwMode="auto">
          <a:xfrm>
            <a:off x="533400" y="3792283"/>
            <a:ext cx="4267200" cy="2608517"/>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Conservation of forest ecosystem</a:t>
            </a:r>
            <a:endParaRPr lang="en-US" b="1" dirty="0"/>
          </a:p>
        </p:txBody>
      </p:sp>
      <p:sp>
        <p:nvSpPr>
          <p:cNvPr id="3" name="Content Placeholder 2"/>
          <p:cNvSpPr>
            <a:spLocks noGrp="1"/>
          </p:cNvSpPr>
          <p:nvPr>
            <p:ph idx="1"/>
          </p:nvPr>
        </p:nvSpPr>
        <p:spPr/>
        <p:txBody>
          <a:bodyPr/>
          <a:lstStyle/>
          <a:p>
            <a:pPr algn="just">
              <a:buFont typeface="Wingdings" pitchFamily="2" charset="2"/>
              <a:buChar char="Ø"/>
            </a:pPr>
            <a:r>
              <a:rPr lang="en-US" b="1" dirty="0" smtClean="0">
                <a:solidFill>
                  <a:srgbClr val="C00000"/>
                </a:solidFill>
              </a:rPr>
              <a:t>The  forest  can  be  conserved  only  when  its  resources  are  used carefully. This can be done by using alternate sources of energy instead of fuel wood. </a:t>
            </a:r>
          </a:p>
          <a:p>
            <a:pPr algn="just">
              <a:buFont typeface="Wingdings" pitchFamily="2" charset="2"/>
              <a:buChar char="Ø"/>
            </a:pPr>
            <a:r>
              <a:rPr lang="en-US" b="1" dirty="0" smtClean="0">
                <a:solidFill>
                  <a:srgbClr val="C00000"/>
                </a:solidFill>
              </a:rPr>
              <a:t>The natural forests with all their diverse species must be protected as national parks and wildlife sanctuaries where all the plants and animals can be preserved.</a:t>
            </a:r>
          </a:p>
          <a:p>
            <a:pPr algn="just"/>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003300"/>
                </a:solidFill>
              </a:rPr>
              <a:t>Services of </a:t>
            </a:r>
            <a:r>
              <a:rPr lang="en-IN" b="1" dirty="0" smtClean="0">
                <a:solidFill>
                  <a:srgbClr val="003300"/>
                </a:solidFill>
              </a:rPr>
              <a:t> Forest ecosystem</a:t>
            </a:r>
            <a:endParaRPr lang="en-IN" b="1" dirty="0">
              <a:solidFill>
                <a:srgbClr val="003300"/>
              </a:solidFill>
            </a:endParaRPr>
          </a:p>
        </p:txBody>
      </p:sp>
      <p:sp>
        <p:nvSpPr>
          <p:cNvPr id="3" name="Content Placeholder 2"/>
          <p:cNvSpPr>
            <a:spLocks noGrp="1"/>
          </p:cNvSpPr>
          <p:nvPr>
            <p:ph idx="1"/>
          </p:nvPr>
        </p:nvSpPr>
        <p:spPr>
          <a:xfrm>
            <a:off x="457200" y="1417638"/>
            <a:ext cx="5486400" cy="4708525"/>
          </a:xfrm>
        </p:spPr>
        <p:txBody>
          <a:bodyPr>
            <a:normAutofit fontScale="85000" lnSpcReduction="10000"/>
          </a:bodyPr>
          <a:lstStyle/>
          <a:p>
            <a:pPr>
              <a:lnSpc>
                <a:spcPct val="150000"/>
              </a:lnSpc>
              <a:buFont typeface="Wingdings" panose="05000000000000000000" pitchFamily="2" charset="2"/>
              <a:buChar char="Ø"/>
            </a:pPr>
            <a:r>
              <a:rPr lang="en-IN" b="1" dirty="0" smtClean="0">
                <a:solidFill>
                  <a:srgbClr val="7030A0"/>
                </a:solidFill>
              </a:rPr>
              <a:t>Control </a:t>
            </a:r>
            <a:r>
              <a:rPr lang="en-IN" b="1" dirty="0">
                <a:solidFill>
                  <a:srgbClr val="7030A0"/>
                </a:solidFill>
              </a:rPr>
              <a:t>the flow of water </a:t>
            </a:r>
          </a:p>
          <a:p>
            <a:pPr>
              <a:lnSpc>
                <a:spcPct val="150000"/>
              </a:lnSpc>
              <a:buFont typeface="Wingdings" panose="05000000000000000000" pitchFamily="2" charset="2"/>
              <a:buChar char="Ø"/>
            </a:pPr>
            <a:r>
              <a:rPr lang="en-IN" b="1" dirty="0">
                <a:solidFill>
                  <a:srgbClr val="7030A0"/>
                </a:solidFill>
              </a:rPr>
              <a:t> Water shed protection</a:t>
            </a:r>
          </a:p>
          <a:p>
            <a:pPr>
              <a:lnSpc>
                <a:spcPct val="150000"/>
              </a:lnSpc>
              <a:buFont typeface="Wingdings" panose="05000000000000000000" pitchFamily="2" charset="2"/>
              <a:buChar char="Ø"/>
            </a:pPr>
            <a:r>
              <a:rPr lang="en-IN" b="1" dirty="0">
                <a:solidFill>
                  <a:srgbClr val="7030A0"/>
                </a:solidFill>
              </a:rPr>
              <a:t>Help in increase the ground water level</a:t>
            </a:r>
          </a:p>
          <a:p>
            <a:pPr>
              <a:lnSpc>
                <a:spcPct val="150000"/>
              </a:lnSpc>
              <a:buFont typeface="Wingdings" panose="05000000000000000000" pitchFamily="2" charset="2"/>
              <a:buChar char="Ø"/>
            </a:pPr>
            <a:r>
              <a:rPr lang="en-IN" b="1" dirty="0">
                <a:solidFill>
                  <a:srgbClr val="7030A0"/>
                </a:solidFill>
              </a:rPr>
              <a:t> Prevent the soil erosion</a:t>
            </a:r>
          </a:p>
          <a:p>
            <a:pPr>
              <a:lnSpc>
                <a:spcPct val="150000"/>
              </a:lnSpc>
              <a:buFont typeface="Wingdings" panose="05000000000000000000" pitchFamily="2" charset="2"/>
              <a:buChar char="Ø"/>
            </a:pPr>
            <a:r>
              <a:rPr lang="en-IN" b="1" dirty="0">
                <a:solidFill>
                  <a:srgbClr val="7030A0"/>
                </a:solidFill>
              </a:rPr>
              <a:t> Control the temperature</a:t>
            </a:r>
          </a:p>
          <a:p>
            <a:pPr>
              <a:lnSpc>
                <a:spcPct val="150000"/>
              </a:lnSpc>
              <a:buFont typeface="Wingdings" panose="05000000000000000000" pitchFamily="2" charset="2"/>
              <a:buChar char="Ø"/>
            </a:pPr>
            <a:r>
              <a:rPr lang="en-IN" b="1" dirty="0">
                <a:solidFill>
                  <a:srgbClr val="7030A0"/>
                </a:solidFill>
              </a:rPr>
              <a:t> Absorb the CO</a:t>
            </a:r>
            <a:r>
              <a:rPr lang="en-IN" b="1" baseline="-25000" dirty="0">
                <a:solidFill>
                  <a:srgbClr val="7030A0"/>
                </a:solidFill>
              </a:rPr>
              <a:t>2</a:t>
            </a:r>
            <a:endParaRPr lang="en-IN" b="1" dirty="0">
              <a:solidFill>
                <a:srgbClr val="7030A0"/>
              </a:solidFill>
            </a:endParaRPr>
          </a:p>
          <a:p>
            <a:endParaRPr lang="en-IN" dirty="0"/>
          </a:p>
        </p:txBody>
      </p:sp>
      <p:pic>
        <p:nvPicPr>
          <p:cNvPr id="4" name="Picture 3"/>
          <p:cNvPicPr>
            <a:picLocks noChangeAspect="1"/>
          </p:cNvPicPr>
          <p:nvPr/>
        </p:nvPicPr>
        <p:blipFill>
          <a:blip r:embed="rId2"/>
          <a:stretch>
            <a:fillRect/>
          </a:stretch>
        </p:blipFill>
        <p:spPr>
          <a:xfrm>
            <a:off x="5562600" y="1417638"/>
            <a:ext cx="3319362" cy="4808609"/>
          </a:xfrm>
          <a:prstGeom prst="rect">
            <a:avLst/>
          </a:prstGeom>
        </p:spPr>
      </p:pic>
    </p:spTree>
    <p:extLst>
      <p:ext uri="{BB962C8B-B14F-4D97-AF65-F5344CB8AC3E}">
        <p14:creationId xmlns:p14="http://schemas.microsoft.com/office/powerpoint/2010/main" val="22408849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Threats to Forest Ecosystem</a:t>
            </a:r>
            <a:endParaRPr lang="en-IN" b="1" dirty="0">
              <a:solidFill>
                <a:srgbClr val="FF0000"/>
              </a:solidFill>
            </a:endParaRPr>
          </a:p>
        </p:txBody>
      </p:sp>
      <p:pic>
        <p:nvPicPr>
          <p:cNvPr id="4" name="Content Placeholder 3"/>
          <p:cNvPicPr>
            <a:picLocks noGrp="1" noChangeAspect="1"/>
          </p:cNvPicPr>
          <p:nvPr>
            <p:ph idx="1"/>
          </p:nvPr>
        </p:nvPicPr>
        <p:blipFill>
          <a:blip r:embed="rId2"/>
          <a:stretch>
            <a:fillRect/>
          </a:stretch>
        </p:blipFill>
        <p:spPr>
          <a:xfrm>
            <a:off x="5410200" y="1981200"/>
            <a:ext cx="3250442" cy="4190999"/>
          </a:xfrm>
          <a:prstGeom prst="rect">
            <a:avLst/>
          </a:prstGeom>
        </p:spPr>
      </p:pic>
      <p:sp>
        <p:nvSpPr>
          <p:cNvPr id="5" name="TextBox 4"/>
          <p:cNvSpPr txBox="1"/>
          <p:nvPr/>
        </p:nvSpPr>
        <p:spPr>
          <a:xfrm>
            <a:off x="457200" y="1981200"/>
            <a:ext cx="4800600" cy="4985980"/>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en-IN" sz="2500" b="1" dirty="0">
                <a:solidFill>
                  <a:srgbClr val="003300"/>
                </a:solidFill>
              </a:rPr>
              <a:t>Deforestation </a:t>
            </a:r>
          </a:p>
          <a:p>
            <a:pPr marL="285750" indent="-285750">
              <a:lnSpc>
                <a:spcPct val="150000"/>
              </a:lnSpc>
              <a:buFont typeface="Wingdings" panose="05000000000000000000" pitchFamily="2" charset="2"/>
              <a:buChar char="Ø"/>
            </a:pPr>
            <a:r>
              <a:rPr lang="en-IN" sz="2500" b="1" dirty="0">
                <a:solidFill>
                  <a:srgbClr val="003300"/>
                </a:solidFill>
              </a:rPr>
              <a:t> Poaching </a:t>
            </a:r>
          </a:p>
          <a:p>
            <a:pPr marL="285750" indent="-285750">
              <a:lnSpc>
                <a:spcPct val="150000"/>
              </a:lnSpc>
              <a:buFont typeface="Wingdings" panose="05000000000000000000" pitchFamily="2" charset="2"/>
              <a:buChar char="Ø"/>
            </a:pPr>
            <a:r>
              <a:rPr lang="en-IN" sz="2500" b="1" dirty="0">
                <a:solidFill>
                  <a:srgbClr val="003300"/>
                </a:solidFill>
              </a:rPr>
              <a:t>Over exploitation of resources</a:t>
            </a:r>
          </a:p>
          <a:p>
            <a:pPr marL="285750" indent="-285750">
              <a:lnSpc>
                <a:spcPct val="150000"/>
              </a:lnSpc>
              <a:buFont typeface="Wingdings" panose="05000000000000000000" pitchFamily="2" charset="2"/>
              <a:buChar char="Ø"/>
            </a:pPr>
            <a:r>
              <a:rPr lang="en-IN" sz="2500" b="1" dirty="0">
                <a:solidFill>
                  <a:srgbClr val="003300"/>
                </a:solidFill>
              </a:rPr>
              <a:t>Development activities </a:t>
            </a:r>
          </a:p>
          <a:p>
            <a:pPr marL="285750" indent="-285750">
              <a:lnSpc>
                <a:spcPct val="150000"/>
              </a:lnSpc>
              <a:buFont typeface="Wingdings" panose="05000000000000000000" pitchFamily="2" charset="2"/>
              <a:buChar char="Ø"/>
            </a:pPr>
            <a:r>
              <a:rPr lang="en-IN" sz="2500" b="1" dirty="0">
                <a:solidFill>
                  <a:srgbClr val="003300"/>
                </a:solidFill>
              </a:rPr>
              <a:t>(Mining &amp; dams )</a:t>
            </a:r>
          </a:p>
          <a:p>
            <a:pPr marL="285750" indent="-285750">
              <a:lnSpc>
                <a:spcPct val="150000"/>
              </a:lnSpc>
              <a:buFont typeface="Wingdings" panose="05000000000000000000" pitchFamily="2" charset="2"/>
              <a:buChar char="Ø"/>
            </a:pPr>
            <a:r>
              <a:rPr lang="en-IN" sz="2500" b="1" dirty="0">
                <a:solidFill>
                  <a:srgbClr val="003300"/>
                </a:solidFill>
              </a:rPr>
              <a:t> Changing land use pattern</a:t>
            </a:r>
          </a:p>
          <a:p>
            <a:pPr marL="285750" indent="-285750">
              <a:lnSpc>
                <a:spcPct val="150000"/>
              </a:lnSpc>
              <a:buFont typeface="Wingdings" panose="05000000000000000000" pitchFamily="2" charset="2"/>
              <a:buChar char="Ø"/>
            </a:pPr>
            <a:r>
              <a:rPr lang="en-IN" sz="2500" b="1" dirty="0">
                <a:solidFill>
                  <a:srgbClr val="003300"/>
                </a:solidFill>
              </a:rPr>
              <a:t>Fragmentation </a:t>
            </a:r>
          </a:p>
          <a:p>
            <a:pPr marL="285750" indent="-285750">
              <a:lnSpc>
                <a:spcPct val="150000"/>
              </a:lnSpc>
              <a:buFont typeface="Wingdings" panose="05000000000000000000" pitchFamily="2" charset="2"/>
              <a:buChar char="Ø"/>
            </a:pPr>
            <a:r>
              <a:rPr lang="en-IN" sz="2500" b="1" dirty="0">
                <a:solidFill>
                  <a:srgbClr val="003300"/>
                </a:solidFill>
              </a:rPr>
              <a:t> Habitat degradation</a:t>
            </a:r>
          </a:p>
          <a:p>
            <a:endParaRPr lang="en-IN" dirty="0"/>
          </a:p>
        </p:txBody>
      </p:sp>
    </p:spTree>
    <p:extLst>
      <p:ext uri="{BB962C8B-B14F-4D97-AF65-F5344CB8AC3E}">
        <p14:creationId xmlns:p14="http://schemas.microsoft.com/office/powerpoint/2010/main" val="32275807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n w="11430"/>
                <a:solidFill>
                  <a:srgbClr val="00B050"/>
                </a:solidFill>
                <a:effectLst>
                  <a:outerShdw blurRad="50800" dist="39000" dir="5460000" algn="tl">
                    <a:srgbClr val="000000">
                      <a:alpha val="38000"/>
                    </a:srgbClr>
                  </a:outerShdw>
                </a:effectLst>
              </a:rPr>
              <a:t>Grass Land ecosystem</a:t>
            </a:r>
            <a:br>
              <a:rPr lang="en-US" b="1" dirty="0" smtClean="0">
                <a:ln w="11430"/>
                <a:solidFill>
                  <a:srgbClr val="00B050"/>
                </a:solidFill>
                <a:effectLst>
                  <a:outerShdw blurRad="50800" dist="39000" dir="5460000" algn="tl">
                    <a:srgbClr val="000000">
                      <a:alpha val="38000"/>
                    </a:srgbClr>
                  </a:outerShdw>
                </a:effectLst>
              </a:rPr>
            </a:br>
            <a:endParaRPr lang="en-US" dirty="0"/>
          </a:p>
        </p:txBody>
      </p:sp>
      <p:pic>
        <p:nvPicPr>
          <p:cNvPr id="6146" name="Picture 2" descr="C:\Users\Admin\Desktop\NCES FINAL\download (3).jpg"/>
          <p:cNvPicPr>
            <a:picLocks noGrp="1" noChangeAspect="1" noChangeArrowheads="1"/>
          </p:cNvPicPr>
          <p:nvPr>
            <p:ph idx="1"/>
          </p:nvPr>
        </p:nvPicPr>
        <p:blipFill>
          <a:blip r:embed="rId2"/>
          <a:srcRect/>
          <a:stretch>
            <a:fillRect/>
          </a:stretch>
        </p:blipFill>
        <p:spPr bwMode="auto">
          <a:xfrm>
            <a:off x="304800" y="1295401"/>
            <a:ext cx="4433887" cy="2590799"/>
          </a:xfrm>
          <a:prstGeom prst="rect">
            <a:avLst/>
          </a:prstGeom>
          <a:noFill/>
        </p:spPr>
      </p:pic>
      <p:sp>
        <p:nvSpPr>
          <p:cNvPr id="5" name="TextBox 4"/>
          <p:cNvSpPr txBox="1"/>
          <p:nvPr/>
        </p:nvSpPr>
        <p:spPr>
          <a:xfrm>
            <a:off x="5029200" y="1143000"/>
            <a:ext cx="3810000" cy="5450851"/>
          </a:xfrm>
          <a:prstGeom prst="rect">
            <a:avLst/>
          </a:prstGeom>
          <a:noFill/>
        </p:spPr>
        <p:txBody>
          <a:bodyPr wrap="square" rtlCol="0">
            <a:spAutoFit/>
          </a:bodyPr>
          <a:lstStyle/>
          <a:p>
            <a:pPr algn="just">
              <a:lnSpc>
                <a:spcPct val="150000"/>
              </a:lnSpc>
              <a:buFont typeface="Wingdings" pitchFamily="2" charset="2"/>
              <a:buChar char="Ø"/>
            </a:pPr>
            <a:r>
              <a:rPr lang="en-US" b="1" dirty="0" smtClean="0"/>
              <a:t>A wide range of landscapes in which the vegetation is mainly formed by grasses and small annual plants forms a variety of grass lands ecosystems with their specific plants and animals.</a:t>
            </a:r>
          </a:p>
          <a:p>
            <a:pPr algn="just">
              <a:lnSpc>
                <a:spcPct val="150000"/>
              </a:lnSpc>
              <a:buFont typeface="Wingdings" pitchFamily="2" charset="2"/>
              <a:buChar char="Ø"/>
            </a:pPr>
            <a:endParaRPr lang="en-US" b="1" dirty="0" smtClean="0"/>
          </a:p>
          <a:p>
            <a:pPr algn="just">
              <a:lnSpc>
                <a:spcPct val="150000"/>
              </a:lnSpc>
              <a:buFont typeface="Wingdings" pitchFamily="2" charset="2"/>
              <a:buChar char="Ø"/>
            </a:pPr>
            <a:r>
              <a:rPr lang="en-US" b="1" dirty="0" smtClean="0"/>
              <a:t>Grasslands covers areas where rainfall is usually low and / or soil depth &amp; quality is poor. The low rainfall prevents the growth of a large number trees and shrubs, but is sufficient to support the growth of grass cover during the monsoon</a:t>
            </a:r>
            <a:endParaRPr lang="en-US" b="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4038599"/>
            <a:ext cx="4343400" cy="2555251"/>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The Himalayan pastures belt: </a:t>
            </a:r>
            <a:endParaRPr lang="en-US" dirty="0">
              <a:solidFill>
                <a:srgbClr val="00B050"/>
              </a:solidFill>
            </a:endParaRPr>
          </a:p>
        </p:txBody>
      </p:sp>
      <p:pic>
        <p:nvPicPr>
          <p:cNvPr id="8194" name="Picture 2" descr="C:\Users\Admin\Desktop\NCES FINAL\download (4).jpg"/>
          <p:cNvPicPr>
            <a:picLocks noGrp="1" noChangeAspect="1" noChangeArrowheads="1"/>
          </p:cNvPicPr>
          <p:nvPr>
            <p:ph idx="1"/>
          </p:nvPr>
        </p:nvPicPr>
        <p:blipFill>
          <a:blip r:embed="rId2"/>
          <a:srcRect/>
          <a:stretch>
            <a:fillRect/>
          </a:stretch>
        </p:blipFill>
        <p:spPr bwMode="auto">
          <a:xfrm>
            <a:off x="533400" y="1524000"/>
            <a:ext cx="3900487" cy="2372519"/>
          </a:xfrm>
          <a:prstGeom prst="rect">
            <a:avLst/>
          </a:prstGeom>
          <a:noFill/>
        </p:spPr>
      </p:pic>
      <p:pic>
        <p:nvPicPr>
          <p:cNvPr id="8195" name="Picture 3" descr="C:\Users\Admin\Desktop\NCES FINAL\download (5).jpg"/>
          <p:cNvPicPr>
            <a:picLocks noChangeAspect="1" noChangeArrowheads="1"/>
          </p:cNvPicPr>
          <p:nvPr/>
        </p:nvPicPr>
        <p:blipFill>
          <a:blip r:embed="rId3"/>
          <a:srcRect/>
          <a:stretch>
            <a:fillRect/>
          </a:stretch>
        </p:blipFill>
        <p:spPr bwMode="auto">
          <a:xfrm>
            <a:off x="381000" y="4114800"/>
            <a:ext cx="4191000" cy="2438400"/>
          </a:xfrm>
          <a:prstGeom prst="rect">
            <a:avLst/>
          </a:prstGeom>
          <a:noFill/>
        </p:spPr>
      </p:pic>
      <p:sp>
        <p:nvSpPr>
          <p:cNvPr id="6" name="TextBox 5"/>
          <p:cNvSpPr txBox="1"/>
          <p:nvPr/>
        </p:nvSpPr>
        <p:spPr>
          <a:xfrm>
            <a:off x="4953000" y="1905000"/>
            <a:ext cx="3657600" cy="4385816"/>
          </a:xfrm>
          <a:prstGeom prst="rect">
            <a:avLst/>
          </a:prstGeom>
          <a:noFill/>
        </p:spPr>
        <p:txBody>
          <a:bodyPr wrap="square" rtlCol="0">
            <a:spAutoFit/>
          </a:bodyPr>
          <a:lstStyle/>
          <a:p>
            <a:pPr algn="just">
              <a:lnSpc>
                <a:spcPct val="150000"/>
              </a:lnSpc>
              <a:buFont typeface="Wingdings" pitchFamily="2" charset="2"/>
              <a:buChar char="Ø"/>
            </a:pPr>
            <a:r>
              <a:rPr lang="en-US" b="1" dirty="0" smtClean="0"/>
              <a:t> it extends up to the snowline. The grasslands at a lower form patches along with coniferous or broad leaved forests.</a:t>
            </a:r>
          </a:p>
          <a:p>
            <a:pPr algn="just">
              <a:lnSpc>
                <a:spcPct val="150000"/>
              </a:lnSpc>
              <a:buFont typeface="Wingdings" pitchFamily="2" charset="2"/>
              <a:buChar char="Ø"/>
            </a:pPr>
            <a:endParaRPr lang="en-US" b="1" dirty="0" smtClean="0"/>
          </a:p>
          <a:p>
            <a:pPr algn="just">
              <a:lnSpc>
                <a:spcPct val="150000"/>
              </a:lnSpc>
              <a:buFont typeface="Wingdings" pitchFamily="2" charset="2"/>
              <a:buChar char="Ø"/>
            </a:pPr>
            <a:r>
              <a:rPr lang="en-US" b="1" dirty="0" smtClean="0"/>
              <a:t>These Himalayan pastures: have a large variety of grasses and herbs, There are also a large number of medicinal plants.</a:t>
            </a:r>
          </a:p>
          <a:p>
            <a:pPr algn="just"/>
            <a:endParaRPr lang="en-US" dirty="0" smtClean="0"/>
          </a:p>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a:t>
            </a:r>
            <a:r>
              <a:rPr lang="en-US" b="1" dirty="0" err="1" smtClean="0"/>
              <a:t>Terai</a:t>
            </a:r>
            <a:r>
              <a:rPr lang="en-US" b="1" dirty="0" smtClean="0"/>
              <a:t> </a:t>
            </a:r>
            <a:endParaRPr lang="en-US" dirty="0"/>
          </a:p>
        </p:txBody>
      </p:sp>
      <p:pic>
        <p:nvPicPr>
          <p:cNvPr id="9218" name="Picture 2" descr="C:\Users\Admin\Desktop\NCES FINAL\https-www.flickr.comphotosmdogan4635353753.jpg"/>
          <p:cNvPicPr>
            <a:picLocks noGrp="1" noChangeAspect="1" noChangeArrowheads="1"/>
          </p:cNvPicPr>
          <p:nvPr>
            <p:ph idx="1"/>
          </p:nvPr>
        </p:nvPicPr>
        <p:blipFill>
          <a:blip r:embed="rId2"/>
          <a:srcRect/>
          <a:stretch>
            <a:fillRect/>
          </a:stretch>
        </p:blipFill>
        <p:spPr bwMode="auto">
          <a:xfrm>
            <a:off x="381000" y="1447800"/>
            <a:ext cx="4876800" cy="2667000"/>
          </a:xfrm>
          <a:prstGeom prst="rect">
            <a:avLst/>
          </a:prstGeom>
          <a:noFill/>
        </p:spPr>
      </p:pic>
      <p:pic>
        <p:nvPicPr>
          <p:cNvPr id="9220" name="Picture 4" descr="C:\Users\Admin\Desktop\NCES FINAL\download (6).jpg"/>
          <p:cNvPicPr>
            <a:picLocks noChangeAspect="1" noChangeArrowheads="1"/>
          </p:cNvPicPr>
          <p:nvPr/>
        </p:nvPicPr>
        <p:blipFill>
          <a:blip r:embed="rId3"/>
          <a:srcRect/>
          <a:stretch>
            <a:fillRect/>
          </a:stretch>
        </p:blipFill>
        <p:spPr bwMode="auto">
          <a:xfrm>
            <a:off x="304800" y="4343400"/>
            <a:ext cx="4953000" cy="2273508"/>
          </a:xfrm>
          <a:prstGeom prst="rect">
            <a:avLst/>
          </a:prstGeom>
          <a:noFill/>
        </p:spPr>
      </p:pic>
      <p:sp>
        <p:nvSpPr>
          <p:cNvPr id="7" name="TextBox 6"/>
          <p:cNvSpPr txBox="1"/>
          <p:nvPr/>
        </p:nvSpPr>
        <p:spPr>
          <a:xfrm>
            <a:off x="5410200" y="1447800"/>
            <a:ext cx="3581400" cy="4204356"/>
          </a:xfrm>
          <a:prstGeom prst="rect">
            <a:avLst/>
          </a:prstGeom>
          <a:noFill/>
        </p:spPr>
        <p:txBody>
          <a:bodyPr wrap="square" rtlCol="0">
            <a:spAutoFit/>
          </a:bodyPr>
          <a:lstStyle/>
          <a:p>
            <a:pPr algn="just">
              <a:lnSpc>
                <a:spcPct val="150000"/>
              </a:lnSpc>
              <a:buFont typeface="Wingdings" pitchFamily="2" charset="2"/>
              <a:buChar char="Ø"/>
            </a:pPr>
            <a:r>
              <a:rPr lang="en-US" b="1" dirty="0" smtClean="0"/>
              <a:t>This consists of patches of tall grass lands interspersed with a </a:t>
            </a:r>
            <a:r>
              <a:rPr lang="en-US" b="1" dirty="0" err="1" smtClean="0"/>
              <a:t>sal</a:t>
            </a:r>
            <a:r>
              <a:rPr lang="en-US" b="1" dirty="0" smtClean="0"/>
              <a:t> forest ecosystem. The patches of tall elephants grass, are located in the low lying waterlogged areas.</a:t>
            </a:r>
          </a:p>
          <a:p>
            <a:pPr algn="just">
              <a:lnSpc>
                <a:spcPct val="150000"/>
              </a:lnSpc>
              <a:buFont typeface="Wingdings" pitchFamily="2" charset="2"/>
              <a:buChar char="Ø"/>
            </a:pPr>
            <a:endParaRPr lang="en-US" b="1" dirty="0" smtClean="0"/>
          </a:p>
          <a:p>
            <a:pPr algn="just">
              <a:lnSpc>
                <a:spcPct val="150000"/>
              </a:lnSpc>
              <a:buFont typeface="Wingdings" pitchFamily="2" charset="2"/>
              <a:buChar char="Ø"/>
            </a:pPr>
            <a:r>
              <a:rPr lang="en-US" b="1" dirty="0" smtClean="0"/>
              <a:t>This ecosystem extends as a belt south of the Himalayan foothfills.</a:t>
            </a:r>
          </a:p>
          <a:p>
            <a:pPr algn="just">
              <a:lnSpc>
                <a:spcPct val="150000"/>
              </a:lnSpc>
              <a:buFont typeface="Wingdings" pitchFamily="2" charset="2"/>
              <a:buChar char="Ø"/>
            </a:pPr>
            <a:endParaRPr lang="en-US" b="1" dirty="0" smtClean="0"/>
          </a:p>
          <a:p>
            <a:pPr algn="just">
              <a:lnSpc>
                <a:spcPct val="150000"/>
              </a:lnSpc>
            </a:pPr>
            <a:endParaRPr lang="en-US" b="1"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Semi-arid plains</a:t>
            </a:r>
            <a:endParaRPr lang="en-US" dirty="0"/>
          </a:p>
        </p:txBody>
      </p:sp>
      <p:pic>
        <p:nvPicPr>
          <p:cNvPr id="10242" name="Picture 2" descr="C:\Users\Admin\Desktop\NCES FINAL\download (7).jpg"/>
          <p:cNvPicPr>
            <a:picLocks noGrp="1" noChangeAspect="1" noChangeArrowheads="1"/>
          </p:cNvPicPr>
          <p:nvPr>
            <p:ph idx="1"/>
          </p:nvPr>
        </p:nvPicPr>
        <p:blipFill>
          <a:blip r:embed="rId2"/>
          <a:srcRect/>
          <a:stretch>
            <a:fillRect/>
          </a:stretch>
        </p:blipFill>
        <p:spPr bwMode="auto">
          <a:xfrm>
            <a:off x="304800" y="1600200"/>
            <a:ext cx="4343400" cy="2581275"/>
          </a:xfrm>
          <a:prstGeom prst="rect">
            <a:avLst/>
          </a:prstGeom>
          <a:noFill/>
        </p:spPr>
      </p:pic>
      <p:pic>
        <p:nvPicPr>
          <p:cNvPr id="10243" name="Picture 3" descr="C:\Users\Admin\Desktop\NCES FINAL\download (8).jpg"/>
          <p:cNvPicPr>
            <a:picLocks noChangeAspect="1" noChangeArrowheads="1"/>
          </p:cNvPicPr>
          <p:nvPr/>
        </p:nvPicPr>
        <p:blipFill rotWithShape="1">
          <a:blip r:embed="rId3"/>
          <a:srcRect b="9375"/>
          <a:stretch/>
        </p:blipFill>
        <p:spPr bwMode="auto">
          <a:xfrm>
            <a:off x="304800" y="4267200"/>
            <a:ext cx="4572000" cy="2209800"/>
          </a:xfrm>
          <a:prstGeom prst="rect">
            <a:avLst/>
          </a:prstGeom>
          <a:noFill/>
        </p:spPr>
      </p:pic>
      <p:sp>
        <p:nvSpPr>
          <p:cNvPr id="6" name="TextBox 5"/>
          <p:cNvSpPr txBox="1"/>
          <p:nvPr/>
        </p:nvSpPr>
        <p:spPr>
          <a:xfrm>
            <a:off x="5105400" y="1524000"/>
            <a:ext cx="3810000" cy="3277820"/>
          </a:xfrm>
          <a:prstGeom prst="rect">
            <a:avLst/>
          </a:prstGeom>
          <a:noFill/>
        </p:spPr>
        <p:txBody>
          <a:bodyPr wrap="square" rtlCol="0">
            <a:spAutoFit/>
          </a:bodyPr>
          <a:lstStyle/>
          <a:p>
            <a:pPr algn="just">
              <a:lnSpc>
                <a:spcPct val="150000"/>
              </a:lnSpc>
              <a:buFont typeface="Wingdings" pitchFamily="2" charset="2"/>
              <a:buChar char="Ø"/>
            </a:pPr>
            <a:r>
              <a:rPr lang="en-US" b="1" dirty="0" smtClean="0"/>
              <a:t>This is located in western india, central india and the deccan are covered by grassland tracts with the patches of thorn forest and are covered with seasonal grasses and herbs on which its fauna is dependent.</a:t>
            </a:r>
          </a:p>
          <a:p>
            <a:pPr algn="just"/>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a:t>
            </a:r>
            <a:r>
              <a:rPr lang="en-US" b="1" dirty="0" err="1" smtClean="0"/>
              <a:t>Shola</a:t>
            </a:r>
            <a:r>
              <a:rPr lang="en-US" b="1" dirty="0" smtClean="0"/>
              <a:t> grasslands</a:t>
            </a:r>
            <a:endParaRPr lang="en-US" dirty="0"/>
          </a:p>
        </p:txBody>
      </p:sp>
      <p:pic>
        <p:nvPicPr>
          <p:cNvPr id="11266" name="Picture 2" descr="C:\Users\Admin\Desktop\NCES FINAL\Shola-Grasslands-in-Kudremukh.jpg"/>
          <p:cNvPicPr>
            <a:picLocks noGrp="1" noChangeAspect="1" noChangeArrowheads="1"/>
          </p:cNvPicPr>
          <p:nvPr>
            <p:ph idx="1"/>
          </p:nvPr>
        </p:nvPicPr>
        <p:blipFill>
          <a:blip r:embed="rId2"/>
          <a:srcRect/>
          <a:stretch>
            <a:fillRect/>
          </a:stretch>
        </p:blipFill>
        <p:spPr bwMode="auto">
          <a:xfrm>
            <a:off x="609600" y="1676400"/>
            <a:ext cx="3556000" cy="2286000"/>
          </a:xfrm>
          <a:prstGeom prst="rect">
            <a:avLst/>
          </a:prstGeom>
          <a:noFill/>
        </p:spPr>
      </p:pic>
      <p:pic>
        <p:nvPicPr>
          <p:cNvPr id="11267" name="Picture 3" descr="C:\Users\Admin\Desktop\NCES FINAL\download (9).jpg"/>
          <p:cNvPicPr>
            <a:picLocks noChangeAspect="1" noChangeArrowheads="1"/>
          </p:cNvPicPr>
          <p:nvPr/>
        </p:nvPicPr>
        <p:blipFill>
          <a:blip r:embed="rId3"/>
          <a:srcRect/>
          <a:stretch>
            <a:fillRect/>
          </a:stretch>
        </p:blipFill>
        <p:spPr bwMode="auto">
          <a:xfrm>
            <a:off x="533400" y="4198882"/>
            <a:ext cx="3886200" cy="2278117"/>
          </a:xfrm>
          <a:prstGeom prst="rect">
            <a:avLst/>
          </a:prstGeom>
          <a:noFill/>
        </p:spPr>
      </p:pic>
      <p:sp>
        <p:nvSpPr>
          <p:cNvPr id="6" name="TextBox 5"/>
          <p:cNvSpPr txBox="1"/>
          <p:nvPr/>
        </p:nvSpPr>
        <p:spPr>
          <a:xfrm>
            <a:off x="4876800" y="1600200"/>
            <a:ext cx="3962400" cy="3277820"/>
          </a:xfrm>
          <a:prstGeom prst="rect">
            <a:avLst/>
          </a:prstGeom>
          <a:noFill/>
        </p:spPr>
        <p:txBody>
          <a:bodyPr wrap="square" rtlCol="0">
            <a:spAutoFit/>
          </a:bodyPr>
          <a:lstStyle/>
          <a:p>
            <a:pPr algn="just">
              <a:lnSpc>
                <a:spcPct val="150000"/>
              </a:lnSpc>
              <a:buFont typeface="Wingdings" pitchFamily="2" charset="2"/>
              <a:buChar char="Ø"/>
            </a:pPr>
            <a:r>
              <a:rPr lang="en-US" b="1" dirty="0" smtClean="0"/>
              <a:t> It consists  of patches on hill slopes along with the shoal forests on the western </a:t>
            </a:r>
            <a:r>
              <a:rPr lang="en-US" b="1" dirty="0" err="1" smtClean="0"/>
              <a:t>ghats,nilgiris</a:t>
            </a:r>
            <a:r>
              <a:rPr lang="en-US" b="1" dirty="0" smtClean="0"/>
              <a:t> and </a:t>
            </a:r>
            <a:r>
              <a:rPr lang="en-US" b="1" dirty="0" err="1" smtClean="0"/>
              <a:t>annamalai</a:t>
            </a:r>
            <a:r>
              <a:rPr lang="en-US" b="1" dirty="0" smtClean="0"/>
              <a:t> ranges. This forms a patchwork of grassland on the slopes and forest habitats along the streams and low lying areas.</a:t>
            </a:r>
          </a:p>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Conservation of grass land ecosystem</a:t>
            </a:r>
            <a:endParaRPr lang="en-US" dirty="0"/>
          </a:p>
        </p:txBody>
      </p:sp>
      <p:sp>
        <p:nvSpPr>
          <p:cNvPr id="3" name="Content Placeholder 2"/>
          <p:cNvSpPr>
            <a:spLocks noGrp="1"/>
          </p:cNvSpPr>
          <p:nvPr>
            <p:ph idx="1"/>
          </p:nvPr>
        </p:nvSpPr>
        <p:spPr/>
        <p:txBody>
          <a:bodyPr>
            <a:normAutofit fontScale="92500" lnSpcReduction="10000"/>
          </a:bodyPr>
          <a:lstStyle/>
          <a:p>
            <a:pPr algn="just">
              <a:buFont typeface="Wingdings" pitchFamily="2" charset="2"/>
              <a:buChar char="Ø"/>
            </a:pPr>
            <a:r>
              <a:rPr lang="en-US" b="1" dirty="0" smtClean="0"/>
              <a:t>Grassland should not be overgrazed and areas of the grasslands should be closed  for grazing.</a:t>
            </a:r>
            <a:endParaRPr lang="en-US" b="1" smtClean="0"/>
          </a:p>
          <a:p>
            <a:pPr algn="just">
              <a:buNone/>
            </a:pPr>
            <a:endParaRPr lang="en-US" b="1" dirty="0" smtClean="0"/>
          </a:p>
          <a:p>
            <a:pPr algn="just">
              <a:buFont typeface="Wingdings" pitchFamily="2" charset="2"/>
              <a:buChar char="Ø"/>
            </a:pPr>
            <a:r>
              <a:rPr lang="en-US" b="1" dirty="0" smtClean="0"/>
              <a:t> fires must be prevented and rapidly controlled. </a:t>
            </a:r>
          </a:p>
          <a:p>
            <a:pPr algn="just">
              <a:buNone/>
            </a:pPr>
            <a:endParaRPr lang="en-US" b="1" dirty="0" smtClean="0"/>
          </a:p>
          <a:p>
            <a:pPr algn="just">
              <a:buFont typeface="Wingdings" pitchFamily="2" charset="2"/>
              <a:buChar char="Ø"/>
            </a:pPr>
            <a:r>
              <a:rPr lang="en-US" b="1" dirty="0" smtClean="0"/>
              <a:t>To protect the most natural undisturbed grassland ecosystem, sanctuaries and national parks must be created.</a:t>
            </a:r>
          </a:p>
          <a:p>
            <a:pPr algn="just">
              <a:buNone/>
            </a:pPr>
            <a:r>
              <a:rPr lang="en-US" b="1" dirty="0" smtClean="0"/>
              <a:t> </a:t>
            </a:r>
          </a:p>
          <a:p>
            <a:pPr algn="just">
              <a:buFont typeface="Wingdings" pitchFamily="2" charset="2"/>
              <a:buChar char="Ø"/>
            </a:pPr>
            <a:endParaRPr lang="en-US" b="1"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n w="11430"/>
                <a:solidFill>
                  <a:srgbClr val="00B050"/>
                </a:solidFill>
                <a:effectLst>
                  <a:outerShdw blurRad="50800" dist="39000" dir="5460000" algn="tl">
                    <a:srgbClr val="000000">
                      <a:alpha val="38000"/>
                    </a:srgbClr>
                  </a:outerShdw>
                </a:effectLst>
              </a:rPr>
              <a:t>Desert ecosystem</a:t>
            </a:r>
            <a:br>
              <a:rPr lang="en-US" b="1" dirty="0" smtClean="0">
                <a:ln w="11430"/>
                <a:solidFill>
                  <a:srgbClr val="00B050"/>
                </a:solidFill>
                <a:effectLst>
                  <a:outerShdw blurRad="50800" dist="39000" dir="5460000" algn="tl">
                    <a:srgbClr val="000000">
                      <a:alpha val="38000"/>
                    </a:srgbClr>
                  </a:outerShdw>
                </a:effectLst>
              </a:rPr>
            </a:b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sz="2800" dirty="0" smtClean="0"/>
              <a:t>Deserts and semi –arid areas are located in western india and the deccan plateau. The climate in these vast tracts is extremely dry, which means the rate of evaporation is more than rate of rainfall.</a:t>
            </a:r>
          </a:p>
          <a:p>
            <a:pPr>
              <a:buFont typeface="Wingdings" pitchFamily="2" charset="2"/>
              <a:buChar char="Ø"/>
            </a:pPr>
            <a:r>
              <a:rPr lang="en-US" sz="2800" dirty="0" smtClean="0"/>
              <a:t> Desert and semi-arid regions have a number of highly specialized insects and reptiles.</a:t>
            </a:r>
          </a:p>
          <a:p>
            <a:pPr>
              <a:buNone/>
            </a:pPr>
            <a:r>
              <a:rPr lang="en-US" dirty="0" smtClean="0"/>
              <a:t> </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MODULE-3\ecosystem\types-of-ecosystem-13-728.jpg"/>
          <p:cNvPicPr>
            <a:picLocks noGrp="1" noChangeAspect="1" noChangeArrowheads="1"/>
          </p:cNvPicPr>
          <p:nvPr>
            <p:ph idx="1"/>
          </p:nvPr>
        </p:nvPicPr>
        <p:blipFill>
          <a:blip r:embed="rId2"/>
          <a:srcRect/>
          <a:stretch>
            <a:fillRect/>
          </a:stretch>
        </p:blipFill>
        <p:spPr bwMode="auto">
          <a:xfrm>
            <a:off x="0" y="838200"/>
            <a:ext cx="4368800" cy="5410200"/>
          </a:xfrm>
          <a:prstGeom prst="rect">
            <a:avLst/>
          </a:prstGeom>
          <a:noFill/>
        </p:spPr>
      </p:pic>
      <p:pic>
        <p:nvPicPr>
          <p:cNvPr id="1027" name="Picture 3" descr="C:\Users\Admin\Desktop\MODULE-3\ecosystem\types-of-ecosystem-14-728.jpg"/>
          <p:cNvPicPr>
            <a:picLocks noChangeAspect="1" noChangeArrowheads="1"/>
          </p:cNvPicPr>
          <p:nvPr/>
        </p:nvPicPr>
        <p:blipFill>
          <a:blip r:embed="rId3"/>
          <a:srcRect/>
          <a:stretch>
            <a:fillRect/>
          </a:stretch>
        </p:blipFill>
        <p:spPr bwMode="auto">
          <a:xfrm>
            <a:off x="4851400" y="533400"/>
            <a:ext cx="4076700" cy="5638800"/>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MODULE-3\ecosystem\types-of-ecosystem-15-728.jpg"/>
          <p:cNvPicPr>
            <a:picLocks noGrp="1" noChangeAspect="1" noChangeArrowheads="1"/>
          </p:cNvPicPr>
          <p:nvPr>
            <p:ph idx="1"/>
          </p:nvPr>
        </p:nvPicPr>
        <p:blipFill>
          <a:blip r:embed="rId2"/>
          <a:srcRect/>
          <a:stretch>
            <a:fillRect/>
          </a:stretch>
        </p:blipFill>
        <p:spPr bwMode="auto">
          <a:xfrm>
            <a:off x="304800" y="685800"/>
            <a:ext cx="4572000" cy="5440363"/>
          </a:xfrm>
          <a:prstGeom prst="rect">
            <a:avLst/>
          </a:prstGeom>
          <a:noFill/>
        </p:spPr>
      </p:pic>
      <p:pic>
        <p:nvPicPr>
          <p:cNvPr id="2051" name="Picture 3" descr="C:\Users\Admin\Desktop\MODULE-3\ecosystem\types-of-ecosystem-16-728.jpg"/>
          <p:cNvPicPr>
            <a:picLocks noChangeAspect="1" noChangeArrowheads="1"/>
          </p:cNvPicPr>
          <p:nvPr/>
        </p:nvPicPr>
        <p:blipFill>
          <a:blip r:embed="rId3"/>
          <a:srcRect/>
          <a:stretch>
            <a:fillRect/>
          </a:stretch>
        </p:blipFill>
        <p:spPr bwMode="auto">
          <a:xfrm>
            <a:off x="4800600" y="838200"/>
            <a:ext cx="4114800" cy="5105400"/>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MODULE-3\ecosystem\types-of-ecosystem-17-728.jpg"/>
          <p:cNvPicPr>
            <a:picLocks noGrp="1" noChangeAspect="1" noChangeArrowheads="1"/>
          </p:cNvPicPr>
          <p:nvPr>
            <p:ph idx="1"/>
          </p:nvPr>
        </p:nvPicPr>
        <p:blipFill>
          <a:blip r:embed="rId2"/>
          <a:srcRect/>
          <a:stretch>
            <a:fillRect/>
          </a:stretch>
        </p:blipFill>
        <p:spPr bwMode="auto">
          <a:xfrm>
            <a:off x="609600" y="914400"/>
            <a:ext cx="7696199" cy="5211763"/>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smtClean="0">
                <a:ln w="11430"/>
                <a:solidFill>
                  <a:srgbClr val="00B050"/>
                </a:solidFill>
                <a:effectLst>
                  <a:outerShdw blurRad="50800" dist="39000" dir="5460000" algn="tl">
                    <a:srgbClr val="000000">
                      <a:alpha val="38000"/>
                    </a:srgbClr>
                  </a:outerShdw>
                </a:effectLst>
              </a:rPr>
              <a:t>Aquatic ecosystem</a:t>
            </a:r>
            <a:r>
              <a:rPr lang="en-US" b="1" dirty="0" smtClean="0">
                <a:ln w="11430"/>
                <a:solidFill>
                  <a:srgbClr val="00B050"/>
                </a:solidFill>
                <a:effectLst>
                  <a:outerShdw blurRad="50800" dist="39000" dir="5460000" algn="tl">
                    <a:srgbClr val="000000">
                      <a:alpha val="38000"/>
                    </a:srgbClr>
                  </a:outerShdw>
                </a:effectLst>
              </a:rPr>
              <a:t/>
            </a:r>
            <a:br>
              <a:rPr lang="en-US" b="1" dirty="0" smtClean="0">
                <a:ln w="11430"/>
                <a:solidFill>
                  <a:srgbClr val="00B050"/>
                </a:solidFill>
                <a:effectLst>
                  <a:outerShdw blurRad="50800" dist="39000" dir="5460000" algn="tl">
                    <a:srgbClr val="000000">
                      <a:alpha val="38000"/>
                    </a:srgbClr>
                  </a:outerShdw>
                </a:effectLst>
              </a:rPr>
            </a:b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The aquatic ecosystem consists the marine environments of the seas and the fresh water systems in lakes, rivers, ponds  and  wetlands. These  ecosystem  provide  human  beings  with  a  wealth  of  natural  resources, the  aquatic</a:t>
            </a:r>
          </a:p>
          <a:p>
            <a:pPr algn="just"/>
            <a:r>
              <a:rPr lang="en-US" dirty="0" smtClean="0"/>
              <a:t>ecosystem are classified into </a:t>
            </a:r>
            <a:r>
              <a:rPr lang="en-US" dirty="0" err="1" smtClean="0"/>
              <a:t>freshwater,brakish</a:t>
            </a:r>
            <a:r>
              <a:rPr lang="en-US" dirty="0" smtClean="0"/>
              <a:t> and marine ecosystem, which are based on the salinity levels.</a:t>
            </a:r>
          </a:p>
          <a:p>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6200" y="838200"/>
            <a:ext cx="4724400" cy="4525963"/>
          </a:xfrm>
        </p:spPr>
        <p:txBody>
          <a:bodyPr>
            <a:normAutofit fontScale="85000" lnSpcReduction="10000"/>
          </a:bodyPr>
          <a:lstStyle/>
          <a:p>
            <a:pPr>
              <a:buNone/>
            </a:pPr>
            <a:r>
              <a:rPr lang="en-US" dirty="0" smtClean="0"/>
              <a:t> </a:t>
            </a:r>
          </a:p>
          <a:p>
            <a:pPr algn="just"/>
            <a:r>
              <a:rPr lang="en-US" b="1" dirty="0" smtClean="0"/>
              <a:t>Fresh water eco systems: </a:t>
            </a:r>
            <a:r>
              <a:rPr lang="en-US" dirty="0" smtClean="0"/>
              <a:t>they have running water are streams and rivers. Ponds, tanks and lakes are ecosystems where water does not   flow and have expanses of shallow water with aquatic vegetation, which forms an ideal habitat for fish, </a:t>
            </a:r>
            <a:r>
              <a:rPr lang="en-US" dirty="0" err="1" smtClean="0"/>
              <a:t>crustaces</a:t>
            </a:r>
            <a:r>
              <a:rPr lang="en-US" dirty="0" smtClean="0"/>
              <a:t> and water birds.</a:t>
            </a:r>
          </a:p>
          <a:p>
            <a:endParaRPr lang="en-US" dirty="0"/>
          </a:p>
        </p:txBody>
      </p:sp>
      <p:pic>
        <p:nvPicPr>
          <p:cNvPr id="1026" name="Picture 2" descr="C:\Users\system administrator\Downloads\images.jpg"/>
          <p:cNvPicPr>
            <a:picLocks noChangeAspect="1" noChangeArrowheads="1"/>
          </p:cNvPicPr>
          <p:nvPr/>
        </p:nvPicPr>
        <p:blipFill>
          <a:blip r:embed="rId2"/>
          <a:srcRect/>
          <a:stretch>
            <a:fillRect/>
          </a:stretch>
        </p:blipFill>
        <p:spPr bwMode="auto">
          <a:xfrm>
            <a:off x="533400" y="1219200"/>
            <a:ext cx="3200400" cy="4724400"/>
          </a:xfrm>
          <a:prstGeom prst="rect">
            <a:avLst/>
          </a:prstGeom>
          <a:noFill/>
        </p:spPr>
      </p:pic>
    </p:spTree>
    <p:extLst>
      <p:ext uri="{BB962C8B-B14F-4D97-AF65-F5344CB8AC3E}">
        <p14:creationId xmlns:p14="http://schemas.microsoft.com/office/powerpoint/2010/main" val="37809987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4800" y="1600200"/>
            <a:ext cx="4572000" cy="4525963"/>
          </a:xfrm>
        </p:spPr>
        <p:txBody>
          <a:bodyPr/>
          <a:lstStyle/>
          <a:p>
            <a:pPr algn="just"/>
            <a:r>
              <a:rPr lang="en-US" b="1" dirty="0" smtClean="0"/>
              <a:t>Marine ecosystem: </a:t>
            </a:r>
            <a:r>
              <a:rPr lang="en-US" dirty="0" smtClean="0"/>
              <a:t>are highly saline,while brackish areas have less saline water such as in river deltas</a:t>
            </a:r>
          </a:p>
          <a:p>
            <a:endParaRPr lang="en-US" dirty="0"/>
          </a:p>
        </p:txBody>
      </p:sp>
      <p:pic>
        <p:nvPicPr>
          <p:cNvPr id="2050" name="Picture 2" descr="C:\Users\system administrator\Downloads\download.jpg"/>
          <p:cNvPicPr>
            <a:picLocks noChangeAspect="1" noChangeArrowheads="1"/>
          </p:cNvPicPr>
          <p:nvPr/>
        </p:nvPicPr>
        <p:blipFill>
          <a:blip r:embed="rId2"/>
          <a:srcRect/>
          <a:stretch>
            <a:fillRect/>
          </a:stretch>
        </p:blipFill>
        <p:spPr bwMode="auto">
          <a:xfrm>
            <a:off x="457200" y="762000"/>
            <a:ext cx="3371850" cy="2971800"/>
          </a:xfrm>
          <a:prstGeom prst="rect">
            <a:avLst/>
          </a:prstGeom>
          <a:noFill/>
        </p:spPr>
      </p:pic>
      <p:pic>
        <p:nvPicPr>
          <p:cNvPr id="2051" name="Picture 3" descr="C:\Users\system administrator\Downloads\download (1).jpg"/>
          <p:cNvPicPr>
            <a:picLocks noChangeAspect="1" noChangeArrowheads="1"/>
          </p:cNvPicPr>
          <p:nvPr/>
        </p:nvPicPr>
        <p:blipFill>
          <a:blip r:embed="rId3"/>
          <a:srcRect/>
          <a:stretch>
            <a:fillRect/>
          </a:stretch>
        </p:blipFill>
        <p:spPr bwMode="auto">
          <a:xfrm>
            <a:off x="457200" y="4191000"/>
            <a:ext cx="4191000" cy="2400300"/>
          </a:xfrm>
          <a:prstGeom prst="rect">
            <a:avLst/>
          </a:prstGeom>
          <a:noFill/>
        </p:spPr>
      </p:pic>
    </p:spTree>
    <p:extLst>
      <p:ext uri="{BB962C8B-B14F-4D97-AF65-F5344CB8AC3E}">
        <p14:creationId xmlns:p14="http://schemas.microsoft.com/office/powerpoint/2010/main" val="5689207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6200" y="990600"/>
            <a:ext cx="4800600" cy="4525963"/>
          </a:xfrm>
        </p:spPr>
        <p:txBody>
          <a:bodyPr>
            <a:normAutofit fontScale="85000" lnSpcReduction="10000"/>
          </a:bodyPr>
          <a:lstStyle/>
          <a:p>
            <a:pPr algn="just">
              <a:buNone/>
            </a:pPr>
            <a:r>
              <a:rPr lang="en-US" dirty="0" smtClean="0"/>
              <a:t> </a:t>
            </a:r>
          </a:p>
          <a:p>
            <a:pPr algn="just"/>
            <a:r>
              <a:rPr lang="en-US" b="1" dirty="0" smtClean="0"/>
              <a:t>Brackish water ecosystem: </a:t>
            </a:r>
            <a:r>
              <a:rPr lang="en-US" dirty="0" smtClean="0"/>
              <a:t>In river deltas are covered by mangrove forest and are among the world’s most productive ecosystem in terms of biomass production. The largest mangroves swamps are in the sunder bans in the delta of the Ganges.</a:t>
            </a:r>
            <a:br>
              <a:rPr lang="en-US" dirty="0" smtClean="0"/>
            </a:br>
            <a:endParaRPr lang="en-US" dirty="0"/>
          </a:p>
        </p:txBody>
      </p:sp>
      <p:pic>
        <p:nvPicPr>
          <p:cNvPr id="3074" name="Picture 2" descr="C:\Users\system administrator\Downloads\download (2).jpg"/>
          <p:cNvPicPr>
            <a:picLocks noChangeAspect="1" noChangeArrowheads="1"/>
          </p:cNvPicPr>
          <p:nvPr/>
        </p:nvPicPr>
        <p:blipFill>
          <a:blip r:embed="rId2"/>
          <a:srcRect/>
          <a:stretch>
            <a:fillRect/>
          </a:stretch>
        </p:blipFill>
        <p:spPr bwMode="auto">
          <a:xfrm>
            <a:off x="304800" y="609600"/>
            <a:ext cx="3543300" cy="2590800"/>
          </a:xfrm>
          <a:prstGeom prst="rect">
            <a:avLst/>
          </a:prstGeom>
          <a:noFill/>
        </p:spPr>
      </p:pic>
      <p:pic>
        <p:nvPicPr>
          <p:cNvPr id="3075" name="Picture 3" descr="C:\Users\system administrator\Downloads\download (3).jpg"/>
          <p:cNvPicPr>
            <a:picLocks noChangeAspect="1" noChangeArrowheads="1"/>
          </p:cNvPicPr>
          <p:nvPr/>
        </p:nvPicPr>
        <p:blipFill rotWithShape="1">
          <a:blip r:embed="rId3"/>
          <a:srcRect b="8108"/>
          <a:stretch/>
        </p:blipFill>
        <p:spPr bwMode="auto">
          <a:xfrm>
            <a:off x="457200" y="3429000"/>
            <a:ext cx="3581400" cy="2895600"/>
          </a:xfrm>
          <a:prstGeom prst="rect">
            <a:avLst/>
          </a:prstGeom>
          <a:noFill/>
        </p:spPr>
      </p:pic>
    </p:spTree>
    <p:extLst>
      <p:ext uri="{BB962C8B-B14F-4D97-AF65-F5344CB8AC3E}">
        <p14:creationId xmlns:p14="http://schemas.microsoft.com/office/powerpoint/2010/main" val="18955196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WEB LINK</a:t>
            </a:r>
            <a:endParaRPr lang="en-IN" dirty="0"/>
          </a:p>
        </p:txBody>
      </p:sp>
      <p:sp>
        <p:nvSpPr>
          <p:cNvPr id="3" name="Content Placeholder 2"/>
          <p:cNvSpPr>
            <a:spLocks noGrp="1"/>
          </p:cNvSpPr>
          <p:nvPr>
            <p:ph idx="1"/>
          </p:nvPr>
        </p:nvSpPr>
        <p:spPr/>
        <p:txBody>
          <a:bodyPr/>
          <a:lstStyle/>
          <a:p>
            <a:r>
              <a:rPr lang="en-IN" dirty="0">
                <a:hlinkClick r:id="rId2"/>
              </a:rPr>
              <a:t>https://</a:t>
            </a:r>
            <a:r>
              <a:rPr lang="en-IN" dirty="0" smtClean="0">
                <a:hlinkClick r:id="rId2"/>
              </a:rPr>
              <a:t>www.youtube.com/watch?v=C6YrPt1ygX8</a:t>
            </a:r>
            <a:r>
              <a:rPr lang="en-IN" dirty="0" smtClean="0"/>
              <a:t> </a:t>
            </a:r>
          </a:p>
          <a:p>
            <a:r>
              <a:rPr lang="en-IN">
                <a:hlinkClick r:id="rId3"/>
              </a:rPr>
              <a:t>https</a:t>
            </a:r>
            <a:r>
              <a:rPr lang="en-IN">
                <a:hlinkClick r:id="rId3"/>
              </a:rPr>
              <a:t>://</a:t>
            </a:r>
            <a:r>
              <a:rPr lang="en-IN" smtClean="0">
                <a:hlinkClick r:id="rId3"/>
              </a:rPr>
              <a:t>www.youtube.com/watch?v=rC8TwL49RFA</a:t>
            </a:r>
            <a:r>
              <a:rPr lang="en-IN" smtClean="0"/>
              <a:t> </a:t>
            </a:r>
            <a:endParaRPr lang="en-IN"/>
          </a:p>
        </p:txBody>
      </p:sp>
    </p:spTree>
    <p:extLst>
      <p:ext uri="{BB962C8B-B14F-4D97-AF65-F5344CB8AC3E}">
        <p14:creationId xmlns:p14="http://schemas.microsoft.com/office/powerpoint/2010/main" val="1364059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1398</TotalTime>
  <Words>2286</Words>
  <Application>Microsoft Office PowerPoint</Application>
  <PresentationFormat>On-screen Show (4:3)</PresentationFormat>
  <Paragraphs>300</Paragraphs>
  <Slides>75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75</vt:i4>
      </vt:variant>
    </vt:vector>
  </HeadingPairs>
  <TitlesOfParts>
    <vt:vector size="79" baseType="lpstr">
      <vt:lpstr>Arial</vt:lpstr>
      <vt:lpstr>Calibri</vt:lpstr>
      <vt:lpstr>Wingdings</vt:lpstr>
      <vt:lpstr>Office Theme</vt:lpstr>
      <vt:lpstr>Module-3</vt:lpstr>
      <vt:lpstr>Contents</vt:lpstr>
      <vt:lpstr>PowerPoint Presentation</vt:lpstr>
      <vt:lpstr>PowerPoint Presentation</vt:lpstr>
      <vt:lpstr>ENVIRONMENTAL KNOWLEDGE</vt:lpstr>
      <vt:lpstr>PowerPoint Presentation</vt:lpstr>
      <vt:lpstr>SCOPE</vt:lpstr>
      <vt:lpstr>Carrier opportunities</vt:lpstr>
      <vt:lpstr>Public Awareness for Environment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BIOTIC COMPONENTS:</vt:lpstr>
      <vt:lpstr>PowerPoint Presentation</vt:lpstr>
      <vt:lpstr>PowerPoint Presentation</vt:lpstr>
      <vt:lpstr>PowerPoint Presentation</vt:lpstr>
      <vt:lpstr>PowerPoint Presentation</vt:lpstr>
      <vt:lpstr>PowerPoint Presentation</vt:lpstr>
      <vt:lpstr>Functions of ecosystem: </vt:lpstr>
      <vt:lpstr>PowerPoint Presentation</vt:lpstr>
      <vt:lpstr>PowerPoint Presentation</vt:lpstr>
      <vt:lpstr>PowerPoint Presentation</vt:lpstr>
      <vt:lpstr>Water cycle  </vt:lpstr>
      <vt:lpstr>PowerPoint Presentation</vt:lpstr>
      <vt:lpstr>carbon cycle</vt:lpstr>
      <vt:lpstr>PowerPoint Presentation</vt:lpstr>
      <vt:lpstr>Nitrogen cycle </vt:lpstr>
      <vt:lpstr>PowerPoint Presentation</vt:lpstr>
      <vt:lpstr>Oxygen cycle </vt:lpstr>
      <vt:lpstr>PowerPoint Presentation</vt:lpstr>
      <vt:lpstr>Energy cycle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Structures of Ecosystem </vt:lpstr>
      <vt:lpstr>PowerPoint Presentation</vt:lpstr>
      <vt:lpstr>PowerPoint Presentation</vt:lpstr>
      <vt:lpstr>PowerPoint Presentation</vt:lpstr>
      <vt:lpstr>PowerPoint Presentation</vt:lpstr>
      <vt:lpstr>PowerPoint Presentation</vt:lpstr>
      <vt:lpstr>Forest Ecosystem </vt:lpstr>
      <vt:lpstr>PowerPoint Presentation</vt:lpstr>
      <vt:lpstr>Deciduous Forest</vt:lpstr>
      <vt:lpstr> Thorn forest  </vt:lpstr>
      <vt:lpstr>Mangrove forests </vt:lpstr>
      <vt:lpstr>Conservation of forest ecosystem</vt:lpstr>
      <vt:lpstr>Services of  Forest ecosystem</vt:lpstr>
      <vt:lpstr>Threats to Forest Ecosystem</vt:lpstr>
      <vt:lpstr>Grass Land ecosystem </vt:lpstr>
      <vt:lpstr>The Himalayan pastures belt: </vt:lpstr>
      <vt:lpstr>The Terai </vt:lpstr>
      <vt:lpstr>The Semi-arid plains</vt:lpstr>
      <vt:lpstr>The Shola grasslands</vt:lpstr>
      <vt:lpstr>Conservation of grass land ecosystem</vt:lpstr>
      <vt:lpstr>Desert ecosystem </vt:lpstr>
      <vt:lpstr>PowerPoint Presentation</vt:lpstr>
      <vt:lpstr>PowerPoint Presentation</vt:lpstr>
      <vt:lpstr>PowerPoint Presentation</vt:lpstr>
      <vt:lpstr>Aquatic ecosystem </vt:lpstr>
      <vt:lpstr>PowerPoint Presentation</vt:lpstr>
      <vt:lpstr>PowerPoint Presentation</vt:lpstr>
      <vt:lpstr>PowerPoint Presentation</vt:lpstr>
      <vt:lpstr>WEB LINK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RAMU</cp:lastModifiedBy>
  <cp:revision>139</cp:revision>
  <dcterms:created xsi:type="dcterms:W3CDTF">2006-08-16T00:00:00Z</dcterms:created>
  <dcterms:modified xsi:type="dcterms:W3CDTF">2024-02-10T09:27:24Z</dcterms:modified>
</cp:coreProperties>
</file>