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4" r:id="rId3"/>
    <p:sldId id="263" r:id="rId4"/>
    <p:sldId id="349" r:id="rId5"/>
    <p:sldId id="347" r:id="rId6"/>
    <p:sldId id="362" r:id="rId7"/>
    <p:sldId id="260" r:id="rId8"/>
    <p:sldId id="261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60" r:id="rId19"/>
    <p:sldId id="36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614" autoAdjust="0"/>
  </p:normalViewPr>
  <p:slideViewPr>
    <p:cSldViewPr>
      <p:cViewPr varScale="1">
        <p:scale>
          <a:sx n="65" d="100"/>
          <a:sy n="65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91B01-B6C5-430D-B5AB-533BD0DCE32B}" type="datetimeFigureOut">
              <a:rPr lang="en-GB" smtClean="0"/>
              <a:pPr/>
              <a:t>27/05/2023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54360-4BE9-49F1-93E9-F30550D1D4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28669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D4980A12-2807-43CC-94D9-B2BDCF2CA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C9D2A4-45B3-4A88-8C84-3B988F4A490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="" xmlns:a16="http://schemas.microsoft.com/office/drawing/2014/main" id="{25575656-3EB6-4A61-A33C-DC662AA241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>
            <a:extLst>
              <a:ext uri="{FF2B5EF4-FFF2-40B4-BE49-F238E27FC236}">
                <a16:creationId xmlns="" xmlns:a16="http://schemas.microsoft.com/office/drawing/2014/main" id="{CCB34505-2DDD-4302-BC9E-F813F87FB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7955FDFA-DA6B-45C3-A02A-57CD57AB26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A07081-AE0A-45FA-9E4D-35E20A0EC5B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91490" name="Rectangle 2">
            <a:extLst>
              <a:ext uri="{FF2B5EF4-FFF2-40B4-BE49-F238E27FC236}">
                <a16:creationId xmlns="" xmlns:a16="http://schemas.microsoft.com/office/drawing/2014/main" id="{3886EFB9-4B09-4503-BE72-33BCB54B75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>
            <a:extLst>
              <a:ext uri="{FF2B5EF4-FFF2-40B4-BE49-F238E27FC236}">
                <a16:creationId xmlns="" xmlns:a16="http://schemas.microsoft.com/office/drawing/2014/main" id="{3363457C-5B8B-4F9D-AA90-8AFF9A6341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C1078-3DEF-49AF-82EE-D925D2BDAD91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D9AC3-190E-4D1F-A864-3FF2B84C69DF}" type="datetime1">
              <a:rPr lang="en-US" smtClean="0"/>
              <a:pPr/>
              <a:t>5/27/2023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8FD4-E969-496C-A50E-3762810E104B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48400" y="228600"/>
            <a:ext cx="3810000" cy="182562"/>
          </a:xfrm>
        </p:spPr>
        <p:txBody>
          <a:bodyPr>
            <a:noAutofit/>
          </a:bodyPr>
          <a:lstStyle>
            <a:lvl1pPr>
              <a:defRPr sz="1800" baseline="0"/>
            </a:lvl1pPr>
          </a:lstStyle>
          <a:p>
            <a:r>
              <a:rPr lang="en-US" dirty="0"/>
              <a:t>Abhishek M R</a:t>
            </a:r>
            <a:br>
              <a:rPr lang="en-US" dirty="0"/>
            </a:br>
            <a:r>
              <a:rPr lang="en-US" dirty="0"/>
              <a:t>+91-9886045566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13C5-3E87-488D-825A-1835D5CD66D0}" type="datetime1">
              <a:rPr lang="en-US" smtClean="0"/>
              <a:pPr/>
              <a:t>5/27/2023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E26-A1F2-49C2-9DBA-378CAC14DC3A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3B99-ED8F-41B2-ABAC-CCA775BA3227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3B36E-A0C5-4C45-95E8-840E4D9463F4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C6B0-7D00-4436-A3AC-FD5587877717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39D0-DA80-448A-A266-7A8FD02C2AD1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0EAC-D69E-4F9F-B7FD-27B2B2E6E0F4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07B7E-7DA8-4AE0-BE31-6316E658EB11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3AFB-F866-49FB-841C-1E77A1E92702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4EC-4C90-471B-9A5E-161BF0ABC8A9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8487E-46E7-4185-9A70-6C83B8DFC54C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cxUTNkSyp4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Algerian" pitchFamily="82" charset="0"/>
              </a:rPr>
              <a:t>Computer aided Engineering Drawing  </a:t>
            </a:r>
            <a:r>
              <a:rPr lang="en-IN" dirty="0">
                <a:latin typeface="Algerian" pitchFamily="82" charset="0"/>
              </a:rPr>
              <a:t>– </a:t>
            </a:r>
            <a:r>
              <a:rPr lang="en-IN" dirty="0" smtClean="0">
                <a:latin typeface="Algerian" pitchFamily="82" charset="0"/>
              </a:rPr>
              <a:t>BECDK203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4143380"/>
            <a:ext cx="6929486" cy="2357454"/>
          </a:xfrm>
        </p:spPr>
        <p:txBody>
          <a:bodyPr>
            <a:normAutofit fontScale="9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N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Presentation by</a:t>
            </a:r>
            <a:r>
              <a:rPr lang="en-IN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r>
              <a:rPr lang="en-IN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Dr. Abhishek M R</a:t>
            </a:r>
          </a:p>
          <a:p>
            <a:r>
              <a:rPr lang="en-IN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Associate Professor</a:t>
            </a:r>
            <a:endParaRPr lang="en-IN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IN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Department of Mechanical Engineering</a:t>
            </a:r>
          </a:p>
          <a:p>
            <a:r>
              <a:rPr lang="en-IN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KSSEM, Bangalore - 560109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New &amp; Used Electric Cars | Tes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607" y="1066800"/>
            <a:ext cx="8436429" cy="47244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IN" b="1" dirty="0">
                <a:latin typeface="MS PMincho" pitchFamily="18" charset="-128"/>
                <a:ea typeface="MS PMincho" pitchFamily="18" charset="-128"/>
              </a:rPr>
              <a:t>Describe the CAR </a:t>
            </a:r>
          </a:p>
        </p:txBody>
      </p:sp>
      <p:sp>
        <p:nvSpPr>
          <p:cNvPr id="19458" name="AutoShape 2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0" name="AutoShape 4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2" name="AutoShape 6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4" name="AutoShape 8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>
            <a:extLst>
              <a:ext uri="{FF2B5EF4-FFF2-40B4-BE49-F238E27FC236}">
                <a16:creationId xmlns="" xmlns:a16="http://schemas.microsoft.com/office/drawing/2014/main" id="{2F2445FD-2A61-4F5D-A208-B3089501C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1447800"/>
            <a:ext cx="81534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0000CD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en-US">
              <a:solidFill>
                <a:srgbClr val="0000CD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Comic Sans MS" panose="030F0702030302020204" pitchFamily="66" charset="0"/>
              </a:rPr>
              <a:t>Drawing is important for all branches of engineering</a:t>
            </a:r>
            <a:r>
              <a:rPr lang="en-US" altLang="en-US" sz="2800" b="1">
                <a:solidFill>
                  <a:srgbClr val="1C1C1C"/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altLang="en-US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>
            <a:extLst>
              <a:ext uri="{FF2B5EF4-FFF2-40B4-BE49-F238E27FC236}">
                <a16:creationId xmlns="" xmlns:a16="http://schemas.microsoft.com/office/drawing/2014/main" id="{45B8AD81-29E1-409D-AA0B-BCCB098F0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190467" name="Picture 3" descr="electr_draw">
            <a:extLst>
              <a:ext uri="{FF2B5EF4-FFF2-40B4-BE49-F238E27FC236}">
                <a16:creationId xmlns="" xmlns:a16="http://schemas.microsoft.com/office/drawing/2014/main" id="{40024EB1-7F9F-4B94-8716-848E89ECD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119188"/>
            <a:ext cx="7143750" cy="46196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468" name="Text Box 4">
            <a:extLst>
              <a:ext uri="{FF2B5EF4-FFF2-40B4-BE49-F238E27FC236}">
                <a16:creationId xmlns="" xmlns:a16="http://schemas.microsoft.com/office/drawing/2014/main" id="{F99DB52C-D56E-44EF-B670-2082A03DB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5638800"/>
            <a:ext cx="449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  <a:latin typeface="Comic Sans MS" panose="030F0702030302020204" pitchFamily="66" charset="0"/>
              </a:rPr>
              <a:t>Electrical circuit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IN" b="1" dirty="0">
                <a:latin typeface="MS PMincho" pitchFamily="18" charset="-128"/>
                <a:ea typeface="MS PMincho" pitchFamily="18" charset="-128"/>
              </a:rPr>
              <a:t>Describe the </a:t>
            </a:r>
            <a:r>
              <a:rPr lang="en-IN" b="1" dirty="0" smtClean="0">
                <a:latin typeface="MS PMincho" pitchFamily="18" charset="-128"/>
                <a:ea typeface="MS PMincho" pitchFamily="18" charset="-128"/>
              </a:rPr>
              <a:t>Circuit </a:t>
            </a:r>
            <a:endParaRPr lang="en-IN" b="1" dirty="0">
              <a:latin typeface="MS PMincho" pitchFamily="18" charset="-128"/>
              <a:ea typeface="MS PMincho" pitchFamily="18" charset="-128"/>
            </a:endParaRPr>
          </a:p>
        </p:txBody>
      </p:sp>
      <p:sp>
        <p:nvSpPr>
          <p:cNvPr id="19458" name="AutoShape 2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0" name="AutoShape 4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2" name="AutoShape 6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4" name="AutoShape 8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IN" b="1" u="sng" dirty="0">
                <a:latin typeface="Bernard MT Condensed" pitchFamily="18" charset="0"/>
              </a:rPr>
              <a:t>Definition of Engineering Graphics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7700" y="1703135"/>
          <a:ext cx="7848600" cy="44690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4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24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826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Blackadder ITC" pitchFamily="82" charset="0"/>
                        </a:rPr>
                        <a:t>Drawing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Blackadder ITC" pitchFamily="82" charset="0"/>
                        </a:rPr>
                        <a:t>Engineering Graphics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 descr="http://www.cliparthut.com/clip-arts/1078/human-body-outline-1078461.jpg |  Body template, Body outline, Human body draw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3429000" cy="3581400"/>
          </a:xfrm>
          <a:prstGeom prst="rect">
            <a:avLst/>
          </a:prstGeom>
          <a:noFill/>
        </p:spPr>
      </p:pic>
      <p:pic>
        <p:nvPicPr>
          <p:cNvPr id="2052" name="Picture 4" descr="ANTHROPOMETRY AND BIOMECHANIC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86000"/>
            <a:ext cx="3733800" cy="2466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IN" b="1" u="sng" dirty="0">
                <a:latin typeface="Blackadder ITC" pitchFamily="82" charset="0"/>
              </a:rPr>
              <a:t>Projection</a:t>
            </a:r>
          </a:p>
        </p:txBody>
      </p:sp>
      <p:pic>
        <p:nvPicPr>
          <p:cNvPr id="18436" name="Picture 4" descr="Perspective projection - Engineering Drawing - Joshua Nava Ar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1066800"/>
            <a:ext cx="6934200" cy="523437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IN" b="1" u="sng" dirty="0">
                <a:latin typeface="Blackadder ITC" pitchFamily="82" charset="0"/>
              </a:rPr>
              <a:t>Types of Projection</a:t>
            </a:r>
          </a:p>
        </p:txBody>
      </p:sp>
      <p:pic>
        <p:nvPicPr>
          <p:cNvPr id="20482" name="Picture 2" descr="ch02fig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787862"/>
            <a:ext cx="6248400" cy="52822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 Love Interior Design: UNDERSTANDING ORTHOGRAPHIC PROJECTION DRAWIN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1"/>
            <a:ext cx="3429000" cy="3352800"/>
          </a:xfrm>
          <a:prstGeom prst="rect">
            <a:avLst/>
          </a:prstGeom>
          <a:noFill/>
        </p:spPr>
      </p:pic>
      <p:pic>
        <p:nvPicPr>
          <p:cNvPr id="22532" name="Picture 4" descr="isometric drawing | Definition, Examples, &amp; Facts | Britann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447800"/>
            <a:ext cx="4286403" cy="25664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4648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Orthographic Projection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4648200"/>
            <a:ext cx="3581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Isometric Projection</a:t>
            </a:r>
          </a:p>
        </p:txBody>
      </p:sp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IN" b="1" u="sng" dirty="0"/>
              <a:t>Drawing Instruments</a:t>
            </a:r>
          </a:p>
        </p:txBody>
      </p:sp>
      <p:pic>
        <p:nvPicPr>
          <p:cNvPr id="23554" name="Picture 2" descr="Pentagon Engineering Instruments Mini Drafter with Engineering Kit for  Engineers, Architecture Engineers to Draw Best Engineering Drawing:  Amazon.in: Office Produc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1100" y="990600"/>
            <a:ext cx="6781800" cy="547660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IN" b="1" u="sng" dirty="0"/>
              <a:t>Types of Pencils</a:t>
            </a:r>
          </a:p>
        </p:txBody>
      </p:sp>
      <p:pic>
        <p:nvPicPr>
          <p:cNvPr id="24578" name="Picture 2" descr="Pin on Technical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990600"/>
            <a:ext cx="714375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adwa shahid (fadwashahid) on Pinterest | See collections of their favorite  ide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4088" y="838199"/>
            <a:ext cx="7235825" cy="5867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52600" y="224135"/>
            <a:ext cx="541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u="sng" dirty="0">
                <a:latin typeface="Blackadder ITC" pitchFamily="82" charset="0"/>
              </a:rPr>
              <a:t>Line Conventions</a:t>
            </a:r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imensioning - Its Types, System, Principles. [A Comprehensive Guide]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576" y="1130498"/>
            <a:ext cx="6118224" cy="41273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0" y="2286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latin typeface="Blackadder ITC" pitchFamily="82" charset="0"/>
              </a:rPr>
              <a:t>Dimensioning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1371600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Projection line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Dimensioning line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Dimension Value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Arrow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Shape Dimensioning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dirty="0"/>
              <a:t>System of dimensioning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Unidirectional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Aligned  </a:t>
            </a:r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ll dimensioning syst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61567"/>
            <a:ext cx="8153400" cy="593486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DforYOU: Theories of Projec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305800" cy="46897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33600" y="1524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latin typeface="Agency FB" pitchFamily="34" charset="0"/>
              </a:rPr>
              <a:t>Plane of Projection</a:t>
            </a:r>
          </a:p>
        </p:txBody>
      </p:sp>
    </p:spTree>
  </p:cSld>
  <p:clrMapOvr>
    <a:masterClrMapping/>
  </p:clrMapOvr>
  <p:transition>
    <p:wipe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ee Hand Sketching and Perspective Proj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362074"/>
            <a:ext cx="5972175" cy="4429126"/>
          </a:xfrm>
          <a:prstGeom prst="rect">
            <a:avLst/>
          </a:prstGeom>
          <a:noFill/>
        </p:spPr>
      </p:pic>
      <p:pic>
        <p:nvPicPr>
          <p:cNvPr id="5" name="Picture 4" descr="Engineering Drawing: First angle projection and Third Angle Proje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731" y="2057400"/>
            <a:ext cx="2959035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3225FA40-AF67-4146-9F6A-F7F17E922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78486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19047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38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>
                <a:solidFill>
                  <a:srgbClr val="FF0000"/>
                </a:solidFill>
                <a:latin typeface="Agency FB" pitchFamily="34" charset="0"/>
                <a:hlinkClick r:id="rId2"/>
              </a:rPr>
              <a:t>Reference links</a:t>
            </a:r>
          </a:p>
          <a:p>
            <a:pPr algn="ctr"/>
            <a:endParaRPr lang="en-IN" sz="1600" b="1" u="sng" dirty="0">
              <a:solidFill>
                <a:srgbClr val="FF0000"/>
              </a:solidFill>
              <a:latin typeface="Agency FB" pitchFamily="34" charset="0"/>
              <a:hlinkClick r:id="rId2"/>
            </a:endParaRPr>
          </a:p>
          <a:p>
            <a:endParaRPr lang="en-IN" dirty="0">
              <a:hlinkClick r:id="rId2"/>
            </a:endParaRPr>
          </a:p>
          <a:p>
            <a:pPr marL="342900" indent="-342900"/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https://www.youtube.com/watch?v=KjtAAVKie84 (Basics of Drawing)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https://www.youtube.com/watch?v=mcxUTNkSyp4 (1</a:t>
            </a:r>
            <a:r>
              <a:rPr lang="en-IN" baseline="30000" dirty="0"/>
              <a:t>st</a:t>
            </a:r>
            <a:r>
              <a:rPr lang="en-IN" dirty="0"/>
              <a:t> and 3</a:t>
            </a:r>
            <a:r>
              <a:rPr lang="en-IN" baseline="30000" dirty="0"/>
              <a:t>rd</a:t>
            </a:r>
            <a:r>
              <a:rPr lang="en-IN" dirty="0"/>
              <a:t> Angle Projection)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https://www.youtube.com/watch?v=NUxBqIuxKQc (2</a:t>
            </a:r>
            <a:r>
              <a:rPr lang="en-IN" baseline="30000" dirty="0"/>
              <a:t>nd</a:t>
            </a:r>
            <a:r>
              <a:rPr lang="en-IN" dirty="0"/>
              <a:t>  and 4</a:t>
            </a:r>
            <a:r>
              <a:rPr lang="en-IN" baseline="30000" dirty="0"/>
              <a:t>th</a:t>
            </a:r>
            <a:r>
              <a:rPr lang="en-IN" dirty="0"/>
              <a:t> Angle Projection</a:t>
            </a:r>
            <a:r>
              <a:rPr lang="en-IN" dirty="0" smtClean="0"/>
              <a:t>)</a:t>
            </a:r>
            <a:endParaRPr lang="en-IN" sz="2800" dirty="0">
              <a:solidFill>
                <a:schemeClr val="tx2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58,394 Thank You Stock Photos, Pictures &amp; Royalty-Free Images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467" y="540248"/>
            <a:ext cx="8645067" cy="577750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114</Words>
  <Application>Microsoft Office PowerPoint</Application>
  <PresentationFormat>On-screen Show (4:3)</PresentationFormat>
  <Paragraphs>45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Computer aided Engineering Drawing  – BECDK203</vt:lpstr>
      <vt:lpstr>Slide 2</vt:lpstr>
      <vt:lpstr>Describe the CAR </vt:lpstr>
      <vt:lpstr>Slide 4</vt:lpstr>
      <vt:lpstr>Slide 5</vt:lpstr>
      <vt:lpstr>Describe the Circuit </vt:lpstr>
      <vt:lpstr>Definition of Engineering Graphics</vt:lpstr>
      <vt:lpstr>Projection</vt:lpstr>
      <vt:lpstr>Types of Projection</vt:lpstr>
      <vt:lpstr>Slide 10</vt:lpstr>
      <vt:lpstr>Drawing Instruments</vt:lpstr>
      <vt:lpstr>Types of Pencils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Engineering Graphics – 18EGDL15</dc:title>
  <dc:creator>ABHISHEK MALASANI</dc:creator>
  <cp:lastModifiedBy>ABHISHEK MALASANI</cp:lastModifiedBy>
  <cp:revision>67</cp:revision>
  <dcterms:created xsi:type="dcterms:W3CDTF">2006-08-16T00:00:00Z</dcterms:created>
  <dcterms:modified xsi:type="dcterms:W3CDTF">2023-05-27T04:14:19Z</dcterms:modified>
</cp:coreProperties>
</file>