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90" r:id="rId2"/>
    <p:sldId id="284" r:id="rId3"/>
    <p:sldId id="285" r:id="rId4"/>
    <p:sldId id="288" r:id="rId5"/>
    <p:sldId id="286" r:id="rId6"/>
    <p:sldId id="257" r:id="rId7"/>
    <p:sldId id="283" r:id="rId8"/>
    <p:sldId id="281" r:id="rId9"/>
    <p:sldId id="282" r:id="rId10"/>
    <p:sldId id="261" r:id="rId11"/>
    <p:sldId id="263" r:id="rId12"/>
    <p:sldId id="264" r:id="rId13"/>
    <p:sldId id="266" r:id="rId14"/>
    <p:sldId id="267" r:id="rId15"/>
    <p:sldId id="268" r:id="rId16"/>
    <p:sldId id="269" r:id="rId17"/>
    <p:sldId id="265" r:id="rId18"/>
    <p:sldId id="270" r:id="rId19"/>
    <p:sldId id="271" r:id="rId20"/>
    <p:sldId id="277" r:id="rId21"/>
    <p:sldId id="273" r:id="rId22"/>
    <p:sldId id="274" r:id="rId23"/>
    <p:sldId id="272" r:id="rId24"/>
    <p:sldId id="275" r:id="rId25"/>
    <p:sldId id="279" r:id="rId26"/>
    <p:sldId id="278" r:id="rId27"/>
    <p:sldId id="280" r:id="rId28"/>
    <p:sldId id="28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1" autoAdjust="0"/>
    <p:restoredTop sz="94660"/>
  </p:normalViewPr>
  <p:slideViewPr>
    <p:cSldViewPr>
      <p:cViewPr>
        <p:scale>
          <a:sx n="76" d="100"/>
          <a:sy n="76" d="100"/>
        </p:scale>
        <p:origin x="-1182"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C1011A-3896-465A-844C-F8816E47AC44}" type="datetimeFigureOut">
              <a:rPr lang="en-IN" smtClean="0"/>
              <a:t>06-02-2024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3933AC-86A3-4937-A26B-2A2B4F6DB3A3}" type="slidenum">
              <a:rPr lang="en-IN" smtClean="0"/>
              <a:t>‹#›</a:t>
            </a:fld>
            <a:endParaRPr lang="en-IN"/>
          </a:p>
        </p:txBody>
      </p:sp>
    </p:spTree>
    <p:extLst>
      <p:ext uri="{BB962C8B-B14F-4D97-AF65-F5344CB8AC3E}">
        <p14:creationId xmlns:p14="http://schemas.microsoft.com/office/powerpoint/2010/main" val="1403235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lnSpcReduction="10000"/>
          </a:bodyPr>
          <a:lstStyle/>
          <a:p>
            <a:r>
              <a:rPr lang="en-US" b="1" dirty="0"/>
              <a:t>Motion</a:t>
            </a:r>
          </a:p>
          <a:p>
            <a:r>
              <a:rPr lang="en-US" b="0" dirty="0"/>
              <a:t>(Basic)</a:t>
            </a:r>
          </a:p>
          <a:p>
            <a:endParaRPr lang="en-US" dirty="0"/>
          </a:p>
          <a:p>
            <a:pPr marL="0" indent="0">
              <a:buFont typeface="+mj-lt"/>
              <a:buNone/>
            </a:pPr>
            <a:r>
              <a:rPr lang="en-US" b="1" dirty="0"/>
              <a:t>Note: </a:t>
            </a:r>
            <a:r>
              <a:rPr lang="en-US" dirty="0"/>
              <a:t>This video template is optimized for Microsoft </a:t>
            </a:r>
            <a:r>
              <a:rPr lang="en-US" b="0" dirty="0"/>
              <a:t>PowerPoint 2010</a:t>
            </a:r>
            <a:r>
              <a:rPr lang="en-US" b="0" baseline="0" dirty="0"/>
              <a:t>.</a:t>
            </a:r>
            <a:endParaRPr lang="en-US" b="0" dirty="0"/>
          </a:p>
          <a:p>
            <a:pPr marL="685800" lvl="1" indent="-228600">
              <a:buFont typeface="Arial" pitchFamily="34" charset="0"/>
              <a:buChar char="•"/>
            </a:pPr>
            <a:r>
              <a:rPr lang="en-US" dirty="0"/>
              <a:t>In PowerPoint 2007, video elements will play, but any content overlapping the video bars will be covered by the video when in slideshow mode.</a:t>
            </a:r>
          </a:p>
          <a:p>
            <a:pPr marL="685800" lvl="1" indent="-228600">
              <a:buFont typeface="Arial" pitchFamily="34" charset="0"/>
              <a:buChar char="•"/>
            </a:pPr>
            <a:r>
              <a:rPr lang="en-US" dirty="0"/>
              <a:t>In PowerPoint 2003, video will not play, but the poster frame of the videos will remain in place as </a:t>
            </a:r>
            <a:r>
              <a:rPr lang="en-US" baseline="0" dirty="0"/>
              <a:t>static</a:t>
            </a:r>
            <a:r>
              <a:rPr lang="en-US" dirty="0"/>
              <a:t> images. </a:t>
            </a:r>
            <a:br>
              <a:rPr lang="en-US" dirty="0"/>
            </a:br>
            <a:endParaRPr lang="en-US" dirty="0"/>
          </a:p>
          <a:p>
            <a:pPr marL="228600" lvl="0" indent="-228600">
              <a:buFont typeface="+mj-lt"/>
              <a:buAutoNum type="arabicPeriod"/>
            </a:pPr>
            <a:r>
              <a:rPr lang="en-US" baseline="0" dirty="0"/>
              <a:t>The </a:t>
            </a:r>
            <a:r>
              <a:rPr lang="en-US" b="0" baseline="0" dirty="0"/>
              <a:t>v</a:t>
            </a:r>
            <a:r>
              <a:rPr lang="en-US" b="0" dirty="0"/>
              <a:t>ideo:</a:t>
            </a:r>
            <a:endParaRPr lang="en-US" b="0" baseline="0" dirty="0"/>
          </a:p>
          <a:p>
            <a:pPr marL="685800" lvl="1" indent="-228600">
              <a:buFont typeface="+mj-lt"/>
              <a:buAutoNum type="arabicPeriod"/>
            </a:pPr>
            <a:r>
              <a:rPr lang="en-US" baseline="0" dirty="0"/>
              <a:t>Plays automatically after each slide transition.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Is 15 seconds long.</a:t>
            </a:r>
            <a:endParaRPr lang="en-US" dirty="0"/>
          </a:p>
          <a:p>
            <a:pPr marL="685800" lvl="1" indent="-228600">
              <a:buFont typeface="+mj-lt"/>
              <a:buAutoNum type="arabicPeriod"/>
            </a:pPr>
            <a:r>
              <a:rPr lang="en-US" baseline="0" dirty="0"/>
              <a:t>Seamlessly loops for infinite playback.</a:t>
            </a:r>
            <a:br>
              <a:rPr lang="en-US" baseline="0" dirty="0"/>
            </a:br>
            <a:endParaRPr lang="en-US" baseline="0" dirty="0"/>
          </a:p>
          <a:p>
            <a:pPr marL="228600" lvl="0" indent="-228600">
              <a:buFont typeface="+mj-lt"/>
              <a:buAutoNum type="arabicPeriod"/>
            </a:pPr>
            <a:r>
              <a:rPr lang="en-US" baseline="0" dirty="0"/>
              <a:t>To </a:t>
            </a:r>
            <a:r>
              <a:rPr lang="en-US" b="0" baseline="0" dirty="0"/>
              <a:t>add slides or change layout:</a:t>
            </a:r>
          </a:p>
          <a:p>
            <a:pPr marL="685800" lvl="1" indent="-228600">
              <a:buFont typeface="+mj-lt"/>
              <a:buAutoNum type="arabicPeriod"/>
            </a:pPr>
            <a:r>
              <a:rPr lang="en-US" baseline="0" dirty="0"/>
              <a:t>To add a new slide, </a:t>
            </a:r>
            <a:r>
              <a:rPr lang="en-US" sz="1200" kern="1200" baseline="0" dirty="0">
                <a:solidFill>
                  <a:schemeClr val="tx1"/>
                </a:solidFill>
                <a:effectLst/>
                <a:latin typeface="+mn-lt"/>
                <a:ea typeface="+mn-ea"/>
                <a:cs typeface="+mn-cs"/>
              </a:rPr>
              <a:t>o</a:t>
            </a:r>
            <a:r>
              <a:rPr lang="en-US" sz="1200" kern="1200" dirty="0">
                <a:solidFill>
                  <a:schemeClr val="tx1"/>
                </a:solidFill>
                <a:effectLst/>
                <a:latin typeface="+mn-lt"/>
                <a:ea typeface="+mn-ea"/>
                <a:cs typeface="+mn-cs"/>
              </a:rPr>
              <a:t>n the </a:t>
            </a:r>
            <a:r>
              <a:rPr lang="en-US" sz="1200" b="1" kern="1200" dirty="0">
                <a:solidFill>
                  <a:schemeClr val="tx1"/>
                </a:solidFill>
                <a:effectLst/>
                <a:latin typeface="+mn-lt"/>
                <a:ea typeface="+mn-ea"/>
                <a:cs typeface="+mn-cs"/>
              </a:rPr>
              <a:t>Home</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Slides</a:t>
            </a:r>
            <a:r>
              <a:rPr lang="en-US" sz="1200" kern="1200" dirty="0">
                <a:solidFill>
                  <a:schemeClr val="tx1"/>
                </a:solidFill>
                <a:effectLst/>
                <a:latin typeface="+mn-lt"/>
                <a:ea typeface="+mn-ea"/>
                <a:cs typeface="+mn-cs"/>
              </a:rPr>
              <a:t> group, click the arrow under </a:t>
            </a:r>
            <a:r>
              <a:rPr lang="en-US" sz="1200" b="1" kern="1200" dirty="0">
                <a:solidFill>
                  <a:schemeClr val="tx1"/>
                </a:solidFill>
                <a:effectLst/>
                <a:latin typeface="+mn-lt"/>
                <a:ea typeface="+mn-ea"/>
                <a:cs typeface="+mn-cs"/>
              </a:rPr>
              <a:t>New Slide</a:t>
            </a:r>
            <a:r>
              <a:rPr lang="en-US" sz="1200" kern="1200" dirty="0">
                <a:solidFill>
                  <a:schemeClr val="tx1"/>
                </a:solidFill>
                <a:effectLst/>
                <a:latin typeface="+mn-lt"/>
                <a:ea typeface="+mn-ea"/>
                <a:cs typeface="+mn-cs"/>
              </a:rPr>
              <a:t>, then click under </a:t>
            </a:r>
            <a:r>
              <a:rPr lang="en-US" sz="1200" b="1" kern="1200" dirty="0">
                <a:solidFill>
                  <a:schemeClr val="tx1"/>
                </a:solidFill>
                <a:effectLst/>
                <a:latin typeface="+mn-lt"/>
                <a:ea typeface="+mn-ea"/>
                <a:cs typeface="+mn-cs"/>
              </a:rPr>
              <a:t>Motion Background Theme</a:t>
            </a:r>
            <a:r>
              <a:rPr lang="en-US" sz="1200" b="0" kern="1200" dirty="0">
                <a:solidFill>
                  <a:schemeClr val="tx1"/>
                </a:solidFill>
                <a:effectLst/>
                <a:latin typeface="+mn-lt"/>
                <a:ea typeface="+mn-ea"/>
                <a:cs typeface="+mn-cs"/>
              </a:rPr>
              <a:t>,</a:t>
            </a:r>
            <a:r>
              <a:rPr lang="en-US" sz="1200" b="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select the desired</a:t>
            </a:r>
            <a:r>
              <a:rPr lang="en-US" sz="1200" kern="1200" baseline="0" dirty="0">
                <a:solidFill>
                  <a:schemeClr val="tx1"/>
                </a:solidFill>
                <a:effectLst/>
                <a:latin typeface="+mn-lt"/>
                <a:ea typeface="+mn-ea"/>
                <a:cs typeface="+mn-cs"/>
              </a:rPr>
              <a:t> layout</a:t>
            </a:r>
            <a:r>
              <a:rPr lang="en-US" sz="1200" kern="1200" dirty="0">
                <a:solidFill>
                  <a:schemeClr val="tx1"/>
                </a:solidFill>
                <a:effectLst/>
                <a:latin typeface="+mn-lt"/>
                <a:ea typeface="+mn-ea"/>
                <a:cs typeface="+mn-cs"/>
              </a:rPr>
              <a:t>.</a:t>
            </a:r>
          </a:p>
          <a:p>
            <a:pPr marL="685800" lvl="1" indent="-228600">
              <a:buFont typeface="+mj-lt"/>
              <a:buAutoNum type="arabicPeriod"/>
            </a:pPr>
            <a:r>
              <a:rPr lang="en-US" sz="1200" kern="1200" baseline="0" dirty="0">
                <a:solidFill>
                  <a:schemeClr val="tx1"/>
                </a:solidFill>
                <a:effectLst/>
                <a:latin typeface="+mn-lt"/>
                <a:ea typeface="+mn-ea"/>
                <a:cs typeface="+mn-cs"/>
              </a:rPr>
              <a:t>To change the layout of an existing slide, o</a:t>
            </a:r>
            <a:r>
              <a:rPr lang="en-US" sz="1200" kern="1200" dirty="0">
                <a:solidFill>
                  <a:schemeClr val="tx1"/>
                </a:solidFill>
                <a:effectLst/>
                <a:latin typeface="+mn-lt"/>
                <a:ea typeface="+mn-ea"/>
                <a:cs typeface="+mn-cs"/>
              </a:rPr>
              <a:t>n the </a:t>
            </a:r>
            <a:r>
              <a:rPr lang="en-US" sz="1200" b="1" kern="1200" dirty="0">
                <a:solidFill>
                  <a:schemeClr val="tx1"/>
                </a:solidFill>
                <a:effectLst/>
                <a:latin typeface="+mn-lt"/>
                <a:ea typeface="+mn-ea"/>
                <a:cs typeface="+mn-cs"/>
              </a:rPr>
              <a:t>Home</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Slides</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Layout</a:t>
            </a:r>
            <a:r>
              <a:rPr lang="en-US" sz="1200" kern="1200" dirty="0">
                <a:solidFill>
                  <a:schemeClr val="tx1"/>
                </a:solidFill>
                <a:effectLst/>
                <a:latin typeface="+mn-lt"/>
                <a:ea typeface="+mn-ea"/>
                <a:cs typeface="+mn-cs"/>
              </a:rPr>
              <a:t>, then select the desired</a:t>
            </a:r>
            <a:r>
              <a:rPr lang="en-US" sz="1200" kern="1200" baseline="0" dirty="0">
                <a:solidFill>
                  <a:schemeClr val="tx1"/>
                </a:solidFill>
                <a:effectLst/>
                <a:latin typeface="+mn-lt"/>
                <a:ea typeface="+mn-ea"/>
                <a:cs typeface="+mn-cs"/>
              </a:rPr>
              <a:t> layout</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228600" lvl="0" indent="-228600">
              <a:buFont typeface="+mj-lt"/>
              <a:buAutoNum type="arabicPeriod"/>
            </a:pPr>
            <a:r>
              <a:rPr lang="en-US" b="0" kern="1200" baseline="0" dirty="0">
                <a:solidFill>
                  <a:schemeClr val="tx1"/>
                </a:solidFill>
                <a:effectLst/>
                <a:latin typeface="+mn-lt"/>
                <a:ea typeface="+mn-ea"/>
                <a:cs typeface="+mn-cs"/>
              </a:rPr>
              <a:t>Other animated elements:</a:t>
            </a:r>
          </a:p>
          <a:p>
            <a:pPr marL="685800" lvl="1" indent="-228600">
              <a:buFont typeface="Arial" pitchFamily="34" charset="0"/>
              <a:buChar char="•"/>
            </a:pPr>
            <a:r>
              <a:rPr lang="en-US" kern="1200" baseline="0" dirty="0">
                <a:solidFill>
                  <a:schemeClr val="tx1"/>
                </a:solidFill>
                <a:effectLst/>
                <a:latin typeface="+mn-lt"/>
                <a:ea typeface="+mn-ea"/>
                <a:cs typeface="+mn-cs"/>
              </a:rPr>
              <a:t>Any animated element you insert will begin after the slide transition and the background video has started.</a:t>
            </a:r>
          </a:p>
          <a:p>
            <a:pPr marL="228600" lvl="0" indent="-228600">
              <a:buFont typeface="+mj-lt"/>
              <a:buAutoNum type="arabicPeriod"/>
            </a:pPr>
            <a:endParaRPr lang="en-US" baseline="0" dirty="0"/>
          </a:p>
          <a:p>
            <a:endParaRPr lang="en-US" dirty="0"/>
          </a:p>
        </p:txBody>
      </p:sp>
    </p:spTree>
    <p:extLst>
      <p:ext uri="{BB962C8B-B14F-4D97-AF65-F5344CB8AC3E}">
        <p14:creationId xmlns:p14="http://schemas.microsoft.com/office/powerpoint/2010/main" val="2969726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D8BD707-D9CF-40AE-B4C6-C98DA3205C09}" type="datetimeFigureOut">
              <a:rPr lang="en-US" smtClean="0"/>
              <a:pPr/>
              <a:t>2/6/2024</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xmlns="" id="{C069FD52-B233-4864-9E5C-2D8D310B9C50}"/>
              </a:ext>
            </a:extLst>
          </p:cNvPr>
          <p:cNvSpPr txBox="1">
            <a:spLocks/>
          </p:cNvSpPr>
          <p:nvPr/>
        </p:nvSpPr>
        <p:spPr>
          <a:xfrm>
            <a:off x="460375" y="2046324"/>
            <a:ext cx="8587592" cy="459610"/>
          </a:xfrm>
          <a:prstGeom prst="rect">
            <a:avLst/>
          </a:prstGeom>
        </p:spPr>
        <p:txBody>
          <a:bodyPr vert="horz">
            <a:normAutofit fontScale="25000" lnSpcReduction="20000"/>
          </a:bodyPr>
          <a:lstStyle>
            <a:lvl1pPr marL="64008" indent="0" algn="l" rtl="0" eaLnBrk="1" latinLnBrk="0" hangingPunct="1">
              <a:spcBef>
                <a:spcPts val="300"/>
              </a:spcBef>
              <a:buClr>
                <a:schemeClr val="accent3"/>
              </a:buClr>
              <a:buFont typeface="Georgia"/>
              <a:buNone/>
              <a:defRPr kumimoji="0" sz="2400" kern="1200">
                <a:solidFill>
                  <a:schemeClr val="tx2"/>
                </a:solidFill>
                <a:latin typeface="+mn-lt"/>
                <a:ea typeface="+mn-ea"/>
                <a:cs typeface="+mn-cs"/>
              </a:defRPr>
            </a:lvl1pPr>
            <a:lvl2pPr marL="457200" indent="0" algn="ctr" rtl="0" eaLnBrk="1" latinLnBrk="0" hangingPunct="1">
              <a:spcBef>
                <a:spcPts val="300"/>
              </a:spcBef>
              <a:buClr>
                <a:schemeClr val="accent2"/>
              </a:buClr>
              <a:buFont typeface="Georgia"/>
              <a:buNone/>
              <a:defRPr kumimoji="0" sz="2600" kern="1200">
                <a:solidFill>
                  <a:schemeClr val="accent2"/>
                </a:solidFill>
                <a:latin typeface="+mn-lt"/>
                <a:ea typeface="+mn-ea"/>
                <a:cs typeface="+mn-cs"/>
              </a:defRPr>
            </a:lvl2pPr>
            <a:lvl3pPr marL="914400" indent="0" algn="ctr" rtl="0" eaLnBrk="1" latinLnBrk="0" hangingPunct="1">
              <a:spcBef>
                <a:spcPts val="300"/>
              </a:spcBef>
              <a:buClr>
                <a:schemeClr val="accent1"/>
              </a:buClr>
              <a:buFont typeface="Wingdings 2"/>
              <a:buNone/>
              <a:defRPr kumimoji="0" sz="2400" kern="1200">
                <a:solidFill>
                  <a:schemeClr val="accent1"/>
                </a:solidFill>
                <a:latin typeface="+mn-lt"/>
                <a:ea typeface="+mn-ea"/>
                <a:cs typeface="+mn-cs"/>
              </a:defRPr>
            </a:lvl3pPr>
            <a:lvl4pPr marL="1371600" indent="0" algn="ctr" rtl="0" eaLnBrk="1" latinLnBrk="0" hangingPunct="1">
              <a:spcBef>
                <a:spcPts val="300"/>
              </a:spcBef>
              <a:buClr>
                <a:schemeClr val="accent1"/>
              </a:buClr>
              <a:buFont typeface="Wingdings 2"/>
              <a:buNone/>
              <a:defRPr kumimoji="0" sz="2200" kern="1200">
                <a:solidFill>
                  <a:schemeClr val="accent1"/>
                </a:solidFill>
                <a:latin typeface="+mn-lt"/>
                <a:ea typeface="+mn-ea"/>
                <a:cs typeface="+mn-cs"/>
              </a:defRPr>
            </a:lvl4pPr>
            <a:lvl5pPr marL="1828800" indent="0" algn="ctr" rtl="0" eaLnBrk="1" latinLnBrk="0" hangingPunct="1">
              <a:spcBef>
                <a:spcPts val="300"/>
              </a:spcBef>
              <a:buClr>
                <a:schemeClr val="accent3"/>
              </a:buClr>
              <a:buFont typeface="Georgia"/>
              <a:buNone/>
              <a:defRPr kumimoji="0" sz="2000" kern="1200">
                <a:solidFill>
                  <a:schemeClr val="accent3"/>
                </a:solidFill>
                <a:latin typeface="+mn-lt"/>
                <a:ea typeface="+mn-ea"/>
                <a:cs typeface="+mn-cs"/>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lgn="ctr"/>
            <a:r>
              <a:rPr lang="en-US" sz="10000" b="1" dirty="0">
                <a:solidFill>
                  <a:schemeClr val="tx2">
                    <a:lumMod val="25000"/>
                  </a:schemeClr>
                </a:solidFill>
                <a:latin typeface="Times New Roman" pitchFamily="18" charset="0"/>
                <a:cs typeface="Times New Roman" pitchFamily="18" charset="0"/>
              </a:rPr>
              <a:t>Name of Faculty: </a:t>
            </a:r>
            <a:r>
              <a:rPr lang="en-US" sz="10000" dirty="0" smtClean="0">
                <a:solidFill>
                  <a:schemeClr val="tx2">
                    <a:lumMod val="25000"/>
                  </a:schemeClr>
                </a:solidFill>
                <a:latin typeface="Times New Roman" pitchFamily="18" charset="0"/>
                <a:cs typeface="Times New Roman" pitchFamily="18" charset="0"/>
              </a:rPr>
              <a:t>Dr. Rashmi H R</a:t>
            </a:r>
            <a:endParaRPr lang="en-US" sz="10000" dirty="0">
              <a:solidFill>
                <a:schemeClr val="tx2">
                  <a:lumMod val="25000"/>
                </a:schemeClr>
              </a:solidFill>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a:p>
            <a:pPr algn="ctr"/>
            <a:endParaRPr lang="en-US" sz="1600" dirty="0"/>
          </a:p>
          <a:p>
            <a:pPr marL="0" algn="ctr"/>
            <a:r>
              <a:rPr lang="en-IN" sz="1800" b="1" dirty="0">
                <a:solidFill>
                  <a:schemeClr val="tx1"/>
                </a:solidFill>
                <a:latin typeface="+mj-lt"/>
                <a:ea typeface="+mj-ea"/>
                <a:cs typeface="+mj-cs"/>
              </a:rPr>
              <a:t>	</a:t>
            </a:r>
          </a:p>
          <a:p>
            <a:pPr marL="0" algn="ctr"/>
            <a:endParaRPr lang="en-IN" dirty="0"/>
          </a:p>
        </p:txBody>
      </p:sp>
      <p:sp>
        <p:nvSpPr>
          <p:cNvPr id="61442" name="AutoShape 2" descr="Image result for kssem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1444" name="AutoShape 4" descr="Image result for kssem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1446" name="AutoShape 6" descr="Image result for kssem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1448" name="AutoShape 8" descr="Image result for kssem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1450" name="AutoShape 10" descr="Image result for kssem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26" name="Picture 2" descr="Image result for kssem logo">
            <a:extLst>
              <a:ext uri="{FF2B5EF4-FFF2-40B4-BE49-F238E27FC236}">
                <a16:creationId xmlns:a16="http://schemas.microsoft.com/office/drawing/2014/main" xmlns="" id="{EEAEEEFF-4A86-4E0E-A1BF-4894C3CBAD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8120" y="2743200"/>
            <a:ext cx="1179829" cy="1179829"/>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xmlns="" id="{041D95FB-714A-49A2-8B21-FBE0AE525365}"/>
              </a:ext>
            </a:extLst>
          </p:cNvPr>
          <p:cNvSpPr txBox="1">
            <a:spLocks/>
          </p:cNvSpPr>
          <p:nvPr/>
        </p:nvSpPr>
        <p:spPr>
          <a:xfrm>
            <a:off x="1809749" y="381000"/>
            <a:ext cx="5733889" cy="1602875"/>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50000"/>
              </a:lnSpc>
            </a:pPr>
            <a:r>
              <a:rPr lang="en-US" sz="2500" b="1" dirty="0">
                <a:latin typeface="Times New Roman" panose="02020603050405020304" pitchFamily="18" charset="0"/>
                <a:cs typeface="Times New Roman" panose="02020603050405020304" pitchFamily="18" charset="0"/>
              </a:rPr>
              <a:t>Sub Name: </a:t>
            </a:r>
            <a:r>
              <a:rPr lang="en-US" sz="2500" dirty="0">
                <a:latin typeface="Times New Roman" panose="02020603050405020304" pitchFamily="18" charset="0"/>
                <a:cs typeface="Times New Roman" panose="02020603050405020304" pitchFamily="18" charset="0"/>
              </a:rPr>
              <a:t>Public Health Engineering</a:t>
            </a:r>
          </a:p>
          <a:p>
            <a:pPr algn="ctr">
              <a:lnSpc>
                <a:spcPct val="150000"/>
              </a:lnSpc>
            </a:pPr>
            <a:r>
              <a:rPr lang="en-US" sz="2500" b="1" dirty="0">
                <a:latin typeface="Times New Roman" panose="02020603050405020304" pitchFamily="18" charset="0"/>
                <a:cs typeface="Times New Roman" panose="02020603050405020304" pitchFamily="18" charset="0"/>
              </a:rPr>
              <a:t>Sub Code: </a:t>
            </a:r>
            <a:r>
              <a:rPr lang="en-US" sz="2500" dirty="0" smtClean="0">
                <a:latin typeface="Times New Roman" panose="02020603050405020304" pitchFamily="18" charset="0"/>
                <a:cs typeface="Times New Roman" panose="02020603050405020304" pitchFamily="18" charset="0"/>
              </a:rPr>
              <a:t>21CV43</a:t>
            </a:r>
            <a:endParaRPr lang="en-US" sz="2500" dirty="0">
              <a:latin typeface="Times New Roman" panose="02020603050405020304" pitchFamily="18" charset="0"/>
              <a:cs typeface="Times New Roman" panose="02020603050405020304" pitchFamily="18" charset="0"/>
            </a:endParaRPr>
          </a:p>
          <a:p>
            <a:r>
              <a:rPr lang="en-US" sz="2500" dirty="0">
                <a:latin typeface="Times New Roman" panose="02020603050405020304" pitchFamily="18" charset="0"/>
                <a:cs typeface="Times New Roman" panose="02020603050405020304" pitchFamily="18" charset="0"/>
              </a:rPr>
              <a:t>            </a:t>
            </a:r>
          </a:p>
        </p:txBody>
      </p:sp>
      <p:sp>
        <p:nvSpPr>
          <p:cNvPr id="16" name="Content Placeholder 4">
            <a:extLst>
              <a:ext uri="{FF2B5EF4-FFF2-40B4-BE49-F238E27FC236}">
                <a16:creationId xmlns:a16="http://schemas.microsoft.com/office/drawing/2014/main" xmlns="" id="{731E0E25-D5BB-49B3-ABA3-4BEDC25FE5DF}"/>
              </a:ext>
            </a:extLst>
          </p:cNvPr>
          <p:cNvSpPr txBox="1">
            <a:spLocks/>
          </p:cNvSpPr>
          <p:nvPr/>
        </p:nvSpPr>
        <p:spPr>
          <a:xfrm>
            <a:off x="800177" y="4343400"/>
            <a:ext cx="7753031" cy="1447800"/>
          </a:xfrm>
          <a:prstGeom prst="rect">
            <a:avLst/>
          </a:prstGeom>
        </p:spPr>
        <p:txBody>
          <a:bodyPr vert="horz">
            <a:normAutofit fontScale="25000" lnSpcReduction="20000"/>
          </a:bodyPr>
          <a:lstStyle>
            <a:lvl1pPr marL="64008" indent="0" algn="l" rtl="0" eaLnBrk="1" latinLnBrk="0" hangingPunct="1">
              <a:spcBef>
                <a:spcPts val="300"/>
              </a:spcBef>
              <a:buClr>
                <a:schemeClr val="accent3"/>
              </a:buClr>
              <a:buFont typeface="Georgia"/>
              <a:buNone/>
              <a:defRPr kumimoji="0" sz="2400" kern="1200">
                <a:solidFill>
                  <a:schemeClr val="tx2"/>
                </a:solidFill>
                <a:latin typeface="+mn-lt"/>
                <a:ea typeface="+mn-ea"/>
                <a:cs typeface="+mn-cs"/>
              </a:defRPr>
            </a:lvl1pPr>
            <a:lvl2pPr marL="457200" indent="0" algn="ctr" rtl="0" eaLnBrk="1" latinLnBrk="0" hangingPunct="1">
              <a:spcBef>
                <a:spcPts val="300"/>
              </a:spcBef>
              <a:buClr>
                <a:schemeClr val="accent2"/>
              </a:buClr>
              <a:buFont typeface="Georgia"/>
              <a:buNone/>
              <a:defRPr kumimoji="0" sz="2600" kern="1200">
                <a:solidFill>
                  <a:schemeClr val="accent2"/>
                </a:solidFill>
                <a:latin typeface="+mn-lt"/>
                <a:ea typeface="+mn-ea"/>
                <a:cs typeface="+mn-cs"/>
              </a:defRPr>
            </a:lvl2pPr>
            <a:lvl3pPr marL="914400" indent="0" algn="ctr" rtl="0" eaLnBrk="1" latinLnBrk="0" hangingPunct="1">
              <a:spcBef>
                <a:spcPts val="300"/>
              </a:spcBef>
              <a:buClr>
                <a:schemeClr val="accent1"/>
              </a:buClr>
              <a:buFont typeface="Wingdings 2"/>
              <a:buNone/>
              <a:defRPr kumimoji="0" sz="2400" kern="1200">
                <a:solidFill>
                  <a:schemeClr val="accent1"/>
                </a:solidFill>
                <a:latin typeface="+mn-lt"/>
                <a:ea typeface="+mn-ea"/>
                <a:cs typeface="+mn-cs"/>
              </a:defRPr>
            </a:lvl3pPr>
            <a:lvl4pPr marL="1371600" indent="0" algn="ctr" rtl="0" eaLnBrk="1" latinLnBrk="0" hangingPunct="1">
              <a:spcBef>
                <a:spcPts val="300"/>
              </a:spcBef>
              <a:buClr>
                <a:schemeClr val="accent1"/>
              </a:buClr>
              <a:buFont typeface="Wingdings 2"/>
              <a:buNone/>
              <a:defRPr kumimoji="0" sz="2200" kern="1200">
                <a:solidFill>
                  <a:schemeClr val="accent1"/>
                </a:solidFill>
                <a:latin typeface="+mn-lt"/>
                <a:ea typeface="+mn-ea"/>
                <a:cs typeface="+mn-cs"/>
              </a:defRPr>
            </a:lvl4pPr>
            <a:lvl5pPr marL="1828800" indent="0" algn="ctr" rtl="0" eaLnBrk="1" latinLnBrk="0" hangingPunct="1">
              <a:spcBef>
                <a:spcPts val="300"/>
              </a:spcBef>
              <a:buClr>
                <a:schemeClr val="accent3"/>
              </a:buClr>
              <a:buFont typeface="Georgia"/>
              <a:buNone/>
              <a:defRPr kumimoji="0" sz="2000" kern="1200">
                <a:solidFill>
                  <a:schemeClr val="accent3"/>
                </a:solidFill>
                <a:latin typeface="+mn-lt"/>
                <a:ea typeface="+mn-ea"/>
                <a:cs typeface="+mn-cs"/>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lgn="ctr"/>
            <a:r>
              <a:rPr lang="en-US" sz="10000" b="1" dirty="0">
                <a:solidFill>
                  <a:schemeClr val="tx2">
                    <a:lumMod val="25000"/>
                  </a:schemeClr>
                </a:solidFill>
                <a:latin typeface="Times New Roman" pitchFamily="18" charset="0"/>
                <a:cs typeface="Times New Roman" pitchFamily="18" charset="0"/>
              </a:rPr>
              <a:t>Dept. of Civil Engineering</a:t>
            </a:r>
          </a:p>
          <a:p>
            <a:pPr algn="ctr"/>
            <a:r>
              <a:rPr lang="en-US" sz="10000" b="1" dirty="0">
                <a:solidFill>
                  <a:schemeClr val="tx2">
                    <a:lumMod val="25000"/>
                  </a:schemeClr>
                </a:solidFill>
                <a:latin typeface="Times New Roman" pitchFamily="18" charset="0"/>
                <a:cs typeface="Times New Roman" pitchFamily="18" charset="0"/>
              </a:rPr>
              <a:t>K S School of Engineering and Management</a:t>
            </a:r>
            <a:endParaRPr lang="en-US" sz="10000" dirty="0">
              <a:solidFill>
                <a:schemeClr val="tx2">
                  <a:lumMod val="25000"/>
                </a:schemeClr>
              </a:solidFill>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a:p>
            <a:pPr algn="ctr"/>
            <a:endParaRPr lang="en-US" sz="1600" dirty="0"/>
          </a:p>
          <a:p>
            <a:pPr marL="0" algn="ctr"/>
            <a:r>
              <a:rPr lang="en-IN" sz="1800" b="1" dirty="0">
                <a:solidFill>
                  <a:schemeClr val="tx1"/>
                </a:solidFill>
                <a:latin typeface="+mj-lt"/>
                <a:ea typeface="+mj-ea"/>
                <a:cs typeface="+mj-cs"/>
              </a:rPr>
              <a:t>	</a:t>
            </a:r>
          </a:p>
          <a:p>
            <a:pPr marL="0" algn="ctr"/>
            <a:endParaRPr lang="en-IN" dirty="0"/>
          </a:p>
        </p:txBody>
      </p:sp>
    </p:spTree>
    <p:custDataLst>
      <p:tags r:id="rId1"/>
    </p:custDataLst>
    <p:extLst>
      <p:ext uri="{BB962C8B-B14F-4D97-AF65-F5344CB8AC3E}">
        <p14:creationId xmlns:p14="http://schemas.microsoft.com/office/powerpoint/2010/main" val="447941346"/>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731520"/>
            <a:ext cx="8229600" cy="5364480"/>
          </a:xfrm>
        </p:spPr>
        <p:txBody>
          <a:bodyPr>
            <a:noAutofit/>
          </a:bodyPr>
          <a:lstStyle/>
          <a:p>
            <a:pPr algn="just"/>
            <a:r>
              <a:rPr lang="en-US" sz="2400" b="1" dirty="0"/>
              <a:t>Course Learning objectives: </a:t>
            </a:r>
            <a:r>
              <a:rPr lang="en-US" sz="2400" dirty="0"/>
              <a:t>This Course will enable the students to </a:t>
            </a:r>
            <a:endParaRPr lang="en-US" sz="2400" dirty="0" smtClean="0"/>
          </a:p>
          <a:p>
            <a:pPr algn="just"/>
            <a:r>
              <a:rPr lang="en-US" sz="2400" dirty="0" smtClean="0"/>
              <a:t>1.Analyze </a:t>
            </a:r>
            <a:r>
              <a:rPr lang="en-US" sz="2400" dirty="0"/>
              <a:t>the variation of water demand and to estimate water requirement for a community. </a:t>
            </a:r>
            <a:endParaRPr lang="en-US" sz="2400" dirty="0" smtClean="0"/>
          </a:p>
          <a:p>
            <a:pPr algn="just"/>
            <a:r>
              <a:rPr lang="en-US" sz="2400" dirty="0" smtClean="0"/>
              <a:t>2</a:t>
            </a:r>
            <a:r>
              <a:rPr lang="en-US" sz="2400" dirty="0"/>
              <a:t>. Study drinking water quality standards and to illustrate qualitative analysis of water. </a:t>
            </a:r>
            <a:endParaRPr lang="en-US" sz="2400" dirty="0" smtClean="0"/>
          </a:p>
          <a:p>
            <a:pPr algn="just"/>
            <a:r>
              <a:rPr lang="en-US" sz="2400" dirty="0" smtClean="0"/>
              <a:t>3</a:t>
            </a:r>
            <a:r>
              <a:rPr lang="en-US" sz="2400" dirty="0"/>
              <a:t>. Analysis of physical and chemical characteristics of water and wastewater. </a:t>
            </a:r>
            <a:endParaRPr lang="en-US" sz="2400" dirty="0" smtClean="0"/>
          </a:p>
          <a:p>
            <a:pPr algn="just"/>
            <a:r>
              <a:rPr lang="en-US" sz="2400" dirty="0" smtClean="0"/>
              <a:t>4.Understand </a:t>
            </a:r>
            <a:r>
              <a:rPr lang="en-US" sz="2400" dirty="0"/>
              <a:t>and design of different unit operations and unit process involved in water and wastewater treatment process </a:t>
            </a:r>
            <a:endParaRPr lang="en-US" sz="2400" dirty="0" smtClean="0"/>
          </a:p>
          <a:p>
            <a:pPr algn="just"/>
            <a:r>
              <a:rPr lang="en-US" sz="2400" dirty="0" smtClean="0"/>
              <a:t>5</a:t>
            </a:r>
            <a:r>
              <a:rPr lang="en-US" sz="2400" dirty="0"/>
              <a:t>. Design various oxidation processes</a:t>
            </a:r>
          </a:p>
        </p:txBody>
      </p:sp>
    </p:spTree>
    <p:extLst>
      <p:ext uri="{BB962C8B-B14F-4D97-AF65-F5344CB8AC3E}">
        <p14:creationId xmlns:p14="http://schemas.microsoft.com/office/powerpoint/2010/main" val="2610579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04800" y="533400"/>
            <a:ext cx="8458200" cy="5791200"/>
          </a:xfrm>
        </p:spPr>
        <p:txBody>
          <a:bodyPr>
            <a:normAutofit fontScale="92500" lnSpcReduction="20000"/>
          </a:bodyPr>
          <a:lstStyle/>
          <a:p>
            <a:pPr algn="just"/>
            <a:r>
              <a:rPr lang="en-US" dirty="0"/>
              <a:t>Teaching-Learning Process (General Instructions) These are sample Strategies; which teacher can use to accelerate the attainment of the various course outcomes. </a:t>
            </a:r>
            <a:endParaRPr lang="en-US" dirty="0" smtClean="0"/>
          </a:p>
          <a:p>
            <a:pPr algn="just"/>
            <a:r>
              <a:rPr lang="en-US" dirty="0" smtClean="0"/>
              <a:t>1</a:t>
            </a:r>
            <a:r>
              <a:rPr lang="en-US" dirty="0"/>
              <a:t>. Apart from conventional lecture methods various types of innovative teaching techniques through videos, animation films may be adopted so that the delivered lesson can progress the students in theoretical, applied and practical skills. </a:t>
            </a:r>
            <a:endParaRPr lang="en-US" dirty="0" smtClean="0"/>
          </a:p>
          <a:p>
            <a:pPr algn="just"/>
            <a:r>
              <a:rPr lang="en-US" dirty="0" smtClean="0"/>
              <a:t>2</a:t>
            </a:r>
            <a:r>
              <a:rPr lang="en-US" dirty="0"/>
              <a:t>. Arrange field visits to give brief information about the water and wastewater treatment plant. </a:t>
            </a:r>
            <a:endParaRPr lang="en-US" dirty="0" smtClean="0"/>
          </a:p>
          <a:p>
            <a:pPr algn="just"/>
            <a:r>
              <a:rPr lang="en-US" dirty="0" smtClean="0"/>
              <a:t>3</a:t>
            </a:r>
            <a:r>
              <a:rPr lang="en-US" dirty="0"/>
              <a:t>. Encourage collaborative (Group Learning) Learning in the class</a:t>
            </a:r>
            <a:r>
              <a:rPr lang="en-US" dirty="0" smtClean="0"/>
              <a:t>.</a:t>
            </a:r>
          </a:p>
          <a:p>
            <a:pPr algn="just"/>
            <a:r>
              <a:rPr lang="en-US" dirty="0" smtClean="0"/>
              <a:t> </a:t>
            </a:r>
            <a:r>
              <a:rPr lang="en-US" dirty="0"/>
              <a:t>4. Ask at least three HOTS (Higher-order Thinking) questions in the class, which promotes critical thinking and enhance the knowledge of treatment processes. </a:t>
            </a:r>
            <a:endParaRPr lang="en-US" dirty="0" smtClean="0"/>
          </a:p>
          <a:p>
            <a:pPr algn="just"/>
            <a:r>
              <a:rPr lang="en-US" dirty="0" smtClean="0"/>
              <a:t>5</a:t>
            </a:r>
            <a:r>
              <a:rPr lang="en-US" dirty="0"/>
              <a:t>. Adopt Problem Based Learning (PBL), which fosters students, Analytical skills, develop thinking skills such as the ability to evaluate, generalize, and analyze information rather than simply recall it. </a:t>
            </a:r>
            <a:endParaRPr lang="en-US" dirty="0" smtClean="0"/>
          </a:p>
          <a:p>
            <a:pPr algn="just"/>
            <a:r>
              <a:rPr lang="en-US" dirty="0" smtClean="0"/>
              <a:t>6</a:t>
            </a:r>
            <a:r>
              <a:rPr lang="en-US" dirty="0"/>
              <a:t>. Seminars, surprise tests and Quizzes may be arranged for students in respective subjects to develop skills </a:t>
            </a:r>
          </a:p>
        </p:txBody>
      </p:sp>
    </p:spTree>
    <p:extLst>
      <p:ext uri="{BB962C8B-B14F-4D97-AF65-F5344CB8AC3E}">
        <p14:creationId xmlns:p14="http://schemas.microsoft.com/office/powerpoint/2010/main" val="382002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7467600" cy="5288280"/>
          </a:xfrm>
        </p:spPr>
        <p:txBody>
          <a:bodyPr>
            <a:normAutofit/>
          </a:bodyPr>
          <a:lstStyle/>
          <a:p>
            <a:r>
              <a:rPr lang="en-US" dirty="0"/>
              <a:t>Course outcome (Course Skill Set)</a:t>
            </a:r>
          </a:p>
          <a:p>
            <a:r>
              <a:rPr lang="en-US" dirty="0"/>
              <a:t>At the end of the course, the student will be able to:</a:t>
            </a:r>
          </a:p>
          <a:p>
            <a:pPr marL="45720" indent="0">
              <a:buNone/>
            </a:pPr>
            <a:r>
              <a:rPr lang="en-US" dirty="0"/>
              <a:t>1. Estimate the average and peak water demand for a community.</a:t>
            </a:r>
          </a:p>
          <a:p>
            <a:pPr marL="45720" indent="0">
              <a:buNone/>
            </a:pPr>
            <a:r>
              <a:rPr lang="en-US" dirty="0"/>
              <a:t>2. Evaluate water quality and environmental significance of various parameters and </a:t>
            </a:r>
            <a:r>
              <a:rPr lang="en-US" dirty="0" smtClean="0"/>
              <a:t>plan suitable </a:t>
            </a:r>
            <a:r>
              <a:rPr lang="en-US" dirty="0"/>
              <a:t>treatment system.</a:t>
            </a:r>
          </a:p>
          <a:p>
            <a:pPr marL="45720" indent="0">
              <a:buNone/>
            </a:pPr>
            <a:r>
              <a:rPr lang="en-US" dirty="0"/>
              <a:t>3. Design the different units of water treatment plant.</a:t>
            </a:r>
          </a:p>
          <a:p>
            <a:pPr marL="45720" indent="0">
              <a:buNone/>
            </a:pPr>
            <a:r>
              <a:rPr lang="en-US" dirty="0"/>
              <a:t>4. Design the various units of wastewater treatment plant.</a:t>
            </a:r>
          </a:p>
          <a:p>
            <a:pPr marL="45720" indent="0">
              <a:buNone/>
            </a:pPr>
            <a:r>
              <a:rPr lang="en-US" dirty="0"/>
              <a:t>5. Design of various AOPs and low cost treatment units.</a:t>
            </a:r>
          </a:p>
        </p:txBody>
      </p:sp>
    </p:spTree>
    <p:extLst>
      <p:ext uri="{BB962C8B-B14F-4D97-AF65-F5344CB8AC3E}">
        <p14:creationId xmlns:p14="http://schemas.microsoft.com/office/powerpoint/2010/main" val="64350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762000"/>
            <a:ext cx="8458200" cy="5974080"/>
          </a:xfrm>
        </p:spPr>
        <p:txBody>
          <a:bodyPr>
            <a:normAutofit fontScale="85000" lnSpcReduction="20000"/>
          </a:bodyPr>
          <a:lstStyle/>
          <a:p>
            <a:pPr algn="just"/>
            <a:r>
              <a:rPr lang="en-US" dirty="0"/>
              <a:t>Module-1</a:t>
            </a:r>
          </a:p>
          <a:p>
            <a:pPr marL="45720" indent="0" algn="just">
              <a:buNone/>
            </a:pPr>
            <a:r>
              <a:rPr lang="en-US" dirty="0"/>
              <a:t>Introduction: Water: Need for protected water supply, Demand of Water: Types of </a:t>
            </a:r>
            <a:r>
              <a:rPr lang="en-US" dirty="0" smtClean="0"/>
              <a:t>water demands </a:t>
            </a:r>
            <a:r>
              <a:rPr lang="en-US" dirty="0"/>
              <a:t>- domestic demand, industrial, institutional and commercial demand, public use </a:t>
            </a:r>
            <a:r>
              <a:rPr lang="en-US" dirty="0" smtClean="0"/>
              <a:t>and fire </a:t>
            </a:r>
            <a:r>
              <a:rPr lang="en-US" dirty="0"/>
              <a:t>demand estimation, factors affecting per capita demand, Variations in demand of </a:t>
            </a:r>
            <a:r>
              <a:rPr lang="en-US" dirty="0" smtClean="0"/>
              <a:t>water, Peak factor. Design </a:t>
            </a:r>
            <a:r>
              <a:rPr lang="en-US" dirty="0"/>
              <a:t>period and factors governing design period. Methods of population forecasting </a:t>
            </a:r>
            <a:r>
              <a:rPr lang="en-US" dirty="0" smtClean="0"/>
              <a:t>and numerical </a:t>
            </a:r>
            <a:r>
              <a:rPr lang="en-US" dirty="0"/>
              <a:t>problems. </a:t>
            </a:r>
            <a:r>
              <a:rPr lang="en-US" dirty="0" err="1"/>
              <a:t>Physico</a:t>
            </a:r>
            <a:r>
              <a:rPr lang="en-US" dirty="0"/>
              <a:t> chemical characteristics of water </a:t>
            </a:r>
            <a:r>
              <a:rPr lang="en-US" dirty="0" smtClean="0"/>
              <a:t>Sampling.</a:t>
            </a:r>
          </a:p>
          <a:p>
            <a:pPr marL="45720" indent="0" algn="just">
              <a:buNone/>
            </a:pPr>
            <a:r>
              <a:rPr lang="en-US" dirty="0" smtClean="0"/>
              <a:t>Module-2</a:t>
            </a:r>
          </a:p>
          <a:p>
            <a:pPr marL="45720" indent="0" algn="just">
              <a:buNone/>
            </a:pPr>
            <a:r>
              <a:rPr lang="en-US" dirty="0" smtClean="0"/>
              <a:t>Water </a:t>
            </a:r>
            <a:r>
              <a:rPr lang="en-US" dirty="0"/>
              <a:t>Treatment: Objectives, Unit flow diagrams – Significance of each unit, </a:t>
            </a:r>
            <a:r>
              <a:rPr lang="en-US" dirty="0" smtClean="0"/>
              <a:t>Aeration process </a:t>
            </a:r>
            <a:r>
              <a:rPr lang="en-US" dirty="0"/>
              <a:t>Limitations and </a:t>
            </a:r>
            <a:r>
              <a:rPr lang="en-US" dirty="0" smtClean="0"/>
              <a:t>types. Sedimentation </a:t>
            </a:r>
            <a:r>
              <a:rPr lang="en-US" dirty="0"/>
              <a:t>- Theory, settling tanks, types and design with numerical, Coagulation </a:t>
            </a:r>
            <a:r>
              <a:rPr lang="en-US" dirty="0" smtClean="0"/>
              <a:t>and flocculation</a:t>
            </a:r>
            <a:r>
              <a:rPr lang="en-US" dirty="0"/>
              <a:t>, types of </a:t>
            </a:r>
            <a:r>
              <a:rPr lang="en-US" dirty="0" smtClean="0"/>
              <a:t>coagulants. Filtration</a:t>
            </a:r>
            <a:r>
              <a:rPr lang="en-US" dirty="0"/>
              <a:t>: Mechanism, theory of filtration, types of filters: slow sand, rapid sand and </a:t>
            </a:r>
            <a:r>
              <a:rPr lang="en-US" dirty="0" smtClean="0"/>
              <a:t>pressure filters</a:t>
            </a:r>
            <a:r>
              <a:rPr lang="en-US" dirty="0"/>
              <a:t>. Operation and cleaning. Design of slow and rapid sand filter without under </a:t>
            </a:r>
            <a:r>
              <a:rPr lang="en-US" dirty="0" smtClean="0"/>
              <a:t>drainage system</a:t>
            </a:r>
            <a:r>
              <a:rPr lang="en-US" dirty="0"/>
              <a:t>, Numerical. </a:t>
            </a:r>
            <a:endParaRPr lang="en-US" dirty="0" smtClean="0"/>
          </a:p>
          <a:p>
            <a:pPr algn="just"/>
            <a:r>
              <a:rPr lang="en-US" dirty="0"/>
              <a:t>Module-3</a:t>
            </a:r>
          </a:p>
          <a:p>
            <a:pPr marL="45720" indent="0" algn="just">
              <a:buNone/>
            </a:pPr>
            <a:r>
              <a:rPr lang="en-US" dirty="0" smtClean="0"/>
              <a:t>2Disinfection:Methods </a:t>
            </a:r>
            <a:r>
              <a:rPr lang="en-US" dirty="0"/>
              <a:t>of disinfection with merits and demerits. Breakpoint </a:t>
            </a:r>
            <a:r>
              <a:rPr lang="en-US" dirty="0" smtClean="0"/>
              <a:t>chlorination, Softening</a:t>
            </a:r>
            <a:r>
              <a:rPr lang="en-US" dirty="0"/>
              <a:t>: Lime soda and Zeolite </a:t>
            </a:r>
            <a:r>
              <a:rPr lang="en-US" dirty="0" smtClean="0"/>
              <a:t>process. Wastewater</a:t>
            </a:r>
            <a:r>
              <a:rPr lang="en-US" dirty="0"/>
              <a:t>: Introduction: Need for sanitation, methods of sewage disposal, types of </a:t>
            </a:r>
            <a:r>
              <a:rPr lang="en-US" dirty="0" smtClean="0"/>
              <a:t>sewerage systems</a:t>
            </a:r>
            <a:r>
              <a:rPr lang="en-US" dirty="0"/>
              <a:t>, Treatment of municipal waste water: Waste water characteristics </a:t>
            </a:r>
            <a:r>
              <a:rPr lang="en-US" dirty="0" smtClean="0"/>
              <a:t>sampling, significance </a:t>
            </a:r>
            <a:r>
              <a:rPr lang="en-US" dirty="0"/>
              <a:t>and techniques, physical, chemical and biological characteristics, Numerical </a:t>
            </a:r>
            <a:r>
              <a:rPr lang="en-US" dirty="0" smtClean="0"/>
              <a:t>on BOD</a:t>
            </a:r>
            <a:r>
              <a:rPr lang="en-US" dirty="0"/>
              <a:t>.</a:t>
            </a:r>
          </a:p>
          <a:p>
            <a:endParaRPr lang="en-US" dirty="0"/>
          </a:p>
        </p:txBody>
      </p:sp>
    </p:spTree>
    <p:extLst>
      <p:ext uri="{BB962C8B-B14F-4D97-AF65-F5344CB8AC3E}">
        <p14:creationId xmlns:p14="http://schemas.microsoft.com/office/powerpoint/2010/main" val="158019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32657"/>
            <a:ext cx="1143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14400" y="1247682"/>
            <a:ext cx="7315200" cy="3416320"/>
          </a:xfrm>
          <a:prstGeom prst="rect">
            <a:avLst/>
          </a:prstGeom>
        </p:spPr>
        <p:txBody>
          <a:bodyPr wrap="square">
            <a:spAutoFit/>
          </a:bodyPr>
          <a:lstStyle/>
          <a:p>
            <a:pPr algn="just"/>
            <a:r>
              <a:rPr lang="en-US" dirty="0"/>
              <a:t>Module-4 </a:t>
            </a:r>
            <a:endParaRPr lang="en-US" dirty="0" smtClean="0"/>
          </a:p>
          <a:p>
            <a:pPr algn="just"/>
            <a:r>
              <a:rPr lang="en-US" dirty="0" smtClean="0"/>
              <a:t>Treatment </a:t>
            </a:r>
            <a:r>
              <a:rPr lang="en-US" dirty="0"/>
              <a:t>Process: flow diagram for municipal waste water Treatment unit operations and process Screens: types, disposal. Grit chamber, oil and grease removal. Primary and secondary settling tanks, Suspended growth system - conventional activated sludge process and its modifications, numerical. </a:t>
            </a:r>
            <a:endParaRPr lang="en-US" dirty="0" smtClean="0"/>
          </a:p>
          <a:p>
            <a:pPr algn="just"/>
            <a:endParaRPr lang="en-US" dirty="0"/>
          </a:p>
          <a:p>
            <a:pPr algn="just"/>
            <a:r>
              <a:rPr lang="en-US" dirty="0" smtClean="0"/>
              <a:t>Module-5 </a:t>
            </a:r>
          </a:p>
          <a:p>
            <a:pPr algn="just"/>
            <a:r>
              <a:rPr lang="en-US" dirty="0" smtClean="0"/>
              <a:t>Attached </a:t>
            </a:r>
            <a:r>
              <a:rPr lang="en-US" dirty="0"/>
              <a:t>growth system – Trickling filter, numerical on Trickling filters, bio-towers and rotating biological contactors. Principle of stabilization ponds, oxidation ditch. Sludge digesters (aerobic and anaerobic), Equalization. Thickeners and drying beds.</a:t>
            </a:r>
          </a:p>
        </p:txBody>
      </p:sp>
    </p:spTree>
    <p:extLst>
      <p:ext uri="{BB962C8B-B14F-4D97-AF65-F5344CB8AC3E}">
        <p14:creationId xmlns:p14="http://schemas.microsoft.com/office/powerpoint/2010/main" val="6803592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85800"/>
            <a:ext cx="1427057" cy="369332"/>
          </a:xfrm>
          <a:prstGeom prst="rect">
            <a:avLst/>
          </a:prstGeom>
        </p:spPr>
        <p:txBody>
          <a:bodyPr wrap="none">
            <a:spAutoFit/>
          </a:bodyPr>
          <a:lstStyle/>
          <a:p>
            <a:r>
              <a:rPr lang="en-US" b="1" dirty="0"/>
              <a:t>Textbooks: </a:t>
            </a:r>
            <a:endParaRPr lang="en-US" dirty="0"/>
          </a:p>
        </p:txBody>
      </p:sp>
      <p:sp>
        <p:nvSpPr>
          <p:cNvPr id="3" name="Rectangle 2"/>
          <p:cNvSpPr/>
          <p:nvPr/>
        </p:nvSpPr>
        <p:spPr>
          <a:xfrm>
            <a:off x="762000" y="1371600"/>
            <a:ext cx="7696200" cy="1754326"/>
          </a:xfrm>
          <a:prstGeom prst="rect">
            <a:avLst/>
          </a:prstGeom>
        </p:spPr>
        <p:txBody>
          <a:bodyPr wrap="square">
            <a:spAutoFit/>
          </a:bodyPr>
          <a:lstStyle/>
          <a:p>
            <a:pPr marL="342900" indent="-342900" algn="just">
              <a:buAutoNum type="arabicPeriod"/>
            </a:pPr>
            <a:r>
              <a:rPr lang="en-US" dirty="0" smtClean="0"/>
              <a:t>Howard </a:t>
            </a:r>
            <a:r>
              <a:rPr lang="en-US" dirty="0"/>
              <a:t>S. </a:t>
            </a:r>
            <a:r>
              <a:rPr lang="en-US" dirty="0" err="1"/>
              <a:t>Peavy</a:t>
            </a:r>
            <a:r>
              <a:rPr lang="en-US" dirty="0"/>
              <a:t>, Donald R. Rowe, George T , Environmental Engineering - McGraw Hill International Edition. New York,2000 </a:t>
            </a:r>
            <a:endParaRPr lang="en-US" dirty="0" smtClean="0"/>
          </a:p>
          <a:p>
            <a:pPr marL="342900" indent="-342900" algn="just">
              <a:buAutoNum type="arabicPeriod"/>
            </a:pPr>
            <a:r>
              <a:rPr lang="en-US" dirty="0" smtClean="0"/>
              <a:t>S</a:t>
            </a:r>
            <a:r>
              <a:rPr lang="en-US" dirty="0"/>
              <a:t>. K. </a:t>
            </a:r>
            <a:r>
              <a:rPr lang="en-US" dirty="0" err="1"/>
              <a:t>Garg</a:t>
            </a:r>
            <a:r>
              <a:rPr lang="en-US" dirty="0"/>
              <a:t>, Environmental Engineering </a:t>
            </a:r>
            <a:r>
              <a:rPr lang="en-US" dirty="0" err="1"/>
              <a:t>vol</a:t>
            </a:r>
            <a:r>
              <a:rPr lang="en-US" dirty="0"/>
              <a:t>-I, Water supply Engineering – M/s </a:t>
            </a:r>
            <a:r>
              <a:rPr lang="en-US" dirty="0" err="1"/>
              <a:t>Khanna</a:t>
            </a:r>
            <a:r>
              <a:rPr lang="en-US" dirty="0"/>
              <a:t> Publishers, New Delhi2010 </a:t>
            </a:r>
            <a:endParaRPr lang="en-US" dirty="0" smtClean="0"/>
          </a:p>
          <a:p>
            <a:pPr marL="342900" indent="-342900" algn="just">
              <a:buAutoNum type="arabicPeriod"/>
            </a:pPr>
            <a:r>
              <a:rPr lang="en-US" dirty="0" smtClean="0"/>
              <a:t>B.C</a:t>
            </a:r>
            <a:r>
              <a:rPr lang="en-US" dirty="0"/>
              <a:t>. </a:t>
            </a:r>
            <a:r>
              <a:rPr lang="en-US" dirty="0" err="1"/>
              <a:t>Punmia</a:t>
            </a:r>
            <a:r>
              <a:rPr lang="en-US" dirty="0"/>
              <a:t> and Ashok Jain, Environmental Engineering I-Water Supply Engineering, </a:t>
            </a:r>
            <a:r>
              <a:rPr lang="en-US" dirty="0" err="1"/>
              <a:t>Laxmi</a:t>
            </a:r>
            <a:r>
              <a:rPr lang="en-US" dirty="0"/>
              <a:t> Publications (P) Ltd., New Delhi2010. </a:t>
            </a:r>
          </a:p>
        </p:txBody>
      </p:sp>
    </p:spTree>
    <p:extLst>
      <p:ext uri="{BB962C8B-B14F-4D97-AF65-F5344CB8AC3E}">
        <p14:creationId xmlns:p14="http://schemas.microsoft.com/office/powerpoint/2010/main" val="2294380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481009"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2201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8430578"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6703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5197064" cy="523220"/>
          </a:xfrm>
          <a:prstGeom prst="rect">
            <a:avLst/>
          </a:prstGeom>
        </p:spPr>
        <p:txBody>
          <a:bodyPr wrap="none">
            <a:spAutoFit/>
          </a:bodyPr>
          <a:lstStyle/>
          <a:p>
            <a:r>
              <a:rPr lang="en-IN" sz="2800" b="1" dirty="0">
                <a:latin typeface="Times New Roman" panose="02020603050405020304" pitchFamily="18" charset="0"/>
                <a:cs typeface="Times New Roman" panose="02020603050405020304" pitchFamily="18" charset="0"/>
              </a:rPr>
              <a:t>Need for protected water supply</a:t>
            </a:r>
            <a:r>
              <a:rPr lang="en-IN" dirty="0"/>
              <a:t>.</a:t>
            </a:r>
          </a:p>
        </p:txBody>
      </p:sp>
      <p:sp>
        <p:nvSpPr>
          <p:cNvPr id="3" name="Rectangle 2"/>
          <p:cNvSpPr/>
          <p:nvPr/>
        </p:nvSpPr>
        <p:spPr>
          <a:xfrm>
            <a:off x="381000" y="1132820"/>
            <a:ext cx="8610600" cy="5324535"/>
          </a:xfrm>
          <a:prstGeom prst="rect">
            <a:avLst/>
          </a:prstGeom>
        </p:spPr>
        <p:txBody>
          <a:bodyPr wrap="square">
            <a:spAutoFit/>
          </a:bodyPr>
          <a:lstStyle/>
          <a:p>
            <a:pPr algn="just"/>
            <a:r>
              <a:rPr lang="en-IN" sz="2000" dirty="0">
                <a:latin typeface="Times New Roman" panose="02020603050405020304" pitchFamily="18" charset="0"/>
                <a:cs typeface="Times New Roman" panose="02020603050405020304" pitchFamily="18" charset="0"/>
              </a:rPr>
              <a:t> Protected water supply means the supply of water that is treated to remove the impurities and made safe </a:t>
            </a:r>
            <a:r>
              <a:rPr lang="en-IN" sz="2000" dirty="0" smtClean="0">
                <a:latin typeface="Times New Roman" panose="02020603050405020304" pitchFamily="18" charset="0"/>
                <a:cs typeface="Times New Roman" panose="02020603050405020304" pitchFamily="18" charset="0"/>
              </a:rPr>
              <a:t>to public </a:t>
            </a:r>
            <a:r>
              <a:rPr lang="en-IN" sz="2000" dirty="0">
                <a:latin typeface="Times New Roman" panose="02020603050405020304" pitchFamily="18" charset="0"/>
                <a:cs typeface="Times New Roman" panose="02020603050405020304" pitchFamily="18" charset="0"/>
              </a:rPr>
              <a:t>health. Water may be polluted by physical and bacterial agents.</a:t>
            </a:r>
          </a:p>
          <a:p>
            <a:pPr algn="just"/>
            <a:r>
              <a:rPr lang="en-IN" sz="2000" dirty="0">
                <a:latin typeface="Times New Roman" panose="02020603050405020304" pitchFamily="18" charset="0"/>
                <a:cs typeface="Times New Roman" panose="02020603050405020304" pitchFamily="18" charset="0"/>
              </a:rPr>
              <a:t> The protected water supply system is only available in urban areas and only to some extent </a:t>
            </a:r>
            <a:r>
              <a:rPr lang="en-IN" sz="2000" dirty="0" smtClean="0">
                <a:latin typeface="Times New Roman" panose="02020603050405020304" pitchFamily="18" charset="0"/>
                <a:cs typeface="Times New Roman" panose="02020603050405020304" pitchFamily="18" charset="0"/>
              </a:rPr>
              <a:t>in rural </a:t>
            </a:r>
            <a:r>
              <a:rPr lang="en-IN" sz="2000" dirty="0">
                <a:latin typeface="Times New Roman" panose="02020603050405020304" pitchFamily="18" charset="0"/>
                <a:cs typeface="Times New Roman" panose="02020603050405020304" pitchFamily="18" charset="0"/>
              </a:rPr>
              <a:t>areas. But the country like India is essentially a village based country and majority </a:t>
            </a:r>
            <a:r>
              <a:rPr lang="en-IN" sz="2000" dirty="0" smtClean="0">
                <a:latin typeface="Times New Roman" panose="02020603050405020304" pitchFamily="18" charset="0"/>
                <a:cs typeface="Times New Roman" panose="02020603050405020304" pitchFamily="18" charset="0"/>
              </a:rPr>
              <a:t>of population </a:t>
            </a:r>
            <a:r>
              <a:rPr lang="en-IN" sz="2000" dirty="0">
                <a:latin typeface="Times New Roman" panose="02020603050405020304" pitchFamily="18" charset="0"/>
                <a:cs typeface="Times New Roman" panose="02020603050405020304" pitchFamily="18" charset="0"/>
              </a:rPr>
              <a:t>which lives in rural villages need safe and portable water for usage.</a:t>
            </a:r>
          </a:p>
          <a:p>
            <a:pPr algn="just"/>
            <a:r>
              <a:rPr lang="en-IN" sz="2000" dirty="0">
                <a:latin typeface="Times New Roman" panose="02020603050405020304" pitchFamily="18" charset="0"/>
                <a:cs typeface="Times New Roman" panose="02020603050405020304" pitchFamily="18" charset="0"/>
              </a:rPr>
              <a:t> Most of the rural population if not provided with protected water supply systems. They </a:t>
            </a:r>
            <a:r>
              <a:rPr lang="en-IN" sz="2000" dirty="0" smtClean="0">
                <a:latin typeface="Times New Roman" panose="02020603050405020304" pitchFamily="18" charset="0"/>
                <a:cs typeface="Times New Roman" panose="02020603050405020304" pitchFamily="18" charset="0"/>
              </a:rPr>
              <a:t>are mostly </a:t>
            </a:r>
            <a:r>
              <a:rPr lang="en-IN" sz="2000" dirty="0">
                <a:latin typeface="Times New Roman" panose="02020603050405020304" pitchFamily="18" charset="0"/>
                <a:cs typeface="Times New Roman" panose="02020603050405020304" pitchFamily="18" charset="0"/>
              </a:rPr>
              <a:t>depending upon the conventional sources like wells, ponds and streams </a:t>
            </a:r>
            <a:r>
              <a:rPr lang="en-IN" sz="2000" dirty="0" err="1">
                <a:latin typeface="Times New Roman" panose="02020603050405020304" pitchFamily="18" charset="0"/>
                <a:cs typeface="Times New Roman" panose="02020603050405020304" pitchFamily="18" charset="0"/>
              </a:rPr>
              <a:t>etc</a:t>
            </a:r>
            <a:r>
              <a:rPr lang="en-IN" sz="2000" dirty="0">
                <a:latin typeface="Times New Roman" panose="02020603050405020304" pitchFamily="18" charset="0"/>
                <a:cs typeface="Times New Roman" panose="02020603050405020304" pitchFamily="18" charset="0"/>
              </a:rPr>
              <a:t> are </a:t>
            </a:r>
            <a:r>
              <a:rPr lang="en-IN" sz="2000" dirty="0" smtClean="0">
                <a:latin typeface="Times New Roman" panose="02020603050405020304" pitchFamily="18" charset="0"/>
                <a:cs typeface="Times New Roman" panose="02020603050405020304" pitchFamily="18" charset="0"/>
              </a:rPr>
              <a:t>generally in </a:t>
            </a:r>
            <a:r>
              <a:rPr lang="en-IN" sz="2000" dirty="0">
                <a:latin typeface="Times New Roman" panose="02020603050405020304" pitchFamily="18" charset="0"/>
                <a:cs typeface="Times New Roman" panose="02020603050405020304" pitchFamily="18" charset="0"/>
              </a:rPr>
              <a:t>polluted condition.</a:t>
            </a:r>
          </a:p>
          <a:p>
            <a:pPr algn="just"/>
            <a:r>
              <a:rPr lang="en-IN" sz="2000" dirty="0">
                <a:latin typeface="Times New Roman" panose="02020603050405020304" pitchFamily="18" charset="0"/>
                <a:cs typeface="Times New Roman" panose="02020603050405020304" pitchFamily="18" charset="0"/>
              </a:rPr>
              <a:t> People consuming this water without any treatment they are bound to suffer from water </a:t>
            </a:r>
            <a:r>
              <a:rPr lang="en-IN" sz="2000" dirty="0" smtClean="0">
                <a:latin typeface="Times New Roman" panose="02020603050405020304" pitchFamily="18" charset="0"/>
                <a:cs typeface="Times New Roman" panose="02020603050405020304" pitchFamily="18" charset="0"/>
              </a:rPr>
              <a:t>borne diseases </a:t>
            </a:r>
            <a:r>
              <a:rPr lang="en-IN" sz="2000" dirty="0">
                <a:latin typeface="Times New Roman" panose="02020603050405020304" pitchFamily="18" charset="0"/>
                <a:cs typeface="Times New Roman" panose="02020603050405020304" pitchFamily="18" charset="0"/>
              </a:rPr>
              <a:t>like typhoid, dysentery, cholera, poliomyelitis, Jaundice, </a:t>
            </a:r>
            <a:r>
              <a:rPr lang="en-IN" sz="2000" dirty="0" err="1">
                <a:latin typeface="Times New Roman" panose="02020603050405020304" pitchFamily="18" charset="0"/>
                <a:cs typeface="Times New Roman" panose="02020603050405020304" pitchFamily="18" charset="0"/>
              </a:rPr>
              <a:t>gunia</a:t>
            </a:r>
            <a:r>
              <a:rPr lang="en-IN" sz="2000" dirty="0">
                <a:latin typeface="Times New Roman" panose="02020603050405020304" pitchFamily="18" charset="0"/>
                <a:cs typeface="Times New Roman" panose="02020603050405020304" pitchFamily="18" charset="0"/>
              </a:rPr>
              <a:t> worm etc</a:t>
            </a:r>
            <a:r>
              <a:rPr lang="en-IN" sz="2000" dirty="0" smtClean="0">
                <a:latin typeface="Times New Roman" panose="02020603050405020304" pitchFamily="18" charset="0"/>
                <a:cs typeface="Times New Roman" panose="02020603050405020304" pitchFamily="18" charset="0"/>
              </a:rPr>
              <a:t>.</a:t>
            </a:r>
          </a:p>
          <a:p>
            <a:pPr algn="just"/>
            <a:r>
              <a:rPr lang="en-IN" sz="2000" dirty="0">
                <a:latin typeface="Times New Roman" panose="02020603050405020304" pitchFamily="18" charset="0"/>
                <a:cs typeface="Times New Roman" panose="02020603050405020304" pitchFamily="18" charset="0"/>
              </a:rPr>
              <a:t> The rural water supply system aim to provide reasonable quantity of safe wholesome water </a:t>
            </a:r>
            <a:r>
              <a:rPr lang="en-IN" sz="2000" dirty="0" smtClean="0">
                <a:latin typeface="Times New Roman" panose="02020603050405020304" pitchFamily="18" charset="0"/>
                <a:cs typeface="Times New Roman" panose="02020603050405020304" pitchFamily="18" charset="0"/>
              </a:rPr>
              <a:t>to satisfy </a:t>
            </a:r>
            <a:r>
              <a:rPr lang="en-IN" sz="2000" dirty="0">
                <a:latin typeface="Times New Roman" panose="02020603050405020304" pitchFamily="18" charset="0"/>
                <a:cs typeface="Times New Roman" panose="02020603050405020304" pitchFamily="18" charset="0"/>
              </a:rPr>
              <a:t>demands of people and thus helping in maintaining better sanitation and beautification </a:t>
            </a:r>
            <a:r>
              <a:rPr lang="en-IN" sz="2000" dirty="0" smtClean="0">
                <a:latin typeface="Times New Roman" panose="02020603050405020304" pitchFamily="18" charset="0"/>
                <a:cs typeface="Times New Roman" panose="02020603050405020304" pitchFamily="18" charset="0"/>
              </a:rPr>
              <a:t>of surroundings</a:t>
            </a:r>
            <a:r>
              <a:rPr lang="en-IN" sz="2000" dirty="0">
                <a:latin typeface="Times New Roman" panose="02020603050405020304" pitchFamily="18" charset="0"/>
                <a:cs typeface="Times New Roman" panose="02020603050405020304" pitchFamily="18" charset="0"/>
              </a:rPr>
              <a:t>, thereby reducing environmental pollution.</a:t>
            </a:r>
          </a:p>
        </p:txBody>
      </p:sp>
    </p:spTree>
    <p:extLst>
      <p:ext uri="{BB962C8B-B14F-4D97-AF65-F5344CB8AC3E}">
        <p14:creationId xmlns:p14="http://schemas.microsoft.com/office/powerpoint/2010/main" val="14502325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838200"/>
            <a:ext cx="7924800" cy="4093428"/>
          </a:xfrm>
          <a:prstGeom prst="rect">
            <a:avLst/>
          </a:prstGeom>
        </p:spPr>
        <p:txBody>
          <a:bodyPr wrap="square">
            <a:spAutoFit/>
          </a:bodyPr>
          <a:lstStyle/>
          <a:p>
            <a:pPr algn="just"/>
            <a:r>
              <a:rPr lang="en-IN" sz="2000" b="1" dirty="0">
                <a:latin typeface="Times New Roman" panose="02020603050405020304" pitchFamily="18" charset="0"/>
                <a:cs typeface="Times New Roman" panose="02020603050405020304" pitchFamily="18" charset="0"/>
              </a:rPr>
              <a:t>DEMAND OF WATER</a:t>
            </a:r>
          </a:p>
          <a:p>
            <a:pPr algn="just"/>
            <a:endParaRPr lang="en-IN" sz="2000" dirty="0" smtClean="0">
              <a:latin typeface="Times New Roman" panose="02020603050405020304" pitchFamily="18" charset="0"/>
              <a:cs typeface="Times New Roman" panose="02020603050405020304" pitchFamily="18" charset="0"/>
            </a:endParaRPr>
          </a:p>
          <a:p>
            <a:pPr algn="just"/>
            <a:r>
              <a:rPr lang="en-IN" sz="2000" dirty="0" smtClean="0">
                <a:latin typeface="Times New Roman" panose="02020603050405020304" pitchFamily="18" charset="0"/>
                <a:cs typeface="Times New Roman" panose="02020603050405020304" pitchFamily="18" charset="0"/>
              </a:rPr>
              <a:t>While </a:t>
            </a:r>
            <a:r>
              <a:rPr lang="en-IN" sz="2000" dirty="0">
                <a:latin typeface="Times New Roman" panose="02020603050405020304" pitchFamily="18" charset="0"/>
                <a:cs typeface="Times New Roman" panose="02020603050405020304" pitchFamily="18" charset="0"/>
              </a:rPr>
              <a:t>designing the water supply scheme for a town or city, it is necessary </a:t>
            </a:r>
            <a:r>
              <a:rPr lang="en-IN" sz="2000" dirty="0" smtClean="0">
                <a:latin typeface="Times New Roman" panose="02020603050405020304" pitchFamily="18" charset="0"/>
                <a:cs typeface="Times New Roman" panose="02020603050405020304" pitchFamily="18" charset="0"/>
              </a:rPr>
              <a:t>to determine </a:t>
            </a:r>
            <a:r>
              <a:rPr lang="en-IN" sz="2000" dirty="0">
                <a:latin typeface="Times New Roman" panose="02020603050405020304" pitchFamily="18" charset="0"/>
                <a:cs typeface="Times New Roman" panose="02020603050405020304" pitchFamily="18" charset="0"/>
              </a:rPr>
              <a:t>the total quantity of a water required for various purposes by the city. </a:t>
            </a:r>
            <a:endParaRPr lang="en-IN" sz="2000" dirty="0" smtClean="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r>
              <a:rPr lang="en-IN" sz="2000" dirty="0" smtClean="0">
                <a:latin typeface="Times New Roman" panose="02020603050405020304" pitchFamily="18" charset="0"/>
                <a:cs typeface="Times New Roman" panose="02020603050405020304" pitchFamily="18" charset="0"/>
              </a:rPr>
              <a:t>As </a:t>
            </a:r>
            <a:r>
              <a:rPr lang="en-IN" sz="2000" dirty="0">
                <a:latin typeface="Times New Roman" panose="02020603050405020304" pitchFamily="18" charset="0"/>
                <a:cs typeface="Times New Roman" panose="02020603050405020304" pitchFamily="18" charset="0"/>
              </a:rPr>
              <a:t>a </a:t>
            </a:r>
            <a:r>
              <a:rPr lang="en-IN" sz="2000" dirty="0" smtClean="0">
                <a:latin typeface="Times New Roman" panose="02020603050405020304" pitchFamily="18" charset="0"/>
                <a:cs typeface="Times New Roman" panose="02020603050405020304" pitchFamily="18" charset="0"/>
              </a:rPr>
              <a:t>matter of </a:t>
            </a:r>
            <a:r>
              <a:rPr lang="en-IN" sz="2000" dirty="0">
                <a:latin typeface="Times New Roman" panose="02020603050405020304" pitchFamily="18" charset="0"/>
                <a:cs typeface="Times New Roman" panose="02020603050405020304" pitchFamily="18" charset="0"/>
              </a:rPr>
              <a:t>fact the first duty of the engineer is to determine the water demand of the town and then </a:t>
            </a:r>
            <a:r>
              <a:rPr lang="en-IN" sz="2000" dirty="0" smtClean="0">
                <a:latin typeface="Times New Roman" panose="02020603050405020304" pitchFamily="18" charset="0"/>
                <a:cs typeface="Times New Roman" panose="02020603050405020304" pitchFamily="18" charset="0"/>
              </a:rPr>
              <a:t>to find </a:t>
            </a:r>
            <a:r>
              <a:rPr lang="en-IN" sz="2000" dirty="0">
                <a:latin typeface="Times New Roman" panose="02020603050405020304" pitchFamily="18" charset="0"/>
                <a:cs typeface="Times New Roman" panose="02020603050405020304" pitchFamily="18" charset="0"/>
              </a:rPr>
              <a:t>suitable water sources from where the demand can be met. But as there are so </a:t>
            </a:r>
            <a:r>
              <a:rPr lang="en-IN" sz="2000" dirty="0" smtClean="0">
                <a:latin typeface="Times New Roman" panose="02020603050405020304" pitchFamily="18" charset="0"/>
                <a:cs typeface="Times New Roman" panose="02020603050405020304" pitchFamily="18" charset="0"/>
              </a:rPr>
              <a:t>many factors </a:t>
            </a:r>
            <a:r>
              <a:rPr lang="en-IN" sz="2000" dirty="0">
                <a:latin typeface="Times New Roman" panose="02020603050405020304" pitchFamily="18" charset="0"/>
                <a:cs typeface="Times New Roman" panose="02020603050405020304" pitchFamily="18" charset="0"/>
              </a:rPr>
              <a:t>involved in demand of water, it is not possible to accurately determine the </a:t>
            </a:r>
            <a:r>
              <a:rPr lang="en-IN" sz="2000" dirty="0" smtClean="0">
                <a:latin typeface="Times New Roman" panose="02020603050405020304" pitchFamily="18" charset="0"/>
                <a:cs typeface="Times New Roman" panose="02020603050405020304" pitchFamily="18" charset="0"/>
              </a:rPr>
              <a:t>actual demand</a:t>
            </a:r>
            <a:r>
              <a:rPr lang="en-IN" sz="2000" dirty="0">
                <a:latin typeface="Times New Roman" panose="02020603050405020304" pitchFamily="18" charset="0"/>
                <a:cs typeface="Times New Roman" panose="02020603050405020304" pitchFamily="18" charset="0"/>
              </a:rPr>
              <a:t>. </a:t>
            </a:r>
            <a:endParaRPr lang="en-IN" sz="2000" dirty="0" smtClean="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r>
              <a:rPr lang="en-IN" sz="2000" dirty="0" smtClean="0">
                <a:latin typeface="Times New Roman" panose="02020603050405020304" pitchFamily="18" charset="0"/>
                <a:cs typeface="Times New Roman" panose="02020603050405020304" pitchFamily="18" charset="0"/>
              </a:rPr>
              <a:t>Certain </a:t>
            </a:r>
            <a:r>
              <a:rPr lang="en-IN" sz="2000" dirty="0">
                <a:latin typeface="Times New Roman" panose="02020603050405020304" pitchFamily="18" charset="0"/>
                <a:cs typeface="Times New Roman" panose="02020603050405020304" pitchFamily="18" charset="0"/>
              </a:rPr>
              <a:t>empirical formulae and thumb rules are employed in determining the </a:t>
            </a:r>
            <a:r>
              <a:rPr lang="en-IN" sz="2000" dirty="0" smtClean="0">
                <a:latin typeface="Times New Roman" panose="02020603050405020304" pitchFamily="18" charset="0"/>
                <a:cs typeface="Times New Roman" panose="02020603050405020304" pitchFamily="18" charset="0"/>
              </a:rPr>
              <a:t>water demand</a:t>
            </a:r>
            <a:r>
              <a:rPr lang="en-IN" sz="2000" dirty="0">
                <a:latin typeface="Times New Roman" panose="02020603050405020304" pitchFamily="18" charset="0"/>
                <a:cs typeface="Times New Roman" panose="02020603050405020304" pitchFamily="18" charset="0"/>
              </a:rPr>
              <a:t>, which is very near to the actual demand.</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931628"/>
            <a:ext cx="754380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5621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055914"/>
            <a:ext cx="7162800" cy="2246769"/>
          </a:xfrm>
          <a:prstGeom prst="rect">
            <a:avLst/>
          </a:prstGeom>
        </p:spPr>
        <p:txBody>
          <a:bodyPr wrap="square">
            <a:spAutoFit/>
          </a:bodyPr>
          <a:lstStyle/>
          <a:p>
            <a:r>
              <a:rPr lang="en-IN" sz="2000" dirty="0">
                <a:latin typeface="Times New Roman" panose="02020603050405020304" pitchFamily="18" charset="0"/>
                <a:cs typeface="Times New Roman" panose="02020603050405020304" pitchFamily="18" charset="0"/>
              </a:rPr>
              <a:t>Following are the various </a:t>
            </a:r>
            <a:r>
              <a:rPr lang="en-IN" sz="2000" dirty="0" smtClean="0">
                <a:latin typeface="Times New Roman" panose="02020603050405020304" pitchFamily="18" charset="0"/>
                <a:cs typeface="Times New Roman" panose="02020603050405020304" pitchFamily="18" charset="0"/>
              </a:rPr>
              <a:t>types of water demands of a city or town:</a:t>
            </a:r>
          </a:p>
          <a:p>
            <a:endParaRPr lang="en-IN"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000" dirty="0" smtClean="0">
                <a:latin typeface="Times New Roman" panose="02020603050405020304" pitchFamily="18" charset="0"/>
                <a:cs typeface="Times New Roman" panose="02020603050405020304" pitchFamily="18" charset="0"/>
              </a:rPr>
              <a:t>Domestic water demand</a:t>
            </a:r>
          </a:p>
          <a:p>
            <a:pPr marL="342900" indent="-342900">
              <a:buFont typeface="Arial" panose="020B0604020202020204" pitchFamily="34" charset="0"/>
              <a:buChar char="•"/>
            </a:pPr>
            <a:r>
              <a:rPr lang="en-IN" sz="2000" dirty="0" smtClean="0">
                <a:latin typeface="Times New Roman" panose="02020603050405020304" pitchFamily="18" charset="0"/>
                <a:cs typeface="Times New Roman" panose="02020603050405020304" pitchFamily="18" charset="0"/>
              </a:rPr>
              <a:t>Industrial water demand</a:t>
            </a:r>
          </a:p>
          <a:p>
            <a:pPr marL="342900" indent="-342900">
              <a:buFont typeface="Arial" panose="020B0604020202020204" pitchFamily="34" charset="0"/>
              <a:buChar char="•"/>
            </a:pPr>
            <a:r>
              <a:rPr lang="en-IN" sz="2000" dirty="0" smtClean="0">
                <a:latin typeface="Times New Roman" panose="02020603050405020304" pitchFamily="18" charset="0"/>
                <a:cs typeface="Times New Roman" panose="02020603050405020304" pitchFamily="18" charset="0"/>
              </a:rPr>
              <a:t>Institution </a:t>
            </a:r>
            <a:r>
              <a:rPr lang="en-IN" sz="2000" dirty="0">
                <a:latin typeface="Times New Roman" panose="02020603050405020304" pitchFamily="18" charset="0"/>
                <a:cs typeface="Times New Roman" panose="02020603050405020304" pitchFamily="18" charset="0"/>
              </a:rPr>
              <a:t>and commercial </a:t>
            </a:r>
            <a:r>
              <a:rPr lang="en-IN" sz="2000" dirty="0" smtClean="0">
                <a:latin typeface="Times New Roman" panose="02020603050405020304" pitchFamily="18" charset="0"/>
                <a:cs typeface="Times New Roman" panose="02020603050405020304" pitchFamily="18" charset="0"/>
              </a:rPr>
              <a:t>water demand</a:t>
            </a:r>
            <a:endParaRPr lang="en-IN"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Demand for public use</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Fire demand and loses and wastes</a:t>
            </a:r>
          </a:p>
        </p:txBody>
      </p:sp>
    </p:spTree>
    <p:extLst>
      <p:ext uri="{BB962C8B-B14F-4D97-AF65-F5344CB8AC3E}">
        <p14:creationId xmlns:p14="http://schemas.microsoft.com/office/powerpoint/2010/main" val="4241475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763000" cy="5940088"/>
          </a:xfrm>
          <a:prstGeom prst="rect">
            <a:avLst/>
          </a:prstGeom>
        </p:spPr>
        <p:txBody>
          <a:bodyPr wrap="square">
            <a:spAutoFit/>
          </a:bodyPr>
          <a:lstStyle/>
          <a:p>
            <a:r>
              <a:rPr lang="en-IN" sz="2000" b="1" dirty="0">
                <a:latin typeface="Times New Roman" panose="02020603050405020304" pitchFamily="18" charset="0"/>
                <a:cs typeface="Times New Roman" panose="02020603050405020304" pitchFamily="18" charset="0"/>
              </a:rPr>
              <a:t>Domestic Water Demand</a:t>
            </a:r>
          </a:p>
          <a:p>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The quantity of water required in the houses for drinking, bathing, cooking, washing</a:t>
            </a:r>
          </a:p>
          <a:p>
            <a:pPr algn="just"/>
            <a:r>
              <a:rPr lang="en-IN" sz="2000" dirty="0" err="1">
                <a:latin typeface="Times New Roman" panose="02020603050405020304" pitchFamily="18" charset="0"/>
                <a:cs typeface="Times New Roman" panose="02020603050405020304" pitchFamily="18" charset="0"/>
              </a:rPr>
              <a:t>etc</a:t>
            </a:r>
            <a:r>
              <a:rPr lang="en-IN" sz="2000" dirty="0">
                <a:latin typeface="Times New Roman" panose="02020603050405020304" pitchFamily="18" charset="0"/>
                <a:cs typeface="Times New Roman" panose="02020603050405020304" pitchFamily="18" charset="0"/>
              </a:rPr>
              <a:t> is called domestic water demand and mainly depends upon the habits, social </a:t>
            </a:r>
            <a:r>
              <a:rPr lang="en-IN" sz="2000" dirty="0" smtClean="0">
                <a:latin typeface="Times New Roman" panose="02020603050405020304" pitchFamily="18" charset="0"/>
                <a:cs typeface="Times New Roman" panose="02020603050405020304" pitchFamily="18" charset="0"/>
              </a:rPr>
              <a:t>status, climatic </a:t>
            </a:r>
            <a:r>
              <a:rPr lang="en-IN" sz="2000" dirty="0">
                <a:latin typeface="Times New Roman" panose="02020603050405020304" pitchFamily="18" charset="0"/>
                <a:cs typeface="Times New Roman" panose="02020603050405020304" pitchFamily="18" charset="0"/>
              </a:rPr>
              <a:t>conditions and customs of the people. </a:t>
            </a:r>
            <a:endParaRPr lang="en-IN" sz="2000" dirty="0" smtClean="0">
              <a:latin typeface="Times New Roman" panose="02020603050405020304" pitchFamily="18" charset="0"/>
              <a:cs typeface="Times New Roman" panose="02020603050405020304" pitchFamily="18" charset="0"/>
            </a:endParaRPr>
          </a:p>
          <a:p>
            <a:pPr algn="just"/>
            <a:r>
              <a:rPr lang="en-IN" sz="2000" dirty="0" smtClean="0">
                <a:latin typeface="Times New Roman" panose="02020603050405020304" pitchFamily="18" charset="0"/>
                <a:cs typeface="Times New Roman" panose="02020603050405020304" pitchFamily="18" charset="0"/>
              </a:rPr>
              <a:t>As </a:t>
            </a:r>
            <a:r>
              <a:rPr lang="en-IN" sz="2000" dirty="0">
                <a:latin typeface="Times New Roman" panose="02020603050405020304" pitchFamily="18" charset="0"/>
                <a:cs typeface="Times New Roman" panose="02020603050405020304" pitchFamily="18" charset="0"/>
              </a:rPr>
              <a:t>per IS: </a:t>
            </a:r>
            <a:r>
              <a:rPr lang="en-IN" sz="2000" dirty="0" smtClean="0">
                <a:latin typeface="Times New Roman" panose="02020603050405020304" pitchFamily="18" charset="0"/>
                <a:cs typeface="Times New Roman" panose="02020603050405020304" pitchFamily="18" charset="0"/>
              </a:rPr>
              <a:t>1172-1993</a:t>
            </a:r>
            <a:r>
              <a:rPr lang="en-IN" sz="2000" dirty="0">
                <a:latin typeface="Times New Roman" panose="02020603050405020304" pitchFamily="18" charset="0"/>
                <a:cs typeface="Times New Roman" panose="02020603050405020304" pitchFamily="18" charset="0"/>
              </a:rPr>
              <a:t>, under </a:t>
            </a:r>
            <a:r>
              <a:rPr lang="en-IN" sz="2000" dirty="0" smtClean="0">
                <a:latin typeface="Times New Roman" panose="02020603050405020304" pitchFamily="18" charset="0"/>
                <a:cs typeface="Times New Roman" panose="02020603050405020304" pitchFamily="18" charset="0"/>
              </a:rPr>
              <a:t>normal conditions</a:t>
            </a:r>
            <a:r>
              <a:rPr lang="en-IN" sz="2000" dirty="0">
                <a:latin typeface="Times New Roman" panose="02020603050405020304" pitchFamily="18" charset="0"/>
                <a:cs typeface="Times New Roman" panose="02020603050405020304" pitchFamily="18" charset="0"/>
              </a:rPr>
              <a:t>, the domestic consumption of water in India is about 135 litres/day/capita. But </a:t>
            </a:r>
            <a:r>
              <a:rPr lang="en-IN" sz="2000" dirty="0" smtClean="0">
                <a:latin typeface="Times New Roman" panose="02020603050405020304" pitchFamily="18" charset="0"/>
                <a:cs typeface="Times New Roman" panose="02020603050405020304" pitchFamily="18" charset="0"/>
              </a:rPr>
              <a:t>in developed </a:t>
            </a:r>
            <a:r>
              <a:rPr lang="en-IN" sz="2000" dirty="0">
                <a:latin typeface="Times New Roman" panose="02020603050405020304" pitchFamily="18" charset="0"/>
                <a:cs typeface="Times New Roman" panose="02020603050405020304" pitchFamily="18" charset="0"/>
              </a:rPr>
              <a:t>countries this figure may be 350 litres/day/capita because of use of air coolers, </a:t>
            </a:r>
            <a:r>
              <a:rPr lang="en-IN" sz="2000" dirty="0" smtClean="0">
                <a:latin typeface="Times New Roman" panose="02020603050405020304" pitchFamily="18" charset="0"/>
                <a:cs typeface="Times New Roman" panose="02020603050405020304" pitchFamily="18" charset="0"/>
              </a:rPr>
              <a:t>air conditioners</a:t>
            </a:r>
            <a:r>
              <a:rPr lang="en-IN" sz="2000" dirty="0">
                <a:latin typeface="Times New Roman" panose="02020603050405020304" pitchFamily="18" charset="0"/>
                <a:cs typeface="Times New Roman" panose="02020603050405020304" pitchFamily="18" charset="0"/>
              </a:rPr>
              <a:t>, maintenance of lawns, automatic household appliances.</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The details of the domestic consumption are,</a:t>
            </a:r>
          </a:p>
          <a:p>
            <a:r>
              <a:rPr lang="en-IN" sz="2000" dirty="0">
                <a:latin typeface="Times New Roman" panose="02020603050405020304" pitchFamily="18" charset="0"/>
                <a:cs typeface="Times New Roman" panose="02020603050405020304" pitchFamily="18" charset="0"/>
              </a:rPr>
              <a:t>Drinking-</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5 litres</a:t>
            </a:r>
          </a:p>
          <a:p>
            <a:r>
              <a:rPr lang="en-IN" sz="2000" dirty="0">
                <a:latin typeface="Times New Roman" panose="02020603050405020304" pitchFamily="18" charset="0"/>
                <a:cs typeface="Times New Roman" panose="02020603050405020304" pitchFamily="18" charset="0"/>
              </a:rPr>
              <a:t>Cooking-</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5 litres</a:t>
            </a:r>
          </a:p>
          <a:p>
            <a:r>
              <a:rPr lang="en-IN" sz="2000" dirty="0">
                <a:latin typeface="Times New Roman" panose="02020603050405020304" pitchFamily="18" charset="0"/>
                <a:cs typeface="Times New Roman" panose="02020603050405020304" pitchFamily="18" charset="0"/>
              </a:rPr>
              <a:t>Bathing-</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55 litres</a:t>
            </a:r>
          </a:p>
          <a:p>
            <a:r>
              <a:rPr lang="en-IN" sz="2000" dirty="0">
                <a:latin typeface="Times New Roman" panose="02020603050405020304" pitchFamily="18" charset="0"/>
                <a:cs typeface="Times New Roman" panose="02020603050405020304" pitchFamily="18" charset="0"/>
              </a:rPr>
              <a:t>Clothes washing </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20 litres</a:t>
            </a:r>
          </a:p>
          <a:p>
            <a:r>
              <a:rPr lang="en-IN" sz="2000" dirty="0">
                <a:latin typeface="Times New Roman" panose="02020603050405020304" pitchFamily="18" charset="0"/>
                <a:cs typeface="Times New Roman" panose="02020603050405020304" pitchFamily="18" charset="0"/>
              </a:rPr>
              <a:t>Utensils washing </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10 litres</a:t>
            </a:r>
          </a:p>
          <a:p>
            <a:r>
              <a:rPr lang="en-IN" sz="2000" dirty="0">
                <a:latin typeface="Times New Roman" panose="02020603050405020304" pitchFamily="18" charset="0"/>
                <a:cs typeface="Times New Roman" panose="02020603050405020304" pitchFamily="18" charset="0"/>
              </a:rPr>
              <a:t>House washing-</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10 </a:t>
            </a:r>
            <a:r>
              <a:rPr lang="en-IN" sz="2000" dirty="0" smtClean="0">
                <a:latin typeface="Times New Roman" panose="02020603050405020304" pitchFamily="18" charset="0"/>
                <a:cs typeface="Times New Roman" panose="02020603050405020304" pitchFamily="18" charset="0"/>
              </a:rPr>
              <a:t>litres</a:t>
            </a:r>
          </a:p>
          <a:p>
            <a:r>
              <a:rPr lang="en-IN" sz="2000" dirty="0">
                <a:latin typeface="Times New Roman" panose="02020603050405020304" pitchFamily="18" charset="0"/>
                <a:cs typeface="Times New Roman" panose="02020603050405020304" pitchFamily="18" charset="0"/>
              </a:rPr>
              <a:t>Flushing of water </a:t>
            </a:r>
            <a:r>
              <a:rPr lang="en-IN" sz="2000" dirty="0" smtClean="0">
                <a:latin typeface="Times New Roman" panose="02020603050405020304" pitchFamily="18" charset="0"/>
                <a:cs typeface="Times New Roman" panose="02020603050405020304" pitchFamily="18" charset="0"/>
              </a:rPr>
              <a:t>closets--30 </a:t>
            </a:r>
            <a:r>
              <a:rPr lang="en-IN" sz="2000" dirty="0">
                <a:latin typeface="Times New Roman" panose="02020603050405020304" pitchFamily="18" charset="0"/>
                <a:cs typeface="Times New Roman" panose="02020603050405020304" pitchFamily="18" charset="0"/>
              </a:rPr>
              <a:t>litres</a:t>
            </a:r>
          </a:p>
          <a:p>
            <a:r>
              <a:rPr lang="en-IN" sz="2000" dirty="0" smtClean="0">
                <a:latin typeface="Times New Roman" panose="02020603050405020304" pitchFamily="18" charset="0"/>
                <a:cs typeface="Times New Roman" panose="02020603050405020304" pitchFamily="18" charset="0"/>
              </a:rPr>
              <a:t>                                           </a:t>
            </a:r>
            <a:r>
              <a:rPr lang="en-IN" sz="2000" b="1" dirty="0" smtClean="0">
                <a:latin typeface="Times New Roman" panose="02020603050405020304" pitchFamily="18" charset="0"/>
                <a:cs typeface="Times New Roman" panose="02020603050405020304" pitchFamily="18" charset="0"/>
              </a:rPr>
              <a:t>135 </a:t>
            </a:r>
            <a:r>
              <a:rPr lang="en-IN" sz="2000" b="1" dirty="0">
                <a:latin typeface="Times New Roman" panose="02020603050405020304" pitchFamily="18" charset="0"/>
                <a:cs typeface="Times New Roman" panose="02020603050405020304" pitchFamily="18" charset="0"/>
              </a:rPr>
              <a:t>litres/day/capita</a:t>
            </a:r>
          </a:p>
        </p:txBody>
      </p:sp>
    </p:spTree>
    <p:extLst>
      <p:ext uri="{BB962C8B-B14F-4D97-AF65-F5344CB8AC3E}">
        <p14:creationId xmlns:p14="http://schemas.microsoft.com/office/powerpoint/2010/main" val="4185868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8638026"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16156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229600" cy="4708981"/>
          </a:xfrm>
          <a:prstGeom prst="rect">
            <a:avLst/>
          </a:prstGeom>
        </p:spPr>
        <p:txBody>
          <a:bodyPr wrap="square">
            <a:spAutoFit/>
          </a:bodyPr>
          <a:lstStyle/>
          <a:p>
            <a:r>
              <a:rPr lang="en-IN" sz="2000" b="1" dirty="0">
                <a:latin typeface="Times New Roman" panose="02020603050405020304" pitchFamily="18" charset="0"/>
                <a:cs typeface="Times New Roman" panose="02020603050405020304" pitchFamily="18" charset="0"/>
              </a:rPr>
              <a:t>Industrial water demand</a:t>
            </a:r>
            <a:r>
              <a:rPr lang="en-IN" sz="2000" b="1" dirty="0" smtClean="0">
                <a:latin typeface="Times New Roman" panose="02020603050405020304" pitchFamily="18" charset="0"/>
                <a:cs typeface="Times New Roman" panose="02020603050405020304" pitchFamily="18" charset="0"/>
              </a:rPr>
              <a:t>.</a:t>
            </a:r>
          </a:p>
          <a:p>
            <a:endParaRPr lang="en-IN" sz="2000" b="1"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Industrial require a large volume of water for manufacturing processes, cooling operation, </a:t>
            </a:r>
            <a:r>
              <a:rPr lang="en-IN" sz="2000" dirty="0" smtClean="0">
                <a:latin typeface="Times New Roman" panose="02020603050405020304" pitchFamily="18" charset="0"/>
                <a:cs typeface="Times New Roman" panose="02020603050405020304" pitchFamily="18" charset="0"/>
              </a:rPr>
              <a:t>steam generation</a:t>
            </a:r>
            <a:r>
              <a:rPr lang="en-IN" sz="2000" dirty="0">
                <a:latin typeface="Times New Roman" panose="02020603050405020304" pitchFamily="18" charset="0"/>
                <a:cs typeface="Times New Roman" panose="02020603050405020304" pitchFamily="18" charset="0"/>
              </a:rPr>
              <a:t>, for processing and sanitation purposes </a:t>
            </a:r>
            <a:r>
              <a:rPr lang="en-IN" sz="2000" dirty="0" err="1">
                <a:latin typeface="Times New Roman" panose="02020603050405020304" pitchFamily="18" charset="0"/>
                <a:cs typeface="Times New Roman" panose="02020603050405020304" pitchFamily="18" charset="0"/>
              </a:rPr>
              <a:t>etc</a:t>
            </a:r>
            <a:r>
              <a:rPr lang="en-IN" sz="2000" dirty="0">
                <a:latin typeface="Times New Roman" panose="02020603050405020304" pitchFamily="18" charset="0"/>
                <a:cs typeface="Times New Roman" panose="02020603050405020304" pitchFamily="18" charset="0"/>
              </a:rPr>
              <a:t>, this part of water in known as ‘</a:t>
            </a:r>
            <a:r>
              <a:rPr lang="en-IN" sz="2000" dirty="0" smtClean="0">
                <a:latin typeface="Times New Roman" panose="02020603050405020304" pitchFamily="18" charset="0"/>
                <a:cs typeface="Times New Roman" panose="02020603050405020304" pitchFamily="18" charset="0"/>
              </a:rPr>
              <a:t>industrial demand’.</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In industrial cities, the per capita water requirement may finally be computed to be as high as </a:t>
            </a:r>
            <a:r>
              <a:rPr lang="en-IN" sz="2000" dirty="0" smtClean="0">
                <a:latin typeface="Times New Roman" panose="02020603050405020304" pitchFamily="18" charset="0"/>
                <a:cs typeface="Times New Roman" panose="02020603050405020304" pitchFamily="18" charset="0"/>
              </a:rPr>
              <a:t>450 </a:t>
            </a:r>
            <a:r>
              <a:rPr lang="en-IN" sz="2000" dirty="0" err="1" smtClean="0">
                <a:latin typeface="Times New Roman" panose="02020603050405020304" pitchFamily="18" charset="0"/>
                <a:cs typeface="Times New Roman" panose="02020603050405020304" pitchFamily="18" charset="0"/>
              </a:rPr>
              <a:t>liters</a:t>
            </a:r>
            <a:r>
              <a:rPr lang="en-IN" sz="2000" dirty="0" smtClean="0">
                <a:latin typeface="Times New Roman" panose="02020603050405020304" pitchFamily="18" charset="0"/>
                <a:cs typeface="Times New Roman" panose="02020603050405020304" pitchFamily="18" charset="0"/>
              </a:rPr>
              <a:t>/person/day </a:t>
            </a:r>
            <a:r>
              <a:rPr lang="en-IN" sz="2000" dirty="0">
                <a:latin typeface="Times New Roman" panose="02020603050405020304" pitchFamily="18" charset="0"/>
                <a:cs typeface="Times New Roman" panose="02020603050405020304" pitchFamily="18" charset="0"/>
              </a:rPr>
              <a:t>or so, as compared to the normal industrial requirement of 50 </a:t>
            </a:r>
            <a:r>
              <a:rPr lang="en-IN" sz="2000" dirty="0" err="1">
                <a:latin typeface="Times New Roman" panose="02020603050405020304" pitchFamily="18" charset="0"/>
                <a:cs typeface="Times New Roman" panose="02020603050405020304" pitchFamily="18" charset="0"/>
              </a:rPr>
              <a:t>liters</a:t>
            </a:r>
            <a:r>
              <a:rPr lang="en-IN" sz="2000" dirty="0">
                <a:latin typeface="Times New Roman" panose="02020603050405020304" pitchFamily="18" charset="0"/>
                <a:cs typeface="Times New Roman" panose="02020603050405020304" pitchFamily="18" charset="0"/>
              </a:rPr>
              <a:t>/person/day</a:t>
            </a:r>
            <a:r>
              <a:rPr lang="en-IN" sz="2000" dirty="0" smtClean="0">
                <a:latin typeface="Times New Roman" panose="02020603050405020304" pitchFamily="18" charset="0"/>
                <a:cs typeface="Times New Roman" panose="02020603050405020304" pitchFamily="18" charset="0"/>
              </a:rPr>
              <a:t>.</a:t>
            </a:r>
          </a:p>
          <a:p>
            <a:endParaRPr lang="en-IN" sz="2000" dirty="0">
              <a:latin typeface="Times New Roman" panose="02020603050405020304" pitchFamily="18" charset="0"/>
              <a:cs typeface="Times New Roman" panose="02020603050405020304" pitchFamily="18" charset="0"/>
            </a:endParaRPr>
          </a:p>
          <a:p>
            <a:r>
              <a:rPr lang="en-IN" sz="2000" dirty="0" smtClean="0">
                <a:latin typeface="Times New Roman" panose="02020603050405020304" pitchFamily="18" charset="0"/>
                <a:cs typeface="Times New Roman" panose="02020603050405020304" pitchFamily="18" charset="0"/>
              </a:rPr>
              <a:t>The </a:t>
            </a:r>
            <a:r>
              <a:rPr lang="en-IN" sz="2000" dirty="0">
                <a:latin typeface="Times New Roman" panose="02020603050405020304" pitchFamily="18" charset="0"/>
                <a:cs typeface="Times New Roman" panose="02020603050405020304" pitchFamily="18" charset="0"/>
              </a:rPr>
              <a:t>water required in the industries mainly depends on the type of industries, which </a:t>
            </a:r>
            <a:r>
              <a:rPr lang="en-IN" sz="2000" dirty="0" smtClean="0">
                <a:latin typeface="Times New Roman" panose="02020603050405020304" pitchFamily="18" charset="0"/>
                <a:cs typeface="Times New Roman" panose="02020603050405020304" pitchFamily="18" charset="0"/>
              </a:rPr>
              <a:t>are existing </a:t>
            </a:r>
            <a:r>
              <a:rPr lang="en-IN" sz="2000" dirty="0">
                <a:latin typeface="Times New Roman" panose="02020603050405020304" pitchFamily="18" charset="0"/>
                <a:cs typeface="Times New Roman" panose="02020603050405020304" pitchFamily="18" charset="0"/>
              </a:rPr>
              <a:t>in the city. The water required by factories, paper mills, Cloth mills, Cotton </a:t>
            </a:r>
            <a:r>
              <a:rPr lang="en-IN" sz="2000" dirty="0" smtClean="0">
                <a:latin typeface="Times New Roman" panose="02020603050405020304" pitchFamily="18" charset="0"/>
                <a:cs typeface="Times New Roman" panose="02020603050405020304" pitchFamily="18" charset="0"/>
              </a:rPr>
              <a:t>mills, Breweries</a:t>
            </a:r>
            <a:r>
              <a:rPr lang="en-IN" sz="2000" dirty="0">
                <a:latin typeface="Times New Roman" panose="02020603050405020304" pitchFamily="18" charset="0"/>
                <a:cs typeface="Times New Roman" panose="02020603050405020304" pitchFamily="18" charset="0"/>
              </a:rPr>
              <a:t>, Sugar refineries etc. comes under industrial use. The quantity of water demand </a:t>
            </a:r>
            <a:r>
              <a:rPr lang="en-IN" sz="2000" dirty="0" smtClean="0">
                <a:latin typeface="Times New Roman" panose="02020603050405020304" pitchFamily="18" charset="0"/>
                <a:cs typeface="Times New Roman" panose="02020603050405020304" pitchFamily="18" charset="0"/>
              </a:rPr>
              <a:t>for industrial </a:t>
            </a:r>
            <a:r>
              <a:rPr lang="en-IN" sz="2000" dirty="0">
                <a:latin typeface="Times New Roman" panose="02020603050405020304" pitchFamily="18" charset="0"/>
                <a:cs typeface="Times New Roman" panose="02020603050405020304" pitchFamily="18" charset="0"/>
              </a:rPr>
              <a:t>purpose is around 20 to 25% of the total demand of the city.</a:t>
            </a:r>
          </a:p>
        </p:txBody>
      </p:sp>
    </p:spTree>
    <p:extLst>
      <p:ext uri="{BB962C8B-B14F-4D97-AF65-F5344CB8AC3E}">
        <p14:creationId xmlns:p14="http://schemas.microsoft.com/office/powerpoint/2010/main" val="15488240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 y="1138238"/>
            <a:ext cx="8629650"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57883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686800" cy="6247864"/>
          </a:xfrm>
          <a:prstGeom prst="rect">
            <a:avLst/>
          </a:prstGeom>
        </p:spPr>
        <p:txBody>
          <a:bodyPr wrap="square">
            <a:spAutoFit/>
          </a:bodyPr>
          <a:lstStyle/>
          <a:p>
            <a:r>
              <a:rPr lang="en-IN" sz="2000" b="1" dirty="0">
                <a:latin typeface="Times New Roman" panose="02020603050405020304" pitchFamily="18" charset="0"/>
                <a:cs typeface="Times New Roman" panose="02020603050405020304" pitchFamily="18" charset="0"/>
              </a:rPr>
              <a:t>Institution And </a:t>
            </a:r>
            <a:r>
              <a:rPr lang="en-IN" sz="2000" b="1" dirty="0" smtClean="0">
                <a:latin typeface="Times New Roman" panose="02020603050405020304" pitchFamily="18" charset="0"/>
                <a:cs typeface="Times New Roman" panose="02020603050405020304" pitchFamily="18" charset="0"/>
              </a:rPr>
              <a:t>Commercial water </a:t>
            </a:r>
            <a:r>
              <a:rPr lang="en-IN" sz="2000" b="1" dirty="0">
                <a:latin typeface="Times New Roman" panose="02020603050405020304" pitchFamily="18" charset="0"/>
                <a:cs typeface="Times New Roman" panose="02020603050405020304" pitchFamily="18" charset="0"/>
              </a:rPr>
              <a:t>Demand</a:t>
            </a:r>
          </a:p>
          <a:p>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Universities, Institution, commercial buildings and commercial </a:t>
            </a:r>
            <a:r>
              <a:rPr lang="en-IN" sz="2000" dirty="0" err="1">
                <a:latin typeface="Times New Roman" panose="02020603050405020304" pitchFamily="18" charset="0"/>
                <a:cs typeface="Times New Roman" panose="02020603050405020304" pitchFamily="18" charset="0"/>
              </a:rPr>
              <a:t>centers</a:t>
            </a:r>
            <a:r>
              <a:rPr lang="en-IN" sz="2000" dirty="0">
                <a:latin typeface="Times New Roman" panose="02020603050405020304" pitchFamily="18" charset="0"/>
                <a:cs typeface="Times New Roman" panose="02020603050405020304" pitchFamily="18" charset="0"/>
              </a:rPr>
              <a:t> including</a:t>
            </a:r>
          </a:p>
          <a:p>
            <a:pPr algn="just"/>
            <a:r>
              <a:rPr lang="en-IN" sz="2000" dirty="0">
                <a:latin typeface="Times New Roman" panose="02020603050405020304" pitchFamily="18" charset="0"/>
                <a:cs typeface="Times New Roman" panose="02020603050405020304" pitchFamily="18" charset="0"/>
              </a:rPr>
              <a:t>office buildings, warehouses, stores, hotels, shopping </a:t>
            </a:r>
            <a:r>
              <a:rPr lang="en-IN" sz="2000" dirty="0" err="1">
                <a:latin typeface="Times New Roman" panose="02020603050405020304" pitchFamily="18" charset="0"/>
                <a:cs typeface="Times New Roman" panose="02020603050405020304" pitchFamily="18" charset="0"/>
              </a:rPr>
              <a:t>centers</a:t>
            </a:r>
            <a:r>
              <a:rPr lang="en-IN" sz="2000" dirty="0">
                <a:latin typeface="Times New Roman" panose="02020603050405020304" pitchFamily="18" charset="0"/>
                <a:cs typeface="Times New Roman" panose="02020603050405020304" pitchFamily="18" charset="0"/>
              </a:rPr>
              <a:t>, health </a:t>
            </a:r>
            <a:r>
              <a:rPr lang="en-IN" sz="2000" dirty="0" err="1">
                <a:latin typeface="Times New Roman" panose="02020603050405020304" pitchFamily="18" charset="0"/>
                <a:cs typeface="Times New Roman" panose="02020603050405020304" pitchFamily="18" charset="0"/>
              </a:rPr>
              <a:t>centers</a:t>
            </a:r>
            <a:r>
              <a:rPr lang="en-IN" sz="2000" dirty="0">
                <a:latin typeface="Times New Roman" panose="02020603050405020304" pitchFamily="18" charset="0"/>
                <a:cs typeface="Times New Roman" panose="02020603050405020304" pitchFamily="18" charset="0"/>
              </a:rPr>
              <a:t>, schools, temple, cinema houses, railway and bus stations </a:t>
            </a:r>
            <a:r>
              <a:rPr lang="en-IN" sz="2000" dirty="0" smtClean="0">
                <a:latin typeface="Times New Roman" panose="02020603050405020304" pitchFamily="18" charset="0"/>
                <a:cs typeface="Times New Roman" panose="02020603050405020304" pitchFamily="18" charset="0"/>
              </a:rPr>
              <a:t>etc. </a:t>
            </a:r>
            <a:r>
              <a:rPr lang="en-IN" sz="2000" dirty="0">
                <a:latin typeface="Times New Roman" panose="02020603050405020304" pitchFamily="18" charset="0"/>
                <a:cs typeface="Times New Roman" panose="02020603050405020304" pitchFamily="18" charset="0"/>
              </a:rPr>
              <a:t>comes under this category. </a:t>
            </a:r>
            <a:endParaRPr lang="en-IN" sz="2000" dirty="0" smtClean="0">
              <a:latin typeface="Times New Roman" panose="02020603050405020304" pitchFamily="18" charset="0"/>
              <a:cs typeface="Times New Roman" panose="02020603050405020304" pitchFamily="18" charset="0"/>
            </a:endParaRPr>
          </a:p>
          <a:p>
            <a:pPr algn="just"/>
            <a:r>
              <a:rPr lang="en-IN" sz="2000" dirty="0" smtClean="0">
                <a:latin typeface="Times New Roman" panose="02020603050405020304" pitchFamily="18" charset="0"/>
                <a:cs typeface="Times New Roman" panose="02020603050405020304" pitchFamily="18" charset="0"/>
              </a:rPr>
              <a:t>As </a:t>
            </a:r>
            <a:r>
              <a:rPr lang="en-IN" sz="2000" dirty="0">
                <a:latin typeface="Times New Roman" panose="02020603050405020304" pitchFamily="18" charset="0"/>
                <a:cs typeface="Times New Roman" panose="02020603050405020304" pitchFamily="18" charset="0"/>
              </a:rPr>
              <a:t>per IS: </a:t>
            </a:r>
            <a:r>
              <a:rPr lang="en-IN" sz="2000" dirty="0" smtClean="0">
                <a:latin typeface="Times New Roman" panose="02020603050405020304" pitchFamily="18" charset="0"/>
                <a:cs typeface="Times New Roman" panose="02020603050405020304" pitchFamily="18" charset="0"/>
              </a:rPr>
              <a:t>1172-1963, water </a:t>
            </a:r>
            <a:r>
              <a:rPr lang="en-IN" sz="2000" dirty="0">
                <a:latin typeface="Times New Roman" panose="02020603050405020304" pitchFamily="18" charset="0"/>
                <a:cs typeface="Times New Roman" panose="02020603050405020304" pitchFamily="18" charset="0"/>
              </a:rPr>
              <a:t>supply requirements for the public buildings other than residences as follows</a:t>
            </a:r>
            <a:r>
              <a:rPr lang="en-IN" sz="2000" dirty="0" smtClean="0">
                <a:latin typeface="Times New Roman" panose="02020603050405020304" pitchFamily="18" charset="0"/>
                <a:cs typeface="Times New Roman" panose="02020603050405020304" pitchFamily="18" charset="0"/>
              </a:rPr>
              <a:t>.</a:t>
            </a:r>
          </a:p>
          <a:p>
            <a:pPr algn="just"/>
            <a:endParaRPr lang="en-IN" sz="2000" dirty="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endParaRPr lang="en-IN" sz="2000" dirty="0" smtClean="0">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830966"/>
            <a:ext cx="8839200" cy="400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234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
            <a:ext cx="6476999" cy="6312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65740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8457" y="229382"/>
            <a:ext cx="2469587" cy="369332"/>
          </a:xfrm>
          <a:prstGeom prst="rect">
            <a:avLst/>
          </a:prstGeom>
        </p:spPr>
        <p:txBody>
          <a:bodyPr wrap="none">
            <a:spAutoFit/>
          </a:bodyPr>
          <a:lstStyle/>
          <a:p>
            <a:r>
              <a:rPr lang="en-IN" b="1" dirty="0">
                <a:latin typeface="Times New Roman" panose="02020603050405020304" pitchFamily="18" charset="0"/>
                <a:cs typeface="Times New Roman" panose="02020603050405020304" pitchFamily="18" charset="0"/>
              </a:rPr>
              <a:t>Demand for Public Use</a:t>
            </a:r>
          </a:p>
        </p:txBody>
      </p:sp>
      <p:sp>
        <p:nvSpPr>
          <p:cNvPr id="3" name="Rectangle 2"/>
          <p:cNvSpPr/>
          <p:nvPr/>
        </p:nvSpPr>
        <p:spPr>
          <a:xfrm>
            <a:off x="718457" y="598714"/>
            <a:ext cx="7924800" cy="1938992"/>
          </a:xfrm>
          <a:prstGeom prst="rect">
            <a:avLst/>
          </a:prstGeom>
        </p:spPr>
        <p:txBody>
          <a:bodyPr wrap="square">
            <a:spAutoFit/>
          </a:bodyPr>
          <a:lstStyle/>
          <a:p>
            <a:pPr algn="just"/>
            <a:r>
              <a:rPr lang="en-IN" sz="2000" dirty="0">
                <a:latin typeface="Times New Roman" panose="02020603050405020304" pitchFamily="18" charset="0"/>
                <a:cs typeface="Times New Roman" panose="02020603050405020304" pitchFamily="18" charset="0"/>
              </a:rPr>
              <a:t>Quantity of water required for public utility purposes such as for washing </a:t>
            </a:r>
            <a:r>
              <a:rPr lang="en-IN" sz="2000" dirty="0" smtClean="0">
                <a:latin typeface="Times New Roman" panose="02020603050405020304" pitchFamily="18" charset="0"/>
                <a:cs typeface="Times New Roman" panose="02020603050405020304" pitchFamily="18" charset="0"/>
              </a:rPr>
              <a:t>and sprinkling </a:t>
            </a:r>
            <a:r>
              <a:rPr lang="en-IN" sz="2000" dirty="0">
                <a:latin typeface="Times New Roman" panose="02020603050405020304" pitchFamily="18" charset="0"/>
                <a:cs typeface="Times New Roman" panose="02020603050405020304" pitchFamily="18" charset="0"/>
              </a:rPr>
              <a:t>on roads, cleaning of sewers, watering of public parks, gardens, public </a:t>
            </a:r>
            <a:r>
              <a:rPr lang="en-IN" sz="2000" dirty="0" smtClean="0">
                <a:latin typeface="Times New Roman" panose="02020603050405020304" pitchFamily="18" charset="0"/>
                <a:cs typeface="Times New Roman" panose="02020603050405020304" pitchFamily="18" charset="0"/>
              </a:rPr>
              <a:t>fountains </a:t>
            </a:r>
            <a:r>
              <a:rPr lang="en-IN" sz="2000" dirty="0" err="1" smtClean="0">
                <a:latin typeface="Times New Roman" panose="02020603050405020304" pitchFamily="18" charset="0"/>
                <a:cs typeface="Times New Roman" panose="02020603050405020304" pitchFamily="18" charset="0"/>
              </a:rPr>
              <a:t>etc</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comes under public demand. To meet the water demand for public use, provision of </a:t>
            </a:r>
            <a:r>
              <a:rPr lang="en-IN" sz="2000" dirty="0" smtClean="0">
                <a:latin typeface="Times New Roman" panose="02020603050405020304" pitchFamily="18" charset="0"/>
                <a:cs typeface="Times New Roman" panose="02020603050405020304" pitchFamily="18" charset="0"/>
              </a:rPr>
              <a:t>5% of </a:t>
            </a:r>
            <a:r>
              <a:rPr lang="en-IN" sz="2000" dirty="0">
                <a:latin typeface="Times New Roman" panose="02020603050405020304" pitchFamily="18" charset="0"/>
                <a:cs typeface="Times New Roman" panose="02020603050405020304" pitchFamily="18" charset="0"/>
              </a:rPr>
              <a:t>the total consumption is made designing the water works for a city. The requirements </a:t>
            </a:r>
            <a:r>
              <a:rPr lang="en-IN" sz="2000" dirty="0" smtClean="0">
                <a:latin typeface="Times New Roman" panose="02020603050405020304" pitchFamily="18" charset="0"/>
                <a:cs typeface="Times New Roman" panose="02020603050405020304" pitchFamily="18" charset="0"/>
              </a:rPr>
              <a:t>of water </a:t>
            </a:r>
            <a:r>
              <a:rPr lang="en-IN" sz="2000" dirty="0">
                <a:latin typeface="Times New Roman" panose="02020603050405020304" pitchFamily="18" charset="0"/>
                <a:cs typeface="Times New Roman" panose="02020603050405020304" pitchFamily="18" charset="0"/>
              </a:rPr>
              <a:t>for public utility shall be taken as given in Table,</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71" y="2537706"/>
            <a:ext cx="7533203"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267200"/>
            <a:ext cx="4724400"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242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057400"/>
            <a:ext cx="5572125" cy="334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914400" y="1066800"/>
            <a:ext cx="1625958" cy="400110"/>
          </a:xfrm>
          <a:prstGeom prst="rect">
            <a:avLst/>
          </a:prstGeom>
        </p:spPr>
        <p:txBody>
          <a:bodyPr wrap="none">
            <a:spAutoFit/>
          </a:bodyPr>
          <a:lstStyle/>
          <a:p>
            <a:pPr lvl="0"/>
            <a:r>
              <a:rPr lang="en-IN" sz="2000" b="1" dirty="0">
                <a:solidFill>
                  <a:prstClr val="black"/>
                </a:solidFill>
                <a:latin typeface="Times New Roman" panose="02020603050405020304" pitchFamily="18" charset="0"/>
                <a:cs typeface="Times New Roman" panose="02020603050405020304" pitchFamily="18" charset="0"/>
              </a:rPr>
              <a:t>Fire Demand</a:t>
            </a:r>
          </a:p>
        </p:txBody>
      </p:sp>
    </p:spTree>
    <p:extLst>
      <p:ext uri="{BB962C8B-B14F-4D97-AF65-F5344CB8AC3E}">
        <p14:creationId xmlns:p14="http://schemas.microsoft.com/office/powerpoint/2010/main" val="41123328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48343"/>
            <a:ext cx="1625958" cy="400110"/>
          </a:xfrm>
          <a:prstGeom prst="rect">
            <a:avLst/>
          </a:prstGeom>
        </p:spPr>
        <p:txBody>
          <a:bodyPr wrap="none">
            <a:spAutoFit/>
          </a:bodyPr>
          <a:lstStyle/>
          <a:p>
            <a:r>
              <a:rPr lang="en-IN" sz="2000" b="1" dirty="0">
                <a:latin typeface="Times New Roman" panose="02020603050405020304" pitchFamily="18" charset="0"/>
                <a:cs typeface="Times New Roman" panose="02020603050405020304" pitchFamily="18" charset="0"/>
              </a:rPr>
              <a:t>Fire Demand</a:t>
            </a:r>
          </a:p>
        </p:txBody>
      </p:sp>
      <p:sp>
        <p:nvSpPr>
          <p:cNvPr id="3" name="Rectangle 2"/>
          <p:cNvSpPr/>
          <p:nvPr/>
        </p:nvSpPr>
        <p:spPr>
          <a:xfrm>
            <a:off x="152400" y="914400"/>
            <a:ext cx="8839200" cy="4401205"/>
          </a:xfrm>
          <a:prstGeom prst="rect">
            <a:avLst/>
          </a:prstGeom>
        </p:spPr>
        <p:txBody>
          <a:bodyPr wrap="square">
            <a:spAutoFit/>
          </a:bodyPr>
          <a:lstStyle/>
          <a:p>
            <a:pPr algn="just"/>
            <a:r>
              <a:rPr lang="en-IN" sz="2000" dirty="0">
                <a:latin typeface="Times New Roman" panose="02020603050405020304" pitchFamily="18" charset="0"/>
                <a:cs typeface="Times New Roman" panose="02020603050405020304" pitchFamily="18" charset="0"/>
              </a:rPr>
              <a:t>Fire may take place due to faulty electric wires by short circuiting, fire catching</a:t>
            </a:r>
          </a:p>
          <a:p>
            <a:pPr algn="just"/>
            <a:r>
              <a:rPr lang="en-IN" sz="2000" dirty="0">
                <a:latin typeface="Times New Roman" panose="02020603050405020304" pitchFamily="18" charset="0"/>
                <a:cs typeface="Times New Roman" panose="02020603050405020304" pitchFamily="18" charset="0"/>
              </a:rPr>
              <a:t>materials, explosions, bad intension of criminal people or any other unforeseen </a:t>
            </a:r>
            <a:r>
              <a:rPr lang="en-IN" sz="2000" dirty="0" err="1">
                <a:latin typeface="Times New Roman" panose="02020603050405020304" pitchFamily="18" charset="0"/>
                <a:cs typeface="Times New Roman" panose="02020603050405020304" pitchFamily="18" charset="0"/>
              </a:rPr>
              <a:t>mis</a:t>
            </a:r>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happenings. If fires are not properly controlled and extinguished in minimum possible </a:t>
            </a:r>
            <a:r>
              <a:rPr lang="en-IN" sz="2000" dirty="0" smtClean="0">
                <a:latin typeface="Times New Roman" panose="02020603050405020304" pitchFamily="18" charset="0"/>
                <a:cs typeface="Times New Roman" panose="02020603050405020304" pitchFamily="18" charset="0"/>
              </a:rPr>
              <a:t>time, they </a:t>
            </a:r>
            <a:r>
              <a:rPr lang="en-IN" sz="2000" dirty="0">
                <a:latin typeface="Times New Roman" panose="02020603050405020304" pitchFamily="18" charset="0"/>
                <a:cs typeface="Times New Roman" panose="02020603050405020304" pitchFamily="18" charset="0"/>
              </a:rPr>
              <a:t>lead to serious damage and may burn cities.</a:t>
            </a:r>
          </a:p>
          <a:p>
            <a:pPr algn="just"/>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All the big cities have full fire-fighting squads. As during the fire breakdown large</a:t>
            </a:r>
          </a:p>
          <a:p>
            <a:pPr algn="just"/>
            <a:r>
              <a:rPr lang="en-IN" sz="2000" dirty="0">
                <a:latin typeface="Times New Roman" panose="02020603050405020304" pitchFamily="18" charset="0"/>
                <a:cs typeface="Times New Roman" panose="02020603050405020304" pitchFamily="18" charset="0"/>
              </a:rPr>
              <a:t>quantity of water is required for throwing it over the fire to extinguish it, therefore </a:t>
            </a:r>
            <a:r>
              <a:rPr lang="en-IN" sz="2000" dirty="0" smtClean="0">
                <a:latin typeface="Times New Roman" panose="02020603050405020304" pitchFamily="18" charset="0"/>
                <a:cs typeface="Times New Roman" panose="02020603050405020304" pitchFamily="18" charset="0"/>
              </a:rPr>
              <a:t>provision is </a:t>
            </a:r>
            <a:r>
              <a:rPr lang="en-IN" sz="2000" dirty="0">
                <a:latin typeface="Times New Roman" panose="02020603050405020304" pitchFamily="18" charset="0"/>
                <a:cs typeface="Times New Roman" panose="02020603050405020304" pitchFamily="18" charset="0"/>
              </a:rPr>
              <a:t>made in the water work to supply sufficient quantity of water or keep as reserve in </a:t>
            </a:r>
            <a:r>
              <a:rPr lang="en-IN" sz="2000" dirty="0" smtClean="0">
                <a:latin typeface="Times New Roman" panose="02020603050405020304" pitchFamily="18" charset="0"/>
                <a:cs typeface="Times New Roman" panose="02020603050405020304" pitchFamily="18" charset="0"/>
              </a:rPr>
              <a:t>the water </a:t>
            </a:r>
            <a:r>
              <a:rPr lang="en-IN" sz="2000" dirty="0">
                <a:latin typeface="Times New Roman" panose="02020603050405020304" pitchFamily="18" charset="0"/>
                <a:cs typeface="Times New Roman" panose="02020603050405020304" pitchFamily="18" charset="0"/>
              </a:rPr>
              <a:t>mains for this purpose. In the cities fire hydrants are provided on the water mains </a:t>
            </a:r>
            <a:r>
              <a:rPr lang="en-IN" sz="2000" dirty="0" smtClean="0">
                <a:latin typeface="Times New Roman" panose="02020603050405020304" pitchFamily="18" charset="0"/>
                <a:cs typeface="Times New Roman" panose="02020603050405020304" pitchFamily="18" charset="0"/>
              </a:rPr>
              <a:t>at 100 </a:t>
            </a:r>
            <a:r>
              <a:rPr lang="en-IN" sz="2000" dirty="0">
                <a:latin typeface="Times New Roman" panose="02020603050405020304" pitchFamily="18" charset="0"/>
                <a:cs typeface="Times New Roman" panose="02020603050405020304" pitchFamily="18" charset="0"/>
              </a:rPr>
              <a:t>to 150 m apart for fire demand.</a:t>
            </a:r>
          </a:p>
          <a:p>
            <a:pPr algn="just"/>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The quantity of water required for fire fighting is generally calculated by using </a:t>
            </a:r>
            <a:r>
              <a:rPr lang="en-IN" sz="2000" dirty="0" smtClean="0">
                <a:latin typeface="Times New Roman" panose="02020603050405020304" pitchFamily="18" charset="0"/>
                <a:cs typeface="Times New Roman" panose="02020603050405020304" pitchFamily="18" charset="0"/>
              </a:rPr>
              <a:t>different empirical </a:t>
            </a:r>
            <a:r>
              <a:rPr lang="en-IN" sz="2000" dirty="0">
                <a:latin typeface="Times New Roman" panose="02020603050405020304" pitchFamily="18" charset="0"/>
                <a:cs typeface="Times New Roman" panose="02020603050405020304" pitchFamily="18" charset="0"/>
              </a:rPr>
              <a:t>formulae. For Indian conditions </a:t>
            </a:r>
            <a:r>
              <a:rPr lang="en-IN" sz="2000" dirty="0" err="1">
                <a:latin typeface="Times New Roman" panose="02020603050405020304" pitchFamily="18" charset="0"/>
                <a:cs typeface="Times New Roman" panose="02020603050405020304" pitchFamily="18" charset="0"/>
              </a:rPr>
              <a:t>kuichings</a:t>
            </a:r>
            <a:r>
              <a:rPr lang="en-IN" sz="2000" dirty="0">
                <a:latin typeface="Times New Roman" panose="02020603050405020304" pitchFamily="18" charset="0"/>
                <a:cs typeface="Times New Roman" panose="02020603050405020304" pitchFamily="18" charset="0"/>
              </a:rPr>
              <a:t> formula gives satisfactory results.</a:t>
            </a:r>
          </a:p>
        </p:txBody>
      </p:sp>
    </p:spTree>
    <p:extLst>
      <p:ext uri="{BB962C8B-B14F-4D97-AF65-F5344CB8AC3E}">
        <p14:creationId xmlns:p14="http://schemas.microsoft.com/office/powerpoint/2010/main" val="2888737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6201"/>
            <a:ext cx="8534400"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70300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0999" y="228600"/>
            <a:ext cx="8512629" cy="5632311"/>
          </a:xfrm>
          <a:prstGeom prst="rect">
            <a:avLst/>
          </a:prstGeom>
        </p:spPr>
        <p:txBody>
          <a:bodyPr wrap="square">
            <a:spAutoFit/>
          </a:bodyPr>
          <a:lstStyle/>
          <a:p>
            <a:pPr algn="just"/>
            <a:r>
              <a:rPr lang="en-IN" dirty="0"/>
              <a:t>Though the total demand of water for extinguishing fire is usually very small, the </a:t>
            </a:r>
            <a:r>
              <a:rPr lang="en-IN" dirty="0" smtClean="0"/>
              <a:t>rate of </a:t>
            </a:r>
            <a:r>
              <a:rPr lang="en-IN" dirty="0"/>
              <a:t>consumption is very high. It depends upon bulk, congestion and fire resistance buildings</a:t>
            </a:r>
            <a:r>
              <a:rPr lang="en-IN" dirty="0" smtClean="0"/>
              <a:t>.</a:t>
            </a:r>
          </a:p>
          <a:p>
            <a:pPr algn="just"/>
            <a:endParaRPr lang="en-IN" dirty="0" smtClean="0"/>
          </a:p>
          <a:p>
            <a:pPr algn="just"/>
            <a:r>
              <a:rPr lang="en-IN" dirty="0" smtClean="0"/>
              <a:t>The </a:t>
            </a:r>
            <a:r>
              <a:rPr lang="en-IN" dirty="0"/>
              <a:t>minimum limit of fire demand is the amount and rate of supply that would extinguish </a:t>
            </a:r>
            <a:r>
              <a:rPr lang="en-IN" dirty="0" smtClean="0"/>
              <a:t>the largest </a:t>
            </a:r>
            <a:r>
              <a:rPr lang="en-IN" dirty="0"/>
              <a:t>probable fire in the city. Fire hydrants of 15 to 20 cm diameter are normally </a:t>
            </a:r>
            <a:r>
              <a:rPr lang="en-IN" dirty="0" smtClean="0"/>
              <a:t>provided on </a:t>
            </a:r>
            <a:r>
              <a:rPr lang="en-IN" dirty="0"/>
              <a:t>all street corners, and at suitable intermediate points. These are generally connected </a:t>
            </a:r>
            <a:r>
              <a:rPr lang="en-IN" dirty="0" smtClean="0"/>
              <a:t>to water </a:t>
            </a:r>
            <a:r>
              <a:rPr lang="en-IN" dirty="0"/>
              <a:t>supply mains. When fire occurs, pumps installed on fire brigade trucks are rushed to the</a:t>
            </a:r>
          </a:p>
          <a:p>
            <a:pPr algn="just"/>
            <a:r>
              <a:rPr lang="en-IN" dirty="0"/>
              <a:t>site and connected to fire hydrants from where they throw jet of water under very </a:t>
            </a:r>
            <a:r>
              <a:rPr lang="en-IN" dirty="0" smtClean="0"/>
              <a:t>high pressure</a:t>
            </a:r>
            <a:r>
              <a:rPr lang="en-IN" dirty="0"/>
              <a:t>. The pressure varies between 1 to </a:t>
            </a:r>
            <a:r>
              <a:rPr lang="en-IN" dirty="0" smtClean="0"/>
              <a:t>2kg/cm</a:t>
            </a:r>
            <a:r>
              <a:rPr lang="en-IN" sz="1400" dirty="0" smtClean="0"/>
              <a:t>2</a:t>
            </a:r>
            <a:r>
              <a:rPr lang="en-IN" dirty="0" smtClean="0"/>
              <a:t>. </a:t>
            </a:r>
          </a:p>
          <a:p>
            <a:pPr algn="just"/>
            <a:endParaRPr lang="en-IN" dirty="0" smtClean="0"/>
          </a:p>
          <a:p>
            <a:pPr algn="just"/>
            <a:r>
              <a:rPr lang="en-IN" dirty="0" smtClean="0"/>
              <a:t>For </a:t>
            </a:r>
            <a:r>
              <a:rPr lang="en-IN" dirty="0"/>
              <a:t>a fire of moderate ,three </a:t>
            </a:r>
            <a:r>
              <a:rPr lang="en-IN" dirty="0" smtClean="0"/>
              <a:t>streams each </a:t>
            </a:r>
            <a:r>
              <a:rPr lang="en-IN" dirty="0"/>
              <a:t>of 1100 litres/minute are required. For a city of one lac population, the fire flow </a:t>
            </a:r>
            <a:r>
              <a:rPr lang="en-IN" dirty="0" smtClean="0"/>
              <a:t>required, by </a:t>
            </a:r>
            <a:r>
              <a:rPr lang="en-IN" dirty="0"/>
              <a:t>National Board of Fire Underwriters comes out to be 40500 litres/minute. Assuming </a:t>
            </a:r>
            <a:r>
              <a:rPr lang="en-IN" dirty="0" smtClean="0"/>
              <a:t>an average </a:t>
            </a:r>
            <a:r>
              <a:rPr lang="en-IN" dirty="0"/>
              <a:t>total consumption of 150litres/day .thus the rate of flow required for the fire </a:t>
            </a:r>
            <a:r>
              <a:rPr lang="en-IN" dirty="0" smtClean="0"/>
              <a:t>demand, is </a:t>
            </a:r>
            <a:r>
              <a:rPr lang="en-IN" dirty="0"/>
              <a:t>very much higher than the total flow rate required for the purposes. However, the </a:t>
            </a:r>
            <a:r>
              <a:rPr lang="en-IN" dirty="0" smtClean="0"/>
              <a:t>provision for </a:t>
            </a:r>
            <a:r>
              <a:rPr lang="en-IN" dirty="0"/>
              <a:t>fire demand is made only for 3 to 5 hours fire flow. The total quantity of water </a:t>
            </a:r>
            <a:r>
              <a:rPr lang="en-IN" dirty="0" smtClean="0"/>
              <a:t>calculated on </a:t>
            </a:r>
            <a:r>
              <a:rPr lang="en-IN" dirty="0"/>
              <a:t>yearly basis is usually very small because fire breaks out only few times in a year.</a:t>
            </a:r>
          </a:p>
        </p:txBody>
      </p:sp>
    </p:spTree>
    <p:extLst>
      <p:ext uri="{BB962C8B-B14F-4D97-AF65-F5344CB8AC3E}">
        <p14:creationId xmlns:p14="http://schemas.microsoft.com/office/powerpoint/2010/main" val="31521527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8534400" cy="3785652"/>
          </a:xfrm>
          <a:prstGeom prst="rect">
            <a:avLst/>
          </a:prstGeom>
        </p:spPr>
        <p:txBody>
          <a:bodyPr wrap="square">
            <a:spAutoFit/>
          </a:bodyPr>
          <a:lstStyle/>
          <a:p>
            <a:r>
              <a:rPr lang="en-IN" sz="2000" b="1" dirty="0">
                <a:latin typeface="Times New Roman" panose="02020603050405020304" pitchFamily="18" charset="0"/>
                <a:cs typeface="Times New Roman" panose="02020603050405020304" pitchFamily="18" charset="0"/>
              </a:rPr>
              <a:t>Losses And Wastes</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All the water, which goes in the distribution, pipes does not reach the consumers. </a:t>
            </a:r>
            <a:r>
              <a:rPr lang="en-IN" sz="2000" dirty="0" smtClean="0">
                <a:latin typeface="Times New Roman" panose="02020603050405020304" pitchFamily="18" charset="0"/>
                <a:cs typeface="Times New Roman" panose="02020603050405020304" pitchFamily="18" charset="0"/>
              </a:rPr>
              <a:t>The following </a:t>
            </a:r>
            <a:r>
              <a:rPr lang="en-IN" sz="2000" dirty="0">
                <a:latin typeface="Times New Roman" panose="02020603050405020304" pitchFamily="18" charset="0"/>
                <a:cs typeface="Times New Roman" panose="02020603050405020304" pitchFamily="18" charset="0"/>
              </a:rPr>
              <a:t>are the </a:t>
            </a:r>
            <a:r>
              <a:rPr lang="en-IN" sz="2000" dirty="0" smtClean="0">
                <a:latin typeface="Times New Roman" panose="02020603050405020304" pitchFamily="18" charset="0"/>
                <a:cs typeface="Times New Roman" panose="02020603050405020304" pitchFamily="18" charset="0"/>
              </a:rPr>
              <a:t>reasons </a:t>
            </a:r>
          </a:p>
          <a:p>
            <a:pPr marL="285750" indent="-285750">
              <a:buFont typeface="Arial" panose="020B0604020202020204" pitchFamily="34" charset="0"/>
              <a:buChar char="•"/>
            </a:pPr>
            <a:r>
              <a:rPr lang="en-IN" sz="2000" dirty="0" smtClean="0">
                <a:latin typeface="Times New Roman" panose="02020603050405020304" pitchFamily="18" charset="0"/>
                <a:cs typeface="Times New Roman" panose="02020603050405020304" pitchFamily="18" charset="0"/>
              </a:rPr>
              <a:t>Losses </a:t>
            </a:r>
            <a:r>
              <a:rPr lang="en-IN" sz="2000" dirty="0">
                <a:latin typeface="Times New Roman" panose="02020603050405020304" pitchFamily="18" charset="0"/>
                <a:cs typeface="Times New Roman" panose="02020603050405020304" pitchFamily="18" charset="0"/>
              </a:rPr>
              <a:t>due to defective pipe joints, cracked and broken pipes, faulty valves and </a:t>
            </a:r>
            <a:r>
              <a:rPr lang="en-IN" sz="2000" dirty="0" smtClean="0">
                <a:latin typeface="Times New Roman" panose="02020603050405020304" pitchFamily="18" charset="0"/>
                <a:cs typeface="Times New Roman" panose="02020603050405020304" pitchFamily="18" charset="0"/>
              </a:rPr>
              <a:t>fittings.</a:t>
            </a:r>
          </a:p>
          <a:p>
            <a:pPr marL="285750" indent="-285750">
              <a:buFont typeface="Arial" panose="020B0604020202020204" pitchFamily="34" charset="0"/>
              <a:buChar char="•"/>
            </a:pPr>
            <a:r>
              <a:rPr lang="en-IN" sz="2000" dirty="0" smtClean="0">
                <a:latin typeface="Times New Roman" panose="02020603050405020304" pitchFamily="18" charset="0"/>
                <a:cs typeface="Times New Roman" panose="02020603050405020304" pitchFamily="18" charset="0"/>
              </a:rPr>
              <a:t>Losses </a:t>
            </a:r>
            <a:r>
              <a:rPr lang="en-IN" sz="2000" dirty="0">
                <a:latin typeface="Times New Roman" panose="02020603050405020304" pitchFamily="18" charset="0"/>
                <a:cs typeface="Times New Roman" panose="02020603050405020304" pitchFamily="18" charset="0"/>
              </a:rPr>
              <a:t>due to, consumers keep open their taps of public taps even when they are </a:t>
            </a:r>
            <a:r>
              <a:rPr lang="en-IN" sz="2000" dirty="0" smtClean="0">
                <a:latin typeface="Times New Roman" panose="02020603050405020304" pitchFamily="18" charset="0"/>
                <a:cs typeface="Times New Roman" panose="02020603050405020304" pitchFamily="18" charset="0"/>
              </a:rPr>
              <a:t>not using </a:t>
            </a:r>
            <a:r>
              <a:rPr lang="en-IN" sz="2000" dirty="0">
                <a:latin typeface="Times New Roman" panose="02020603050405020304" pitchFamily="18" charset="0"/>
                <a:cs typeface="Times New Roman" panose="02020603050405020304" pitchFamily="18" charset="0"/>
              </a:rPr>
              <a:t>the water and allow the continuous wastage of </a:t>
            </a:r>
            <a:r>
              <a:rPr lang="en-IN" sz="2000" dirty="0" smtClean="0">
                <a:latin typeface="Times New Roman" panose="02020603050405020304" pitchFamily="18" charset="0"/>
                <a:cs typeface="Times New Roman" panose="02020603050405020304" pitchFamily="18" charset="0"/>
              </a:rPr>
              <a:t>water.</a:t>
            </a:r>
          </a:p>
          <a:p>
            <a:pPr marL="285750" indent="-285750">
              <a:buFont typeface="Arial" panose="020B0604020202020204" pitchFamily="34" charset="0"/>
              <a:buChar char="•"/>
            </a:pPr>
            <a:r>
              <a:rPr lang="en-IN" sz="2000" dirty="0" smtClean="0">
                <a:latin typeface="Times New Roman" panose="02020603050405020304" pitchFamily="18" charset="0"/>
                <a:cs typeface="Times New Roman" panose="02020603050405020304" pitchFamily="18" charset="0"/>
              </a:rPr>
              <a:t>Losses </a:t>
            </a:r>
            <a:r>
              <a:rPr lang="en-IN" sz="2000" dirty="0">
                <a:latin typeface="Times New Roman" panose="02020603050405020304" pitchFamily="18" charset="0"/>
                <a:cs typeface="Times New Roman" panose="02020603050405020304" pitchFamily="18" charset="0"/>
              </a:rPr>
              <a:t>due to unauthorised and illegal </a:t>
            </a:r>
            <a:r>
              <a:rPr lang="en-IN" sz="2000" dirty="0" smtClean="0">
                <a:latin typeface="Times New Roman" panose="02020603050405020304" pitchFamily="18" charset="0"/>
                <a:cs typeface="Times New Roman" panose="02020603050405020304" pitchFamily="18" charset="0"/>
              </a:rPr>
              <a:t>connections</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While estimating the total quantity of water of a town; allowance of 15% of total</a:t>
            </a:r>
          </a:p>
          <a:p>
            <a:r>
              <a:rPr lang="en-IN" sz="2000" dirty="0">
                <a:latin typeface="Times New Roman" panose="02020603050405020304" pitchFamily="18" charset="0"/>
                <a:cs typeface="Times New Roman" panose="02020603050405020304" pitchFamily="18" charset="0"/>
              </a:rPr>
              <a:t>quantity of water is made to compensate for losses, thefts and wastage of water.</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517571"/>
            <a:ext cx="3265714"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517571"/>
            <a:ext cx="3000375" cy="199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37107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91886"/>
            <a:ext cx="7543800" cy="5700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6027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286" y="78861"/>
            <a:ext cx="2937471" cy="400110"/>
          </a:xfrm>
          <a:prstGeom prst="rect">
            <a:avLst/>
          </a:prstGeom>
        </p:spPr>
        <p:txBody>
          <a:bodyPr wrap="none">
            <a:spAutoFit/>
          </a:bodyPr>
          <a:lstStyle/>
          <a:p>
            <a:r>
              <a:rPr lang="en-IN" sz="2000" b="1" dirty="0">
                <a:latin typeface="Times New Roman" panose="02020603050405020304" pitchFamily="18" charset="0"/>
                <a:cs typeface="Times New Roman" panose="02020603050405020304" pitchFamily="18" charset="0"/>
              </a:rPr>
              <a:t>PER CAPITA DEMAND</a:t>
            </a:r>
          </a:p>
        </p:txBody>
      </p:sp>
      <p:sp>
        <p:nvSpPr>
          <p:cNvPr id="3" name="Rectangle 2"/>
          <p:cNvSpPr/>
          <p:nvPr/>
        </p:nvSpPr>
        <p:spPr>
          <a:xfrm>
            <a:off x="152400" y="1066800"/>
            <a:ext cx="8839200" cy="5324535"/>
          </a:xfrm>
          <a:prstGeom prst="rect">
            <a:avLst/>
          </a:prstGeom>
        </p:spPr>
        <p:txBody>
          <a:bodyPr wrap="square">
            <a:spAutoFit/>
          </a:bodyPr>
          <a:lstStyle/>
          <a:p>
            <a:r>
              <a:rPr lang="en-IN" sz="2000" dirty="0" smtClean="0"/>
              <a:t>If Q is the total quantity of water required by various purposes by a town per year and p is population of town, then per capita demand will be.</a:t>
            </a:r>
          </a:p>
          <a:p>
            <a:endParaRPr lang="en-IN" sz="2000" dirty="0" smtClean="0"/>
          </a:p>
          <a:p>
            <a:r>
              <a:rPr lang="en-IN" sz="2000" dirty="0" smtClean="0"/>
              <a:t>Per </a:t>
            </a:r>
            <a:r>
              <a:rPr lang="en-IN" sz="2000" dirty="0"/>
              <a:t>capita demand = Q/ P x 360 </a:t>
            </a:r>
            <a:r>
              <a:rPr lang="en-IN" sz="2000" dirty="0" smtClean="0"/>
              <a:t>litres/day</a:t>
            </a:r>
          </a:p>
          <a:p>
            <a:endParaRPr lang="en-IN" sz="2000" dirty="0"/>
          </a:p>
          <a:p>
            <a:pPr algn="just"/>
            <a:r>
              <a:rPr lang="en-IN" sz="2000" dirty="0"/>
              <a:t>Per capita demand of the town depends on various factors like standard of living, </a:t>
            </a:r>
            <a:r>
              <a:rPr lang="en-IN" sz="2000" dirty="0" smtClean="0"/>
              <a:t>no. and </a:t>
            </a:r>
            <a:r>
              <a:rPr lang="en-IN" sz="2000" dirty="0"/>
              <a:t>type of commercial places in a town etc. For an average Indian town, the requirement </a:t>
            </a:r>
            <a:r>
              <a:rPr lang="en-IN" sz="2000" dirty="0" smtClean="0"/>
              <a:t>of water </a:t>
            </a:r>
            <a:r>
              <a:rPr lang="en-IN" sz="2000" dirty="0"/>
              <a:t>in various uses is as under,</a:t>
            </a:r>
          </a:p>
          <a:p>
            <a:endParaRPr lang="en-IN" sz="2000" dirty="0"/>
          </a:p>
          <a:p>
            <a:r>
              <a:rPr lang="en-IN" sz="2000" dirty="0" err="1"/>
              <a:t>i</a:t>
            </a:r>
            <a:r>
              <a:rPr lang="en-IN" sz="2000" dirty="0"/>
              <a:t>. Domestic purpose </a:t>
            </a:r>
            <a:r>
              <a:rPr lang="en-IN" sz="2000" dirty="0" smtClean="0"/>
              <a:t>------------- </a:t>
            </a:r>
            <a:r>
              <a:rPr lang="en-IN" sz="2000" dirty="0"/>
              <a:t>135 litres/c/d</a:t>
            </a:r>
          </a:p>
          <a:p>
            <a:r>
              <a:rPr lang="en-IN" sz="2000" dirty="0"/>
              <a:t>ii. Industrial use </a:t>
            </a:r>
            <a:r>
              <a:rPr lang="en-IN" sz="2000" dirty="0" smtClean="0"/>
              <a:t>------------------- </a:t>
            </a:r>
            <a:r>
              <a:rPr lang="en-IN" sz="2000" dirty="0"/>
              <a:t>40 litres/c/d</a:t>
            </a:r>
          </a:p>
          <a:p>
            <a:r>
              <a:rPr lang="en-IN" sz="2000" dirty="0"/>
              <a:t>iii. Public use </a:t>
            </a:r>
            <a:r>
              <a:rPr lang="en-IN" sz="2000" dirty="0" smtClean="0"/>
              <a:t>---------------------- </a:t>
            </a:r>
            <a:r>
              <a:rPr lang="en-IN" sz="2000" dirty="0"/>
              <a:t>25 litres/c/d</a:t>
            </a:r>
          </a:p>
          <a:p>
            <a:r>
              <a:rPr lang="en-IN" sz="2000" dirty="0"/>
              <a:t>iv. Fire Demand </a:t>
            </a:r>
            <a:r>
              <a:rPr lang="en-IN" sz="2000" dirty="0" smtClean="0"/>
              <a:t>-------------------- </a:t>
            </a:r>
            <a:r>
              <a:rPr lang="en-IN" sz="2000" dirty="0"/>
              <a:t>15 litres/c/d</a:t>
            </a:r>
          </a:p>
          <a:p>
            <a:r>
              <a:rPr lang="en-IN" sz="2000" dirty="0"/>
              <a:t>v. Losses, </a:t>
            </a:r>
            <a:r>
              <a:rPr lang="en-IN" sz="2000" dirty="0" smtClean="0"/>
              <a:t>Wastage and </a:t>
            </a:r>
            <a:r>
              <a:rPr lang="en-IN" sz="2000" dirty="0"/>
              <a:t>thefts </a:t>
            </a:r>
            <a:r>
              <a:rPr lang="en-IN" sz="2000" dirty="0" smtClean="0"/>
              <a:t>---- </a:t>
            </a:r>
            <a:r>
              <a:rPr lang="en-IN" sz="2000" dirty="0"/>
              <a:t>55 </a:t>
            </a:r>
            <a:r>
              <a:rPr lang="en-IN" sz="2000" dirty="0" smtClean="0"/>
              <a:t>litres/c/d</a:t>
            </a:r>
          </a:p>
          <a:p>
            <a:r>
              <a:rPr lang="en-IN" sz="2000" dirty="0" smtClean="0"/>
              <a:t>                                         Total</a:t>
            </a:r>
            <a:r>
              <a:rPr lang="en-IN" sz="2000" dirty="0"/>
              <a:t>: 270 litres/capita/day</a:t>
            </a:r>
          </a:p>
          <a:p>
            <a:r>
              <a:rPr lang="en-IN" sz="2000" dirty="0"/>
              <a:t>The total quantity of water required by the town per day shall be 270 </a:t>
            </a:r>
            <a:r>
              <a:rPr lang="en-IN" sz="2000" dirty="0" smtClean="0"/>
              <a:t>multiplied with </a:t>
            </a:r>
            <a:r>
              <a:rPr lang="en-IN" sz="2000" dirty="0"/>
              <a:t>the total population in litres/day.</a:t>
            </a:r>
          </a:p>
        </p:txBody>
      </p:sp>
    </p:spTree>
    <p:extLst>
      <p:ext uri="{BB962C8B-B14F-4D97-AF65-F5344CB8AC3E}">
        <p14:creationId xmlns:p14="http://schemas.microsoft.com/office/powerpoint/2010/main" val="15730150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915400" cy="1015663"/>
          </a:xfrm>
          <a:prstGeom prst="rect">
            <a:avLst/>
          </a:prstGeom>
        </p:spPr>
        <p:txBody>
          <a:bodyPr wrap="square">
            <a:spAutoFit/>
          </a:bodyPr>
          <a:lstStyle/>
          <a:p>
            <a:r>
              <a:rPr lang="en-IN" sz="2000" dirty="0">
                <a:latin typeface="Times New Roman" panose="02020603050405020304" pitchFamily="18" charset="0"/>
                <a:cs typeface="Times New Roman" panose="02020603050405020304" pitchFamily="18" charset="0"/>
              </a:rPr>
              <a:t>FACTORS AFFECTING PER CAPITA DEMAND</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The following are the main factors affecting for capita demand of the city or town.</a:t>
            </a:r>
          </a:p>
        </p:txBody>
      </p:sp>
      <p:sp>
        <p:nvSpPr>
          <p:cNvPr id="3" name="Rectangle 2"/>
          <p:cNvSpPr/>
          <p:nvPr/>
        </p:nvSpPr>
        <p:spPr>
          <a:xfrm>
            <a:off x="0" y="1524000"/>
            <a:ext cx="3488455" cy="2862322"/>
          </a:xfrm>
          <a:prstGeom prst="rect">
            <a:avLst/>
          </a:prstGeom>
        </p:spPr>
        <p:txBody>
          <a:bodyPr wrap="square">
            <a:spAutoFit/>
          </a:bodyPr>
          <a:lstStyle/>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Climatic </a:t>
            </a:r>
            <a:r>
              <a:rPr lang="en-IN" sz="2000" dirty="0" smtClean="0">
                <a:latin typeface="Times New Roman" panose="02020603050405020304" pitchFamily="18" charset="0"/>
                <a:cs typeface="Times New Roman" panose="02020603050405020304" pitchFamily="18" charset="0"/>
              </a:rPr>
              <a:t>conditions</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Size of </a:t>
            </a:r>
            <a:r>
              <a:rPr lang="en-IN" sz="2000" dirty="0" smtClean="0">
                <a:latin typeface="Times New Roman" panose="02020603050405020304" pitchFamily="18" charset="0"/>
                <a:cs typeface="Times New Roman" panose="02020603050405020304" pitchFamily="18" charset="0"/>
              </a:rPr>
              <a:t>community</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Living standard of the </a:t>
            </a:r>
            <a:r>
              <a:rPr lang="en-IN" sz="2000" dirty="0" smtClean="0">
                <a:latin typeface="Times New Roman" panose="02020603050405020304" pitchFamily="18" charset="0"/>
                <a:cs typeface="Times New Roman" panose="02020603050405020304" pitchFamily="18" charset="0"/>
              </a:rPr>
              <a:t>people</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Industrial and </a:t>
            </a:r>
            <a:r>
              <a:rPr lang="en-IN" sz="2000" dirty="0" smtClean="0">
                <a:latin typeface="Times New Roman" panose="02020603050405020304" pitchFamily="18" charset="0"/>
                <a:cs typeface="Times New Roman" panose="02020603050405020304" pitchFamily="18" charset="0"/>
              </a:rPr>
              <a:t>commercial</a:t>
            </a:r>
          </a:p>
          <a:p>
            <a:r>
              <a:rPr lang="en-IN" sz="2000" dirty="0">
                <a:latin typeface="Times New Roman" panose="02020603050405020304" pitchFamily="18" charset="0"/>
                <a:cs typeface="Times New Roman" panose="02020603050405020304" pitchFamily="18" charset="0"/>
              </a:rPr>
              <a:t> </a:t>
            </a:r>
            <a:r>
              <a:rPr lang="en-IN" sz="2000" dirty="0" smtClean="0">
                <a:latin typeface="Times New Roman" panose="02020603050405020304" pitchFamily="18" charset="0"/>
                <a:cs typeface="Times New Roman" panose="02020603050405020304" pitchFamily="18" charset="0"/>
              </a:rPr>
              <a:t>    activities</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Pressure in the distribution </a:t>
            </a:r>
          </a:p>
          <a:p>
            <a:r>
              <a:rPr lang="en-IN" sz="2000" dirty="0" smtClean="0">
                <a:latin typeface="Times New Roman" panose="02020603050405020304" pitchFamily="18" charset="0"/>
                <a:cs typeface="Times New Roman" panose="02020603050405020304" pitchFamily="18" charset="0"/>
              </a:rPr>
              <a:t>     system</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System of </a:t>
            </a:r>
            <a:r>
              <a:rPr lang="en-IN" sz="2000" dirty="0" smtClean="0">
                <a:latin typeface="Times New Roman" panose="02020603050405020304" pitchFamily="18" charset="0"/>
                <a:cs typeface="Times New Roman" panose="02020603050405020304" pitchFamily="18" charset="0"/>
              </a:rPr>
              <a:t>sanitation</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Cost of </a:t>
            </a:r>
            <a:r>
              <a:rPr lang="en-IN" sz="2000" dirty="0" smtClean="0">
                <a:latin typeface="Times New Roman" panose="02020603050405020304" pitchFamily="18" charset="0"/>
                <a:cs typeface="Times New Roman" panose="02020603050405020304" pitchFamily="18" charset="0"/>
              </a:rPr>
              <a:t>water</a:t>
            </a:r>
            <a:endParaRPr lang="en-IN" sz="2000" dirty="0">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1198" y="1472863"/>
            <a:ext cx="5647455"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2215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1524000"/>
            <a:ext cx="4572000" cy="369332"/>
          </a:xfrm>
          <a:prstGeom prst="rect">
            <a:avLst/>
          </a:prstGeom>
          <a:noFill/>
        </p:spPr>
        <p:txBody>
          <a:bodyPr wrap="square" rtlCol="0">
            <a:spAutoFit/>
          </a:bodyPr>
          <a:lstStyle/>
          <a:p>
            <a:r>
              <a:rPr lang="en-US" dirty="0" smtClean="0"/>
              <a:t>Useful links</a:t>
            </a:r>
            <a:endParaRPr lang="en-US" dirty="0"/>
          </a:p>
        </p:txBody>
      </p:sp>
      <p:sp>
        <p:nvSpPr>
          <p:cNvPr id="3" name="Rectangle 2"/>
          <p:cNvSpPr/>
          <p:nvPr/>
        </p:nvSpPr>
        <p:spPr>
          <a:xfrm>
            <a:off x="1752600" y="2286000"/>
            <a:ext cx="4572000" cy="646331"/>
          </a:xfrm>
          <a:prstGeom prst="rect">
            <a:avLst/>
          </a:prstGeom>
        </p:spPr>
        <p:txBody>
          <a:bodyPr>
            <a:spAutoFit/>
          </a:bodyPr>
          <a:lstStyle/>
          <a:p>
            <a:r>
              <a:rPr lang="en-US" dirty="0"/>
              <a:t>https://archive.nptel.ac.in/courses/105/105/105105201/</a:t>
            </a:r>
          </a:p>
        </p:txBody>
      </p:sp>
      <p:sp>
        <p:nvSpPr>
          <p:cNvPr id="4" name="Rectangle 3"/>
          <p:cNvSpPr/>
          <p:nvPr/>
        </p:nvSpPr>
        <p:spPr>
          <a:xfrm>
            <a:off x="1905000" y="3080163"/>
            <a:ext cx="4572000" cy="646331"/>
          </a:xfrm>
          <a:prstGeom prst="rect">
            <a:avLst/>
          </a:prstGeom>
        </p:spPr>
        <p:txBody>
          <a:bodyPr>
            <a:spAutoFit/>
          </a:bodyPr>
          <a:lstStyle/>
          <a:p>
            <a:r>
              <a:rPr lang="en-US" dirty="0"/>
              <a:t>https://archive.nptel.ac.in/courses/105/105/105105178/</a:t>
            </a:r>
          </a:p>
        </p:txBody>
      </p:sp>
    </p:spTree>
    <p:extLst>
      <p:ext uri="{BB962C8B-B14F-4D97-AF65-F5344CB8AC3E}">
        <p14:creationId xmlns:p14="http://schemas.microsoft.com/office/powerpoint/2010/main" val="36514204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7"/>
</p:tagLst>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713</TotalTime>
  <Words>2316</Words>
  <Application>Microsoft Office PowerPoint</Application>
  <PresentationFormat>On-screen Show (4:3)</PresentationFormat>
  <Paragraphs>175</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18CV46  Water Supply and Treatment Engineering  </dc:title>
  <dc:creator>Mathe 2</dc:creator>
  <cp:lastModifiedBy>system administrator</cp:lastModifiedBy>
  <cp:revision>45</cp:revision>
  <dcterms:created xsi:type="dcterms:W3CDTF">2006-08-16T00:00:00Z</dcterms:created>
  <dcterms:modified xsi:type="dcterms:W3CDTF">2024-02-06T06:07:44Z</dcterms:modified>
</cp:coreProperties>
</file>