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3" r:id="rId2"/>
    <p:sldId id="256" r:id="rId3"/>
    <p:sldId id="36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1" r:id="rId10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2002" y="-50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CC00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CC00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CC00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213475"/>
          </a:xfrm>
          <a:custGeom>
            <a:avLst/>
            <a:gdLst/>
            <a:ahLst/>
            <a:cxnLst/>
            <a:rect l="l" t="t" r="r" b="b"/>
            <a:pathLst>
              <a:path w="9144000" h="6213475">
                <a:moveTo>
                  <a:pt x="0" y="6213473"/>
                </a:moveTo>
                <a:lnTo>
                  <a:pt x="9144000" y="6213473"/>
                </a:lnTo>
                <a:lnTo>
                  <a:pt x="9144000" y="0"/>
                </a:lnTo>
                <a:lnTo>
                  <a:pt x="0" y="0"/>
                </a:lnTo>
                <a:lnTo>
                  <a:pt x="0" y="6213473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175"/>
            <a:ext cx="5340795" cy="68548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213475"/>
          </a:xfrm>
          <a:custGeom>
            <a:avLst/>
            <a:gdLst/>
            <a:ahLst/>
            <a:cxnLst/>
            <a:rect l="l" t="t" r="r" b="b"/>
            <a:pathLst>
              <a:path w="9144000" h="6213475">
                <a:moveTo>
                  <a:pt x="0" y="6213473"/>
                </a:moveTo>
                <a:lnTo>
                  <a:pt x="9144000" y="6213473"/>
                </a:lnTo>
                <a:lnTo>
                  <a:pt x="9144000" y="0"/>
                </a:lnTo>
                <a:lnTo>
                  <a:pt x="0" y="0"/>
                </a:lnTo>
                <a:lnTo>
                  <a:pt x="0" y="6213473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175"/>
            <a:ext cx="5340795" cy="68548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7255" y="468833"/>
            <a:ext cx="4809489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CC00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1545" y="1981022"/>
            <a:ext cx="7480909" cy="4611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72400" cy="792088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Module 1</a:t>
            </a:r>
            <a:endParaRPr lang="en-IN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619672" y="1052736"/>
            <a:ext cx="6400800" cy="92333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IN" sz="6000" b="1" dirty="0" smtClean="0"/>
              <a:t>Introduction </a:t>
            </a:r>
            <a:endParaRPr lang="en-IN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857364"/>
            <a:ext cx="8820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chemeClr val="bg1"/>
                </a:solidFill>
              </a:rPr>
              <a:t>Subject Name: Management  and Entrepreneurship for IT Industry (18CS51)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688362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chemeClr val="bg1"/>
                </a:solidFill>
              </a:rPr>
              <a:t>Name of the Faculty: Mrs</a:t>
            </a:r>
            <a:r>
              <a:rPr lang="en-IN" sz="2400" b="1" dirty="0" smtClean="0">
                <a:solidFill>
                  <a:schemeClr val="bg1"/>
                </a:solidFill>
              </a:rPr>
              <a:t>. </a:t>
            </a:r>
            <a:r>
              <a:rPr lang="en-IN" sz="2400" b="1" dirty="0" err="1" smtClean="0">
                <a:solidFill>
                  <a:schemeClr val="bg1"/>
                </a:solidFill>
              </a:rPr>
              <a:t>Amitha</a:t>
            </a:r>
            <a:r>
              <a:rPr lang="en-IN" sz="2400" b="1" dirty="0" smtClean="0">
                <a:solidFill>
                  <a:schemeClr val="bg1"/>
                </a:solidFill>
              </a:rPr>
              <a:t> S and Mrs </a:t>
            </a:r>
            <a:r>
              <a:rPr lang="en-IN" sz="2400" b="1" dirty="0" err="1" smtClean="0">
                <a:solidFill>
                  <a:schemeClr val="bg1"/>
                </a:solidFill>
              </a:rPr>
              <a:t>Sandhya</a:t>
            </a:r>
            <a:r>
              <a:rPr lang="en-IN" sz="2400" b="1" dirty="0" smtClean="0">
                <a:solidFill>
                  <a:schemeClr val="bg1"/>
                </a:solidFill>
              </a:rPr>
              <a:t> A </a:t>
            </a:r>
            <a:r>
              <a:rPr lang="en-IN" sz="2400" b="1" dirty="0" err="1" smtClean="0">
                <a:solidFill>
                  <a:schemeClr val="bg1"/>
                </a:solidFill>
              </a:rPr>
              <a:t>K</a:t>
            </a:r>
            <a:r>
              <a:rPr lang="en-IN" sz="2400" b="1" dirty="0" err="1" smtClean="0">
                <a:solidFill>
                  <a:schemeClr val="bg1"/>
                </a:solidFill>
              </a:rPr>
              <a:t>ulkarni</a:t>
            </a:r>
            <a:endParaRPr lang="en-IN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4002" y="3284984"/>
            <a:ext cx="136473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2000" y="4581129"/>
            <a:ext cx="8076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chemeClr val="bg1"/>
                </a:solidFill>
              </a:rPr>
              <a:t>Department of Computer Science and Engineering</a:t>
            </a:r>
          </a:p>
          <a:p>
            <a:pPr algn="ctr"/>
            <a:r>
              <a:rPr lang="en-IN" sz="2400" b="1" dirty="0" smtClean="0">
                <a:solidFill>
                  <a:schemeClr val="bg1"/>
                </a:solidFill>
              </a:rPr>
              <a:t>K S School of Engineering and Management, Bengaluru-560109</a:t>
            </a:r>
            <a:endParaRPr lang="en-IN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025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898900"/>
          </a:xfrm>
          <a:custGeom>
            <a:avLst/>
            <a:gdLst/>
            <a:ahLst/>
            <a:cxnLst/>
            <a:rect l="l" t="t" r="r" b="b"/>
            <a:pathLst>
              <a:path w="9144000" h="3898900">
                <a:moveTo>
                  <a:pt x="0" y="3898900"/>
                </a:moveTo>
                <a:lnTo>
                  <a:pt x="9144000" y="3898900"/>
                </a:lnTo>
                <a:lnTo>
                  <a:pt x="9144000" y="0"/>
                </a:lnTo>
                <a:lnTo>
                  <a:pt x="0" y="0"/>
                </a:lnTo>
                <a:lnTo>
                  <a:pt x="0" y="38989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584700"/>
            <a:ext cx="9144000" cy="825500"/>
          </a:xfrm>
          <a:custGeom>
            <a:avLst/>
            <a:gdLst/>
            <a:ahLst/>
            <a:cxnLst/>
            <a:rect l="l" t="t" r="r" b="b"/>
            <a:pathLst>
              <a:path w="9144000" h="825500">
                <a:moveTo>
                  <a:pt x="0" y="825499"/>
                </a:moveTo>
                <a:lnTo>
                  <a:pt x="9144000" y="825499"/>
                </a:lnTo>
                <a:lnTo>
                  <a:pt x="9144000" y="0"/>
                </a:lnTo>
                <a:lnTo>
                  <a:pt x="0" y="0"/>
                </a:lnTo>
                <a:lnTo>
                  <a:pt x="0" y="825499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5344795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13" y="3898900"/>
            <a:ext cx="9133205" cy="685800"/>
          </a:xfrm>
          <a:custGeom>
            <a:avLst/>
            <a:gdLst/>
            <a:ahLst/>
            <a:cxnLst/>
            <a:rect l="l" t="t" r="r" b="b"/>
            <a:pathLst>
              <a:path w="9133205" h="685800">
                <a:moveTo>
                  <a:pt x="0" y="685800"/>
                </a:moveTo>
                <a:lnTo>
                  <a:pt x="9132886" y="685800"/>
                </a:lnTo>
                <a:lnTo>
                  <a:pt x="9132886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00576" y="3887723"/>
            <a:ext cx="1644650" cy="666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845178"/>
            <a:ext cx="9144000" cy="1641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410200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>
                <a:moveTo>
                  <a:pt x="0" y="1447800"/>
                </a:moveTo>
                <a:lnTo>
                  <a:pt x="9144000" y="1447800"/>
                </a:lnTo>
                <a:lnTo>
                  <a:pt x="9144000" y="0"/>
                </a:lnTo>
                <a:lnTo>
                  <a:pt x="0" y="0"/>
                </a:lnTo>
                <a:lnTo>
                  <a:pt x="0" y="14478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55394" y="2312035"/>
            <a:ext cx="43783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INTRODUCTION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295400"/>
          </a:xfrm>
        </p:spPr>
        <p:txBody>
          <a:bodyPr/>
          <a:lstStyle/>
          <a:p>
            <a:pPr algn="ctr"/>
            <a:r>
              <a:rPr lang="en-US" dirty="0" smtClean="0"/>
              <a:t>Management and Entrepreneurship for IT Industry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381000" y="2895600"/>
            <a:ext cx="8458200" cy="3447098"/>
          </a:xfrm>
        </p:spPr>
        <p:txBody>
          <a:bodyPr/>
          <a:lstStyle/>
          <a:p>
            <a:r>
              <a:rPr lang="en-US" dirty="0" smtClean="0"/>
              <a:t>Subject code: </a:t>
            </a:r>
            <a:r>
              <a:rPr lang="en-US" dirty="0" smtClean="0">
                <a:solidFill>
                  <a:srgbClr val="FF0000"/>
                </a:solidFill>
              </a:rPr>
              <a:t>18CS51</a:t>
            </a:r>
          </a:p>
          <a:p>
            <a:r>
              <a:rPr lang="en-US" dirty="0" smtClean="0"/>
              <a:t>Author:</a:t>
            </a:r>
          </a:p>
          <a:p>
            <a:pPr marL="514350" indent="-514350">
              <a:buAutoNum type="arabicPeriod"/>
            </a:pPr>
            <a:r>
              <a:rPr lang="en-US" dirty="0" smtClean="0"/>
              <a:t>Principles of Management-P.C. </a:t>
            </a:r>
            <a:r>
              <a:rPr lang="en-US" dirty="0" err="1" smtClean="0"/>
              <a:t>Tripathi</a:t>
            </a:r>
            <a:r>
              <a:rPr lang="en-US" dirty="0" smtClean="0"/>
              <a:t>, P.N. Reddy, 4</a:t>
            </a:r>
            <a:r>
              <a:rPr lang="en-US" baseline="30000" dirty="0" smtClean="0"/>
              <a:t>th</a:t>
            </a:r>
            <a:r>
              <a:rPr lang="en-US" dirty="0" smtClean="0"/>
              <a:t>/6</a:t>
            </a:r>
            <a:r>
              <a:rPr lang="en-US" baseline="30000" dirty="0" smtClean="0"/>
              <a:t>th</a:t>
            </a:r>
            <a:r>
              <a:rPr lang="en-US" dirty="0" smtClean="0"/>
              <a:t> Edition 2010.</a:t>
            </a:r>
          </a:p>
          <a:p>
            <a:r>
              <a:rPr lang="en-US" dirty="0" smtClean="0"/>
              <a:t>Reference book</a:t>
            </a:r>
          </a:p>
          <a:p>
            <a:r>
              <a:rPr lang="en-US" dirty="0" smtClean="0"/>
              <a:t>1. Management and </a:t>
            </a:r>
            <a:r>
              <a:rPr lang="en-US" dirty="0" err="1" smtClean="0"/>
              <a:t>Enterpreneurship</a:t>
            </a:r>
            <a:r>
              <a:rPr lang="en-US" dirty="0" smtClean="0"/>
              <a:t>- N.V.R . Naidu &amp; T. Krishna Rao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02867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2161" y="529208"/>
            <a:ext cx="16732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Outline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4840" y="17190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4840" y="23042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4840" y="288950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840" y="34747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840" y="405993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4840" y="4645152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4840" y="52303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4840" y="581558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55039" y="1426815"/>
            <a:ext cx="7274561" cy="477835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Meaning of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3200" dirty="0">
              <a:latin typeface="Garamond"/>
              <a:cs typeface="Garamond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Nature &amp;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Characteristics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lang="en-IN" sz="3200" spc="-5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endParaRPr lang="en-US" sz="3200" dirty="0" smtClean="0">
              <a:solidFill>
                <a:srgbClr val="FFFFFF"/>
              </a:solidFill>
              <a:latin typeface="Garamond"/>
              <a:cs typeface="Garamond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r>
              <a:rPr sz="3200" dirty="0" smtClean="0">
                <a:solidFill>
                  <a:srgbClr val="FFFFFF"/>
                </a:solidFill>
                <a:latin typeface="Garamond"/>
                <a:cs typeface="Garamond"/>
              </a:rPr>
              <a:t>Scope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3200" dirty="0">
              <a:latin typeface="Garamond"/>
              <a:cs typeface="Garamond"/>
            </a:endParaRPr>
          </a:p>
          <a:p>
            <a:pPr marL="12700" marR="1216025">
              <a:lnSpc>
                <a:spcPts val="4610"/>
              </a:lnSpc>
              <a:spcBef>
                <a:spcPts val="28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Functional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Areas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Management  Goals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3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Levels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3200" dirty="0">
              <a:latin typeface="Garamond"/>
              <a:cs typeface="Garamond"/>
            </a:endParaRPr>
          </a:p>
          <a:p>
            <a:pPr marL="12700" marR="67945">
              <a:lnSpc>
                <a:spcPts val="4610"/>
              </a:lnSpc>
              <a:spcBef>
                <a:spcPts val="28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Development of Management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Thoughts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Early, Modern Management</a:t>
            </a:r>
            <a:r>
              <a:rPr sz="32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Approaches</a:t>
            </a:r>
            <a:endParaRPr sz="3200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2161" y="524637"/>
            <a:ext cx="1671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Outline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1795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2380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296570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35509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240" y="413613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7240" y="4721352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7240" y="53065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7240" y="589178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07744" y="1503015"/>
            <a:ext cx="6207456" cy="4765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58975">
              <a:lnSpc>
                <a:spcPct val="12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Nature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Planning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Importance of</a:t>
            </a:r>
            <a:r>
              <a:rPr sz="3200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Planning  </a:t>
            </a:r>
            <a:endParaRPr lang="en-US" sz="3200" spc="-5" dirty="0" smtClean="0">
              <a:solidFill>
                <a:srgbClr val="FFFFFF"/>
              </a:solidFill>
              <a:latin typeface="Garamond"/>
              <a:cs typeface="Garamond"/>
            </a:endParaRPr>
          </a:p>
          <a:p>
            <a:pPr marL="12700" marR="1958975">
              <a:lnSpc>
                <a:spcPct val="120000"/>
              </a:lnSpc>
              <a:spcBef>
                <a:spcPts val="100"/>
              </a:spcBef>
            </a:pP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Types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Plans</a:t>
            </a:r>
            <a:endParaRPr sz="3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Steps in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Planning</a:t>
            </a:r>
            <a:endParaRPr sz="3200" dirty="0">
              <a:latin typeface="Garamond"/>
              <a:cs typeface="Garamond"/>
            </a:endParaRPr>
          </a:p>
          <a:p>
            <a:pPr marL="12700" marR="243840">
              <a:lnSpc>
                <a:spcPct val="120000"/>
              </a:lnSpc>
              <a:spcBef>
                <a:spcPts val="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Nature &amp;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purpose of </a:t>
            </a:r>
            <a:r>
              <a:rPr lang="en-IN"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endParaRPr lang="en-US" sz="3200" spc="-5" dirty="0" smtClean="0">
              <a:solidFill>
                <a:srgbClr val="FFFFFF"/>
              </a:solidFill>
              <a:latin typeface="Garamond"/>
              <a:cs typeface="Garamond"/>
            </a:endParaRPr>
          </a:p>
          <a:p>
            <a:pPr marL="12700" marR="243840">
              <a:lnSpc>
                <a:spcPct val="120000"/>
              </a:lnSpc>
              <a:spcBef>
                <a:spcPts val="5"/>
              </a:spcBef>
            </a:pP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Types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Meaning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Staffing</a:t>
            </a:r>
            <a:endParaRPr sz="3200" dirty="0">
              <a:latin typeface="Garamond"/>
              <a:cs typeface="Garamond"/>
            </a:endParaRPr>
          </a:p>
          <a:p>
            <a:pPr marL="113030">
              <a:lnSpc>
                <a:spcPct val="100000"/>
              </a:lnSpc>
              <a:spcBef>
                <a:spcPts val="7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Process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Recruitment &amp;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Selection</a:t>
            </a:r>
            <a:endParaRPr sz="3200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1333" y="787653"/>
            <a:ext cx="61036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Importance </a:t>
            </a:r>
            <a:r>
              <a:rPr sz="4400" b="0" spc="-5" dirty="0">
                <a:latin typeface="Garamond"/>
                <a:cs typeface="Garamond"/>
              </a:rPr>
              <a:t>of</a:t>
            </a:r>
            <a:r>
              <a:rPr sz="4400" b="0" spc="-1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Management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2176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83438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1981022"/>
            <a:ext cx="7423784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5"/>
              </a:spcBef>
              <a:tabLst>
                <a:tab pos="2360930" algn="l"/>
                <a:tab pos="2914650" algn="l"/>
                <a:tab pos="3392804" algn="l"/>
                <a:tab pos="4744720" algn="l"/>
                <a:tab pos="6299835" algn="l"/>
                <a:tab pos="6912609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</a:t>
            </a:r>
            <a:r>
              <a:rPr sz="3200" spc="-25" dirty="0">
                <a:solidFill>
                  <a:srgbClr val="FFFFFF"/>
                </a:solidFill>
                <a:latin typeface="Garamond"/>
                <a:cs typeface="Garamond"/>
              </a:rPr>
              <a:t>m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ent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a	critical	el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ment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n	the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economic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growth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2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country.</a:t>
            </a:r>
            <a:endParaRPr sz="32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2404110" algn="l"/>
                <a:tab pos="2999740" algn="l"/>
                <a:tab pos="3850004" algn="l"/>
                <a:tab pos="5616575" algn="l"/>
                <a:tab pos="6459855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</a:t>
            </a:r>
            <a:r>
              <a:rPr sz="3200" spc="-25" dirty="0">
                <a:solidFill>
                  <a:srgbClr val="FFFFFF"/>
                </a:solidFill>
                <a:latin typeface="Garamond"/>
                <a:cs typeface="Garamond"/>
              </a:rPr>
              <a:t>m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ent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the	dynamic,	life	giving  element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 every</a:t>
            </a:r>
            <a:r>
              <a:rPr sz="32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91892" y="304546"/>
            <a:ext cx="4759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Garamond"/>
                <a:cs typeface="Garamond"/>
              </a:rPr>
              <a:t>Definition </a:t>
            </a:r>
            <a:r>
              <a:rPr b="0" spc="-5" dirty="0">
                <a:latin typeface="Garamond"/>
                <a:cs typeface="Garamond"/>
              </a:rPr>
              <a:t>of</a:t>
            </a:r>
            <a:r>
              <a:rPr b="0" spc="-110" dirty="0">
                <a:latin typeface="Garamond"/>
                <a:cs typeface="Garamond"/>
              </a:rPr>
              <a:t> </a:t>
            </a:r>
            <a:r>
              <a:rPr b="0" spc="-5" dirty="0">
                <a:latin typeface="Garamond"/>
                <a:cs typeface="Garamond"/>
              </a:rPr>
              <a:t>Management</a:t>
            </a:r>
          </a:p>
        </p:txBody>
      </p:sp>
      <p:sp>
        <p:nvSpPr>
          <p:cNvPr id="7" name="object 7"/>
          <p:cNvSpPr/>
          <p:nvPr/>
        </p:nvSpPr>
        <p:spPr>
          <a:xfrm>
            <a:off x="777240" y="1347216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233476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425500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07744" y="1145794"/>
            <a:ext cx="7273925" cy="560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600" b="0" dirty="0">
                <a:solidFill>
                  <a:srgbClr val="FFFFFF"/>
                </a:solidFill>
                <a:latin typeface="Bookman Old Style"/>
                <a:cs typeface="Bookman Old Style"/>
              </a:rPr>
              <a:t>‘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3000" spc="229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art</a:t>
            </a:r>
            <a:r>
              <a:rPr sz="3000" spc="2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000" spc="2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getting</a:t>
            </a:r>
            <a:r>
              <a:rPr sz="3000" spc="2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things</a:t>
            </a:r>
            <a:r>
              <a:rPr sz="3000" spc="2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done</a:t>
            </a:r>
            <a:r>
              <a:rPr sz="3000" spc="229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through</a:t>
            </a:r>
            <a:r>
              <a:rPr sz="3000" spc="2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people’</a:t>
            </a:r>
            <a:r>
              <a:rPr sz="3000" spc="2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 smtClean="0">
                <a:solidFill>
                  <a:srgbClr val="FFFFFF"/>
                </a:solidFill>
                <a:latin typeface="Garamond"/>
                <a:cs typeface="Garamond"/>
              </a:rPr>
              <a:t>-</a:t>
            </a:r>
            <a:r>
              <a:rPr sz="3000" spc="-5" dirty="0" smtClean="0">
                <a:solidFill>
                  <a:srgbClr val="FFFFFF"/>
                </a:solidFill>
                <a:latin typeface="Garamond"/>
                <a:cs typeface="Garamond"/>
              </a:rPr>
              <a:t>Mary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Parker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Follet</a:t>
            </a:r>
            <a:endParaRPr sz="3000" dirty="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“a process consisting of planning, organizing,  actuating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controlling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performed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  determine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accomplish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objectives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by the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use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people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resources”-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George R</a:t>
            </a:r>
            <a:r>
              <a:rPr sz="30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Terry</a:t>
            </a:r>
            <a:endParaRPr sz="3000" dirty="0">
              <a:latin typeface="Garamond"/>
              <a:cs typeface="Garamond"/>
            </a:endParaRPr>
          </a:p>
          <a:p>
            <a:pPr marL="12700" algn="just">
              <a:lnSpc>
                <a:spcPct val="100000"/>
              </a:lnSpc>
              <a:spcBef>
                <a:spcPts val="72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There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four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views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0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management:</a:t>
            </a:r>
            <a:endParaRPr sz="3000" dirty="0">
              <a:latin typeface="Garamond"/>
              <a:cs typeface="Garamond"/>
            </a:endParaRPr>
          </a:p>
          <a:p>
            <a:pPr marL="507365" indent="-495300">
              <a:lnSpc>
                <a:spcPct val="100000"/>
              </a:lnSpc>
              <a:spcBef>
                <a:spcPts val="720"/>
              </a:spcBef>
              <a:buAutoNum type="arabicParenBoth"/>
              <a:tabLst>
                <a:tab pos="50800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process.</a:t>
            </a:r>
            <a:endParaRPr sz="3000" dirty="0">
              <a:latin typeface="Garamond"/>
              <a:cs typeface="Garamond"/>
            </a:endParaRPr>
          </a:p>
          <a:p>
            <a:pPr marL="507365" indent="-495300">
              <a:lnSpc>
                <a:spcPct val="100000"/>
              </a:lnSpc>
              <a:spcBef>
                <a:spcPts val="720"/>
              </a:spcBef>
              <a:buAutoNum type="arabicParenBoth"/>
              <a:tabLst>
                <a:tab pos="50800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discipline.</a:t>
            </a:r>
            <a:endParaRPr sz="3000" dirty="0">
              <a:latin typeface="Garamond"/>
              <a:cs typeface="Garamond"/>
            </a:endParaRPr>
          </a:p>
          <a:p>
            <a:pPr marL="507365" indent="-495300">
              <a:lnSpc>
                <a:spcPct val="100000"/>
              </a:lnSpc>
              <a:spcBef>
                <a:spcPts val="720"/>
              </a:spcBef>
              <a:buAutoNum type="arabicParenBoth"/>
              <a:tabLst>
                <a:tab pos="50800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human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activity.</a:t>
            </a:r>
            <a:endParaRPr sz="3000" dirty="0">
              <a:latin typeface="Garamond"/>
              <a:cs typeface="Garamond"/>
            </a:endParaRPr>
          </a:p>
          <a:p>
            <a:pPr marL="507365" indent="-495300">
              <a:lnSpc>
                <a:spcPct val="100000"/>
              </a:lnSpc>
              <a:spcBef>
                <a:spcPts val="720"/>
              </a:spcBef>
              <a:buAutoNum type="arabicParenBoth"/>
              <a:tabLst>
                <a:tab pos="50800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career.</a:t>
            </a:r>
            <a:endParaRPr sz="3000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31289" y="300050"/>
            <a:ext cx="52838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Definition of</a:t>
            </a:r>
            <a:r>
              <a:rPr sz="4000" b="0" spc="-70" dirty="0">
                <a:latin typeface="Garamond"/>
                <a:cs typeface="Garamond"/>
              </a:rPr>
              <a:t> </a:t>
            </a:r>
            <a:r>
              <a:rPr sz="4000" b="0" spc="-5" dirty="0">
                <a:latin typeface="Garamond"/>
                <a:cs typeface="Garamond"/>
              </a:rPr>
              <a:t>Management</a:t>
            </a:r>
            <a:endParaRPr sz="40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12527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63016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5093208"/>
            <a:ext cx="216408" cy="227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07744" y="1069594"/>
            <a:ext cx="757809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“Management is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direction and maintenance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internal environment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 enterprise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where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individuals working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 groups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can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perform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efficiently and effectively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towards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attainment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group goals”- Koontz and</a:t>
            </a:r>
            <a:r>
              <a:rPr sz="3000" spc="-10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O’Donnel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“Management is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art of knowing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what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you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want  to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do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and then seeing that it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done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in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best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cheapest way” -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F.W.</a:t>
            </a:r>
            <a:r>
              <a:rPr sz="3000" spc="-7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Taylor</a:t>
            </a:r>
            <a:endParaRPr sz="3000">
              <a:latin typeface="Garamond"/>
              <a:cs typeface="Garamond"/>
            </a:endParaRPr>
          </a:p>
          <a:p>
            <a:pPr marL="12700" marR="6350" algn="just">
              <a:lnSpc>
                <a:spcPct val="100000"/>
              </a:lnSpc>
              <a:spcBef>
                <a:spcPts val="725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“Management is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art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science of decision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making 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leadership”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- Donald J</a:t>
            </a:r>
            <a:r>
              <a:rPr sz="3000" spc="-7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Clough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15034" y="822705"/>
            <a:ext cx="67151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NATURE </a:t>
            </a:r>
            <a:r>
              <a:rPr sz="4000" b="0" spc="-10" dirty="0">
                <a:latin typeface="Garamond"/>
                <a:cs typeface="Garamond"/>
              </a:rPr>
              <a:t>OF</a:t>
            </a:r>
            <a:r>
              <a:rPr sz="4000" b="0" spc="-35" dirty="0">
                <a:latin typeface="Garamond"/>
                <a:cs typeface="Garamond"/>
              </a:rPr>
              <a:t> </a:t>
            </a:r>
            <a:r>
              <a:rPr sz="4000" b="0" dirty="0">
                <a:latin typeface="Garamond"/>
                <a:cs typeface="Garamond"/>
              </a:rPr>
              <a:t>MANAGEMENT</a:t>
            </a:r>
            <a:endParaRPr sz="40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1884083"/>
            <a:ext cx="6093460" cy="298415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70"/>
              </a:spcBef>
              <a:buSzPct val="84375"/>
              <a:buAutoNum type="arabicParenR"/>
              <a:tabLst>
                <a:tab pos="527685" algn="l"/>
                <a:tab pos="528320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Multidisciplinary</a:t>
            </a:r>
            <a:endParaRPr sz="3200" dirty="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65"/>
              </a:spcBef>
              <a:buSzPct val="84375"/>
              <a:buAutoNum type="arabicParenR"/>
              <a:tabLst>
                <a:tab pos="527685" algn="l"/>
                <a:tab pos="528320" algn="l"/>
              </a:tabLst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Dynamic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nature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lang="en-US" sz="3200" spc="-7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principles</a:t>
            </a:r>
            <a:endParaRPr sz="3200" dirty="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SzPct val="84375"/>
              <a:buAutoNum type="arabicParenR"/>
              <a:tabLst>
                <a:tab pos="527685" algn="l"/>
                <a:tab pos="528320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Continuous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Process</a:t>
            </a:r>
            <a:endParaRPr sz="3200" dirty="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SzPct val="84375"/>
              <a:buAutoNum type="arabicParenR"/>
              <a:tabLst>
                <a:tab pos="527685" algn="l"/>
                <a:tab pos="528320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–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science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or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art</a:t>
            </a:r>
            <a:endParaRPr sz="3200" dirty="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65"/>
              </a:spcBef>
              <a:buSzPct val="84375"/>
              <a:buAutoNum type="arabicParenR"/>
              <a:tabLst>
                <a:tab pos="527685" algn="l"/>
                <a:tab pos="528320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Universality of</a:t>
            </a:r>
            <a:r>
              <a:rPr sz="32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3200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78176" y="583133"/>
            <a:ext cx="47898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Garamond"/>
                <a:cs typeface="Garamond"/>
              </a:rPr>
              <a:t>CHARACTERISTICS OF  MANAGEMENT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4540" y="1892617"/>
            <a:ext cx="7299959" cy="377571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19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Management is 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continuous</a:t>
            </a:r>
            <a:r>
              <a:rPr sz="3000" spc="-8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process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 art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as well as</a:t>
            </a:r>
            <a:r>
              <a:rPr sz="30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science</a:t>
            </a:r>
            <a:endParaRPr sz="3000">
              <a:latin typeface="Garamond"/>
              <a:cs typeface="Garamond"/>
            </a:endParaRPr>
          </a:p>
          <a:p>
            <a:pPr marL="527685" marR="5080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aims at achieving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predetermined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objectives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5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is a factor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000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production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is</a:t>
            </a:r>
            <a:r>
              <a:rPr sz="30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decision-making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Universal application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78176" y="583133"/>
            <a:ext cx="47898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Garamond"/>
                <a:cs typeface="Garamond"/>
              </a:rPr>
              <a:t>CHARACTERISTICS OF  MANAGEMENT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4540" y="1892617"/>
            <a:ext cx="6092190" cy="276923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19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Management is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needed at all</a:t>
            </a:r>
            <a:r>
              <a:rPr sz="3000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levels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aims at maximum</a:t>
            </a:r>
            <a:r>
              <a:rPr sz="30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profit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Dynamic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5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career</a:t>
            </a:r>
            <a:endParaRPr sz="3000">
              <a:latin typeface="Garamond"/>
              <a:cs typeface="Garamond"/>
            </a:endParaRPr>
          </a:p>
          <a:p>
            <a:pPr marL="527685" indent="-515620">
              <a:lnSpc>
                <a:spcPct val="100000"/>
              </a:lnSpc>
              <a:spcBef>
                <a:spcPts val="720"/>
              </a:spcBef>
              <a:buSzPct val="85000"/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Management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is a</a:t>
            </a:r>
            <a:r>
              <a:rPr sz="30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discipline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39" y="152398"/>
            <a:ext cx="8775573" cy="6705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52625" y="230835"/>
            <a:ext cx="52400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0755" marR="5080" indent="-94869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Garamond"/>
                <a:cs typeface="Garamond"/>
              </a:rPr>
              <a:t>FUNCTIONAL </a:t>
            </a:r>
            <a:r>
              <a:rPr b="0" spc="-5" dirty="0">
                <a:latin typeface="Garamond"/>
                <a:cs typeface="Garamond"/>
              </a:rPr>
              <a:t>AREAS</a:t>
            </a:r>
            <a:r>
              <a:rPr b="0" spc="-110" dirty="0">
                <a:latin typeface="Garamond"/>
                <a:cs typeface="Garamond"/>
              </a:rPr>
              <a:t> </a:t>
            </a:r>
            <a:r>
              <a:rPr b="0" spc="-5" dirty="0">
                <a:latin typeface="Garamond"/>
                <a:cs typeface="Garamond"/>
              </a:rPr>
              <a:t>OF  MANAGEMENT</a:t>
            </a:r>
          </a:p>
        </p:txBody>
      </p:sp>
      <p:sp>
        <p:nvSpPr>
          <p:cNvPr id="7" name="object 7"/>
          <p:cNvSpPr/>
          <p:nvPr/>
        </p:nvSpPr>
        <p:spPr>
          <a:xfrm>
            <a:off x="777240" y="19476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7744" y="1752345"/>
            <a:ext cx="371347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Production/Operatio</a:t>
            </a:r>
            <a:r>
              <a:rPr sz="3200" spc="-30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: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62753" y="1804161"/>
            <a:ext cx="1589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responsible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7744" y="2246502"/>
            <a:ext cx="5103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62455" algn="l"/>
                <a:tab pos="3106420" algn="l"/>
                <a:tab pos="461518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oduction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relate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activ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ties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like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3996" y="1804161"/>
            <a:ext cx="1622425" cy="894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433070">
              <a:lnSpc>
                <a:spcPts val="3479"/>
              </a:lnSpc>
              <a:spcBef>
                <a:spcPts val="110"/>
              </a:spcBef>
              <a:tabLst>
                <a:tab pos="130175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all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Purchasin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g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,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7240" y="381304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07744" y="2673223"/>
            <a:ext cx="7350125" cy="33420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473835" algn="l"/>
                <a:tab pos="3524250" algn="l"/>
                <a:tab pos="4978400" algn="l"/>
                <a:tab pos="545084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Mate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rials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nagement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,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Resea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ch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&amp;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Development  etc..</a:t>
            </a:r>
            <a:endParaRPr sz="28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Marketing:</a:t>
            </a:r>
            <a:endParaRPr sz="3200">
              <a:latin typeface="Garamond"/>
              <a:cs typeface="Garamond"/>
            </a:endParaRPr>
          </a:p>
          <a:p>
            <a:pPr marL="12700" marR="7620">
              <a:lnSpc>
                <a:spcPct val="100000"/>
              </a:lnSpc>
              <a:spcBef>
                <a:spcPts val="710"/>
              </a:spcBef>
              <a:tabLst>
                <a:tab pos="2002789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-involves</a:t>
            </a:r>
            <a:r>
              <a:rPr sz="2800" spc="114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	distribution of organizations’ products  to the</a:t>
            </a: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buyers.</a:t>
            </a:r>
            <a:endParaRPr sz="2800">
              <a:latin typeface="Garamond"/>
              <a:cs typeface="Garamond"/>
            </a:endParaRPr>
          </a:p>
          <a:p>
            <a:pPr marL="12700" marR="10160">
              <a:lnSpc>
                <a:spcPct val="100000"/>
              </a:lnSpc>
              <a:spcBef>
                <a:spcPts val="675"/>
              </a:spcBef>
              <a:tabLst>
                <a:tab pos="796925" algn="l"/>
                <a:tab pos="2131060" algn="l"/>
                <a:tab pos="2755900" algn="l"/>
                <a:tab pos="4569460" algn="l"/>
                <a:tab pos="6116955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-Sub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activ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ties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lik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dvertising,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Ma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ket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g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resea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h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,  Sales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management.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4236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7744" y="228091"/>
            <a:ext cx="7502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8760" algn="l"/>
                <a:tab pos="2338070" algn="l"/>
                <a:tab pos="4401820" algn="l"/>
                <a:tab pos="5311775" algn="l"/>
                <a:tab pos="6141085" algn="l"/>
              </a:tabLst>
            </a:pPr>
            <a:r>
              <a:rPr sz="3200" b="0" dirty="0">
                <a:solidFill>
                  <a:srgbClr val="FFFFFF"/>
                </a:solidFill>
                <a:latin typeface="Garamond"/>
                <a:cs typeface="Garamond"/>
              </a:rPr>
              <a:t>Finance	</a:t>
            </a:r>
            <a:r>
              <a:rPr sz="3200" b="0" spc="-5" dirty="0">
                <a:solidFill>
                  <a:srgbClr val="FFFFFF"/>
                </a:solidFill>
                <a:latin typeface="Garamond"/>
                <a:cs typeface="Garamond"/>
              </a:rPr>
              <a:t>an</a:t>
            </a:r>
            <a:r>
              <a:rPr sz="3200" b="0" dirty="0">
                <a:solidFill>
                  <a:srgbClr val="FFFFFF"/>
                </a:solidFill>
                <a:latin typeface="Garamond"/>
                <a:cs typeface="Garamond"/>
              </a:rPr>
              <a:t>d	</a:t>
            </a:r>
            <a:r>
              <a:rPr sz="3200" b="0" spc="-5" dirty="0">
                <a:solidFill>
                  <a:srgbClr val="FFFFFF"/>
                </a:solidFill>
                <a:latin typeface="Garamond"/>
                <a:cs typeface="Garamond"/>
              </a:rPr>
              <a:t>acco</a:t>
            </a:r>
            <a:r>
              <a:rPr sz="3200" b="0" spc="5" dirty="0">
                <a:solidFill>
                  <a:srgbClr val="FFFFFF"/>
                </a:solidFill>
                <a:latin typeface="Garamond"/>
                <a:cs typeface="Garamond"/>
              </a:rPr>
              <a:t>u</a:t>
            </a:r>
            <a:r>
              <a:rPr sz="3200" b="0" spc="-5" dirty="0">
                <a:solidFill>
                  <a:srgbClr val="FFFFFF"/>
                </a:solidFill>
                <a:latin typeface="Garamond"/>
                <a:cs typeface="Garamond"/>
              </a:rPr>
              <a:t>ntin</a:t>
            </a:r>
            <a:r>
              <a:rPr sz="3200" b="0" spc="15" dirty="0">
                <a:solidFill>
                  <a:srgbClr val="FFFFFF"/>
                </a:solidFill>
                <a:latin typeface="Garamond"/>
                <a:cs typeface="Garamond"/>
              </a:rPr>
              <a:t>g</a:t>
            </a:r>
            <a:r>
              <a:rPr sz="3200" b="0" dirty="0">
                <a:solidFill>
                  <a:srgbClr val="FFFFFF"/>
                </a:solidFill>
                <a:latin typeface="Garamond"/>
                <a:cs typeface="Garamond"/>
              </a:rPr>
              <a:t>:	</a:t>
            </a:r>
            <a:r>
              <a:rPr sz="2800" b="0" spc="5" dirty="0">
                <a:solidFill>
                  <a:srgbClr val="FFFFFF"/>
                </a:solidFill>
                <a:latin typeface="Garamond"/>
                <a:cs typeface="Garamond"/>
              </a:rPr>
              <a:t>d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eals</a:t>
            </a:r>
            <a:r>
              <a:rPr sz="2800" b="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w</a:t>
            </a:r>
            <a:r>
              <a:rPr sz="2800" b="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th</a:t>
            </a:r>
            <a:r>
              <a:rPr sz="2800" b="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inte</a:t>
            </a:r>
            <a:r>
              <a:rPr sz="2800" b="0" spc="-15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800" b="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gent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7240" y="3255264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4953000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5465064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07744" y="722122"/>
            <a:ext cx="7501255" cy="5024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investment of financial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resources 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record-keeping  of various transactions</a:t>
            </a:r>
            <a:endParaRPr sz="28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-sub functions are Financial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Accounting,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Management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Accounting, Costing,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Investment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Management,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Taxation</a:t>
            </a:r>
            <a:endParaRPr sz="2800">
              <a:latin typeface="Garamond"/>
              <a:cs typeface="Garamond"/>
            </a:endParaRPr>
          </a:p>
          <a:p>
            <a:pPr marL="99060" algn="just">
              <a:lnSpc>
                <a:spcPct val="100000"/>
              </a:lnSpc>
              <a:spcBef>
                <a:spcPts val="73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Personnel: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management of human</a:t>
            </a:r>
            <a:r>
              <a:rPr sz="2800" spc="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resources</a:t>
            </a:r>
            <a:endParaRPr sz="2800">
              <a:latin typeface="Garamond"/>
              <a:cs typeface="Garamond"/>
            </a:endParaRPr>
          </a:p>
          <a:p>
            <a:pPr marL="413384" marR="5080" algn="just">
              <a:lnSpc>
                <a:spcPct val="100000"/>
              </a:lnSpc>
              <a:spcBef>
                <a:spcPts val="650"/>
              </a:spcBef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sub-activities are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Recruitment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Selection,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Training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 Development, Wage and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Salary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Administration,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Industrial 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Relations</a:t>
            </a:r>
            <a:endParaRPr sz="2400">
              <a:latin typeface="Garamond"/>
              <a:cs typeface="Garamond"/>
            </a:endParaRPr>
          </a:p>
          <a:p>
            <a:pPr marL="12700" marR="2865120" algn="just">
              <a:lnSpc>
                <a:spcPts val="4029"/>
              </a:lnSpc>
              <a:spcBef>
                <a:spcPts val="219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Management Information</a:t>
            </a:r>
            <a:r>
              <a:rPr sz="28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System  Strategy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8200" y="990551"/>
            <a:ext cx="7543800" cy="58674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55800" y="300050"/>
            <a:ext cx="62337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SCOPE OF</a:t>
            </a:r>
            <a:r>
              <a:rPr sz="4000" b="0" spc="-50" dirty="0">
                <a:latin typeface="Garamond"/>
                <a:cs typeface="Garamond"/>
              </a:rPr>
              <a:t> </a:t>
            </a:r>
            <a:r>
              <a:rPr sz="4000" b="0" spc="-5" dirty="0">
                <a:latin typeface="Garamond"/>
                <a:cs typeface="Garamond"/>
              </a:rPr>
              <a:t>MANAGEMENT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4930" y="787653"/>
            <a:ext cx="685545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ROLES OF</a:t>
            </a:r>
            <a:r>
              <a:rPr sz="4400" b="0" spc="-7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MANAGEMENT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600" y="2047875"/>
            <a:ext cx="7924800" cy="35909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6240" y="414527"/>
            <a:ext cx="216407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6440" y="231140"/>
            <a:ext cx="8035290" cy="4872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Interpersonal role: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interacting with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people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both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organizational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members and</a:t>
            </a:r>
            <a:r>
              <a:rPr sz="3000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outsiders.</a:t>
            </a:r>
            <a:endParaRPr sz="3000">
              <a:latin typeface="Garamond"/>
              <a:cs typeface="Garamond"/>
            </a:endParaRPr>
          </a:p>
          <a:p>
            <a:pPr marL="12700" marR="6350" algn="just">
              <a:lnSpc>
                <a:spcPct val="100000"/>
              </a:lnSpc>
              <a:spcBef>
                <a:spcPts val="720"/>
              </a:spcBef>
            </a:pP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Figure head role: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 duties of ceremonial nature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such 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as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attending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social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functions of employees,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taking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an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important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customer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lunch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&amp;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so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on.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5"/>
              </a:spcBef>
            </a:pPr>
            <a:r>
              <a:rPr sz="3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Leader </a:t>
            </a: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role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leading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subordinates motivating and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encouraging</a:t>
            </a:r>
            <a:r>
              <a:rPr sz="30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them.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0"/>
              </a:spcBef>
            </a:pP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Liaison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connecting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link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between his organization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&amp;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outsiders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,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cultivate contacts outside his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vertical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chain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collect information useful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his</a:t>
            </a:r>
            <a:r>
              <a:rPr sz="30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3540" y="609041"/>
            <a:ext cx="64363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FFFF"/>
                </a:solidFill>
                <a:latin typeface="Garamond"/>
                <a:cs typeface="Garamond"/>
              </a:rPr>
              <a:t>Information </a:t>
            </a:r>
            <a:r>
              <a:rPr sz="3200" b="0" spc="-5" dirty="0">
                <a:solidFill>
                  <a:srgbClr val="FFFFFF"/>
                </a:solidFill>
                <a:latin typeface="Garamond"/>
                <a:cs typeface="Garamond"/>
              </a:rPr>
              <a:t>roles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: involves</a:t>
            </a:r>
            <a:r>
              <a:rPr sz="2800" b="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communication.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051" y="1191514"/>
            <a:ext cx="8093075" cy="22777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8580" marR="6985" indent="-56515" algn="just">
              <a:lnSpc>
                <a:spcPct val="100600"/>
              </a:lnSpc>
              <a:spcBef>
                <a:spcPts val="75"/>
              </a:spcBef>
            </a:pPr>
            <a:r>
              <a:rPr sz="3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Monitor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monitoring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role,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collects information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about all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factors which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affects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his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activities</a:t>
            </a:r>
            <a:endParaRPr sz="2800">
              <a:latin typeface="Garamond"/>
              <a:cs typeface="Garamond"/>
            </a:endParaRPr>
          </a:p>
          <a:p>
            <a:pPr marL="68580" marR="5080" algn="just">
              <a:lnSpc>
                <a:spcPct val="100000"/>
              </a:lnSpc>
              <a:spcBef>
                <a:spcPts val="675"/>
              </a:spcBef>
            </a:pPr>
            <a:r>
              <a:rPr sz="28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Disseminator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possesses privileged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information to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his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subordinates who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otherwise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not be in a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position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to collect  it.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440" y="3529965"/>
            <a:ext cx="23653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750060" algn="l"/>
              </a:tabLst>
            </a:pPr>
            <a:r>
              <a:rPr sz="28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Spokesperson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:  interacting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w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66998" y="3529965"/>
            <a:ext cx="14566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1295" marR="5080" indent="-18923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represents  outsiders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9119" y="3529965"/>
            <a:ext cx="387222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95"/>
              </a:spcBef>
              <a:tabLst>
                <a:tab pos="779145" algn="l"/>
                <a:tab pos="977265" algn="l"/>
                <a:tab pos="2553335" algn="l"/>
                <a:tab pos="3132455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hi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orga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nization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w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hile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k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customers,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supp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iers,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6440" y="4383404"/>
            <a:ext cx="75050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financers, government &amp;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other agencies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 the</a:t>
            </a:r>
            <a:r>
              <a:rPr sz="2800" spc="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society.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6440" y="228091"/>
            <a:ext cx="8034655" cy="13728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499"/>
              </a:lnSpc>
              <a:spcBef>
                <a:spcPts val="85"/>
              </a:spcBef>
            </a:pPr>
            <a:r>
              <a:rPr sz="3200" spc="-5" dirty="0">
                <a:solidFill>
                  <a:srgbClr val="FFFFFF"/>
                </a:solidFill>
              </a:rPr>
              <a:t>Decisional roles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: involves choosing most </a:t>
            </a:r>
            <a:r>
              <a:rPr sz="2800" b="0" spc="-10" dirty="0">
                <a:solidFill>
                  <a:srgbClr val="FFFFFF"/>
                </a:solidFill>
                <a:latin typeface="Garamond"/>
                <a:cs typeface="Garamond"/>
              </a:rPr>
              <a:t>appropriate  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alternative </a:t>
            </a:r>
            <a:r>
              <a:rPr sz="2800" b="0" spc="-10" dirty="0">
                <a:solidFill>
                  <a:srgbClr val="FFFFFF"/>
                </a:solidFill>
                <a:latin typeface="Garamond"/>
                <a:cs typeface="Garamond"/>
              </a:rPr>
              <a:t>among 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all so that organizational </a:t>
            </a:r>
            <a:r>
              <a:rPr sz="2800" b="0" spc="-10" dirty="0">
                <a:solidFill>
                  <a:srgbClr val="FFFFFF"/>
                </a:solidFill>
                <a:latin typeface="Garamond"/>
                <a:cs typeface="Garamond"/>
              </a:rPr>
              <a:t>objectives 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are  </a:t>
            </a:r>
            <a:r>
              <a:rPr sz="2800" b="0" spc="-10" dirty="0">
                <a:solidFill>
                  <a:srgbClr val="FFFFFF"/>
                </a:solidFill>
                <a:latin typeface="Garamond"/>
                <a:cs typeface="Garamond"/>
              </a:rPr>
              <a:t>achieved 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in an efficient</a:t>
            </a:r>
            <a:r>
              <a:rPr sz="2800" b="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b="0" spc="-5" dirty="0">
                <a:solidFill>
                  <a:srgbClr val="FFFFFF"/>
                </a:solidFill>
                <a:latin typeface="Garamond"/>
                <a:cs typeface="Garamond"/>
              </a:rPr>
              <a:t>manner1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440" y="1663953"/>
            <a:ext cx="8034655" cy="41071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715" algn="just">
              <a:lnSpc>
                <a:spcPct val="100299"/>
              </a:lnSpc>
              <a:spcBef>
                <a:spcPts val="90"/>
              </a:spcBef>
            </a:pP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Entrepreneur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: constantly looks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out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new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ideas &amp;  seeks to improve his unit by adopting it to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dynamic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environment.</a:t>
            </a:r>
            <a:endParaRPr sz="2800">
              <a:latin typeface="Garamond"/>
              <a:cs typeface="Garamond"/>
            </a:endParaRPr>
          </a:p>
          <a:p>
            <a:pPr marL="12700" marR="6350" algn="just">
              <a:lnSpc>
                <a:spcPct val="100299"/>
              </a:lnSpc>
              <a:spcBef>
                <a:spcPts val="685"/>
              </a:spcBef>
            </a:pPr>
            <a:r>
              <a:rPr sz="3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Disturbance handler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: works like a fire-fighter manager  contains forces and events which disturb normal  functioning of his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28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675"/>
              </a:spcBef>
            </a:pPr>
            <a:r>
              <a:rPr sz="28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Negotiator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negotiates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with various groups in the  organization. Such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groups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are employees, shareholders  and other outside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agencies.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" y="1905000"/>
            <a:ext cx="3048000" cy="3048000"/>
          </a:xfrm>
          <a:custGeom>
            <a:avLst/>
            <a:gdLst/>
            <a:ahLst/>
            <a:cxnLst/>
            <a:rect l="l" t="t" r="r" b="b"/>
            <a:pathLst>
              <a:path w="3048000" h="3048000">
                <a:moveTo>
                  <a:pt x="1524000" y="0"/>
                </a:moveTo>
                <a:lnTo>
                  <a:pt x="0" y="3048000"/>
                </a:lnTo>
                <a:lnTo>
                  <a:pt x="3048000" y="3048000"/>
                </a:lnTo>
                <a:lnTo>
                  <a:pt x="1524000" y="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800" y="1905000"/>
            <a:ext cx="3048000" cy="3048000"/>
          </a:xfrm>
          <a:custGeom>
            <a:avLst/>
            <a:gdLst/>
            <a:ahLst/>
            <a:cxnLst/>
            <a:rect l="l" t="t" r="r" b="b"/>
            <a:pathLst>
              <a:path w="3048000" h="3048000">
                <a:moveTo>
                  <a:pt x="0" y="3048000"/>
                </a:moveTo>
                <a:lnTo>
                  <a:pt x="1524000" y="0"/>
                </a:lnTo>
                <a:lnTo>
                  <a:pt x="3048000" y="3048000"/>
                </a:lnTo>
                <a:lnTo>
                  <a:pt x="0" y="3048000"/>
                </a:lnTo>
                <a:close/>
              </a:path>
            </a:pathLst>
          </a:custGeom>
          <a:ln w="12700">
            <a:solidFill>
              <a:srgbClr val="CC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24000" y="3276600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0" y="0"/>
                </a:moveTo>
                <a:lnTo>
                  <a:pt x="1371600" y="0"/>
                </a:lnTo>
              </a:path>
            </a:pathLst>
          </a:custGeom>
          <a:ln w="38100">
            <a:solidFill>
              <a:srgbClr val="CC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8712" y="4114800"/>
            <a:ext cx="2162810" cy="0"/>
          </a:xfrm>
          <a:custGeom>
            <a:avLst/>
            <a:gdLst/>
            <a:ahLst/>
            <a:cxnLst/>
            <a:rect l="l" t="t" r="r" b="b"/>
            <a:pathLst>
              <a:path w="2162810">
                <a:moveTo>
                  <a:pt x="0" y="0"/>
                </a:moveTo>
                <a:lnTo>
                  <a:pt x="2162238" y="0"/>
                </a:lnTo>
              </a:path>
            </a:pathLst>
          </a:custGeom>
          <a:ln w="38100">
            <a:solidFill>
              <a:srgbClr val="CC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04386" y="1913890"/>
            <a:ext cx="4747260" cy="2814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8955" indent="75565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FFFFFF"/>
                </a:solidFill>
                <a:latin typeface="Garamond"/>
                <a:cs typeface="Garamond"/>
              </a:rPr>
              <a:t>Top-level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management 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(president, </a:t>
            </a:r>
            <a:r>
              <a:rPr sz="2400" spc="-20" dirty="0">
                <a:solidFill>
                  <a:srgbClr val="FFFFFF"/>
                </a:solidFill>
                <a:latin typeface="Garamond"/>
                <a:cs typeface="Garamond"/>
              </a:rPr>
              <a:t>executive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vice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president)</a:t>
            </a:r>
            <a:endParaRPr sz="24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R="452120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Middle</a:t>
            </a:r>
            <a:r>
              <a:rPr sz="24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managers</a:t>
            </a:r>
            <a:endParaRPr sz="2400">
              <a:latin typeface="Garamond"/>
              <a:cs typeface="Garamond"/>
            </a:endParaRPr>
          </a:p>
          <a:p>
            <a:pPr marR="450850" algn="ctr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(chief engineer,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division head</a:t>
            </a:r>
            <a:r>
              <a:rPr sz="2400" spc="-3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Garamond"/>
                <a:cs typeface="Garamond"/>
              </a:rPr>
              <a:t>etc.)</a:t>
            </a:r>
            <a:endParaRPr sz="2400">
              <a:latin typeface="Garamond"/>
              <a:cs typeface="Garamond"/>
            </a:endParaRPr>
          </a:p>
          <a:p>
            <a:pPr marL="556260" marR="5080" indent="88519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First-line managers  (foreman, supervisor,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section</a:t>
            </a:r>
            <a:r>
              <a:rPr sz="24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Garamond"/>
                <a:cs typeface="Garamond"/>
              </a:rPr>
              <a:t>chief)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482344" y="834593"/>
            <a:ext cx="39477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dirty="0">
                <a:latin typeface="Garamond"/>
                <a:cs typeface="Garamond"/>
              </a:rPr>
              <a:t>Management</a:t>
            </a:r>
            <a:r>
              <a:rPr sz="4000" b="0" spc="-75" dirty="0">
                <a:latin typeface="Garamond"/>
                <a:cs typeface="Garamond"/>
              </a:rPr>
              <a:t> </a:t>
            </a:r>
            <a:r>
              <a:rPr sz="4000" b="0" spc="-15" dirty="0">
                <a:latin typeface="Garamond"/>
                <a:cs typeface="Garamond"/>
              </a:rPr>
              <a:t>Levels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95044" y="917462"/>
            <a:ext cx="3922395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245"/>
              </a:lnSpc>
            </a:pPr>
            <a:r>
              <a:rPr sz="4000" dirty="0">
                <a:solidFill>
                  <a:srgbClr val="FFCC00"/>
                </a:solidFill>
                <a:latin typeface="Garamond"/>
                <a:cs typeface="Garamond"/>
              </a:rPr>
              <a:t>Management</a:t>
            </a:r>
            <a:r>
              <a:rPr sz="4000" spc="-80" dirty="0">
                <a:solidFill>
                  <a:srgbClr val="FFCC00"/>
                </a:solidFill>
                <a:latin typeface="Garamond"/>
                <a:cs typeface="Garamond"/>
              </a:rPr>
              <a:t> </a:t>
            </a:r>
            <a:r>
              <a:rPr sz="4000" spc="-15" dirty="0">
                <a:solidFill>
                  <a:srgbClr val="FFCC00"/>
                </a:solidFill>
                <a:latin typeface="Garamond"/>
                <a:cs typeface="Garamond"/>
              </a:rPr>
              <a:t>Levels</a:t>
            </a:r>
            <a:endParaRPr sz="4000">
              <a:latin typeface="Garamond"/>
              <a:cs typeface="Garamon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0" y="0"/>
            <a:ext cx="64008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73632" y="2134514"/>
            <a:ext cx="5498429" cy="2525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4840" y="1033272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4832" y="741019"/>
            <a:ext cx="7740015" cy="38303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865"/>
              </a:spcBef>
            </a:pPr>
            <a:r>
              <a:rPr sz="3200" b="1" dirty="0">
                <a:solidFill>
                  <a:srgbClr val="FFC000"/>
                </a:solidFill>
                <a:latin typeface="Garamond"/>
                <a:cs typeface="Garamond"/>
              </a:rPr>
              <a:t>Top </a:t>
            </a:r>
            <a:r>
              <a:rPr sz="3200" b="1" spc="-5" dirty="0">
                <a:solidFill>
                  <a:srgbClr val="FFC000"/>
                </a:solidFill>
                <a:latin typeface="Garamond"/>
                <a:cs typeface="Garamond"/>
              </a:rPr>
              <a:t>level</a:t>
            </a:r>
            <a:r>
              <a:rPr sz="3200" b="1" spc="-25" dirty="0">
                <a:solidFill>
                  <a:srgbClr val="FFC000"/>
                </a:solidFill>
                <a:latin typeface="Garamond"/>
                <a:cs typeface="Garamond"/>
              </a:rPr>
              <a:t> </a:t>
            </a:r>
            <a:r>
              <a:rPr sz="3200" b="1" spc="-5" dirty="0">
                <a:solidFill>
                  <a:srgbClr val="FFC000"/>
                </a:solidFill>
                <a:latin typeface="Garamond"/>
                <a:cs typeface="Garamond"/>
              </a:rPr>
              <a:t>management: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b="1" dirty="0">
                <a:solidFill>
                  <a:srgbClr val="FFFFFF"/>
                </a:solidFill>
                <a:latin typeface="Garamond"/>
                <a:cs typeface="Garamond"/>
              </a:rPr>
              <a:t>-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determines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goals and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objectives</a:t>
            </a:r>
            <a:endParaRPr sz="3200">
              <a:latin typeface="Garamond"/>
              <a:cs typeface="Garamond"/>
            </a:endParaRPr>
          </a:p>
          <a:p>
            <a:pPr marL="152400" marR="226695" indent="-14033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-performs overall planning, organizing,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staffing,  directing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controlling</a:t>
            </a:r>
            <a:endParaRPr sz="3200">
              <a:latin typeface="Garamond"/>
              <a:cs typeface="Garamond"/>
            </a:endParaRPr>
          </a:p>
          <a:p>
            <a:pPr marL="152400" marR="5080" indent="-14033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-integrates organization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with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environment,  balances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interest groups &amp; is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responsible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for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overall results.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4840" y="1033272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6355" y="741019"/>
            <a:ext cx="7795259" cy="27571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865"/>
              </a:spcBef>
            </a:pPr>
            <a:r>
              <a:rPr sz="3200" b="1" spc="-5" dirty="0">
                <a:solidFill>
                  <a:srgbClr val="FFC000"/>
                </a:solidFill>
                <a:latin typeface="Garamond"/>
                <a:cs typeface="Garamond"/>
              </a:rPr>
              <a:t>Middle</a:t>
            </a:r>
            <a:r>
              <a:rPr sz="3200" b="1" spc="-20" dirty="0">
                <a:solidFill>
                  <a:srgbClr val="FFC000"/>
                </a:solidFill>
                <a:latin typeface="Garamond"/>
                <a:cs typeface="Garamond"/>
              </a:rPr>
              <a:t> </a:t>
            </a:r>
            <a:r>
              <a:rPr sz="3200" b="1" spc="-5" dirty="0">
                <a:solidFill>
                  <a:srgbClr val="FFC000"/>
                </a:solidFill>
                <a:latin typeface="Garamond"/>
                <a:cs typeface="Garamond"/>
              </a:rPr>
              <a:t>management:</a:t>
            </a:r>
            <a:endParaRPr sz="3200">
              <a:latin typeface="Garamond"/>
              <a:cs typeface="Garamond"/>
            </a:endParaRPr>
          </a:p>
          <a:p>
            <a:pPr marL="151130" marR="5080" indent="-139065">
              <a:lnSpc>
                <a:spcPct val="100000"/>
              </a:lnSpc>
              <a:spcBef>
                <a:spcPts val="770"/>
              </a:spcBef>
              <a:tabLst>
                <a:tab pos="1984375" algn="l"/>
                <a:tab pos="3655060" algn="l"/>
                <a:tab pos="4305935" algn="l"/>
                <a:tab pos="6290310" algn="l"/>
                <a:tab pos="6764655" algn="l"/>
              </a:tabLst>
            </a:pP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-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est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bli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s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he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program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fo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	depart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m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ent	&amp;	carri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out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functions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for achieving specific</a:t>
            </a:r>
            <a:r>
              <a:rPr sz="3200" spc="7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goals.</a:t>
            </a:r>
            <a:endParaRPr sz="3200">
              <a:latin typeface="Garamond"/>
              <a:cs typeface="Garamond"/>
            </a:endParaRPr>
          </a:p>
          <a:p>
            <a:pPr marL="151130" marR="8255" indent="-139065">
              <a:lnSpc>
                <a:spcPct val="100000"/>
              </a:lnSpc>
              <a:spcBef>
                <a:spcPts val="770"/>
              </a:spcBef>
              <a:tabLst>
                <a:tab pos="1776095" algn="l"/>
                <a:tab pos="2783840" algn="l"/>
                <a:tab pos="5267960" algn="l"/>
                <a:tab pos="6040755" algn="l"/>
              </a:tabLst>
            </a:pP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-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traini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	development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	emplo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y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ees,  integrating various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parts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department.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4840" y="1033272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4832" y="741019"/>
            <a:ext cx="7565390" cy="324485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865"/>
              </a:spcBef>
            </a:pPr>
            <a:r>
              <a:rPr sz="3200" b="1" spc="-5" dirty="0">
                <a:solidFill>
                  <a:srgbClr val="FFC000"/>
                </a:solidFill>
                <a:latin typeface="Garamond"/>
                <a:cs typeface="Garamond"/>
              </a:rPr>
              <a:t>Supervisory</a:t>
            </a:r>
            <a:r>
              <a:rPr sz="3200" b="1" spc="-25" dirty="0">
                <a:solidFill>
                  <a:srgbClr val="FFC000"/>
                </a:solidFill>
                <a:latin typeface="Garamond"/>
                <a:cs typeface="Garamond"/>
              </a:rPr>
              <a:t> </a:t>
            </a:r>
            <a:r>
              <a:rPr sz="3200" b="1" spc="-5" dirty="0">
                <a:solidFill>
                  <a:srgbClr val="FFC000"/>
                </a:solidFill>
                <a:latin typeface="Garamond"/>
                <a:cs typeface="Garamond"/>
              </a:rPr>
              <a:t>management:</a:t>
            </a:r>
            <a:endParaRPr sz="3200">
              <a:latin typeface="Garamond"/>
              <a:cs typeface="Garamond"/>
            </a:endParaRPr>
          </a:p>
          <a:p>
            <a:pPr marL="152400" marR="5080" indent="-140335">
              <a:lnSpc>
                <a:spcPct val="100000"/>
              </a:lnSpc>
              <a:spcBef>
                <a:spcPts val="770"/>
              </a:spcBef>
            </a:pP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-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concerned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with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efficiency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in using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resources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 organization.</a:t>
            </a:r>
            <a:endParaRPr sz="3200">
              <a:latin typeface="Garamond"/>
              <a:cs typeface="Garamond"/>
            </a:endParaRPr>
          </a:p>
          <a:p>
            <a:pPr marL="152400" marR="400050" indent="-14033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-supervisor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 executor of policies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&amp;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procedures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making 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series of decisions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with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well-defined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&amp; specified</a:t>
            </a:r>
            <a:r>
              <a:rPr sz="3200" spc="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81200" y="2362200"/>
            <a:ext cx="4267200" cy="3276600"/>
          </a:xfrm>
          <a:custGeom>
            <a:avLst/>
            <a:gdLst/>
            <a:ahLst/>
            <a:cxnLst/>
            <a:rect l="l" t="t" r="r" b="b"/>
            <a:pathLst>
              <a:path w="4267200" h="3276600">
                <a:moveTo>
                  <a:pt x="0" y="3276600"/>
                </a:moveTo>
                <a:lnTo>
                  <a:pt x="4267200" y="3276600"/>
                </a:lnTo>
                <a:lnTo>
                  <a:pt x="4267200" y="0"/>
                </a:lnTo>
                <a:lnTo>
                  <a:pt x="0" y="0"/>
                </a:lnTo>
                <a:lnTo>
                  <a:pt x="0" y="3276600"/>
                </a:lnTo>
                <a:close/>
              </a:path>
            </a:pathLst>
          </a:custGeom>
          <a:solidFill>
            <a:srgbClr val="9CE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81200" y="2362200"/>
            <a:ext cx="4267200" cy="3276600"/>
          </a:xfrm>
          <a:custGeom>
            <a:avLst/>
            <a:gdLst/>
            <a:ahLst/>
            <a:cxnLst/>
            <a:rect l="l" t="t" r="r" b="b"/>
            <a:pathLst>
              <a:path w="4267200" h="3276600">
                <a:moveTo>
                  <a:pt x="0" y="3276600"/>
                </a:moveTo>
                <a:lnTo>
                  <a:pt x="4267200" y="3276600"/>
                </a:lnTo>
                <a:lnTo>
                  <a:pt x="4267200" y="0"/>
                </a:lnTo>
                <a:lnTo>
                  <a:pt x="0" y="0"/>
                </a:lnTo>
                <a:lnTo>
                  <a:pt x="0" y="327660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87042" y="1848992"/>
            <a:ext cx="1019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Lowest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852" y="1848992"/>
            <a:ext cx="22504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85289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Mid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d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le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229" dirty="0">
                <a:solidFill>
                  <a:srgbClr val="FFFFFF"/>
                </a:solidFill>
                <a:latin typeface="Garamond"/>
                <a:cs typeface="Garamond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op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59073" y="525221"/>
            <a:ext cx="3007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i="1" spc="-5" dirty="0">
                <a:latin typeface="Garamond"/>
                <a:cs typeface="Garamond"/>
              </a:rPr>
              <a:t>Managerial</a:t>
            </a:r>
            <a:r>
              <a:rPr sz="4000" b="0" i="1" spc="-65" dirty="0">
                <a:latin typeface="Garamond"/>
                <a:cs typeface="Garamond"/>
              </a:rPr>
              <a:t> </a:t>
            </a:r>
            <a:r>
              <a:rPr sz="4000" b="0" i="1" spc="5" dirty="0">
                <a:latin typeface="Garamond"/>
                <a:cs typeface="Garamond"/>
              </a:rPr>
              <a:t>Level</a:t>
            </a:r>
            <a:endParaRPr sz="4000">
              <a:latin typeface="Garamond"/>
              <a:cs typeface="Garamond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92222" y="3556329"/>
            <a:ext cx="2569464" cy="913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81200" y="2895600"/>
            <a:ext cx="4267200" cy="1143000"/>
          </a:xfrm>
          <a:custGeom>
            <a:avLst/>
            <a:gdLst/>
            <a:ahLst/>
            <a:cxnLst/>
            <a:rect l="l" t="t" r="r" b="b"/>
            <a:pathLst>
              <a:path w="4267200" h="1143000">
                <a:moveTo>
                  <a:pt x="0" y="1143000"/>
                </a:moveTo>
                <a:lnTo>
                  <a:pt x="42672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81200" y="3962400"/>
            <a:ext cx="4267200" cy="1143000"/>
          </a:xfrm>
          <a:custGeom>
            <a:avLst/>
            <a:gdLst/>
            <a:ahLst/>
            <a:cxnLst/>
            <a:rect l="l" t="t" r="r" b="b"/>
            <a:pathLst>
              <a:path w="4267200" h="1143000">
                <a:moveTo>
                  <a:pt x="0" y="1143000"/>
                </a:moveTo>
                <a:lnTo>
                  <a:pt x="42672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20898" y="4504309"/>
            <a:ext cx="2258694" cy="851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51886" y="2655790"/>
            <a:ext cx="2044827" cy="7526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990470" y="5799226"/>
            <a:ext cx="4088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Skills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required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versus</a:t>
            </a:r>
            <a:r>
              <a:rPr sz="2400" spc="-8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24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500" y="1157732"/>
            <a:ext cx="36417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Managerial</a:t>
            </a:r>
            <a:r>
              <a:rPr sz="32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Skills: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1967229"/>
            <a:ext cx="4882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Managers need </a:t>
            </a:r>
            <a:r>
              <a:rPr sz="2400" spc="-5" dirty="0">
                <a:solidFill>
                  <a:srgbClr val="FFFFFF"/>
                </a:solidFill>
                <a:latin typeface="Tahoma"/>
                <a:cs typeface="Tahoma"/>
              </a:rPr>
              <a:t>three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types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2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skills: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078" y="2577211"/>
            <a:ext cx="13233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Technical: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9682" y="2580258"/>
            <a:ext cx="615759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685" marR="5080" indent="-762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Specific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subject related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skills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such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as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engineering,  accounting,</a:t>
            </a:r>
            <a:r>
              <a:rPr sz="22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etc…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9678" y="3398011"/>
            <a:ext cx="799909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9620" marR="30480" indent="-2002155">
              <a:lnSpc>
                <a:spcPct val="100000"/>
              </a:lnSpc>
              <a:spcBef>
                <a:spcPts val="95"/>
              </a:spcBef>
              <a:tabLst>
                <a:tab pos="2039620" algn="l"/>
              </a:tabLst>
            </a:pPr>
            <a:r>
              <a:rPr sz="3000" b="1" spc="-7" baseline="5555" dirty="0">
                <a:solidFill>
                  <a:srgbClr val="FFFFFF"/>
                </a:solidFill>
                <a:latin typeface="Tahoma"/>
                <a:cs typeface="Tahoma"/>
              </a:rPr>
              <a:t>Interpersonal:	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Skills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related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to dealing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with others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and leading, 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motivating,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or controlling</a:t>
            </a:r>
            <a:r>
              <a:rPr sz="22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them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5500" y="4253865"/>
            <a:ext cx="1552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Conce</a:t>
            </a: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tual: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77833" y="4253865"/>
            <a:ext cx="4254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wi</a:t>
            </a:r>
            <a:r>
              <a:rPr sz="2200" spc="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02382" y="4253865"/>
            <a:ext cx="577913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956944" algn="l"/>
                <a:tab pos="1402080" algn="l"/>
                <a:tab pos="1429385" algn="l"/>
                <a:tab pos="2478405" algn="l"/>
                <a:tab pos="3077210" algn="l"/>
                <a:tab pos="4065270" algn="l"/>
                <a:tab pos="5097145" algn="l"/>
              </a:tabLst>
            </a:pP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Ability	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to	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discern	the	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critical	factors	that  determine		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as </a:t>
            </a:r>
            <a:r>
              <a:rPr sz="2200" spc="-15" dirty="0">
                <a:solidFill>
                  <a:srgbClr val="FFFFFF"/>
                </a:solidFill>
                <a:latin typeface="Tahoma"/>
                <a:cs typeface="Tahoma"/>
              </a:rPr>
              <a:t>organization’s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success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or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failure.  Ability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see the </a:t>
            </a:r>
            <a:r>
              <a:rPr sz="2200" spc="-15" dirty="0">
                <a:solidFill>
                  <a:srgbClr val="FFFFFF"/>
                </a:solidFill>
                <a:latin typeface="Tahoma"/>
                <a:cs typeface="Tahoma"/>
              </a:rPr>
              <a:t>forest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spite </a:t>
            </a:r>
            <a:r>
              <a:rPr sz="2200" spc="-5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2200" spc="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ahoma"/>
                <a:cs typeface="Tahoma"/>
              </a:rPr>
              <a:t>trees.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39621" y="337820"/>
            <a:ext cx="6062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EVOLUTION </a:t>
            </a:r>
            <a:r>
              <a:rPr sz="3000" dirty="0"/>
              <a:t>OF</a:t>
            </a:r>
            <a:r>
              <a:rPr sz="3000" spc="-114" dirty="0"/>
              <a:t> </a:t>
            </a:r>
            <a:r>
              <a:rPr sz="3000" dirty="0"/>
              <a:t>MANAGEMENT</a:t>
            </a:r>
            <a:endParaRPr sz="3000"/>
          </a:p>
        </p:txBody>
      </p:sp>
      <p:sp>
        <p:nvSpPr>
          <p:cNvPr id="7" name="object 7"/>
          <p:cNvSpPr/>
          <p:nvPr/>
        </p:nvSpPr>
        <p:spPr>
          <a:xfrm>
            <a:off x="472440" y="1156716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2808" y="917803"/>
            <a:ext cx="5496560" cy="573278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720"/>
              </a:spcBef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Classification:</a:t>
            </a:r>
            <a:endParaRPr sz="26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-Early management</a:t>
            </a:r>
            <a:r>
              <a:rPr sz="26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approaches</a:t>
            </a:r>
            <a:endParaRPr sz="2600">
              <a:latin typeface="Garamond"/>
              <a:cs typeface="Garamond"/>
            </a:endParaRPr>
          </a:p>
          <a:p>
            <a:pPr marL="986155" indent="-222885">
              <a:lnSpc>
                <a:spcPct val="100000"/>
              </a:lnSpc>
              <a:spcBef>
                <a:spcPts val="625"/>
              </a:spcBef>
              <a:buChar char="*"/>
              <a:tabLst>
                <a:tab pos="986790" algn="l"/>
              </a:tabLst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Taylor’s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scientific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2600">
              <a:latin typeface="Garamond"/>
              <a:cs typeface="Garamond"/>
            </a:endParaRPr>
          </a:p>
          <a:p>
            <a:pPr marL="986790" indent="-222885">
              <a:lnSpc>
                <a:spcPct val="100000"/>
              </a:lnSpc>
              <a:spcBef>
                <a:spcPts val="625"/>
              </a:spcBef>
              <a:buChar char="*"/>
              <a:tabLst>
                <a:tab pos="98679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Foyal’s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administrative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2600">
              <a:latin typeface="Garamond"/>
              <a:cs typeface="Garamond"/>
            </a:endParaRPr>
          </a:p>
          <a:p>
            <a:pPr marL="986155" indent="-222885">
              <a:lnSpc>
                <a:spcPct val="100000"/>
              </a:lnSpc>
              <a:spcBef>
                <a:spcPts val="625"/>
              </a:spcBef>
              <a:buChar char="*"/>
              <a:tabLst>
                <a:tab pos="986790" algn="l"/>
              </a:tabLst>
            </a:pP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bureaucracy</a:t>
            </a:r>
            <a:endParaRPr sz="26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-Neo classical</a:t>
            </a:r>
            <a:r>
              <a:rPr sz="2600" spc="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approches</a:t>
            </a:r>
            <a:endParaRPr sz="2600">
              <a:latin typeface="Garamond"/>
              <a:cs typeface="Garamond"/>
            </a:endParaRPr>
          </a:p>
          <a:p>
            <a:pPr marL="1068705" indent="-305435">
              <a:lnSpc>
                <a:spcPct val="100000"/>
              </a:lnSpc>
              <a:spcBef>
                <a:spcPts val="625"/>
              </a:spcBef>
              <a:buChar char="*"/>
              <a:tabLst>
                <a:tab pos="1068705" algn="l"/>
                <a:tab pos="1069340" algn="l"/>
              </a:tabLst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human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relations</a:t>
            </a:r>
            <a:r>
              <a:rPr sz="26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movement</a:t>
            </a:r>
            <a:endParaRPr sz="2600">
              <a:latin typeface="Garamond"/>
              <a:cs typeface="Garamond"/>
            </a:endParaRPr>
          </a:p>
          <a:p>
            <a:pPr marL="1068705" indent="-305435">
              <a:lnSpc>
                <a:spcPct val="100000"/>
              </a:lnSpc>
              <a:spcBef>
                <a:spcPts val="625"/>
              </a:spcBef>
              <a:buChar char="*"/>
              <a:tabLst>
                <a:tab pos="1068705" algn="l"/>
                <a:tab pos="1069340" algn="l"/>
              </a:tabLst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behavioural approach</a:t>
            </a:r>
            <a:endParaRPr sz="26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-Modern management</a:t>
            </a:r>
            <a:r>
              <a:rPr sz="26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approaches</a:t>
            </a:r>
            <a:endParaRPr sz="2600">
              <a:latin typeface="Garamond"/>
              <a:cs typeface="Garamond"/>
            </a:endParaRPr>
          </a:p>
          <a:p>
            <a:pPr marL="986155" indent="-222885">
              <a:lnSpc>
                <a:spcPct val="100000"/>
              </a:lnSpc>
              <a:spcBef>
                <a:spcPts val="625"/>
              </a:spcBef>
              <a:buChar char="*"/>
              <a:tabLst>
                <a:tab pos="986790" algn="l"/>
              </a:tabLst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quantitative/management</a:t>
            </a:r>
            <a:r>
              <a:rPr sz="2600" spc="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science</a:t>
            </a:r>
            <a:endParaRPr sz="2600">
              <a:latin typeface="Garamond"/>
              <a:cs typeface="Garamond"/>
            </a:endParaRPr>
          </a:p>
          <a:p>
            <a:pPr marL="986155" indent="-222885">
              <a:lnSpc>
                <a:spcPct val="100000"/>
              </a:lnSpc>
              <a:spcBef>
                <a:spcPts val="625"/>
              </a:spcBef>
              <a:buChar char="*"/>
              <a:tabLst>
                <a:tab pos="986790" algn="l"/>
              </a:tabLst>
            </a:pP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systems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approach</a:t>
            </a:r>
            <a:endParaRPr sz="2600">
              <a:latin typeface="Garamond"/>
              <a:cs typeface="Garamond"/>
            </a:endParaRPr>
          </a:p>
          <a:p>
            <a:pPr marL="986155" indent="-222885">
              <a:lnSpc>
                <a:spcPct val="100000"/>
              </a:lnSpc>
              <a:spcBef>
                <a:spcPts val="625"/>
              </a:spcBef>
              <a:buChar char="*"/>
              <a:tabLst>
                <a:tab pos="98679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contingency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approach.</a:t>
            </a:r>
            <a:endParaRPr sz="26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1560" y="167132"/>
            <a:ext cx="55060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Taylor’s </a:t>
            </a:r>
            <a:r>
              <a:rPr sz="3200" spc="-5" dirty="0"/>
              <a:t>Scientific</a:t>
            </a:r>
            <a:r>
              <a:rPr sz="3200" spc="-70" dirty="0"/>
              <a:t> </a:t>
            </a:r>
            <a:r>
              <a:rPr sz="3200" dirty="0"/>
              <a:t>Management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383540" y="833172"/>
            <a:ext cx="8090534" cy="26765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Principles</a:t>
            </a:r>
            <a:r>
              <a:rPr sz="2400" i="1" spc="-45" dirty="0">
                <a:solidFill>
                  <a:srgbClr val="FFFFFF"/>
                </a:solidFill>
                <a:latin typeface="Garamond"/>
                <a:cs typeface="Garamond"/>
              </a:rPr>
              <a:t>:</a:t>
            </a:r>
            <a:endParaRPr sz="2400">
              <a:latin typeface="Garamond"/>
              <a:cs typeface="Garamond"/>
            </a:endParaRPr>
          </a:p>
          <a:p>
            <a:pPr marL="469900" indent="-457200">
              <a:lnSpc>
                <a:spcPct val="100000"/>
              </a:lnSpc>
              <a:spcBef>
                <a:spcPts val="555"/>
              </a:spcBef>
              <a:buSzPct val="85416"/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Time &amp;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Motion</a:t>
            </a:r>
            <a:r>
              <a:rPr sz="24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Study</a:t>
            </a:r>
            <a:endParaRPr sz="2400">
              <a:latin typeface="Garamond"/>
              <a:cs typeface="Garamond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SzPct val="85416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Differential</a:t>
            </a:r>
            <a:r>
              <a:rPr sz="24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Payment</a:t>
            </a:r>
            <a:endParaRPr sz="2400">
              <a:latin typeface="Garamond"/>
              <a:cs typeface="Garamond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SzPct val="85416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Drastic Reorganization of</a:t>
            </a:r>
            <a:r>
              <a:rPr sz="24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Supervision</a:t>
            </a:r>
            <a:endParaRPr sz="2400">
              <a:latin typeface="Garamond"/>
              <a:cs typeface="Garamond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SzPct val="85416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Scientific Recruitment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&amp;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Training</a:t>
            </a:r>
            <a:endParaRPr sz="2400">
              <a:latin typeface="Garamond"/>
              <a:cs typeface="Garamond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SzPct val="85416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Intimate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Friendly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Cooperation b/w the management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&amp;</a:t>
            </a:r>
            <a:r>
              <a:rPr sz="24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Workers</a:t>
            </a:r>
            <a:endParaRPr sz="24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1560" y="662381"/>
            <a:ext cx="55016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Taylor’s </a:t>
            </a:r>
            <a:r>
              <a:rPr sz="3200" spc="-5" dirty="0"/>
              <a:t>Scientific</a:t>
            </a:r>
            <a:r>
              <a:rPr sz="3200" spc="-85" dirty="0"/>
              <a:t> </a:t>
            </a:r>
            <a:r>
              <a:rPr sz="3200" dirty="0"/>
              <a:t>Management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777240" y="2403348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214116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4024884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4494276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240" y="5305044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64540" y="1719693"/>
            <a:ext cx="7675880" cy="420878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800" b="1" spc="-5" dirty="0">
                <a:solidFill>
                  <a:srgbClr val="F88D43"/>
                </a:solidFill>
                <a:latin typeface="Garamond"/>
                <a:cs typeface="Garamond"/>
              </a:rPr>
              <a:t>General</a:t>
            </a:r>
            <a:r>
              <a:rPr sz="2800" b="1" spc="-15" dirty="0">
                <a:solidFill>
                  <a:srgbClr val="F88D43"/>
                </a:solidFill>
                <a:latin typeface="Garamond"/>
                <a:cs typeface="Garamond"/>
              </a:rPr>
              <a:t> </a:t>
            </a:r>
            <a:r>
              <a:rPr sz="2800" b="1" spc="-5" dirty="0">
                <a:solidFill>
                  <a:srgbClr val="F88D43"/>
                </a:solidFill>
                <a:latin typeface="Garamond"/>
                <a:cs typeface="Garamond"/>
              </a:rPr>
              <a:t>Approach</a:t>
            </a:r>
            <a:endParaRPr sz="2800">
              <a:latin typeface="Garamond"/>
              <a:cs typeface="Garamond"/>
            </a:endParaRPr>
          </a:p>
          <a:p>
            <a:pPr marL="355600" marR="527050">
              <a:lnSpc>
                <a:spcPts val="2690"/>
              </a:lnSpc>
              <a:spcBef>
                <a:spcPts val="990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Developed standard method for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performing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each  job.</a:t>
            </a:r>
            <a:endParaRPr sz="2800">
              <a:latin typeface="Garamond"/>
              <a:cs typeface="Garamond"/>
            </a:endParaRPr>
          </a:p>
          <a:p>
            <a:pPr marL="355600" marR="304165">
              <a:lnSpc>
                <a:spcPts val="2690"/>
              </a:lnSpc>
              <a:spcBef>
                <a:spcPts val="1000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Selected workers with appropriate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abilities for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each  job.</a:t>
            </a:r>
            <a:endParaRPr sz="280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360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Trained workers in standard method.</a:t>
            </a:r>
            <a:endParaRPr sz="2800">
              <a:latin typeface="Garamond"/>
              <a:cs typeface="Garamond"/>
            </a:endParaRPr>
          </a:p>
          <a:p>
            <a:pPr marL="355600" marR="5080">
              <a:lnSpc>
                <a:spcPts val="2690"/>
              </a:lnSpc>
              <a:spcBef>
                <a:spcPts val="985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Supported workers by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planning work 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eliminating  interruptions.</a:t>
            </a:r>
            <a:endParaRPr sz="2800">
              <a:latin typeface="Garamond"/>
              <a:cs typeface="Garamond"/>
            </a:endParaRPr>
          </a:p>
          <a:p>
            <a:pPr marL="355600" marR="400050">
              <a:lnSpc>
                <a:spcPct val="80000"/>
              </a:lnSpc>
              <a:spcBef>
                <a:spcPts val="1030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Provided wage incentives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to workers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increased  output.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1560" y="205232"/>
            <a:ext cx="55060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Taylor’s </a:t>
            </a:r>
            <a:r>
              <a:rPr sz="3200" spc="-5" dirty="0"/>
              <a:t>Scientific</a:t>
            </a:r>
            <a:r>
              <a:rPr sz="3200" spc="-70" dirty="0"/>
              <a:t> </a:t>
            </a:r>
            <a:r>
              <a:rPr sz="3200" dirty="0"/>
              <a:t>Management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929639" y="1563624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2276855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39" y="2673095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9639" y="4178808"/>
            <a:ext cx="190500" cy="196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39" y="4892040"/>
            <a:ext cx="190500" cy="196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9639" y="5288279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6939" y="1007109"/>
            <a:ext cx="7242175" cy="4861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5" dirty="0">
                <a:solidFill>
                  <a:srgbClr val="F88D43"/>
                </a:solidFill>
                <a:latin typeface="Garamond"/>
                <a:cs typeface="Garamond"/>
              </a:rPr>
              <a:t>Contributions</a:t>
            </a:r>
            <a:endParaRPr sz="2600">
              <a:latin typeface="Garamond"/>
              <a:cs typeface="Garamond"/>
            </a:endParaRPr>
          </a:p>
          <a:p>
            <a:pPr marL="355600" marR="297180">
              <a:lnSpc>
                <a:spcPct val="80000"/>
              </a:lnSpc>
              <a:spcBef>
                <a:spcPts val="620"/>
              </a:spcBef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Demonstrated the importance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compensation for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performance.</a:t>
            </a:r>
            <a:endParaRPr sz="2600">
              <a:latin typeface="Garamond"/>
              <a:cs typeface="Garamond"/>
            </a:endParaRPr>
          </a:p>
          <a:p>
            <a:pPr marL="355600" marR="87630">
              <a:lnSpc>
                <a:spcPct val="90000"/>
              </a:lnSpc>
              <a:spcBef>
                <a:spcPts val="315"/>
              </a:spcBef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Initiated the careful study of tasks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jobs.  Demonstrated the importance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of personnel 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their  training.</a:t>
            </a:r>
            <a:endParaRPr sz="26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600" b="1" spc="-5" dirty="0">
                <a:solidFill>
                  <a:srgbClr val="F88D43"/>
                </a:solidFill>
                <a:latin typeface="Garamond"/>
                <a:cs typeface="Garamond"/>
              </a:rPr>
              <a:t>Criticisms</a:t>
            </a:r>
            <a:endParaRPr sz="2600">
              <a:latin typeface="Garamond"/>
              <a:cs typeface="Garamond"/>
            </a:endParaRPr>
          </a:p>
          <a:p>
            <a:pPr marL="355600" marR="104775">
              <a:lnSpc>
                <a:spcPts val="2500"/>
              </a:lnSpc>
              <a:spcBef>
                <a:spcPts val="600"/>
              </a:spcBef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Did not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appreciate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social context of work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higher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needs of</a:t>
            </a:r>
            <a:r>
              <a:rPr sz="26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workers.</a:t>
            </a:r>
            <a:endParaRPr sz="260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15"/>
              </a:spcBef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Did not acknowledge variance among</a:t>
            </a:r>
            <a:r>
              <a:rPr sz="26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individuals.</a:t>
            </a:r>
            <a:endParaRPr sz="2600">
              <a:latin typeface="Garamond"/>
              <a:cs typeface="Garamond"/>
            </a:endParaRPr>
          </a:p>
          <a:p>
            <a:pPr marL="355600" marR="5080">
              <a:lnSpc>
                <a:spcPct val="80000"/>
              </a:lnSpc>
              <a:spcBef>
                <a:spcPts val="625"/>
              </a:spcBef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Tended to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regard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workers as uninformed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ignored  their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ideas</a:t>
            </a:r>
            <a:endParaRPr sz="26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14652" y="330149"/>
            <a:ext cx="61563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Administrative</a:t>
            </a:r>
            <a:r>
              <a:rPr sz="4400" b="0" spc="-80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Management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12618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72465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962460"/>
            <a:ext cx="7403465" cy="539115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3200" spc="-5" dirty="0">
                <a:solidFill>
                  <a:srgbClr val="FF3300"/>
                </a:solidFill>
                <a:latin typeface="Garamond"/>
                <a:cs typeface="Garamond"/>
              </a:rPr>
              <a:t>Focus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:</a:t>
            </a:r>
            <a:endParaRPr sz="32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1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 rather than the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individual</a:t>
            </a:r>
            <a:endParaRPr sz="2800">
              <a:latin typeface="Garamond"/>
              <a:cs typeface="Garamond"/>
            </a:endParaRPr>
          </a:p>
          <a:p>
            <a:pPr marL="413384" marR="5080" indent="-287020">
              <a:lnSpc>
                <a:spcPct val="100000"/>
              </a:lnSpc>
              <a:spcBef>
                <a:spcPts val="67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Delineated the management functions of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planning,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organizing, commanding, coordinating,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controlling</a:t>
            </a:r>
            <a:endParaRPr sz="28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3200" spc="-5" dirty="0">
                <a:solidFill>
                  <a:srgbClr val="FF3300"/>
                </a:solidFill>
                <a:latin typeface="Garamond"/>
                <a:cs typeface="Garamond"/>
              </a:rPr>
              <a:t>Henri</a:t>
            </a:r>
            <a:r>
              <a:rPr sz="3200" spc="-10" dirty="0">
                <a:solidFill>
                  <a:srgbClr val="FF3300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3300"/>
                </a:solidFill>
                <a:latin typeface="Garamond"/>
                <a:cs typeface="Garamond"/>
              </a:rPr>
              <a:t>Fayol:</a:t>
            </a:r>
            <a:endParaRPr sz="3200">
              <a:latin typeface="Garamond"/>
              <a:cs typeface="Garamond"/>
            </a:endParaRPr>
          </a:p>
          <a:p>
            <a:pPr marL="413384" marR="1096645" indent="-287020">
              <a:lnSpc>
                <a:spcPct val="100000"/>
              </a:lnSpc>
              <a:spcBef>
                <a:spcPts val="710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Developed a set of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14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general principles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of  management.</a:t>
            </a:r>
            <a:endParaRPr sz="2800">
              <a:latin typeface="Garamond"/>
              <a:cs typeface="Garamond"/>
            </a:endParaRPr>
          </a:p>
          <a:p>
            <a:pPr marL="413384" marR="414655" indent="-287020">
              <a:lnSpc>
                <a:spcPct val="100000"/>
              </a:lnSpc>
              <a:spcBef>
                <a:spcPts val="67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His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managerial functions of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planning,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leading,  organizing,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controlling are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routinely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used in  modern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organizations.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14652" y="330149"/>
            <a:ext cx="61563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Administrative</a:t>
            </a:r>
            <a:r>
              <a:rPr sz="4400" b="0" spc="-80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Management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1225042"/>
            <a:ext cx="5659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14 General Principles </a:t>
            </a:r>
            <a:r>
              <a:rPr sz="2800" b="1" spc="-1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800" b="1" spc="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Management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9075" y="2157983"/>
            <a:ext cx="3813048" cy="4005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260" y="2113788"/>
            <a:ext cx="3031236" cy="34579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0600" y="2133536"/>
            <a:ext cx="3810000" cy="4002404"/>
          </a:xfrm>
          <a:custGeom>
            <a:avLst/>
            <a:gdLst/>
            <a:ahLst/>
            <a:cxnLst/>
            <a:rect l="l" t="t" r="r" b="b"/>
            <a:pathLst>
              <a:path w="3810000" h="4002404">
                <a:moveTo>
                  <a:pt x="0" y="4002151"/>
                </a:moveTo>
                <a:lnTo>
                  <a:pt x="3810000" y="4002151"/>
                </a:lnTo>
                <a:lnTo>
                  <a:pt x="3810000" y="0"/>
                </a:lnTo>
                <a:lnTo>
                  <a:pt x="0" y="0"/>
                </a:lnTo>
                <a:lnTo>
                  <a:pt x="0" y="4002151"/>
                </a:lnTo>
                <a:close/>
              </a:path>
            </a:pathLst>
          </a:custGeom>
          <a:solidFill>
            <a:srgbClr val="E7E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69644" y="2069402"/>
            <a:ext cx="2727325" cy="34645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469265" algn="l"/>
              </a:tabLst>
            </a:pPr>
            <a:r>
              <a:rPr sz="2050" spc="-10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0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Division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of</a:t>
            </a:r>
            <a:r>
              <a:rPr sz="2400" spc="-70" dirty="0">
                <a:solidFill>
                  <a:srgbClr val="000066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labor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Authority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Discipline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Unity of</a:t>
            </a:r>
            <a:r>
              <a:rPr sz="2400" spc="-85" dirty="0">
                <a:solidFill>
                  <a:srgbClr val="000066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command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Unity of</a:t>
            </a:r>
            <a:r>
              <a:rPr sz="2400" spc="-90" dirty="0">
                <a:solidFill>
                  <a:srgbClr val="000066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direction</a:t>
            </a:r>
            <a:endParaRPr sz="2400">
              <a:latin typeface="Garamond"/>
              <a:cs typeface="Garamond"/>
            </a:endParaRPr>
          </a:p>
          <a:p>
            <a:pPr marL="469265" marR="152400" indent="-4572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Subordination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of  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individual</a:t>
            </a:r>
            <a:r>
              <a:rPr sz="2400" spc="-114" dirty="0">
                <a:solidFill>
                  <a:srgbClr val="000066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interest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Remuneration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91100" y="2157983"/>
            <a:ext cx="3570732" cy="40416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39284" y="2113788"/>
            <a:ext cx="3464052" cy="34579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67351" y="2133600"/>
            <a:ext cx="3567429" cy="4038600"/>
          </a:xfrm>
          <a:custGeom>
            <a:avLst/>
            <a:gdLst/>
            <a:ahLst/>
            <a:cxnLst/>
            <a:rect l="l" t="t" r="r" b="b"/>
            <a:pathLst>
              <a:path w="3567429" h="4038600">
                <a:moveTo>
                  <a:pt x="0" y="4038600"/>
                </a:moveTo>
                <a:lnTo>
                  <a:pt x="3567049" y="4038600"/>
                </a:lnTo>
                <a:lnTo>
                  <a:pt x="3567049" y="0"/>
                </a:lnTo>
                <a:lnTo>
                  <a:pt x="0" y="0"/>
                </a:lnTo>
                <a:lnTo>
                  <a:pt x="0" y="4038600"/>
                </a:lnTo>
                <a:close/>
              </a:path>
            </a:pathLst>
          </a:custGeom>
          <a:solidFill>
            <a:srgbClr val="E7E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046726" y="2069402"/>
            <a:ext cx="3085465" cy="350288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469900" algn="l"/>
              </a:tabLst>
            </a:pPr>
            <a:r>
              <a:rPr sz="2050" spc="-10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0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Centralization</a:t>
            </a:r>
            <a:endParaRPr sz="24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900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Scalar</a:t>
            </a:r>
            <a:r>
              <a:rPr sz="2400" spc="-20" dirty="0">
                <a:solidFill>
                  <a:srgbClr val="000066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chain</a:t>
            </a:r>
            <a:endParaRPr sz="24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900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Order</a:t>
            </a:r>
            <a:endParaRPr sz="24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900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Equity</a:t>
            </a:r>
            <a:endParaRPr sz="2400" dirty="0">
              <a:latin typeface="Garamond"/>
              <a:cs typeface="Garamond"/>
            </a:endParaRPr>
          </a:p>
          <a:p>
            <a:pPr marL="469900" marR="5080" indent="-457834">
              <a:lnSpc>
                <a:spcPct val="100000"/>
              </a:lnSpc>
              <a:spcBef>
                <a:spcPts val="580"/>
              </a:spcBef>
              <a:tabLst>
                <a:tab pos="469900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Stability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and tenure</a:t>
            </a:r>
            <a:r>
              <a:rPr sz="2400" spc="-80" dirty="0">
                <a:solidFill>
                  <a:srgbClr val="000066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Garamond"/>
                <a:cs typeface="Garamond"/>
              </a:rPr>
              <a:t>of  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staff</a:t>
            </a:r>
            <a:endParaRPr sz="24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900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000066"/>
                </a:solidFill>
                <a:latin typeface="Garamond"/>
                <a:cs typeface="Garamond"/>
              </a:rPr>
              <a:t>Initiative</a:t>
            </a:r>
            <a:endParaRPr sz="24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900" algn="l"/>
              </a:tabLst>
            </a:pPr>
            <a:r>
              <a:rPr sz="2050" spc="-15" dirty="0">
                <a:solidFill>
                  <a:srgbClr val="000066"/>
                </a:solidFill>
                <a:latin typeface="Wingdings"/>
                <a:cs typeface="Wingdings"/>
              </a:rPr>
              <a:t></a:t>
            </a:r>
            <a:r>
              <a:rPr sz="2050" spc="-15" dirty="0">
                <a:solidFill>
                  <a:srgbClr val="000066"/>
                </a:solidFill>
                <a:latin typeface="Times New Roman"/>
                <a:cs typeface="Times New Roman"/>
              </a:rPr>
              <a:t>	</a:t>
            </a:r>
            <a:r>
              <a:rPr lang="en-US" sz="2400" spc="-5" dirty="0" smtClean="0">
                <a:solidFill>
                  <a:srgbClr val="000066"/>
                </a:solidFill>
                <a:latin typeface="Garamond"/>
                <a:cs typeface="Times New Roman"/>
              </a:rPr>
              <a:t>Union of strength</a:t>
            </a:r>
            <a:endParaRPr sz="2400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37513" y="96138"/>
            <a:ext cx="62725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Foyal’s </a:t>
            </a:r>
            <a:r>
              <a:rPr sz="3200" spc="-5" dirty="0"/>
              <a:t>Administrative</a:t>
            </a:r>
            <a:r>
              <a:rPr sz="3200" spc="-70" dirty="0"/>
              <a:t> </a:t>
            </a:r>
            <a:r>
              <a:rPr sz="3200" dirty="0"/>
              <a:t>Management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929639" y="1959864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2356104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39" y="2752344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16939" y="1403350"/>
            <a:ext cx="7367270" cy="1928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F88D43"/>
                </a:solidFill>
                <a:latin typeface="Garamond"/>
                <a:cs typeface="Garamond"/>
              </a:rPr>
              <a:t>Criticisms</a:t>
            </a:r>
            <a:endParaRPr sz="2600">
              <a:latin typeface="Garamond"/>
              <a:cs typeface="Garamond"/>
            </a:endParaRPr>
          </a:p>
          <a:p>
            <a:pPr marL="355600" marR="2409190">
              <a:lnSpc>
                <a:spcPct val="100000"/>
              </a:lnSpc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Leads to formation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small groups  Results in dissatisfaction of</a:t>
            </a:r>
            <a:r>
              <a:rPr sz="2600" spc="-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workers</a:t>
            </a:r>
            <a:endParaRPr sz="2600">
              <a:latin typeface="Garamond"/>
              <a:cs typeface="Garamond"/>
            </a:endParaRPr>
          </a:p>
          <a:p>
            <a:pPr marL="355600" marR="5080">
              <a:lnSpc>
                <a:spcPct val="80000"/>
              </a:lnSpc>
              <a:spcBef>
                <a:spcPts val="625"/>
              </a:spcBef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Theses principles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result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onto formation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mechanistic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organizational</a:t>
            </a:r>
            <a:r>
              <a:rPr sz="26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structure.</a:t>
            </a:r>
            <a:endParaRPr sz="26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36217" y="368249"/>
            <a:ext cx="56724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Bureaucratic</a:t>
            </a:r>
            <a:r>
              <a:rPr sz="4400" b="0" spc="-8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Management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15666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7744" y="1371345"/>
            <a:ext cx="7806055" cy="3933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Focuses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overall organizational system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and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based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upon firm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rules, policies, and  procedures;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fixed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hierarchy;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clear division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labor</a:t>
            </a:r>
            <a:endParaRPr sz="32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00">
              <a:latin typeface="Times New Roman"/>
              <a:cs typeface="Times New Roman"/>
            </a:endParaRPr>
          </a:p>
          <a:p>
            <a:pPr marL="413384" marR="6985" indent="-287020" algn="just">
              <a:lnSpc>
                <a:spcPct val="100000"/>
              </a:lnSpc>
              <a:spcBef>
                <a:spcPts val="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Max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Weber (1864-1920), a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German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sociologist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 historian,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is most closely associated with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bureaucratic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management.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9644" y="1301242"/>
            <a:ext cx="75387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29972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Envisioned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 system of management that would be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based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upon impersonal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rational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behavior.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4584" y="2240102"/>
            <a:ext cx="2404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4365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to	management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9644" y="2240102"/>
            <a:ext cx="4871085" cy="3077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3340" indent="-287020">
              <a:lnSpc>
                <a:spcPct val="100000"/>
              </a:lnSpc>
              <a:spcBef>
                <a:spcPts val="9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299720" algn="l"/>
                <a:tab pos="2762250" algn="l"/>
                <a:tab pos="3529965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Concept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u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ized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app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oa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h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referred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to as bureaucracy.</a:t>
            </a:r>
            <a:endParaRPr sz="2800">
              <a:latin typeface="Garamond"/>
              <a:cs typeface="Garamond"/>
            </a:endParaRPr>
          </a:p>
          <a:p>
            <a:pPr marL="697865" lvl="1" indent="-229235">
              <a:lnSpc>
                <a:spcPct val="100000"/>
              </a:lnSpc>
              <a:spcBef>
                <a:spcPts val="605"/>
              </a:spcBef>
              <a:buClr>
                <a:srgbClr val="F88D43"/>
              </a:buClr>
              <a:buSzPct val="64583"/>
              <a:buFont typeface="Wingdings"/>
              <a:buChar char=""/>
              <a:tabLst>
                <a:tab pos="6985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Division of</a:t>
            </a:r>
            <a:r>
              <a:rPr sz="24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labor</a:t>
            </a:r>
            <a:endParaRPr sz="2400">
              <a:latin typeface="Garamond"/>
              <a:cs typeface="Garamond"/>
            </a:endParaRPr>
          </a:p>
          <a:p>
            <a:pPr marL="697865" lvl="1" indent="-229235">
              <a:lnSpc>
                <a:spcPct val="100000"/>
              </a:lnSpc>
              <a:spcBef>
                <a:spcPts val="580"/>
              </a:spcBef>
              <a:buClr>
                <a:srgbClr val="F88D43"/>
              </a:buClr>
              <a:buSzPct val="64583"/>
              <a:buFont typeface="Wingdings"/>
              <a:buChar char=""/>
              <a:tabLst>
                <a:tab pos="6985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Hierarchy of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 authority</a:t>
            </a:r>
            <a:endParaRPr sz="2400">
              <a:latin typeface="Garamond"/>
              <a:cs typeface="Garamond"/>
            </a:endParaRPr>
          </a:p>
          <a:p>
            <a:pPr marL="697865" lvl="1" indent="-229235">
              <a:lnSpc>
                <a:spcPct val="100000"/>
              </a:lnSpc>
              <a:spcBef>
                <a:spcPts val="575"/>
              </a:spcBef>
              <a:buClr>
                <a:srgbClr val="F88D43"/>
              </a:buClr>
              <a:buSzPct val="64583"/>
              <a:buFont typeface="Wingdings"/>
              <a:buChar char=""/>
              <a:tabLst>
                <a:tab pos="69850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Rules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sz="24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procedures</a:t>
            </a:r>
            <a:endParaRPr sz="2400">
              <a:latin typeface="Garamond"/>
              <a:cs typeface="Garamond"/>
            </a:endParaRPr>
          </a:p>
          <a:p>
            <a:pPr marL="697865" lvl="1" indent="-229235">
              <a:lnSpc>
                <a:spcPct val="100000"/>
              </a:lnSpc>
              <a:spcBef>
                <a:spcPts val="575"/>
              </a:spcBef>
              <a:buClr>
                <a:srgbClr val="F88D43"/>
              </a:buClr>
              <a:buSzPct val="64583"/>
              <a:buFont typeface="Wingdings"/>
              <a:buChar char=""/>
              <a:tabLst>
                <a:tab pos="69850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Impersonality</a:t>
            </a:r>
            <a:endParaRPr sz="2400">
              <a:latin typeface="Garamond"/>
              <a:cs typeface="Garamond"/>
            </a:endParaRPr>
          </a:p>
          <a:p>
            <a:pPr marL="697865" lvl="1" indent="-229235">
              <a:lnSpc>
                <a:spcPct val="100000"/>
              </a:lnSpc>
              <a:spcBef>
                <a:spcPts val="575"/>
              </a:spcBef>
              <a:buClr>
                <a:srgbClr val="F88D43"/>
              </a:buClr>
              <a:buSzPct val="64583"/>
              <a:buFont typeface="Wingdings"/>
              <a:buChar char=""/>
              <a:tabLst>
                <a:tab pos="6985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Employee selection and</a:t>
            </a:r>
            <a:r>
              <a:rPr sz="24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promotion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93773" y="403301"/>
            <a:ext cx="51581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Bureaucratic</a:t>
            </a:r>
            <a:r>
              <a:rPr sz="4000" b="0" spc="-45" dirty="0">
                <a:latin typeface="Garamond"/>
                <a:cs typeface="Garamond"/>
              </a:rPr>
              <a:t> </a:t>
            </a:r>
            <a:r>
              <a:rPr sz="4000" b="0" spc="-5" dirty="0">
                <a:latin typeface="Garamond"/>
                <a:cs typeface="Garamond"/>
              </a:rPr>
              <a:t>Management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5945" y="253949"/>
            <a:ext cx="54565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Quantitative</a:t>
            </a:r>
            <a:r>
              <a:rPr sz="4400" b="0" spc="-40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Approaches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440" y="1377442"/>
            <a:ext cx="788225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characterized by its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use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mathematics,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statistics, and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other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quantitative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techniques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 management decision  making and problem solving. This approach has four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basic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characteristics: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4172" y="4043171"/>
            <a:ext cx="1831848" cy="19141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9600" y="4038600"/>
            <a:ext cx="1816100" cy="1898650"/>
          </a:xfrm>
          <a:custGeom>
            <a:avLst/>
            <a:gdLst/>
            <a:ahLst/>
            <a:cxnLst/>
            <a:rect l="l" t="t" r="r" b="b"/>
            <a:pathLst>
              <a:path w="1816100" h="1898650">
                <a:moveTo>
                  <a:pt x="0" y="1898650"/>
                </a:moveTo>
                <a:lnTo>
                  <a:pt x="1816100" y="1898650"/>
                </a:lnTo>
                <a:lnTo>
                  <a:pt x="1816100" y="0"/>
                </a:lnTo>
                <a:lnTo>
                  <a:pt x="0" y="0"/>
                </a:lnTo>
                <a:lnTo>
                  <a:pt x="0" y="189865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4038600"/>
            <a:ext cx="1816100" cy="1898650"/>
          </a:xfrm>
          <a:custGeom>
            <a:avLst/>
            <a:gdLst/>
            <a:ahLst/>
            <a:cxnLst/>
            <a:rect l="l" t="t" r="r" b="b"/>
            <a:pathLst>
              <a:path w="1816100" h="1898650">
                <a:moveTo>
                  <a:pt x="0" y="1898650"/>
                </a:moveTo>
                <a:lnTo>
                  <a:pt x="1816100" y="1898650"/>
                </a:lnTo>
                <a:lnTo>
                  <a:pt x="1816100" y="0"/>
                </a:lnTo>
                <a:lnTo>
                  <a:pt x="0" y="0"/>
                </a:lnTo>
                <a:lnTo>
                  <a:pt x="0" y="1898650"/>
                </a:lnTo>
                <a:close/>
              </a:path>
            </a:pathLst>
          </a:custGeom>
          <a:ln w="12700">
            <a:solidFill>
              <a:srgbClr val="9CE0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45007" y="4650104"/>
            <a:ext cx="134493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161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Decision-  making</a:t>
            </a:r>
            <a:r>
              <a:rPr sz="2000" spc="-9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focus</a:t>
            </a:r>
            <a:endParaRPr sz="2000">
              <a:latin typeface="Garamond"/>
              <a:cs typeface="Garamon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47772" y="4043171"/>
            <a:ext cx="1831848" cy="1908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43200" y="4038600"/>
            <a:ext cx="1816100" cy="1892300"/>
          </a:xfrm>
          <a:custGeom>
            <a:avLst/>
            <a:gdLst/>
            <a:ahLst/>
            <a:cxnLst/>
            <a:rect l="l" t="t" r="r" b="b"/>
            <a:pathLst>
              <a:path w="1816100" h="1892300">
                <a:moveTo>
                  <a:pt x="0" y="1892300"/>
                </a:moveTo>
                <a:lnTo>
                  <a:pt x="1816100" y="1892300"/>
                </a:lnTo>
                <a:lnTo>
                  <a:pt x="1816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43200" y="4038600"/>
            <a:ext cx="1816100" cy="1892300"/>
          </a:xfrm>
          <a:custGeom>
            <a:avLst/>
            <a:gdLst/>
            <a:ahLst/>
            <a:cxnLst/>
            <a:rect l="l" t="t" r="r" b="b"/>
            <a:pathLst>
              <a:path w="1816100" h="1892300">
                <a:moveTo>
                  <a:pt x="0" y="1892300"/>
                </a:moveTo>
                <a:lnTo>
                  <a:pt x="1816100" y="1892300"/>
                </a:lnTo>
                <a:lnTo>
                  <a:pt x="1816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ln w="12700">
            <a:solidFill>
              <a:srgbClr val="9CE0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076701" y="4646802"/>
            <a:ext cx="114808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Measurable</a:t>
            </a:r>
            <a:endParaRPr sz="2000">
              <a:latin typeface="Garamond"/>
              <a:cs typeface="Garamond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criteria</a:t>
            </a:r>
            <a:endParaRPr sz="2000">
              <a:latin typeface="Garamond"/>
              <a:cs typeface="Garamon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57571" y="4043171"/>
            <a:ext cx="1831848" cy="1908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53000" y="4038600"/>
            <a:ext cx="1816100" cy="1892300"/>
          </a:xfrm>
          <a:custGeom>
            <a:avLst/>
            <a:gdLst/>
            <a:ahLst/>
            <a:cxnLst/>
            <a:rect l="l" t="t" r="r" b="b"/>
            <a:pathLst>
              <a:path w="1816100" h="1892300">
                <a:moveTo>
                  <a:pt x="0" y="1892300"/>
                </a:moveTo>
                <a:lnTo>
                  <a:pt x="1816100" y="1892300"/>
                </a:lnTo>
                <a:lnTo>
                  <a:pt x="1816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53000" y="4038600"/>
            <a:ext cx="1816100" cy="1892300"/>
          </a:xfrm>
          <a:custGeom>
            <a:avLst/>
            <a:gdLst/>
            <a:ahLst/>
            <a:cxnLst/>
            <a:rect l="l" t="t" r="r" b="b"/>
            <a:pathLst>
              <a:path w="1816100" h="1892300">
                <a:moveTo>
                  <a:pt x="0" y="1892300"/>
                </a:moveTo>
                <a:lnTo>
                  <a:pt x="1816100" y="1892300"/>
                </a:lnTo>
                <a:lnTo>
                  <a:pt x="1816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ln w="12700">
            <a:solidFill>
              <a:srgbClr val="9CE0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241163" y="4646802"/>
            <a:ext cx="124015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Garamond"/>
                <a:cs typeface="Garamond"/>
              </a:rPr>
              <a:t>Quantitative</a:t>
            </a:r>
            <a:endParaRPr sz="2000">
              <a:latin typeface="Garamond"/>
              <a:cs typeface="Garamond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model</a:t>
            </a:r>
            <a:endParaRPr sz="2000">
              <a:latin typeface="Garamond"/>
              <a:cs typeface="Garamon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91171" y="4043171"/>
            <a:ext cx="1831848" cy="1908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86600" y="4038600"/>
            <a:ext cx="1816100" cy="1892300"/>
          </a:xfrm>
          <a:custGeom>
            <a:avLst/>
            <a:gdLst/>
            <a:ahLst/>
            <a:cxnLst/>
            <a:rect l="l" t="t" r="r" b="b"/>
            <a:pathLst>
              <a:path w="1816100" h="1892300">
                <a:moveTo>
                  <a:pt x="0" y="1892300"/>
                </a:moveTo>
                <a:lnTo>
                  <a:pt x="1816100" y="1892300"/>
                </a:lnTo>
                <a:lnTo>
                  <a:pt x="1816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86600" y="4038600"/>
            <a:ext cx="1816100" cy="1892300"/>
          </a:xfrm>
          <a:custGeom>
            <a:avLst/>
            <a:gdLst/>
            <a:ahLst/>
            <a:cxnLst/>
            <a:rect l="l" t="t" r="r" b="b"/>
            <a:pathLst>
              <a:path w="1816100" h="1892300">
                <a:moveTo>
                  <a:pt x="0" y="1892300"/>
                </a:moveTo>
                <a:lnTo>
                  <a:pt x="1816100" y="1892300"/>
                </a:lnTo>
                <a:lnTo>
                  <a:pt x="1816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ln w="12700">
            <a:solidFill>
              <a:srgbClr val="9CE0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431405" y="4799202"/>
            <a:ext cx="11271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Computers</a:t>
            </a:r>
            <a:endParaRPr sz="20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8808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7744" y="685545"/>
            <a:ext cx="37852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5" dirty="0">
                <a:solidFill>
                  <a:srgbClr val="FFFFFF"/>
                </a:solidFill>
                <a:latin typeface="Garamond"/>
                <a:cs typeface="Garamond"/>
              </a:rPr>
              <a:t>Decision-Making</a:t>
            </a:r>
            <a:r>
              <a:rPr sz="3200" b="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b="0" spc="-5" dirty="0">
                <a:solidFill>
                  <a:srgbClr val="FFFFFF"/>
                </a:solidFill>
                <a:latin typeface="Garamond"/>
                <a:cs typeface="Garamond"/>
              </a:rPr>
              <a:t>Focus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7240" y="3258311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1264666"/>
            <a:ext cx="7233920" cy="41103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3384" marR="5080" indent="-287020">
              <a:lnSpc>
                <a:spcPct val="100000"/>
              </a:lnSpc>
              <a:spcBef>
                <a:spcPts val="9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primary focus of the quantitative approach is  on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problems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 situations that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require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some  direct action, or decision, on the part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of  management.</a:t>
            </a:r>
            <a:endParaRPr sz="28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Measurable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Criteria</a:t>
            </a:r>
            <a:endParaRPr sz="3200">
              <a:latin typeface="Garamond"/>
              <a:cs typeface="Garamond"/>
            </a:endParaRPr>
          </a:p>
          <a:p>
            <a:pPr marL="413384" marR="194945" indent="-287020">
              <a:lnSpc>
                <a:spcPct val="100000"/>
              </a:lnSpc>
              <a:spcBef>
                <a:spcPts val="71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  <a:tab pos="150368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decision-making process requires that the  decision maker select some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alternative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course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of  action.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alternatives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must be compared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on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basis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some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measurable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criteria.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11856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7744" y="990345"/>
            <a:ext cx="30943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FFFF"/>
                </a:solidFill>
                <a:latin typeface="Garamond"/>
                <a:cs typeface="Garamond"/>
              </a:rPr>
              <a:t>Quantitative</a:t>
            </a:r>
            <a:r>
              <a:rPr sz="3200" b="0" spc="-7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b="0" dirty="0">
                <a:solidFill>
                  <a:srgbClr val="FFFFFF"/>
                </a:solidFill>
                <a:latin typeface="Garamond"/>
                <a:cs typeface="Garamond"/>
              </a:rPr>
              <a:t>Model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7240" y="313639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1569466"/>
            <a:ext cx="7115809" cy="2830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3384" marR="5080" indent="-287020">
              <a:lnSpc>
                <a:spcPct val="100000"/>
              </a:lnSpc>
              <a:spcBef>
                <a:spcPts val="9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assess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likely impact of each alternative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on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stated criteria, a quantitative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model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 the  decision situation must be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formulated.</a:t>
            </a:r>
            <a:endParaRPr sz="28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Computers</a:t>
            </a:r>
            <a:endParaRPr sz="3200">
              <a:latin typeface="Garamond"/>
              <a:cs typeface="Garamond"/>
            </a:endParaRPr>
          </a:p>
          <a:p>
            <a:pPr marL="413384" marR="739140" indent="-287020">
              <a:lnSpc>
                <a:spcPct val="100000"/>
              </a:lnSpc>
              <a:spcBef>
                <a:spcPts val="715"/>
              </a:spcBef>
              <a:buClr>
                <a:srgbClr val="FFCC00"/>
              </a:buClr>
              <a:buSzPct val="69642"/>
              <a:buFont typeface="Wingdings"/>
              <a:buChar char=""/>
              <a:tabLst>
                <a:tab pos="41402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Computers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are quite useful in the problem-  solving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 process.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9364" y="334213"/>
            <a:ext cx="406590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Systems</a:t>
            </a:r>
            <a:r>
              <a:rPr sz="4400" b="0" spc="-7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Approach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000" y="1171575"/>
            <a:ext cx="6934200" cy="53054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" y="705612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0040" y="1815083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040" y="2668523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040" y="3095244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0040" y="3521964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0040" y="4290059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0040" y="5570220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7340" y="545033"/>
            <a:ext cx="8455025" cy="617093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algn="just">
              <a:lnSpc>
                <a:spcPts val="2690"/>
              </a:lnSpc>
              <a:spcBef>
                <a:spcPts val="745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System is powerful collection of people, objects &amp;  procedures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operating within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an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environment so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sz="2800" spc="-15" dirty="0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achieve a pre-determined objectives.</a:t>
            </a:r>
            <a:endParaRPr sz="2800">
              <a:latin typeface="Times New Roman"/>
              <a:cs typeface="Times New Roman"/>
            </a:endParaRPr>
          </a:p>
          <a:p>
            <a:pPr marL="12700" marR="2251710" indent="342900" algn="just">
              <a:lnSpc>
                <a:spcPct val="100000"/>
              </a:lnSpc>
              <a:spcBef>
                <a:spcPts val="20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 system is a set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interdependent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parts. 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(task,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structure, people</a:t>
            </a:r>
            <a:r>
              <a:rPr sz="2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technology)</a:t>
            </a:r>
            <a:endParaRPr sz="2800">
              <a:latin typeface="Times New Roman"/>
              <a:cs typeface="Times New Roman"/>
            </a:endParaRPr>
          </a:p>
          <a:p>
            <a:pPr marL="355600" marR="289306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System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can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be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either open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closed.  System has a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boundary.</a:t>
            </a:r>
            <a:endParaRPr sz="2800">
              <a:latin typeface="Times New Roman"/>
              <a:cs typeface="Times New Roman"/>
            </a:endParaRPr>
          </a:p>
          <a:p>
            <a:pPr marL="355600" marR="761365">
              <a:lnSpc>
                <a:spcPts val="2690"/>
              </a:lnSpc>
              <a:spcBef>
                <a:spcPts val="650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Manager integrates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his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available facilities with goal  achievement.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20"/>
              </a:spcBef>
            </a:pP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endParaRPr sz="28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FFCC00"/>
              </a:buClr>
              <a:buSzPct val="69642"/>
              <a:buFont typeface="Wingdings"/>
              <a:buChar char=""/>
              <a:tabLst>
                <a:tab pos="75692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Quick</a:t>
            </a:r>
            <a:r>
              <a:rPr sz="2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Perception</a:t>
            </a:r>
            <a:endParaRPr sz="28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FFCC00"/>
              </a:buClr>
              <a:buSzPct val="69642"/>
              <a:buFont typeface="Wingdings"/>
              <a:buChar char=""/>
              <a:tabLst>
                <a:tab pos="75692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Better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Planning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Limitations</a:t>
            </a:r>
            <a:endParaRPr sz="28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FFCC00"/>
              </a:buClr>
              <a:buSzPct val="69642"/>
              <a:buFont typeface="Wingdings"/>
              <a:buChar char=""/>
              <a:tabLst>
                <a:tab pos="75692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Complicated</a:t>
            </a:r>
            <a:endParaRPr sz="28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FFCC00"/>
              </a:buClr>
              <a:buSzPct val="69642"/>
              <a:buFont typeface="Wingdings"/>
              <a:buChar char=""/>
              <a:tabLst>
                <a:tab pos="75692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Expensive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80997" y="330149"/>
            <a:ext cx="5382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Contingency</a:t>
            </a:r>
            <a:r>
              <a:rPr sz="4400" b="0" spc="-25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Perspective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14904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7744" y="1295145"/>
            <a:ext cx="757745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view that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proposes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that there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no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one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best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approach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management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for all</a:t>
            </a:r>
            <a:r>
              <a:rPr sz="32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situations.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7240" y="25633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07744" y="2856102"/>
            <a:ext cx="7007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33295" algn="l"/>
                <a:tab pos="3510279" algn="l"/>
                <a:tab pos="5527040" algn="l"/>
              </a:tabLst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determining	which	managerial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approach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7744" y="2368423"/>
            <a:ext cx="757872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  <a:tabLst>
                <a:tab pos="1456690" algn="l"/>
                <a:tab pos="2381885" algn="l"/>
                <a:tab pos="4185285" algn="l"/>
                <a:tab pos="4971415" algn="l"/>
                <a:tab pos="7076440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Ass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rt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that	m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nager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ar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res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p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nsibl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	for</a:t>
            </a:r>
            <a:endParaRPr sz="3200">
              <a:latin typeface="Garamond"/>
              <a:cs typeface="Garamond"/>
            </a:endParaRPr>
          </a:p>
          <a:p>
            <a:pPr marR="5080" algn="r">
              <a:lnSpc>
                <a:spcPct val="100000"/>
              </a:lnSpc>
            </a:pPr>
            <a:r>
              <a:rPr sz="3200" spc="10" dirty="0">
                <a:solidFill>
                  <a:srgbClr val="FFFFFF"/>
                </a:solidFill>
                <a:latin typeface="Garamond"/>
                <a:cs typeface="Garamond"/>
              </a:rPr>
              <a:t>is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7240" y="412394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07744" y="3246602"/>
            <a:ext cx="7576184" cy="168402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likely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most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effective 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given</a:t>
            </a:r>
            <a:r>
              <a:rPr sz="3200" spc="10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situation.</a:t>
            </a:r>
            <a:endParaRPr sz="3200">
              <a:latin typeface="Garamond"/>
              <a:cs typeface="Garamond"/>
            </a:endParaRPr>
          </a:p>
          <a:p>
            <a:pPr marL="12700" marR="5080">
              <a:lnSpc>
                <a:spcPct val="100000"/>
              </a:lnSpc>
              <a:spcBef>
                <a:spcPts val="770"/>
              </a:spcBef>
              <a:tabLst>
                <a:tab pos="974090" algn="l"/>
                <a:tab pos="2484755" algn="l"/>
                <a:tab pos="4232910" algn="l"/>
                <a:tab pos="4822825" algn="l"/>
                <a:tab pos="6273800" algn="l"/>
                <a:tab pos="7032625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Thi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q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uires	m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nager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to	identify	the	key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contingencies 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given</a:t>
            </a:r>
            <a:r>
              <a:rPr sz="3200" spc="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situation.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31645" y="260096"/>
            <a:ext cx="56769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6405" marR="5080" indent="-1704339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Example of the </a:t>
            </a:r>
            <a:r>
              <a:rPr sz="4000" b="0" spc="-10" dirty="0">
                <a:latin typeface="Garamond"/>
                <a:cs typeface="Garamond"/>
              </a:rPr>
              <a:t>Contingency  </a:t>
            </a:r>
            <a:r>
              <a:rPr sz="4000" b="0" spc="-5" dirty="0">
                <a:latin typeface="Garamond"/>
                <a:cs typeface="Garamond"/>
              </a:rPr>
              <a:t>Perspective</a:t>
            </a:r>
            <a:endParaRPr sz="40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261" y="1758442"/>
            <a:ext cx="788098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Joan </a:t>
            </a: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Woodward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discovered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that a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particular management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style is affected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organization’s</a:t>
            </a:r>
            <a:r>
              <a:rPr sz="2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technology.</a:t>
            </a:r>
            <a:endParaRPr sz="2800">
              <a:latin typeface="Garamond"/>
              <a:cs typeface="Garamond"/>
            </a:endParaRPr>
          </a:p>
          <a:p>
            <a:pPr marL="73025" marR="67310" algn="ctr">
              <a:lnSpc>
                <a:spcPct val="100000"/>
              </a:lnSpc>
              <a:tabLst>
                <a:tab pos="502920" algn="l"/>
              </a:tabLst>
            </a:pP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Woodward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identified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described three different types  of	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technology: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" y="4267200"/>
            <a:ext cx="2438400" cy="1295400"/>
          </a:xfrm>
          <a:custGeom>
            <a:avLst/>
            <a:gdLst/>
            <a:ahLst/>
            <a:cxnLst/>
            <a:rect l="l" t="t" r="r" b="b"/>
            <a:pathLst>
              <a:path w="2438400" h="1295400">
                <a:moveTo>
                  <a:pt x="0" y="1295400"/>
                </a:moveTo>
                <a:lnTo>
                  <a:pt x="2438400" y="1295400"/>
                </a:lnTo>
                <a:lnTo>
                  <a:pt x="2438400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800" y="4267200"/>
            <a:ext cx="2438400" cy="1295400"/>
          </a:xfrm>
          <a:prstGeom prst="rect">
            <a:avLst/>
          </a:prstGeom>
          <a:ln w="50800">
            <a:solidFill>
              <a:srgbClr val="9CE05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imes New Roman"/>
              <a:cs typeface="Times New Roman"/>
            </a:endParaRPr>
          </a:p>
          <a:p>
            <a:pPr marL="728980" marR="719455" indent="-5841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Sm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all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-b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at</a:t>
            </a:r>
            <a:r>
              <a:rPr sz="1800" spc="-30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h  te</a:t>
            </a:r>
            <a:r>
              <a:rPr sz="1800" spc="-35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hnolo</a:t>
            </a:r>
            <a:r>
              <a:rPr sz="1800" spc="70" dirty="0">
                <a:solidFill>
                  <a:srgbClr val="FFFFFF"/>
                </a:solidFill>
                <a:latin typeface="Garamond"/>
                <a:cs typeface="Garamond"/>
              </a:rPr>
              <a:t>g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y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00400" y="4267200"/>
            <a:ext cx="2438400" cy="1295400"/>
          </a:xfrm>
          <a:custGeom>
            <a:avLst/>
            <a:gdLst/>
            <a:ahLst/>
            <a:cxnLst/>
            <a:rect l="l" t="t" r="r" b="b"/>
            <a:pathLst>
              <a:path w="2438400" h="1295400">
                <a:moveTo>
                  <a:pt x="0" y="1295400"/>
                </a:moveTo>
                <a:lnTo>
                  <a:pt x="2438400" y="1295400"/>
                </a:lnTo>
                <a:lnTo>
                  <a:pt x="2438400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8800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200400" y="4267200"/>
            <a:ext cx="2438400" cy="1295400"/>
          </a:xfrm>
          <a:prstGeom prst="rect">
            <a:avLst/>
          </a:prstGeom>
          <a:ln w="50800">
            <a:solidFill>
              <a:srgbClr val="9CE05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imes New Roman"/>
              <a:cs typeface="Times New Roman"/>
            </a:endParaRPr>
          </a:p>
          <a:p>
            <a:pPr marL="729615" marR="485775" indent="-29146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Mas</a:t>
            </a:r>
            <a:r>
              <a:rPr sz="1800" spc="10" dirty="0">
                <a:solidFill>
                  <a:srgbClr val="FFFFFF"/>
                </a:solidFill>
                <a:latin typeface="Garamond"/>
                <a:cs typeface="Garamond"/>
              </a:rPr>
              <a:t>s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-p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od</a:t>
            </a:r>
            <a:r>
              <a:rPr sz="1800" spc="-10" dirty="0">
                <a:solidFill>
                  <a:srgbClr val="FFFFFF"/>
                </a:solidFill>
                <a:latin typeface="Garamond"/>
                <a:cs typeface="Garamond"/>
              </a:rPr>
              <a:t>uc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tion  technology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172200" y="4267200"/>
            <a:ext cx="2438400" cy="1295400"/>
          </a:xfrm>
          <a:custGeom>
            <a:avLst/>
            <a:gdLst/>
            <a:ahLst/>
            <a:cxnLst/>
            <a:rect l="l" t="t" r="r" b="b"/>
            <a:pathLst>
              <a:path w="2438400" h="1295400">
                <a:moveTo>
                  <a:pt x="0" y="1295400"/>
                </a:moveTo>
                <a:lnTo>
                  <a:pt x="2438400" y="1295400"/>
                </a:lnTo>
                <a:lnTo>
                  <a:pt x="2438400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172200" y="4267200"/>
            <a:ext cx="2438400" cy="1295400"/>
          </a:xfrm>
          <a:prstGeom prst="rect">
            <a:avLst/>
          </a:prstGeom>
          <a:ln w="50800">
            <a:solidFill>
              <a:srgbClr val="9CE05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imes New Roman"/>
              <a:cs typeface="Times New Roman"/>
            </a:endParaRPr>
          </a:p>
          <a:p>
            <a:pPr marL="730250" marR="351155" indent="-42418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Co</a:t>
            </a:r>
            <a:r>
              <a:rPr sz="1800" spc="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ti</a:t>
            </a:r>
            <a:r>
              <a:rPr sz="1800" spc="-20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u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u</a:t>
            </a:r>
            <a:r>
              <a:rPr sz="1800" spc="5" dirty="0">
                <a:solidFill>
                  <a:srgbClr val="FFFFFF"/>
                </a:solidFill>
                <a:latin typeface="Garamond"/>
                <a:cs typeface="Garamond"/>
              </a:rPr>
              <a:t>s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-p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ro</a:t>
            </a:r>
            <a:r>
              <a:rPr sz="1800" spc="-15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ss  technology</a:t>
            </a:r>
            <a:endParaRPr sz="1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240" y="1414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6240" y="3462528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6240" y="453542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6440" y="1218945"/>
            <a:ext cx="8112125" cy="4611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Planning 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deciding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 advance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what to do,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how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 do it, when to do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it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do it.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bridges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gap from where we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are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where we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want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go. It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in essence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exercise of</a:t>
            </a:r>
            <a:r>
              <a:rPr sz="3200" spc="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foresight.</a:t>
            </a:r>
            <a:endParaRPr sz="3200">
              <a:latin typeface="Garamond"/>
              <a:cs typeface="Garamond"/>
            </a:endParaRPr>
          </a:p>
          <a:p>
            <a:pPr marL="12700" marR="6350" algn="just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Planning is an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intellectual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process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which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requires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 manager to think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before</a:t>
            </a:r>
            <a:r>
              <a:rPr sz="32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acting.</a:t>
            </a:r>
            <a:endParaRPr sz="3200">
              <a:latin typeface="Garamond"/>
              <a:cs typeface="Garamond"/>
            </a:endParaRPr>
          </a:p>
          <a:p>
            <a:pPr marL="12700" marR="6350" algn="just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Planning 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management function that includes  decisions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actions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insure future results.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-  Peter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Drucker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403729" y="215849"/>
            <a:ext cx="43186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Planning</a:t>
            </a:r>
            <a:r>
              <a:rPr sz="4400" b="0" spc="-50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Definition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5839" y="137007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36294" y="1174750"/>
            <a:ext cx="53955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Planning: </a:t>
            </a:r>
            <a:r>
              <a:rPr sz="3200" b="1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Rational Approach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5839" y="4588764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5839" y="5125211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5839" y="5661659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36294" y="4345914"/>
            <a:ext cx="645287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Planning: </a:t>
            </a:r>
            <a:r>
              <a:rPr sz="3200" b="1" spc="-10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Open System Approach  Flexibility </a:t>
            </a:r>
            <a:r>
              <a:rPr sz="3200" b="1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b="1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Planning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Pervasiveness of</a:t>
            </a:r>
            <a:r>
              <a:rPr sz="3200" b="1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Planning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939033" y="430479"/>
            <a:ext cx="3556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Garamond"/>
                <a:cs typeface="Garamond"/>
              </a:rPr>
              <a:t>Nature Of</a:t>
            </a:r>
            <a:r>
              <a:rPr b="0" spc="-80" dirty="0">
                <a:latin typeface="Garamond"/>
                <a:cs typeface="Garamond"/>
              </a:rPr>
              <a:t> </a:t>
            </a:r>
            <a:r>
              <a:rPr b="0" dirty="0">
                <a:latin typeface="Garamond"/>
                <a:cs typeface="Garamond"/>
              </a:rPr>
              <a:t>Planning</a:t>
            </a:r>
          </a:p>
        </p:txBody>
      </p:sp>
      <p:sp>
        <p:nvSpPr>
          <p:cNvPr id="13" name="object 13"/>
          <p:cNvSpPr/>
          <p:nvPr/>
        </p:nvSpPr>
        <p:spPr>
          <a:xfrm>
            <a:off x="2438400" y="1752600"/>
            <a:ext cx="3810000" cy="2209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7240" y="2176272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7240" y="3931920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4517135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5102352"/>
            <a:ext cx="240791" cy="242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5687567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891286"/>
            <a:ext cx="7121525" cy="5116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82880" algn="ctr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CC00"/>
                </a:solidFill>
                <a:latin typeface="Garamond"/>
                <a:cs typeface="Garamond"/>
              </a:rPr>
              <a:t>Importance </a:t>
            </a:r>
            <a:r>
              <a:rPr sz="3200" spc="-5" dirty="0">
                <a:solidFill>
                  <a:srgbClr val="FFCC00"/>
                </a:solidFill>
                <a:latin typeface="Garamond"/>
                <a:cs typeface="Garamond"/>
              </a:rPr>
              <a:t>of</a:t>
            </a:r>
            <a:r>
              <a:rPr sz="3200" dirty="0">
                <a:solidFill>
                  <a:srgbClr val="FFCC00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CC00"/>
                </a:solidFill>
                <a:latin typeface="Garamond"/>
                <a:cs typeface="Garamond"/>
              </a:rPr>
              <a:t>Planning</a:t>
            </a:r>
            <a:endParaRPr sz="32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 marR="2154555">
              <a:lnSpc>
                <a:spcPct val="120000"/>
              </a:lnSpc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Minimizes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Risk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uncertainty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Lead to</a:t>
            </a:r>
            <a:r>
              <a:rPr sz="32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success</a:t>
            </a:r>
            <a:endParaRPr sz="3200">
              <a:latin typeface="Garamond"/>
              <a:cs typeface="Garamond"/>
            </a:endParaRPr>
          </a:p>
          <a:p>
            <a:pPr marL="12700" marR="5080">
              <a:lnSpc>
                <a:spcPts val="4610"/>
              </a:lnSpc>
              <a:spcBef>
                <a:spcPts val="28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Focuses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attention 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Goals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Facilitates</a:t>
            </a:r>
            <a:r>
              <a:rPr sz="32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Control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Trains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Executives</a:t>
            </a:r>
            <a:endParaRPr sz="3200">
              <a:latin typeface="Garamond"/>
              <a:cs typeface="Garamond"/>
            </a:endParaRPr>
          </a:p>
          <a:p>
            <a:pPr marL="12700" marR="2035810">
              <a:lnSpc>
                <a:spcPts val="4610"/>
              </a:lnSpc>
              <a:spcBef>
                <a:spcPts val="28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Minimize waste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redundancy  Reduce 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impact of</a:t>
            </a:r>
            <a:r>
              <a:rPr sz="32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change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60017" y="787653"/>
            <a:ext cx="58248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FORMS OF</a:t>
            </a:r>
            <a:r>
              <a:rPr sz="4400" b="0" spc="-130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PLANNING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1828800"/>
            <a:ext cx="8336788" cy="3733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3439" y="1903476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439" y="3756659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439" y="47320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83944" y="1708150"/>
            <a:ext cx="7253605" cy="42214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84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Is defining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prioritizing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long-term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plans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that includes examining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organization’s  purpose,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mission, philosophy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goals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 light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its external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environment</a:t>
            </a:r>
            <a:endParaRPr sz="3200">
              <a:latin typeface="Garamond"/>
              <a:cs typeface="Garamond"/>
            </a:endParaRPr>
          </a:p>
          <a:p>
            <a:pPr marL="12700" marR="5715" algn="just">
              <a:lnSpc>
                <a:spcPts val="3460"/>
              </a:lnSpc>
              <a:spcBef>
                <a:spcPts val="819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proactive and future-oriented,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focuses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on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3-5 year operation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32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200">
              <a:latin typeface="Garamond"/>
              <a:cs typeface="Garamond"/>
            </a:endParaRPr>
          </a:p>
          <a:p>
            <a:pPr marL="12700" marR="5715" algn="just">
              <a:lnSpc>
                <a:spcPct val="90000"/>
              </a:lnSpc>
              <a:spcBef>
                <a:spcPts val="71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 generally aims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creating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image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desired future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design ways to make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plans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reality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09141" y="563117"/>
            <a:ext cx="64090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latin typeface="Garamond"/>
                <a:cs typeface="Garamond"/>
              </a:rPr>
              <a:t>What </a:t>
            </a:r>
            <a:r>
              <a:rPr sz="4000" b="0" spc="-5" dirty="0">
                <a:latin typeface="Garamond"/>
                <a:cs typeface="Garamond"/>
              </a:rPr>
              <a:t>is STRATEGIC</a:t>
            </a:r>
            <a:r>
              <a:rPr sz="4000" b="0" spc="-30" dirty="0">
                <a:latin typeface="Garamond"/>
                <a:cs typeface="Garamond"/>
              </a:rPr>
              <a:t> </a:t>
            </a:r>
            <a:r>
              <a:rPr sz="4000" b="0" spc="-10" dirty="0">
                <a:latin typeface="Garamond"/>
                <a:cs typeface="Garamond"/>
              </a:rPr>
              <a:t>planning?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39" y="20147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639" y="283768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512368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60094" y="1831594"/>
            <a:ext cx="7350125" cy="395859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715" algn="just">
              <a:lnSpc>
                <a:spcPts val="2880"/>
              </a:lnSpc>
              <a:spcBef>
                <a:spcPts val="79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Deciding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how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resources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will  be used to achieve strategic</a:t>
            </a:r>
            <a:r>
              <a:rPr sz="30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goal.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Ex1: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Unit Director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plans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meeting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staff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nurses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reinforce knowledge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gained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from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orientation of new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staff… may get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endorsement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from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Division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Chief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Nurse who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has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set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her  own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staff development plan for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whole  division.</a:t>
            </a:r>
            <a:endParaRPr sz="3000">
              <a:latin typeface="Garamond"/>
              <a:cs typeface="Garamond"/>
            </a:endParaRPr>
          </a:p>
          <a:p>
            <a:pPr marL="12700" marR="6350" algn="just">
              <a:lnSpc>
                <a:spcPts val="2880"/>
              </a:lnSpc>
              <a:spcBef>
                <a:spcPts val="695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Ex2: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Unit Director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reviews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with staff medicine  supplies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44776" y="364617"/>
            <a:ext cx="608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latin typeface="Garamond"/>
                <a:cs typeface="Garamond"/>
              </a:rPr>
              <a:t>What </a:t>
            </a:r>
            <a:r>
              <a:rPr sz="4000" b="0" spc="-5" dirty="0">
                <a:latin typeface="Garamond"/>
                <a:cs typeface="Garamond"/>
              </a:rPr>
              <a:t>is </a:t>
            </a:r>
            <a:r>
              <a:rPr sz="4000" b="0" dirty="0">
                <a:latin typeface="Garamond"/>
                <a:cs typeface="Garamond"/>
              </a:rPr>
              <a:t>TACTICAL</a:t>
            </a:r>
            <a:r>
              <a:rPr sz="4000" b="0" spc="-55" dirty="0">
                <a:latin typeface="Garamond"/>
                <a:cs typeface="Garamond"/>
              </a:rPr>
              <a:t> </a:t>
            </a:r>
            <a:r>
              <a:rPr sz="4000" b="0" spc="-10" dirty="0">
                <a:latin typeface="Garamond"/>
                <a:cs typeface="Garamond"/>
              </a:rPr>
              <a:t>planning?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39977" y="330149"/>
            <a:ext cx="6474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Strategic Vs Tactical</a:t>
            </a:r>
            <a:r>
              <a:rPr sz="4400" b="0" spc="-45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Planning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400" y="1323975"/>
            <a:ext cx="8991599" cy="5381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58845" y="787653"/>
            <a:ext cx="32321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Types </a:t>
            </a:r>
            <a:r>
              <a:rPr sz="4400" b="0" spc="-5" dirty="0">
                <a:latin typeface="Garamond"/>
                <a:cs typeface="Garamond"/>
              </a:rPr>
              <a:t>of</a:t>
            </a:r>
            <a:r>
              <a:rPr sz="4400" b="0" spc="-75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Plans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95400" y="1795526"/>
            <a:ext cx="6742303" cy="43766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5839" y="12527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5839" y="207568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839" y="253288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5839" y="381304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5839" y="5093208"/>
            <a:ext cx="216408" cy="227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36294" y="1069594"/>
            <a:ext cx="7100570" cy="514731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indent="95885">
              <a:lnSpc>
                <a:spcPct val="80000"/>
              </a:lnSpc>
              <a:spcBef>
                <a:spcPts val="820"/>
              </a:spcBef>
              <a:tabLst>
                <a:tab pos="1127760" algn="l"/>
                <a:tab pos="1598930" algn="l"/>
                <a:tab pos="2425065" algn="l"/>
                <a:tab pos="3464560" algn="l"/>
                <a:tab pos="4079240" algn="l"/>
                <a:tab pos="6113780" algn="l"/>
              </a:tabLst>
            </a:pP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G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ls	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r	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aim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	w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h</a:t>
            </a:r>
            <a:r>
              <a:rPr sz="30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ch	</a:t>
            </a:r>
            <a:r>
              <a:rPr sz="3000" spc="-15" dirty="0">
                <a:solidFill>
                  <a:srgbClr val="FFFFFF"/>
                </a:solidFill>
                <a:latin typeface="Garamond"/>
                <a:cs typeface="Garamond"/>
              </a:rPr>
              <a:t>t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e	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m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agem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	wishes  to</a:t>
            </a:r>
            <a:r>
              <a:rPr sz="30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achieve.</a:t>
            </a:r>
            <a:endParaRPr sz="3000">
              <a:latin typeface="Garamond"/>
              <a:cs typeface="Garamond"/>
            </a:endParaRPr>
          </a:p>
          <a:p>
            <a:pPr marL="12700" marR="94615">
              <a:lnSpc>
                <a:spcPct val="100000"/>
              </a:lnSpc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Specific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target to be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reached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by an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  Objective Vs</a:t>
            </a:r>
            <a:r>
              <a:rPr sz="30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Vision</a:t>
            </a:r>
            <a:endParaRPr sz="3000">
              <a:latin typeface="Garamond"/>
              <a:cs typeface="Garamond"/>
            </a:endParaRPr>
          </a:p>
          <a:p>
            <a:pPr marL="12700" marR="6350">
              <a:lnSpc>
                <a:spcPts val="2880"/>
              </a:lnSpc>
              <a:spcBef>
                <a:spcPts val="695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Vision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dream that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 entrepreneur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creates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 his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waking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hours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his prefer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future</a:t>
            </a:r>
            <a:endParaRPr sz="30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Objective Vs</a:t>
            </a:r>
            <a:r>
              <a:rPr sz="30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Purpose</a:t>
            </a:r>
            <a:endParaRPr sz="3000">
              <a:latin typeface="Garamond"/>
              <a:cs typeface="Garamond"/>
            </a:endParaRPr>
          </a:p>
          <a:p>
            <a:pPr marL="12700" marR="5080">
              <a:lnSpc>
                <a:spcPts val="2880"/>
              </a:lnSpc>
              <a:spcBef>
                <a:spcPts val="695"/>
              </a:spcBef>
              <a:tabLst>
                <a:tab pos="1739264" algn="l"/>
                <a:tab pos="3025775" algn="l"/>
                <a:tab pos="3735704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Purpose</a:t>
            </a:r>
            <a:r>
              <a:rPr sz="3000" spc="37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is	primary	role	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defined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society  or 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broad</a:t>
            </a:r>
            <a:r>
              <a:rPr sz="30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aim</a:t>
            </a:r>
            <a:endParaRPr sz="30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Objective Vs</a:t>
            </a:r>
            <a:r>
              <a:rPr sz="30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Mission</a:t>
            </a:r>
            <a:endParaRPr sz="3000">
              <a:latin typeface="Garamond"/>
              <a:cs typeface="Garamond"/>
            </a:endParaRPr>
          </a:p>
          <a:p>
            <a:pPr marL="12700" marR="6985">
              <a:lnSpc>
                <a:spcPct val="80000"/>
              </a:lnSpc>
              <a:spcBef>
                <a:spcPts val="72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Mission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unique aim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that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sets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  apart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from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other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its</a:t>
            </a:r>
            <a:r>
              <a:rPr sz="3000" spc="-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type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656838" y="243078"/>
            <a:ext cx="21170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latin typeface="Garamond"/>
                <a:cs typeface="Garamond"/>
              </a:rPr>
              <a:t>Objectives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439" y="562355"/>
            <a:ext cx="202691" cy="21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3439" y="1700783"/>
            <a:ext cx="178308" cy="181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439" y="2432304"/>
            <a:ext cx="178308" cy="181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3439" y="5065776"/>
            <a:ext cx="178308" cy="181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83944" y="441147"/>
            <a:ext cx="7499350" cy="5818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Objectives:</a:t>
            </a:r>
            <a:endParaRPr sz="2400">
              <a:latin typeface="Garamond"/>
              <a:cs typeface="Garamond"/>
            </a:endParaRPr>
          </a:p>
          <a:p>
            <a:pPr marL="413384" indent="-287655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68750"/>
              <a:buFont typeface="Wingdings"/>
              <a:buChar char=""/>
              <a:tabLst>
                <a:tab pos="41402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increase number of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intake by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10%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by December</a:t>
            </a:r>
            <a:r>
              <a:rPr sz="24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2020.</a:t>
            </a:r>
            <a:endParaRPr sz="2400">
              <a:latin typeface="Garamond"/>
              <a:cs typeface="Garamond"/>
            </a:endParaRPr>
          </a:p>
          <a:p>
            <a:pPr marL="413384" indent="-287655">
              <a:lnSpc>
                <a:spcPct val="100000"/>
              </a:lnSpc>
              <a:buClr>
                <a:srgbClr val="FFCC00"/>
              </a:buClr>
              <a:buSzPct val="68750"/>
              <a:buFont typeface="Wingdings"/>
              <a:buChar char=""/>
              <a:tabLst>
                <a:tab pos="41402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achieve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100%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placement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current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year.</a:t>
            </a:r>
            <a:endParaRPr sz="2400">
              <a:latin typeface="Garamond"/>
              <a:cs typeface="Garamond"/>
            </a:endParaRPr>
          </a:p>
          <a:p>
            <a:pPr marL="86995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Garamond"/>
                <a:cs typeface="Garamond"/>
              </a:rPr>
              <a:t>Purpose:</a:t>
            </a:r>
            <a:endParaRPr sz="2400">
              <a:latin typeface="Garamond"/>
              <a:cs typeface="Garamond"/>
            </a:endParaRPr>
          </a:p>
          <a:p>
            <a:pPr marL="413384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Impart</a:t>
            </a:r>
            <a:r>
              <a:rPr sz="24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education</a:t>
            </a:r>
            <a:endParaRPr sz="2400">
              <a:latin typeface="Garamond"/>
              <a:cs typeface="Garamond"/>
            </a:endParaRPr>
          </a:p>
          <a:p>
            <a:pPr marL="86995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Mission:</a:t>
            </a:r>
            <a:endParaRPr sz="2400">
              <a:latin typeface="Garamond"/>
              <a:cs typeface="Garamond"/>
            </a:endParaRPr>
          </a:p>
          <a:p>
            <a:pPr marL="413384" marR="81915" indent="-287020">
              <a:lnSpc>
                <a:spcPct val="80000"/>
              </a:lnSpc>
              <a:spcBef>
                <a:spcPts val="580"/>
              </a:spcBef>
              <a:buClr>
                <a:srgbClr val="FFCC00"/>
              </a:buClr>
              <a:buSzPct val="68750"/>
              <a:buFont typeface="Wingdings"/>
              <a:buChar char=""/>
              <a:tabLst>
                <a:tab pos="41402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Provide the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right environment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develop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quality education 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all, irrespective of caste, creed or religion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produce 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future</a:t>
            </a:r>
            <a:r>
              <a:rPr sz="24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leaders.</a:t>
            </a:r>
            <a:endParaRPr sz="2400">
              <a:latin typeface="Garamond"/>
              <a:cs typeface="Garamond"/>
            </a:endParaRPr>
          </a:p>
          <a:p>
            <a:pPr marL="413384" indent="-287655">
              <a:lnSpc>
                <a:spcPts val="2590"/>
              </a:lnSpc>
              <a:buClr>
                <a:srgbClr val="FFCC00"/>
              </a:buClr>
              <a:buSzPct val="68750"/>
              <a:buFont typeface="Wingdings"/>
              <a:buChar char=""/>
              <a:tabLst>
                <a:tab pos="41402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Create opportunities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pursuit of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knowledge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all</a:t>
            </a:r>
            <a:r>
              <a:rPr sz="24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round</a:t>
            </a:r>
            <a:endParaRPr sz="2400">
              <a:latin typeface="Garamond"/>
              <a:cs typeface="Garamond"/>
            </a:endParaRPr>
          </a:p>
          <a:p>
            <a:pPr marL="413384">
              <a:lnSpc>
                <a:spcPts val="2590"/>
              </a:lnSpc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development.</a:t>
            </a:r>
            <a:endParaRPr sz="2400">
              <a:latin typeface="Garamond"/>
              <a:cs typeface="Garamond"/>
            </a:endParaRPr>
          </a:p>
          <a:p>
            <a:pPr marL="413384" marR="933450" indent="-287020">
              <a:lnSpc>
                <a:spcPts val="2300"/>
              </a:lnSpc>
              <a:spcBef>
                <a:spcPts val="560"/>
              </a:spcBef>
              <a:buClr>
                <a:srgbClr val="FFCC00"/>
              </a:buClr>
              <a:buSzPct val="68750"/>
              <a:buFont typeface="Wingdings"/>
              <a:buChar char=""/>
              <a:tabLst>
                <a:tab pos="41402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Impart value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education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students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build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sense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of  integrity, honesty and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ethics.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Vision: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what the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business's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future will look</a:t>
            </a:r>
            <a:r>
              <a:rPr sz="24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like</a:t>
            </a:r>
            <a:endParaRPr sz="2400">
              <a:latin typeface="Garamond"/>
              <a:cs typeface="Garamond"/>
            </a:endParaRPr>
          </a:p>
          <a:p>
            <a:pPr marL="413384" marR="593090" indent="-287020">
              <a:lnSpc>
                <a:spcPts val="2300"/>
              </a:lnSpc>
              <a:spcBef>
                <a:spcPts val="560"/>
              </a:spcBef>
              <a:buClr>
                <a:srgbClr val="FFCC00"/>
              </a:buClr>
              <a:buSzPct val="68750"/>
              <a:buFont typeface="Wingdings"/>
              <a:buChar char=""/>
              <a:tabLst>
                <a:tab pos="41402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Engineering Institute of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highest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repute and  produce world-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class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engineers catering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the needs of 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mankind</a:t>
            </a:r>
            <a:endParaRPr sz="2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176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39319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5004815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07744" y="1884083"/>
            <a:ext cx="7011670" cy="3439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3045">
              <a:lnSpc>
                <a:spcPct val="12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Objectives are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multiple in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number.  Objectives are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either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tangible or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intangible.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 have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 priority.</a:t>
            </a:r>
            <a:endParaRPr sz="3200">
              <a:latin typeface="Garamond"/>
              <a:cs typeface="Garamond"/>
            </a:endParaRPr>
          </a:p>
          <a:p>
            <a:pPr marL="12700" marR="111950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Objectives are generally arranged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hierarchy.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sometimes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clash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with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each</a:t>
            </a:r>
            <a:r>
              <a:rPr sz="32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other.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30477" y="787653"/>
            <a:ext cx="60871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Characteristics of</a:t>
            </a:r>
            <a:r>
              <a:rPr sz="4400" b="0" spc="-30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objectives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2633472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05839" y="3218688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5839" y="3803903"/>
            <a:ext cx="240791" cy="242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5839" y="4389120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5839" y="4974335"/>
            <a:ext cx="240791" cy="242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36294" y="2341600"/>
            <a:ext cx="660971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7205" algn="just">
              <a:lnSpc>
                <a:spcPct val="12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must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 clear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&amp;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acceptable.  Objectives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must support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one another.  Objective have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priority.</a:t>
            </a:r>
            <a:endParaRPr sz="3200">
              <a:latin typeface="Garamond"/>
              <a:cs typeface="Garamond"/>
            </a:endParaRPr>
          </a:p>
          <a:p>
            <a:pPr marL="12700" marR="5080" algn="just">
              <a:lnSpc>
                <a:spcPct val="120000"/>
              </a:lnSpc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Objectives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must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 precise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&amp;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measurable.  Objectives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should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always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remain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valid.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57300" y="775716"/>
            <a:ext cx="7083552" cy="7787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84197" y="1053972"/>
            <a:ext cx="6419596" cy="4471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1744979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05839" y="2247900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5839" y="2750820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5839" y="3253740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5839" y="3756659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5839" y="4259579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839" y="4762500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5839" y="5265420"/>
            <a:ext cx="216408" cy="22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36294" y="1516086"/>
            <a:ext cx="5415915" cy="40500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41120" indent="92710">
              <a:lnSpc>
                <a:spcPct val="110100"/>
              </a:lnSpc>
              <a:spcBef>
                <a:spcPts val="9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Provide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basis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planning.  Act as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motivator.</a:t>
            </a:r>
            <a:endParaRPr sz="3000">
              <a:latin typeface="Garamond"/>
              <a:cs typeface="Garamond"/>
            </a:endParaRPr>
          </a:p>
          <a:p>
            <a:pPr marL="12700" marR="747395">
              <a:lnSpc>
                <a:spcPct val="110000"/>
              </a:lnSpc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Eliminate haphazard action.  Facilitate coordinated behavior.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Basis 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managerial</a:t>
            </a:r>
            <a:r>
              <a:rPr sz="30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control.</a:t>
            </a:r>
            <a:endParaRPr sz="3000">
              <a:latin typeface="Garamond"/>
              <a:cs typeface="Garamond"/>
            </a:endParaRPr>
          </a:p>
          <a:p>
            <a:pPr marL="12700" marR="5080">
              <a:lnSpc>
                <a:spcPct val="110000"/>
              </a:lnSpc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Facilitate better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management.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Lessen misunderstanding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&amp; conflict.  Provide</a:t>
            </a:r>
            <a:r>
              <a:rPr sz="30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legitimacy.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36776" y="394715"/>
            <a:ext cx="2921507" cy="7787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24300" y="394715"/>
            <a:ext cx="3198876" cy="7787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9957" y="673226"/>
            <a:ext cx="2153919" cy="4443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58309" y="672973"/>
            <a:ext cx="2527808" cy="4471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17190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7744" y="1523745"/>
            <a:ext cx="727392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strategy 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which considers  environmental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opportunities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threats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organizational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strengths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weakness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provides an optimal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match between the  firm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external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environment.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7240" y="425500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73165" y="4060316"/>
            <a:ext cx="21056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5825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	strategy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7744" y="4060316"/>
            <a:ext cx="4784090" cy="217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lnSpc>
                <a:spcPct val="100000"/>
              </a:lnSpc>
              <a:spcBef>
                <a:spcPts val="100"/>
              </a:spcBef>
              <a:tabLst>
                <a:tab pos="1313815" algn="l"/>
                <a:tab pos="3248025" algn="l"/>
              </a:tabLst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Two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act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vit</a:t>
            </a:r>
            <a:r>
              <a:rPr sz="3200" spc="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es	invo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ved  formulation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are</a:t>
            </a:r>
            <a:endParaRPr sz="3200">
              <a:latin typeface="Garamond"/>
              <a:cs typeface="Garamond"/>
            </a:endParaRPr>
          </a:p>
          <a:p>
            <a:pPr marL="810895" indent="-227965">
              <a:lnSpc>
                <a:spcPct val="100000"/>
              </a:lnSpc>
              <a:spcBef>
                <a:spcPts val="775"/>
              </a:spcBef>
              <a:buChar char="-"/>
              <a:tabLst>
                <a:tab pos="811530" algn="l"/>
                <a:tab pos="3392804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Env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ronme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tal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ap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p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rai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s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al</a:t>
            </a:r>
            <a:endParaRPr sz="3200">
              <a:latin typeface="Garamond"/>
              <a:cs typeface="Garamond"/>
            </a:endParaRPr>
          </a:p>
          <a:p>
            <a:pPr marL="810895" indent="-227965">
              <a:lnSpc>
                <a:spcPct val="100000"/>
              </a:lnSpc>
              <a:spcBef>
                <a:spcPts val="765"/>
              </a:spcBef>
              <a:buChar char="-"/>
              <a:tabLst>
                <a:tab pos="811530" algn="l"/>
              </a:tabLst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Corporate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appraisal.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531870" y="410413"/>
            <a:ext cx="20828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Strategies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14813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" y="267004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40" y="385876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8839" y="1298194"/>
            <a:ext cx="7730490" cy="3957954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715" algn="just">
              <a:lnSpc>
                <a:spcPct val="80000"/>
              </a:lnSpc>
              <a:spcBef>
                <a:spcPts val="820"/>
              </a:spcBef>
            </a:pP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Political and </a:t>
            </a: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legal factors: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Stability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government,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taxation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and licensing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laws, fiscal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policies, restrictions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on capital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etc.</a:t>
            </a:r>
            <a:endParaRPr sz="3000">
              <a:latin typeface="Garamond"/>
              <a:cs typeface="Garamond"/>
            </a:endParaRPr>
          </a:p>
          <a:p>
            <a:pPr marL="12700" marR="6985" algn="just">
              <a:lnSpc>
                <a:spcPct val="80000"/>
              </a:lnSpc>
              <a:spcBef>
                <a:spcPts val="720"/>
              </a:spcBef>
            </a:pP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Economic factors: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Economic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development,  distribution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personal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income,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trend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 prices,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exchange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rates</a:t>
            </a:r>
            <a:r>
              <a:rPr sz="30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etc.,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80000"/>
              </a:lnSpc>
              <a:spcBef>
                <a:spcPts val="720"/>
              </a:spcBef>
            </a:pP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Competitive </a:t>
            </a: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factors: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Identifying principal  competitors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&amp;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analysis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their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performance, anti-  monopoly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laws,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protection of patents, brand names  etc.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8640" y="541324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78839" y="5596838"/>
            <a:ext cx="20986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7845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Re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igious	&amp;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4852" y="5230774"/>
            <a:ext cx="361187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40"/>
              </a:lnSpc>
              <a:spcBef>
                <a:spcPts val="100"/>
              </a:spcBef>
              <a:tabLst>
                <a:tab pos="1327785" algn="l"/>
                <a:tab pos="2288540" algn="l"/>
              </a:tabLst>
            </a:pP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Social	</a:t>
            </a: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and	</a:t>
            </a: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Cultural</a:t>
            </a:r>
            <a:endParaRPr sz="3000">
              <a:latin typeface="Garamond"/>
              <a:cs typeface="Garamond"/>
            </a:endParaRPr>
          </a:p>
          <a:p>
            <a:pPr marL="2436495">
              <a:lnSpc>
                <a:spcPts val="3240"/>
              </a:lnSpc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social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65090" y="5230774"/>
            <a:ext cx="3176905" cy="84899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 indent="251460">
              <a:lnSpc>
                <a:spcPct val="80000"/>
              </a:lnSpc>
              <a:spcBef>
                <a:spcPts val="819"/>
              </a:spcBef>
              <a:tabLst>
                <a:tab pos="1643380" algn="l"/>
                <a:tab pos="2613025" algn="l"/>
              </a:tabLst>
            </a:pP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factor:	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Literacy  ch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racteristics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,	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rate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26502" y="5230774"/>
            <a:ext cx="7816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240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le</a:t>
            </a:r>
            <a:r>
              <a:rPr sz="3000" spc="5" dirty="0">
                <a:solidFill>
                  <a:srgbClr val="FFFFFF"/>
                </a:solidFill>
                <a:latin typeface="Garamond"/>
                <a:cs typeface="Garamond"/>
              </a:rPr>
              <a:t>v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el,</a:t>
            </a:r>
            <a:endParaRPr sz="3000">
              <a:latin typeface="Garamond"/>
              <a:cs typeface="Garamond"/>
            </a:endParaRPr>
          </a:p>
          <a:p>
            <a:pPr marR="6350" algn="r">
              <a:lnSpc>
                <a:spcPts val="3240"/>
              </a:lnSpc>
            </a:pP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8839" y="5962599"/>
            <a:ext cx="1876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urbanization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973960" y="398475"/>
            <a:ext cx="54813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Environmental</a:t>
            </a:r>
            <a:r>
              <a:rPr sz="4400" b="0" spc="-30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Appraisal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39" y="20147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639" y="302056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494080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60094" y="1831594"/>
            <a:ext cx="710247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It involves identifying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and analyzing company’s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strength &amp;</a:t>
            </a:r>
            <a:r>
              <a:rPr sz="30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weakness.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0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example 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companies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strength may be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low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cost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manufacturing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skill,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excellent product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design,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efficient distribution etc.,.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Its weakness  may be lack of physical and financial</a:t>
            </a:r>
            <a:r>
              <a:rPr sz="3000" spc="-1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resources.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company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must plan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exploit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these strengths  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maximum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circumvent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it’s</a:t>
            </a:r>
            <a:r>
              <a:rPr sz="30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weakness.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61057" y="787653"/>
            <a:ext cx="44240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Corporate</a:t>
            </a:r>
            <a:r>
              <a:rPr sz="4400" b="0" spc="-30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Appraisal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39" y="13380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639" y="24109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445922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39" y="55321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60094" y="1142745"/>
            <a:ext cx="7426325" cy="5196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policy 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general guideline for decision  making.</a:t>
            </a:r>
            <a:endParaRPr sz="3200">
              <a:latin typeface="Garamond"/>
              <a:cs typeface="Garamond"/>
            </a:endParaRPr>
          </a:p>
          <a:p>
            <a:pPr marL="12700" marR="5715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Policy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verbal, written or implied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overall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guide, setting up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boundaries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that supply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general limits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directions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which  managerial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action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will take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place.</a:t>
            </a:r>
            <a:endParaRPr sz="32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Ex1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Advertisement policy: 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avoid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cut- throat  competition with its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rivals</a:t>
            </a:r>
            <a:endParaRPr sz="3200">
              <a:latin typeface="Garamond"/>
              <a:cs typeface="Garamond"/>
            </a:endParaRPr>
          </a:p>
          <a:p>
            <a:pPr marL="12700" marR="7620" algn="just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Ex2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Recruitment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policy: select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best  possible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candidate to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vacancies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876294" y="360375"/>
            <a:ext cx="16814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Pol</a:t>
            </a:r>
            <a:r>
              <a:rPr sz="4400" b="0" spc="-15" dirty="0">
                <a:latin typeface="Garamond"/>
                <a:cs typeface="Garamond"/>
              </a:rPr>
              <a:t>i</a:t>
            </a:r>
            <a:r>
              <a:rPr sz="4400" b="0" dirty="0">
                <a:latin typeface="Garamond"/>
                <a:cs typeface="Garamond"/>
              </a:rPr>
              <a:t>cies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68929" y="512775"/>
            <a:ext cx="36937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Types of</a:t>
            </a:r>
            <a:r>
              <a:rPr sz="4400" b="0" spc="-9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policies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59510" y="2109851"/>
            <a:ext cx="7470394" cy="42147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39" y="1592580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639" y="2506979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3421379"/>
            <a:ext cx="216408" cy="227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39" y="5158740"/>
            <a:ext cx="216408" cy="227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60094" y="1409446"/>
            <a:ext cx="7274559" cy="487299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8890" algn="just">
              <a:lnSpc>
                <a:spcPts val="3240"/>
              </a:lnSpc>
              <a:spcBef>
                <a:spcPts val="505"/>
              </a:spcBef>
            </a:pP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Policies ensure uniformity of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action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at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various 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organization points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which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make actions more</a:t>
            </a:r>
            <a:r>
              <a:rPr sz="3000" i="1" spc="-7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predictable.</a:t>
            </a:r>
            <a:endParaRPr sz="3000">
              <a:latin typeface="Garamond"/>
              <a:cs typeface="Garamond"/>
            </a:endParaRPr>
          </a:p>
          <a:p>
            <a:pPr marL="12700" marR="6985" algn="just">
              <a:lnSpc>
                <a:spcPts val="3240"/>
              </a:lnSpc>
              <a:spcBef>
                <a:spcPts val="725"/>
              </a:spcBef>
            </a:pP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Since the subordinates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need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not consult superiors,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it 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speeds up</a:t>
            </a:r>
            <a:r>
              <a:rPr sz="3000" i="1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decision.</a:t>
            </a:r>
            <a:endParaRPr sz="3000">
              <a:latin typeface="Garamond"/>
              <a:cs typeface="Garamond"/>
            </a:endParaRPr>
          </a:p>
          <a:p>
            <a:pPr marL="12700" marR="5715" algn="just">
              <a:lnSpc>
                <a:spcPct val="90000"/>
              </a:lnSpc>
              <a:spcBef>
                <a:spcPts val="670"/>
              </a:spcBef>
            </a:pP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Policies make easier for the superior to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delegate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more and  more authority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his subordinates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because, he knows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that 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whatever decision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the subordinates make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will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within 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boundaries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of the</a:t>
            </a:r>
            <a:r>
              <a:rPr sz="3000" i="1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policies.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90000"/>
              </a:lnSpc>
              <a:spcBef>
                <a:spcPts val="720"/>
              </a:spcBef>
            </a:pP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Policies give a practical shape to the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objectives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directing 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the way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in which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predetermined objectives </a:t>
            </a:r>
            <a:r>
              <a:rPr sz="3000" i="1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i="1" spc="5" dirty="0">
                <a:solidFill>
                  <a:srgbClr val="FFFFFF"/>
                </a:solidFill>
                <a:latin typeface="Garamond"/>
                <a:cs typeface="Garamond"/>
              </a:rPr>
              <a:t>be  </a:t>
            </a:r>
            <a:r>
              <a:rPr sz="3000" i="1" dirty="0">
                <a:solidFill>
                  <a:srgbClr val="FFFFFF"/>
                </a:solidFill>
                <a:latin typeface="Garamond"/>
                <a:cs typeface="Garamond"/>
              </a:rPr>
              <a:t>attained.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32101" y="517601"/>
            <a:ext cx="44805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latin typeface="Garamond"/>
                <a:cs typeface="Garamond"/>
              </a:rPr>
              <a:t>Advantages </a:t>
            </a:r>
            <a:r>
              <a:rPr sz="4000" b="0" spc="-5" dirty="0">
                <a:latin typeface="Garamond"/>
                <a:cs typeface="Garamond"/>
              </a:rPr>
              <a:t>of</a:t>
            </a:r>
            <a:r>
              <a:rPr sz="4000" b="0" spc="-40" dirty="0">
                <a:latin typeface="Garamond"/>
                <a:cs typeface="Garamond"/>
              </a:rPr>
              <a:t> </a:t>
            </a:r>
            <a:r>
              <a:rPr sz="4000" b="0" spc="-5" dirty="0">
                <a:latin typeface="Garamond"/>
                <a:cs typeface="Garamond"/>
              </a:rPr>
              <a:t>Policies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040" y="13289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1040" y="279196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31239" y="1145794"/>
            <a:ext cx="7654925" cy="4645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procedure provides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detailed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set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instructions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performing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sequence of actions involved </a:t>
            </a:r>
            <a:r>
              <a:rPr sz="3000" spc="-15" dirty="0">
                <a:solidFill>
                  <a:srgbClr val="FFFFFF"/>
                </a:solidFill>
                <a:latin typeface="Garamond"/>
                <a:cs typeface="Garamond"/>
              </a:rPr>
              <a:t>in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doing 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certain piece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work.</a:t>
            </a:r>
            <a:endParaRPr sz="3000">
              <a:latin typeface="Garamond"/>
              <a:cs typeface="Garamond"/>
            </a:endParaRPr>
          </a:p>
          <a:p>
            <a:pPr marL="12700" algn="just">
              <a:lnSpc>
                <a:spcPct val="100000"/>
              </a:lnSpc>
              <a:spcBef>
                <a:spcPts val="72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Advantages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0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procedures.</a:t>
            </a:r>
            <a:endParaRPr sz="30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655"/>
              </a:spcBef>
              <a:buClr>
                <a:srgbClr val="FFCC00"/>
              </a:buClr>
              <a:buSzPct val="69230"/>
              <a:buFont typeface="Wingdings"/>
              <a:buChar char=""/>
              <a:tabLst>
                <a:tab pos="414020" algn="l"/>
                <a:tab pos="6624955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They indicate a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standard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way of</a:t>
            </a:r>
            <a:r>
              <a:rPr sz="2600" spc="8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performing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a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task.</a:t>
            </a:r>
            <a:endParaRPr sz="26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625"/>
              </a:spcBef>
              <a:buClr>
                <a:srgbClr val="FFCC00"/>
              </a:buClr>
              <a:buSzPct val="69230"/>
              <a:buFont typeface="Wingdings"/>
              <a:buChar char=""/>
              <a:tabLst>
                <a:tab pos="41402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They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result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in simplification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elimination of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waste.</a:t>
            </a:r>
            <a:endParaRPr sz="26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625"/>
              </a:spcBef>
              <a:buClr>
                <a:srgbClr val="FFCC00"/>
              </a:buClr>
              <a:buSzPct val="69230"/>
              <a:buFont typeface="Wingdings"/>
              <a:buChar char=""/>
              <a:tabLst>
                <a:tab pos="41402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Procedure improves the efficiency of</a:t>
            </a:r>
            <a:r>
              <a:rPr sz="26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employees.</a:t>
            </a:r>
            <a:endParaRPr sz="2600">
              <a:latin typeface="Garamond"/>
              <a:cs typeface="Garamond"/>
            </a:endParaRPr>
          </a:p>
          <a:p>
            <a:pPr marL="413384" marR="5080" indent="-287020" algn="just">
              <a:lnSpc>
                <a:spcPct val="100000"/>
              </a:lnSpc>
              <a:spcBef>
                <a:spcPts val="620"/>
              </a:spcBef>
              <a:buClr>
                <a:srgbClr val="FFCC00"/>
              </a:buClr>
              <a:buSzPct val="69230"/>
              <a:buFont typeface="Wingdings"/>
              <a:buChar char=""/>
              <a:tabLst>
                <a:tab pos="41402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Procedure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serves as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a tool of control by enabling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managers to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evaluate the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performance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of their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subordinates.</a:t>
            </a:r>
            <a:endParaRPr sz="2600">
              <a:latin typeface="Garamond"/>
              <a:cs typeface="Garamond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00450" y="318973"/>
            <a:ext cx="22339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Procedures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447800"/>
            <a:ext cx="9143999" cy="472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72664" y="451865"/>
            <a:ext cx="4598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Policy v/s</a:t>
            </a:r>
            <a:r>
              <a:rPr sz="4400" b="0" spc="-7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Procedure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39" y="1674876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639" y="265023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39" y="3625596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39" y="460095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60094" y="1479550"/>
            <a:ext cx="7197725" cy="43186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8255" algn="just">
              <a:lnSpc>
                <a:spcPts val="3460"/>
              </a:lnSpc>
              <a:spcBef>
                <a:spcPts val="53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method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prescribed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way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which one  step of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procedure 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be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performed.</a:t>
            </a:r>
            <a:endParaRPr sz="3200">
              <a:latin typeface="Garamond"/>
              <a:cs typeface="Garamond"/>
            </a:endParaRPr>
          </a:p>
          <a:p>
            <a:pPr marL="12700" marR="6985" indent="101600" algn="just">
              <a:lnSpc>
                <a:spcPts val="3460"/>
              </a:lnSpc>
              <a:spcBef>
                <a:spcPts val="76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 means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established manner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doing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an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operation.</a:t>
            </a:r>
            <a:endParaRPr sz="3200">
              <a:latin typeface="Garamond"/>
              <a:cs typeface="Garamond"/>
            </a:endParaRPr>
          </a:p>
          <a:p>
            <a:pPr marL="12700" marR="5080" indent="101600" algn="just">
              <a:lnSpc>
                <a:spcPts val="3460"/>
              </a:lnSpc>
              <a:spcBef>
                <a:spcPts val="76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Methods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help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 increasing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effectiveness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usefulness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procedures.</a:t>
            </a:r>
            <a:endParaRPr sz="3200">
              <a:latin typeface="Garamond"/>
              <a:cs typeface="Garamond"/>
            </a:endParaRPr>
          </a:p>
          <a:p>
            <a:pPr marL="12700" marR="6985" algn="just">
              <a:lnSpc>
                <a:spcPct val="90000"/>
              </a:lnSpc>
              <a:spcBef>
                <a:spcPts val="71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By improving methods, reduced fatigue,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better productivity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lower costs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can be  achieved.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743705" y="436575"/>
            <a:ext cx="19411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Garamond"/>
                <a:cs typeface="Garamond"/>
              </a:rPr>
              <a:t>Methods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0909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291388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446836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1907489"/>
            <a:ext cx="7273925" cy="395859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 algn="just">
              <a:lnSpc>
                <a:spcPts val="2880"/>
              </a:lnSpc>
              <a:spcBef>
                <a:spcPts val="79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rules are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simplest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most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specific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type  of standing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plans.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80000"/>
              </a:lnSpc>
              <a:spcBef>
                <a:spcPts val="75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Rules are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detailed and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recorded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instructions that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specific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action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must or must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not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performed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given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situation.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Rules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are more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rigid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than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policies.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80000"/>
              </a:lnSpc>
              <a:spcBef>
                <a:spcPts val="72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Rules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generally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pertain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to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administrative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area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procedure.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Rules demand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strict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compliance.  Their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violation is generally associated with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some  sort 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disciplinary</a:t>
            </a:r>
            <a:r>
              <a:rPr sz="30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action.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107941" y="512775"/>
            <a:ext cx="1214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Rules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4840" y="1200911"/>
            <a:ext cx="202691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4840" y="2023872"/>
            <a:ext cx="202691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4840" y="2846832"/>
            <a:ext cx="202691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4840" y="3299459"/>
            <a:ext cx="202691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840" y="4492752"/>
            <a:ext cx="202691" cy="204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840" y="4945379"/>
            <a:ext cx="202691" cy="204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55039" y="1034541"/>
            <a:ext cx="7731125" cy="45529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715" algn="just">
              <a:lnSpc>
                <a:spcPts val="2920"/>
              </a:lnSpc>
              <a:spcBef>
                <a:spcPts val="459"/>
              </a:spcBef>
            </a:pP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Are precise plans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or definite steps in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proper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sequence  which need to be taken to discharge a given</a:t>
            </a:r>
            <a:r>
              <a:rPr sz="2700" spc="-1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task.</a:t>
            </a:r>
            <a:endParaRPr sz="2700">
              <a:latin typeface="Garamond"/>
              <a:cs typeface="Garamond"/>
            </a:endParaRPr>
          </a:p>
          <a:p>
            <a:pPr marL="12700" marR="5080" algn="just">
              <a:lnSpc>
                <a:spcPts val="2920"/>
              </a:lnSpc>
              <a:spcBef>
                <a:spcPts val="645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It lays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down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time to be taken for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completion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each  step.</a:t>
            </a:r>
            <a:endParaRPr sz="2700">
              <a:latin typeface="Garamond"/>
              <a:cs typeface="Garamond"/>
            </a:endParaRPr>
          </a:p>
          <a:p>
            <a:pPr marL="12700" algn="just">
              <a:lnSpc>
                <a:spcPct val="100000"/>
              </a:lnSpc>
              <a:spcBef>
                <a:spcPts val="275"/>
              </a:spcBef>
            </a:pP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Essential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ingredients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time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phasing and</a:t>
            </a:r>
            <a:r>
              <a:rPr sz="2700" spc="-7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budgeting.</a:t>
            </a:r>
            <a:endParaRPr sz="2700">
              <a:latin typeface="Garamond"/>
              <a:cs typeface="Garamond"/>
            </a:endParaRPr>
          </a:p>
          <a:p>
            <a:pPr marL="12700" marR="5080" algn="just">
              <a:lnSpc>
                <a:spcPct val="90000"/>
              </a:lnSpc>
              <a:spcBef>
                <a:spcPts val="650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Is a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complex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objective, policies, procedures,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task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assignments,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steps to be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taken, resources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to be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employed  and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other elements to carry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out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a given course of</a:t>
            </a:r>
            <a:r>
              <a:rPr sz="2700" spc="-1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action.</a:t>
            </a:r>
            <a:endParaRPr sz="2700">
              <a:latin typeface="Garamond"/>
              <a:cs typeface="Garamond"/>
            </a:endParaRPr>
          </a:p>
          <a:p>
            <a:pPr marL="12700" algn="just">
              <a:lnSpc>
                <a:spcPct val="100000"/>
              </a:lnSpc>
              <a:spcBef>
                <a:spcPts val="325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Single step in a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programme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is set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up as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7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project</a:t>
            </a:r>
            <a:endParaRPr sz="2700">
              <a:latin typeface="Garamond"/>
              <a:cs typeface="Garamond"/>
            </a:endParaRPr>
          </a:p>
          <a:p>
            <a:pPr marL="12700" marR="5080" algn="just">
              <a:lnSpc>
                <a:spcPts val="2920"/>
              </a:lnSpc>
              <a:spcBef>
                <a:spcPts val="685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schedule specifies the time when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each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series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actions 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should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take</a:t>
            </a:r>
            <a:r>
              <a:rPr sz="27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place.</a:t>
            </a:r>
            <a:endParaRPr sz="2700">
              <a:latin typeface="Garamond"/>
              <a:cs typeface="Garamond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455670" y="204978"/>
            <a:ext cx="2523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Programmes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3439" y="14051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439" y="295960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439" y="4148328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3439" y="533704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83944" y="1221994"/>
            <a:ext cx="7254875" cy="514731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6350" indent="95885" algn="just">
              <a:lnSpc>
                <a:spcPct val="80000"/>
              </a:lnSpc>
              <a:spcBef>
                <a:spcPts val="820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financial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and/or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quantitative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statement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prepared prior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definite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period time, of</a:t>
            </a:r>
            <a:r>
              <a:rPr sz="3000" spc="58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policy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 be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pursued during that period,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purpose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obtaining a given</a:t>
            </a:r>
            <a:r>
              <a:rPr sz="3000" spc="-1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objective.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ts val="2880"/>
              </a:lnSpc>
              <a:spcBef>
                <a:spcPts val="69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budget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statement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 expected results  expressed in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quantitative terms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i.e. rupees,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man  hours, product units</a:t>
            </a:r>
            <a:r>
              <a:rPr sz="30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etc.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provides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 standard by which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actual  operations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can be measured and variation could  be</a:t>
            </a:r>
            <a:r>
              <a:rPr sz="30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controlled.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80000"/>
              </a:lnSpc>
              <a:spcBef>
                <a:spcPts val="725"/>
              </a:spcBef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important budgets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are sales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budgets,  production budgets,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cash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budgets,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revenue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expenses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budgets.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827526" y="398475"/>
            <a:ext cx="1775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Budgets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58239" y="18714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8239" y="29443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88694" y="1676145"/>
            <a:ext cx="6087745" cy="3937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Establishing Verifiable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Goals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Set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 Goals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be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Achieved.</a:t>
            </a:r>
            <a:endParaRPr sz="3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Establishing Planning</a:t>
            </a:r>
            <a:r>
              <a:rPr sz="3200" spc="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3200">
              <a:latin typeface="Garamond"/>
              <a:cs typeface="Garamond"/>
            </a:endParaRPr>
          </a:p>
          <a:p>
            <a:pPr marL="167640" indent="-155575">
              <a:lnSpc>
                <a:spcPct val="100000"/>
              </a:lnSpc>
              <a:spcBef>
                <a:spcPts val="1565"/>
              </a:spcBef>
              <a:buSzPct val="91666"/>
              <a:buChar char="-"/>
              <a:tabLst>
                <a:tab pos="168275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Internal and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External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24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-"/>
            </a:pPr>
            <a:endParaRPr sz="3700">
              <a:latin typeface="Times New Roman"/>
              <a:cs typeface="Times New Roman"/>
            </a:endParaRPr>
          </a:p>
          <a:p>
            <a:pPr marL="181610" indent="-169545">
              <a:lnSpc>
                <a:spcPct val="100000"/>
              </a:lnSpc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Tangible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Intangible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 premises.</a:t>
            </a:r>
            <a:endParaRPr sz="24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-"/>
            </a:pPr>
            <a:endParaRPr sz="3500">
              <a:latin typeface="Times New Roman"/>
              <a:cs typeface="Times New Roman"/>
            </a:endParaRPr>
          </a:p>
          <a:p>
            <a:pPr marL="181610" indent="-169545">
              <a:lnSpc>
                <a:spcPct val="100000"/>
              </a:lnSpc>
              <a:buChar char="-"/>
              <a:tabLst>
                <a:tab pos="182245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Controllable and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non-controllable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66441" y="512775"/>
            <a:ext cx="3898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Steps in</a:t>
            </a:r>
            <a:r>
              <a:rPr sz="4400" b="0" spc="-95" dirty="0">
                <a:latin typeface="Garamond"/>
                <a:cs typeface="Garamond"/>
              </a:rPr>
              <a:t> </a:t>
            </a:r>
            <a:r>
              <a:rPr sz="4400" b="0" dirty="0">
                <a:latin typeface="Garamond"/>
                <a:cs typeface="Garamond"/>
              </a:rPr>
              <a:t>Planning:</a:t>
            </a:r>
            <a:endParaRPr sz="4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28028" y="868426"/>
            <a:ext cx="2391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solidFill>
                  <a:srgbClr val="FFFFFF"/>
                </a:solidFill>
                <a:latin typeface="Garamond"/>
                <a:cs typeface="Garamond"/>
              </a:rPr>
              <a:t>policies </a:t>
            </a:r>
            <a:r>
              <a:rPr sz="2400" i="1" dirty="0">
                <a:solidFill>
                  <a:srgbClr val="FFFFFF"/>
                </a:solidFill>
                <a:latin typeface="Garamond"/>
                <a:cs typeface="Garamond"/>
              </a:rPr>
              <a:t>, </a:t>
            </a:r>
            <a:r>
              <a:rPr sz="2400" i="1" spc="-5" dirty="0">
                <a:solidFill>
                  <a:srgbClr val="FFFFFF"/>
                </a:solidFill>
                <a:latin typeface="Garamond"/>
                <a:cs typeface="Garamond"/>
              </a:rPr>
              <a:t>programmes</a:t>
            </a:r>
            <a:r>
              <a:rPr sz="2400" i="1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i="1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3944" y="374141"/>
            <a:ext cx="4658995" cy="121475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Internal and </a:t>
            </a:r>
            <a:r>
              <a:rPr sz="2400" b="1" dirty="0">
                <a:solidFill>
                  <a:srgbClr val="FFFFFF"/>
                </a:solidFill>
                <a:latin typeface="Garamond"/>
                <a:cs typeface="Garamond"/>
              </a:rPr>
              <a:t>External</a:t>
            </a:r>
            <a:r>
              <a:rPr sz="2400" b="1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2400">
              <a:latin typeface="Garamond"/>
              <a:cs typeface="Garamond"/>
            </a:endParaRPr>
          </a:p>
          <a:p>
            <a:pPr marL="12700" marR="5080" indent="570865">
              <a:lnSpc>
                <a:spcPts val="2590"/>
              </a:lnSpc>
              <a:spcBef>
                <a:spcPts val="835"/>
              </a:spcBef>
              <a:tabLst>
                <a:tab pos="2413000" algn="l"/>
                <a:tab pos="33274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(</a:t>
            </a:r>
            <a:r>
              <a:rPr sz="2400" i="1" spc="-5" dirty="0">
                <a:solidFill>
                  <a:srgbClr val="FFFFFF"/>
                </a:solidFill>
                <a:latin typeface="Garamond"/>
                <a:cs typeface="Garamond"/>
              </a:rPr>
              <a:t>Internal premises </a:t>
            </a:r>
            <a:r>
              <a:rPr sz="2400" i="1" dirty="0">
                <a:solidFill>
                  <a:srgbClr val="FFFFFF"/>
                </a:solidFill>
                <a:latin typeface="Garamond"/>
                <a:cs typeface="Garamond"/>
              </a:rPr>
              <a:t>include </a:t>
            </a:r>
            <a:r>
              <a:rPr sz="2400" i="1" spc="-5" dirty="0">
                <a:solidFill>
                  <a:srgbClr val="FFFFFF"/>
                </a:solidFill>
                <a:latin typeface="Garamond"/>
                <a:cs typeface="Garamond"/>
              </a:rPr>
              <a:t>sales forecasts,  </a:t>
            </a:r>
            <a:r>
              <a:rPr sz="2400" i="1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400" i="1" spc="-5" dirty="0">
                <a:solidFill>
                  <a:srgbClr val="FFFFFF"/>
                </a:solidFill>
                <a:latin typeface="Garamond"/>
                <a:cs typeface="Garamond"/>
              </a:rPr>
              <a:t>organization,</a:t>
            </a:r>
            <a:r>
              <a:rPr sz="2400" i="1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i="1" dirty="0">
                <a:solidFill>
                  <a:srgbClr val="FFFFFF"/>
                </a:solidFill>
                <a:latin typeface="Garamond"/>
                <a:cs typeface="Garamond"/>
              </a:rPr>
              <a:t>skill	of	labor,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3944" y="1599946"/>
            <a:ext cx="7566659" cy="24523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299085" indent="570865">
              <a:lnSpc>
                <a:spcPts val="2380"/>
              </a:lnSpc>
              <a:spcBef>
                <a:spcPts val="390"/>
              </a:spcBef>
              <a:tabLst>
                <a:tab pos="4241800" algn="l"/>
                <a:tab pos="5156200" algn="l"/>
              </a:tabLst>
            </a:pPr>
            <a:r>
              <a:rPr sz="2200" spc="-10" dirty="0">
                <a:solidFill>
                  <a:srgbClr val="FFFFFF"/>
                </a:solidFill>
                <a:latin typeface="Garamond"/>
                <a:cs typeface="Garamond"/>
              </a:rPr>
              <a:t>External premises </a:t>
            </a: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may</a:t>
            </a:r>
            <a:r>
              <a:rPr sz="2200" spc="1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be</a:t>
            </a:r>
            <a:r>
              <a:rPr sz="2200" spc="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Garamond"/>
                <a:cs typeface="Garamond"/>
              </a:rPr>
              <a:t>Technological	change, </a:t>
            </a: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Population  Growth, Sociological</a:t>
            </a:r>
            <a:r>
              <a:rPr sz="2200" spc="4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factor,</a:t>
            </a:r>
            <a:r>
              <a:rPr sz="2200" spc="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Govt	</a:t>
            </a:r>
            <a:r>
              <a:rPr sz="2200" spc="-10" dirty="0">
                <a:solidFill>
                  <a:srgbClr val="FFFFFF"/>
                </a:solidFill>
                <a:latin typeface="Garamond"/>
                <a:cs typeface="Garamond"/>
              </a:rPr>
              <a:t>policies </a:t>
            </a:r>
            <a:r>
              <a:rPr sz="2200" spc="-5" dirty="0">
                <a:solidFill>
                  <a:srgbClr val="FFFFFF"/>
                </a:solidFill>
                <a:latin typeface="Garamond"/>
                <a:cs typeface="Garamond"/>
              </a:rPr>
              <a:t>&amp; regulation etc..)</a:t>
            </a:r>
            <a:endParaRPr sz="2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Tangible </a:t>
            </a:r>
            <a:r>
              <a:rPr sz="2400" b="1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Intangible</a:t>
            </a:r>
            <a:r>
              <a:rPr sz="2400" b="1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2400">
              <a:latin typeface="Garamond"/>
              <a:cs typeface="Garamond"/>
            </a:endParaRPr>
          </a:p>
          <a:p>
            <a:pPr marL="12700" marR="5080" indent="645795">
              <a:lnSpc>
                <a:spcPts val="2590"/>
              </a:lnSpc>
              <a:spcBef>
                <a:spcPts val="615"/>
              </a:spcBef>
              <a:tabLst>
                <a:tab pos="4241800" algn="l"/>
                <a:tab pos="6071235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(Tangible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examples:</a:t>
            </a:r>
            <a:r>
              <a:rPr sz="2400" spc="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population</a:t>
            </a:r>
            <a:r>
              <a:rPr sz="24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growth,	industry  demand, capital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resources.	Intangible: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political</a:t>
            </a:r>
            <a:r>
              <a:rPr sz="2400" spc="-8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stability,  sociological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factors, business and</a:t>
            </a:r>
            <a:r>
              <a:rPr sz="2400" spc="-3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economic</a:t>
            </a:r>
            <a:endParaRPr sz="2400">
              <a:latin typeface="Garamond"/>
              <a:cs typeface="Garamond"/>
            </a:endParaRPr>
          </a:p>
          <a:p>
            <a:pPr marL="583565">
              <a:lnSpc>
                <a:spcPts val="2560"/>
              </a:lnSpc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environment)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42809" y="4465701"/>
            <a:ext cx="1238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calamities,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3944" y="4026788"/>
            <a:ext cx="5853430" cy="15621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Controllable </a:t>
            </a:r>
            <a:r>
              <a:rPr sz="2400" b="1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non-controllable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premises.</a:t>
            </a:r>
            <a:endParaRPr sz="2400">
              <a:latin typeface="Garamond"/>
              <a:cs typeface="Garamond"/>
            </a:endParaRPr>
          </a:p>
          <a:p>
            <a:pPr marL="12700" marR="49530" indent="570865">
              <a:lnSpc>
                <a:spcPts val="2590"/>
              </a:lnSpc>
              <a:spcBef>
                <a:spcPts val="620"/>
              </a:spcBef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(uncontrollable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factors: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strikes, wars,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natural  emergency, and legislation etc.</a:t>
            </a:r>
            <a:endParaRPr sz="2400">
              <a:latin typeface="Garamond"/>
              <a:cs typeface="Garamond"/>
            </a:endParaRPr>
          </a:p>
          <a:p>
            <a:pPr marL="658495">
              <a:lnSpc>
                <a:spcPct val="100000"/>
              </a:lnSpc>
              <a:spcBef>
                <a:spcPts val="254"/>
              </a:spcBef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controllable factors: company’s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advertising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944" y="5526735"/>
            <a:ext cx="5414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41800" algn="l"/>
              </a:tabLst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competence</a:t>
            </a:r>
            <a:r>
              <a:rPr sz="24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4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management	member’s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944" y="5855919"/>
            <a:ext cx="5395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27400" algn="l"/>
                <a:tab pos="5156200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labor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rce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,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 availabil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ty	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 resource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	in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42809" y="5197297"/>
            <a:ext cx="1265555" cy="10502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30"/>
              </a:spcBef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agency, 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skill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400" spc="-1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terms</a:t>
            </a:r>
            <a:r>
              <a:rPr sz="24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3944" y="6185103"/>
            <a:ext cx="2130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capital and</a:t>
            </a:r>
            <a:r>
              <a:rPr sz="24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labor,)</a:t>
            </a:r>
            <a:endParaRPr sz="2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15666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434644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4931664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5516879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6102096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07744" y="1105126"/>
            <a:ext cx="7731456" cy="5358005"/>
          </a:xfrm>
          <a:prstGeom prst="rect">
            <a:avLst/>
          </a:prstGeom>
        </p:spPr>
        <p:txBody>
          <a:bodyPr vert="horz" wrap="square" lIns="0" tIns="279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Deciding 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Planning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Period.</a:t>
            </a:r>
            <a:endParaRPr sz="3200" dirty="0">
              <a:latin typeface="Garamond"/>
              <a:cs typeface="Garamond"/>
            </a:endParaRPr>
          </a:p>
          <a:p>
            <a:pPr marL="12700" marR="366395">
              <a:lnSpc>
                <a:spcPct val="107900"/>
              </a:lnSpc>
              <a:spcBef>
                <a:spcPts val="1340"/>
              </a:spcBef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Lead time in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development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&amp;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commercialization of new  product.</a:t>
            </a:r>
            <a:endParaRPr sz="2400" dirty="0">
              <a:latin typeface="Garamond"/>
              <a:cs typeface="Garamond"/>
            </a:endParaRPr>
          </a:p>
          <a:p>
            <a:pPr marL="12700" marR="167640">
              <a:lnSpc>
                <a:spcPct val="100000"/>
              </a:lnSpc>
              <a:spcBef>
                <a:spcPts val="580"/>
              </a:spcBef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Time required to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recover capital investments or pay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back 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period.</a:t>
            </a:r>
            <a:endParaRPr sz="2400" dirty="0">
              <a:latin typeface="Garamond"/>
              <a:cs typeface="Garamond"/>
            </a:endParaRPr>
          </a:p>
          <a:p>
            <a:pPr marL="181610" indent="-169545">
              <a:lnSpc>
                <a:spcPct val="100000"/>
              </a:lnSpc>
              <a:spcBef>
                <a:spcPts val="575"/>
              </a:spcBef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Length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commitments already</a:t>
            </a:r>
            <a:r>
              <a:rPr sz="24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made.</a:t>
            </a:r>
            <a:endParaRPr sz="2400" dirty="0">
              <a:latin typeface="Garamond"/>
              <a:cs typeface="Garamond"/>
            </a:endParaRPr>
          </a:p>
          <a:p>
            <a:pPr marL="12700" marR="5080">
              <a:lnSpc>
                <a:spcPts val="4610"/>
              </a:lnSpc>
              <a:spcBef>
                <a:spcPts val="21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Finding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Alternative Course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Action.  Evaluating and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Selecting 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Course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lang="en-US" sz="320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Action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.</a:t>
            </a:r>
            <a:endParaRPr sz="3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Developing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Derived</a:t>
            </a:r>
            <a:r>
              <a:rPr sz="32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Plans.</a:t>
            </a:r>
            <a:endParaRPr sz="3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Measuring and Controlling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Progress.</a:t>
            </a:r>
            <a:endParaRPr sz="3200" dirty="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946654" y="487502"/>
            <a:ext cx="3538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Garamond"/>
                <a:cs typeface="Garamond"/>
              </a:rPr>
              <a:t>Steps in</a:t>
            </a:r>
            <a:r>
              <a:rPr sz="4000" b="0" spc="-65" dirty="0">
                <a:latin typeface="Garamond"/>
                <a:cs typeface="Garamond"/>
              </a:rPr>
              <a:t> </a:t>
            </a:r>
            <a:r>
              <a:rPr sz="4000" b="0" spc="-5" dirty="0">
                <a:latin typeface="Garamond"/>
                <a:cs typeface="Garamond"/>
              </a:rPr>
              <a:t>Planning:</a:t>
            </a:r>
            <a:endParaRPr sz="4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1938527"/>
            <a:ext cx="216408" cy="227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401567"/>
            <a:ext cx="216408" cy="227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7744" y="1755394"/>
            <a:ext cx="7731125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 organization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can be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defined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as a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social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unit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or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human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grouping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deliberately structured for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purpose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attaining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specific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goals.</a:t>
            </a:r>
            <a:endParaRPr sz="3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720"/>
              </a:spcBef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 organization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also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defined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as the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process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 identifying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grouping 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work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to be  performed,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defining and delegating responsibility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authority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establishing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relationships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purpose 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enabling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people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work most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effectively  together</a:t>
            </a:r>
            <a:r>
              <a:rPr sz="3000" spc="2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3000" spc="254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3000" spc="2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accomplishment</a:t>
            </a:r>
            <a:r>
              <a:rPr sz="3000" spc="2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000" spc="254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their</a:t>
            </a:r>
            <a:r>
              <a:rPr sz="3000" spc="2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objectives.</a:t>
            </a:r>
            <a:endParaRPr sz="3000">
              <a:latin typeface="Garamond"/>
              <a:cs typeface="Garamond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48864" y="365201"/>
            <a:ext cx="52000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Organization</a:t>
            </a:r>
            <a:r>
              <a:rPr sz="4000" spc="-30" dirty="0"/>
              <a:t> </a:t>
            </a:r>
            <a:r>
              <a:rPr sz="4000" spc="-5" dirty="0"/>
              <a:t>Definition</a:t>
            </a:r>
            <a:endParaRPr sz="40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240" y="219913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6240" y="30281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6240" y="4588764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6240" y="54178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6440" y="2004187"/>
            <a:ext cx="7927340" cy="3733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Has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purpose,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goal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</a:t>
            </a:r>
            <a:r>
              <a:rPr sz="32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goals.</a:t>
            </a:r>
            <a:endParaRPr sz="3200">
              <a:latin typeface="Garamond"/>
              <a:cs typeface="Garamond"/>
            </a:endParaRPr>
          </a:p>
          <a:p>
            <a:pPr marL="12700" marR="5080">
              <a:lnSpc>
                <a:spcPct val="150100"/>
              </a:lnSpc>
              <a:spcBef>
                <a:spcPts val="76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Has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clear concept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major duties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 activities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achieve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purpose.</a:t>
            </a:r>
            <a:endParaRPr sz="3200">
              <a:latin typeface="Garamond"/>
              <a:cs typeface="Garamond"/>
            </a:endParaRPr>
          </a:p>
          <a:p>
            <a:pPr marL="12700" marR="81915">
              <a:lnSpc>
                <a:spcPts val="6530"/>
              </a:lnSpc>
              <a:spcBef>
                <a:spcPts val="6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Classification of activities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into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jobs.  Establishment of relationship between these</a:t>
            </a:r>
            <a:r>
              <a:rPr sz="3200" spc="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jobs.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36572" y="857758"/>
            <a:ext cx="6082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Garamond"/>
                <a:cs typeface="Garamond"/>
              </a:rPr>
              <a:t>Characteristics of an</a:t>
            </a:r>
            <a:r>
              <a:rPr b="0" spc="-10" dirty="0">
                <a:latin typeface="Garamond"/>
                <a:cs typeface="Garamond"/>
              </a:rPr>
              <a:t> </a:t>
            </a:r>
            <a:r>
              <a:rPr b="0" dirty="0">
                <a:latin typeface="Garamond"/>
                <a:cs typeface="Garamond"/>
              </a:rPr>
              <a:t>Organization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2033142"/>
            <a:ext cx="5513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95"/>
              </a:spcBef>
              <a:buSzPct val="83928"/>
              <a:buFont typeface="Wingdings"/>
              <a:buChar char=""/>
              <a:tabLst>
                <a:tab pos="378460" algn="l"/>
              </a:tabLst>
            </a:pP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People: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 is</a:t>
            </a:r>
            <a:r>
              <a:rPr sz="2800" spc="58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basically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6109" y="2033142"/>
            <a:ext cx="2628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made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up of</a:t>
            </a:r>
            <a:r>
              <a:rPr sz="2800" spc="204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group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5500" y="2459862"/>
            <a:ext cx="59226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73630" algn="l"/>
                <a:tab pos="3135630" algn="l"/>
                <a:tab pos="509397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people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,</a:t>
            </a:r>
            <a:r>
              <a:rPr sz="2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.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.,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an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identif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abl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gro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p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8990" y="2459862"/>
            <a:ext cx="1680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3585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	people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740" y="2800629"/>
            <a:ext cx="8379459" cy="28428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77825" algn="just">
              <a:lnSpc>
                <a:spcPct val="100000"/>
              </a:lnSpc>
              <a:spcBef>
                <a:spcPts val="770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contributing their efforts towards the attainment of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goals.</a:t>
            </a:r>
            <a:endParaRPr sz="2800">
              <a:latin typeface="Garamond"/>
              <a:cs typeface="Garamond"/>
            </a:endParaRPr>
          </a:p>
          <a:p>
            <a:pPr marL="377825" marR="5080" indent="-365760" algn="just">
              <a:lnSpc>
                <a:spcPct val="100000"/>
              </a:lnSpc>
              <a:spcBef>
                <a:spcPts val="675"/>
              </a:spcBef>
              <a:buSzPct val="83928"/>
              <a:buFont typeface="Wingdings"/>
              <a:buChar char=""/>
              <a:tabLst>
                <a:tab pos="378460" algn="l"/>
              </a:tabLst>
            </a:pP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Common </a:t>
            </a:r>
            <a:r>
              <a:rPr sz="2800" b="1" dirty="0">
                <a:solidFill>
                  <a:srgbClr val="FFFFFF"/>
                </a:solidFill>
                <a:latin typeface="Garamond"/>
                <a:cs typeface="Garamond"/>
              </a:rPr>
              <a:t>purpose: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exist to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achieve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certain objectives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people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 an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organization share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this common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purpose.</a:t>
            </a:r>
            <a:endParaRPr sz="2800">
              <a:latin typeface="Garamond"/>
              <a:cs typeface="Garamond"/>
            </a:endParaRPr>
          </a:p>
          <a:p>
            <a:pPr marL="377825" marR="6350" indent="-365760" algn="just">
              <a:lnSpc>
                <a:spcPct val="100000"/>
              </a:lnSpc>
              <a:spcBef>
                <a:spcPts val="670"/>
              </a:spcBef>
              <a:buSzPct val="83928"/>
              <a:buFont typeface="Wingdings"/>
              <a:buChar char=""/>
              <a:tabLst>
                <a:tab pos="378460" algn="l"/>
              </a:tabLst>
            </a:pPr>
            <a:r>
              <a:rPr sz="2800" b="1" dirty="0">
                <a:solidFill>
                  <a:srgbClr val="FFFFFF"/>
                </a:solidFill>
                <a:latin typeface="Garamond"/>
                <a:cs typeface="Garamond"/>
              </a:rPr>
              <a:t>Co-ordination: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There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is a mechanism of co-ordination  among people and different part of the</a:t>
            </a:r>
            <a:r>
              <a:rPr sz="2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73832" y="362153"/>
            <a:ext cx="4197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Garamond"/>
                <a:cs typeface="Garamond"/>
              </a:rPr>
              <a:t>Nature </a:t>
            </a:r>
            <a:r>
              <a:rPr b="0" spc="-5" dirty="0">
                <a:latin typeface="Garamond"/>
                <a:cs typeface="Garamond"/>
              </a:rPr>
              <a:t>of</a:t>
            </a:r>
            <a:r>
              <a:rPr b="0" spc="-80" dirty="0">
                <a:latin typeface="Garamond"/>
                <a:cs typeface="Garamond"/>
              </a:rPr>
              <a:t> </a:t>
            </a:r>
            <a:r>
              <a:rPr b="0" spc="-5" dirty="0">
                <a:latin typeface="Garamond"/>
                <a:cs typeface="Garamond"/>
              </a:rPr>
              <a:t>Organization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0739" y="1755393"/>
            <a:ext cx="7769859" cy="3609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8460" marR="6350" indent="-366395" algn="just">
              <a:lnSpc>
                <a:spcPct val="100000"/>
              </a:lnSpc>
              <a:spcBef>
                <a:spcPts val="95"/>
              </a:spcBef>
              <a:buSzPct val="83928"/>
              <a:buFont typeface="Arial"/>
              <a:buChar char="•"/>
              <a:tabLst>
                <a:tab pos="379095" algn="l"/>
              </a:tabLst>
            </a:pP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Authority: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There are different hierarchy levels in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an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 which defines authority of</a:t>
            </a:r>
            <a:r>
              <a:rPr sz="2800" spc="-7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people.</a:t>
            </a:r>
            <a:endParaRPr sz="2800">
              <a:latin typeface="Garamond"/>
              <a:cs typeface="Garamond"/>
            </a:endParaRPr>
          </a:p>
          <a:p>
            <a:pPr marL="378460" marR="5080" indent="-366395" algn="just">
              <a:lnSpc>
                <a:spcPct val="100000"/>
              </a:lnSpc>
              <a:spcBef>
                <a:spcPts val="675"/>
              </a:spcBef>
              <a:buSzPct val="83928"/>
              <a:buFont typeface="Arial"/>
              <a:buChar char="•"/>
              <a:tabLst>
                <a:tab pos="379095" algn="l"/>
              </a:tabLst>
            </a:pP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Division </a:t>
            </a:r>
            <a:r>
              <a:rPr sz="2800" b="1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work: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total work of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  is divided into smaller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activities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 the form of  different functions &amp; sub</a:t>
            </a:r>
            <a:r>
              <a:rPr sz="28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functions</a:t>
            </a:r>
            <a:endParaRPr sz="2800">
              <a:latin typeface="Garamond"/>
              <a:cs typeface="Garamond"/>
            </a:endParaRPr>
          </a:p>
          <a:p>
            <a:pPr marL="378460" marR="5080" indent="-366395" algn="just">
              <a:lnSpc>
                <a:spcPct val="100000"/>
              </a:lnSpc>
              <a:spcBef>
                <a:spcPts val="675"/>
              </a:spcBef>
              <a:buSzPct val="83928"/>
              <a:buFont typeface="Arial"/>
              <a:buChar char="•"/>
              <a:tabLst>
                <a:tab pos="379095" algn="l"/>
              </a:tabLst>
            </a:pPr>
            <a:r>
              <a:rPr sz="2800" b="1" spc="-5" dirty="0">
                <a:solidFill>
                  <a:srgbClr val="FFFFFF"/>
                </a:solidFill>
                <a:latin typeface="Garamond"/>
                <a:cs typeface="Garamond"/>
              </a:rPr>
              <a:t>Environment: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 are part of a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large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environment and therefore they are influenced by  external</a:t>
            </a: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environment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73832" y="480517"/>
            <a:ext cx="4197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Garamond"/>
                <a:cs typeface="Garamond"/>
              </a:rPr>
              <a:t>Nature </a:t>
            </a:r>
            <a:r>
              <a:rPr b="0" spc="-5" dirty="0">
                <a:latin typeface="Garamond"/>
                <a:cs typeface="Garamond"/>
              </a:rPr>
              <a:t>of</a:t>
            </a:r>
            <a:r>
              <a:rPr b="0" spc="-80" dirty="0">
                <a:latin typeface="Garamond"/>
                <a:cs typeface="Garamond"/>
              </a:rPr>
              <a:t> </a:t>
            </a:r>
            <a:r>
              <a:rPr b="0" spc="-5" dirty="0">
                <a:latin typeface="Garamond"/>
                <a:cs typeface="Garamond"/>
              </a:rPr>
              <a:t>Organization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240" y="1420367"/>
            <a:ext cx="178307" cy="181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6240" y="2481072"/>
            <a:ext cx="178307" cy="181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6240" y="3870959"/>
            <a:ext cx="178307" cy="181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6240" y="5663184"/>
            <a:ext cx="178307" cy="181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49300" y="1254277"/>
            <a:ext cx="8090534" cy="530987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8890" algn="just">
              <a:lnSpc>
                <a:spcPts val="2590"/>
              </a:lnSpc>
              <a:spcBef>
                <a:spcPts val="555"/>
              </a:spcBef>
            </a:pPr>
            <a:r>
              <a:rPr sz="2500" b="1" i="1" spc="-6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facilitate </a:t>
            </a:r>
            <a:r>
              <a:rPr sz="2500" b="1" i="1" spc="-50" dirty="0">
                <a:solidFill>
                  <a:srgbClr val="FFFFFF"/>
                </a:solidFill>
                <a:latin typeface="Garamond"/>
                <a:cs typeface="Garamond"/>
              </a:rPr>
              <a:t>pattern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500" b="1" i="1" spc="-50" dirty="0">
                <a:solidFill>
                  <a:srgbClr val="FFFFFF"/>
                </a:solidFill>
                <a:latin typeface="Garamond"/>
                <a:cs typeface="Garamond"/>
              </a:rPr>
              <a:t>communication: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grouping activities  and people, structure(organization) facilitates communication  between people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centered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on their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job</a:t>
            </a:r>
            <a:r>
              <a:rPr sz="2400" spc="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activities.</a:t>
            </a:r>
            <a:endParaRPr sz="2400">
              <a:latin typeface="Garamond"/>
              <a:cs typeface="Garamond"/>
            </a:endParaRPr>
          </a:p>
          <a:p>
            <a:pPr marL="12700" marR="7620" algn="just">
              <a:lnSpc>
                <a:spcPts val="2590"/>
              </a:lnSpc>
              <a:spcBef>
                <a:spcPts val="585"/>
              </a:spcBef>
            </a:pPr>
            <a:r>
              <a:rPr sz="2500" b="1" i="1" spc="-6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500" b="1" i="1" spc="-40" dirty="0">
                <a:solidFill>
                  <a:srgbClr val="FFFFFF"/>
                </a:solidFill>
                <a:latin typeface="Garamond"/>
                <a:cs typeface="Garamond"/>
              </a:rPr>
              <a:t>allocate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authority </a:t>
            </a:r>
            <a:r>
              <a:rPr sz="2500" b="1" i="1" spc="-5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responsibility: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It specifies who </a:t>
            </a:r>
            <a:r>
              <a:rPr sz="2400" spc="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to  direct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whom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who is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accountable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what results.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structure  helps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members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know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what his role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how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it 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relates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others</a:t>
            </a:r>
            <a:r>
              <a:rPr sz="2400" spc="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role.</a:t>
            </a:r>
            <a:endParaRPr sz="2400">
              <a:latin typeface="Garamond"/>
              <a:cs typeface="Garamond"/>
            </a:endParaRPr>
          </a:p>
          <a:p>
            <a:pPr marL="12700" algn="just">
              <a:lnSpc>
                <a:spcPts val="2845"/>
              </a:lnSpc>
              <a:spcBef>
                <a:spcPts val="160"/>
              </a:spcBef>
            </a:pPr>
            <a:r>
              <a:rPr sz="2500" b="1" i="1" spc="-6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500" b="1" i="1" spc="-50" dirty="0">
                <a:solidFill>
                  <a:srgbClr val="FFFFFF"/>
                </a:solidFill>
                <a:latin typeface="Garamond"/>
                <a:cs typeface="Garamond"/>
              </a:rPr>
              <a:t>locate decision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centers: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structure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determines</a:t>
            </a:r>
            <a:r>
              <a:rPr sz="2400" spc="5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endParaRPr sz="2400">
              <a:latin typeface="Garamond"/>
              <a:cs typeface="Garamond"/>
            </a:endParaRPr>
          </a:p>
          <a:p>
            <a:pPr marL="12700" algn="just">
              <a:lnSpc>
                <a:spcPts val="2725"/>
              </a:lnSpc>
            </a:pP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location of decision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making in the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2400">
              <a:latin typeface="Garamond"/>
              <a:cs typeface="Garamond"/>
            </a:endParaRPr>
          </a:p>
          <a:p>
            <a:pPr marL="12700" marR="8255" algn="just">
              <a:lnSpc>
                <a:spcPts val="2590"/>
              </a:lnSpc>
              <a:spcBef>
                <a:spcPts val="615"/>
              </a:spcBef>
            </a:pP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example,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departmental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store may leave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pricing decision to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lower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level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manager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while in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oil refinery pricing decision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is at top  level.</a:t>
            </a:r>
            <a:endParaRPr sz="2400">
              <a:latin typeface="Garamond"/>
              <a:cs typeface="Garamond"/>
            </a:endParaRPr>
          </a:p>
          <a:p>
            <a:pPr marL="12700" marR="7620" algn="just">
              <a:lnSpc>
                <a:spcPts val="2590"/>
              </a:lnSpc>
              <a:spcBef>
                <a:spcPts val="585"/>
              </a:spcBef>
            </a:pPr>
            <a:r>
              <a:rPr sz="2500" b="1" i="1" spc="-6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create </a:t>
            </a:r>
            <a:r>
              <a:rPr sz="2500" b="1" i="1" spc="-55" dirty="0">
                <a:solidFill>
                  <a:srgbClr val="FFFFFF"/>
                </a:solidFill>
                <a:latin typeface="Garamond"/>
                <a:cs typeface="Garamond"/>
              </a:rPr>
              <a:t>proper </a:t>
            </a:r>
            <a:r>
              <a:rPr sz="2500" b="1" i="1" spc="-45" dirty="0">
                <a:solidFill>
                  <a:srgbClr val="FFFFFF"/>
                </a:solidFill>
                <a:latin typeface="Garamond"/>
                <a:cs typeface="Garamond"/>
              </a:rPr>
              <a:t>balance</a:t>
            </a:r>
            <a:r>
              <a:rPr sz="2400" spc="-4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structure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creates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proper balance and emphasis of activities. People responsible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for  the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enterprise success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might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2400" spc="-10" dirty="0">
                <a:solidFill>
                  <a:srgbClr val="FFFFFF"/>
                </a:solidFill>
                <a:latin typeface="Garamond"/>
                <a:cs typeface="Garamond"/>
              </a:rPr>
              <a:t>placed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higher </a:t>
            </a:r>
            <a:r>
              <a:rPr sz="2400" dirty="0">
                <a:solidFill>
                  <a:srgbClr val="FFFFFF"/>
                </a:solidFill>
                <a:latin typeface="Garamond"/>
                <a:cs typeface="Garamond"/>
              </a:rPr>
              <a:t>in the</a:t>
            </a:r>
            <a:r>
              <a:rPr sz="2400" spc="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65629" y="209803"/>
            <a:ext cx="4415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Garamond"/>
                <a:cs typeface="Garamond"/>
              </a:rPr>
              <a:t>Purpose </a:t>
            </a:r>
            <a:r>
              <a:rPr b="0" spc="-5" dirty="0">
                <a:latin typeface="Garamond"/>
                <a:cs typeface="Garamond"/>
              </a:rPr>
              <a:t>of</a:t>
            </a:r>
            <a:r>
              <a:rPr b="0" spc="-110" dirty="0">
                <a:latin typeface="Garamond"/>
                <a:cs typeface="Garamond"/>
              </a:rPr>
              <a:t> </a:t>
            </a:r>
            <a:r>
              <a:rPr b="0" spc="-5" dirty="0">
                <a:latin typeface="Garamond"/>
                <a:cs typeface="Garamond"/>
              </a:rPr>
              <a:t>Organization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2440" y="1537716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440" y="3201923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2440" y="4866132"/>
            <a:ext cx="190500" cy="196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02639" y="1359556"/>
            <a:ext cx="8036559" cy="4562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620" algn="just">
              <a:lnSpc>
                <a:spcPct val="99700"/>
              </a:lnSpc>
              <a:spcBef>
                <a:spcPts val="105"/>
              </a:spcBef>
            </a:pPr>
            <a:r>
              <a:rPr sz="2750" b="1" i="1" spc="-9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750" b="1" i="1" spc="-65" dirty="0">
                <a:solidFill>
                  <a:srgbClr val="FFFFFF"/>
                </a:solidFill>
                <a:latin typeface="Garamond"/>
                <a:cs typeface="Garamond"/>
              </a:rPr>
              <a:t>stimulate</a:t>
            </a:r>
            <a:r>
              <a:rPr sz="2750" b="1" i="1" spc="5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50" b="1" i="1" spc="-55" dirty="0">
                <a:solidFill>
                  <a:srgbClr val="FFFFFF"/>
                </a:solidFill>
                <a:latin typeface="Garamond"/>
                <a:cs typeface="Garamond"/>
              </a:rPr>
              <a:t>creativity: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stimulates  independent, creative thinking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initiative 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providing well-  defined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areas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of work with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broad attitude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of the development  of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new and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improved ways of doing</a:t>
            </a:r>
            <a:r>
              <a:rPr sz="2600" spc="-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things.</a:t>
            </a:r>
            <a:endParaRPr sz="2600">
              <a:latin typeface="Garamond"/>
              <a:cs typeface="Garamond"/>
            </a:endParaRPr>
          </a:p>
          <a:p>
            <a:pPr marL="12700" marR="5080" algn="just">
              <a:lnSpc>
                <a:spcPct val="99700"/>
              </a:lnSpc>
              <a:spcBef>
                <a:spcPts val="480"/>
              </a:spcBef>
            </a:pPr>
            <a:r>
              <a:rPr sz="2750" b="1" i="1" spc="-9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750" b="1" i="1" spc="-75" dirty="0">
                <a:solidFill>
                  <a:srgbClr val="FFFFFF"/>
                </a:solidFill>
                <a:latin typeface="Garamond"/>
                <a:cs typeface="Garamond"/>
              </a:rPr>
              <a:t>encourage growth: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organization structure provide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framework within which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 enterprise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functions. 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If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organization structure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is flexible, it will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help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meeting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challenges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creating opportunities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for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growth.</a:t>
            </a:r>
            <a:endParaRPr sz="2600">
              <a:latin typeface="Garamond"/>
              <a:cs typeface="Garamond"/>
            </a:endParaRPr>
          </a:p>
          <a:p>
            <a:pPr marL="12700" marR="6350" algn="just">
              <a:lnSpc>
                <a:spcPct val="99600"/>
              </a:lnSpc>
              <a:spcBef>
                <a:spcPts val="490"/>
              </a:spcBef>
            </a:pPr>
            <a:r>
              <a:rPr sz="2750" b="1" i="1" spc="-9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750" b="1" i="1" spc="-85" dirty="0">
                <a:solidFill>
                  <a:srgbClr val="FFFFFF"/>
                </a:solidFill>
                <a:latin typeface="Garamond"/>
                <a:cs typeface="Garamond"/>
              </a:rPr>
              <a:t>make </a:t>
            </a:r>
            <a:r>
              <a:rPr sz="2750" b="1" i="1" spc="-75" dirty="0">
                <a:solidFill>
                  <a:srgbClr val="FFFFFF"/>
                </a:solidFill>
                <a:latin typeface="Garamond"/>
                <a:cs typeface="Garamond"/>
              </a:rPr>
              <a:t>use </a:t>
            </a:r>
            <a:r>
              <a:rPr sz="2750" b="1" i="1" spc="-65" dirty="0">
                <a:solidFill>
                  <a:srgbClr val="FFFFFF"/>
                </a:solidFill>
                <a:latin typeface="Garamond"/>
                <a:cs typeface="Garamond"/>
              </a:rPr>
              <a:t>of technological </a:t>
            </a:r>
            <a:r>
              <a:rPr sz="2750" b="1" i="1" spc="-75" dirty="0">
                <a:solidFill>
                  <a:srgbClr val="FFFFFF"/>
                </a:solidFill>
                <a:latin typeface="Garamond"/>
                <a:cs typeface="Garamond"/>
              </a:rPr>
              <a:t>improvements: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A sound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organization structure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which is adoptable to changes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can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make the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best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possible use of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latest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technology.</a:t>
            </a:r>
            <a:endParaRPr sz="26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65629" y="438353"/>
            <a:ext cx="4414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Garamond"/>
                <a:cs typeface="Garamond"/>
              </a:rPr>
              <a:t>Purpose </a:t>
            </a:r>
            <a:r>
              <a:rPr b="0" spc="-5" dirty="0">
                <a:latin typeface="Garamond"/>
                <a:cs typeface="Garamond"/>
              </a:rPr>
              <a:t>of</a:t>
            </a:r>
            <a:r>
              <a:rPr b="0" spc="-105" dirty="0">
                <a:latin typeface="Garamond"/>
                <a:cs typeface="Garamond"/>
              </a:rPr>
              <a:t> </a:t>
            </a:r>
            <a:r>
              <a:rPr b="0" spc="-5" dirty="0">
                <a:latin typeface="Garamond"/>
                <a:cs typeface="Garamond"/>
              </a:rPr>
              <a:t>Organization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17217" y="406349"/>
            <a:ext cx="49098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Garamond"/>
                <a:cs typeface="Garamond"/>
              </a:rPr>
              <a:t>Types of</a:t>
            </a:r>
            <a:r>
              <a:rPr sz="4400" b="0" spc="-85" dirty="0">
                <a:latin typeface="Garamond"/>
                <a:cs typeface="Garamond"/>
              </a:rPr>
              <a:t> </a:t>
            </a:r>
            <a:r>
              <a:rPr sz="4400" b="0" spc="-5" dirty="0">
                <a:latin typeface="Garamond"/>
                <a:cs typeface="Garamond"/>
              </a:rPr>
              <a:t>Organization</a:t>
            </a:r>
            <a:endParaRPr sz="4400">
              <a:latin typeface="Garamond"/>
              <a:cs typeface="Garamon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" y="18714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553967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7744" y="1575882"/>
            <a:ext cx="4555490" cy="44945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Based on official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recognition</a:t>
            </a:r>
            <a:endParaRPr sz="32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45"/>
              </a:spcBef>
              <a:buClr>
                <a:srgbClr val="FFCC00"/>
              </a:buClr>
              <a:buSzPct val="70000"/>
              <a:buFont typeface="Wingdings"/>
              <a:buChar char=""/>
              <a:tabLst>
                <a:tab pos="4140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Formal</a:t>
            </a:r>
            <a:r>
              <a:rPr sz="30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0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20"/>
              </a:spcBef>
              <a:buClr>
                <a:srgbClr val="FFCC00"/>
              </a:buClr>
              <a:buSzPct val="70000"/>
              <a:buFont typeface="Wingdings"/>
              <a:buChar char=""/>
              <a:tabLst>
                <a:tab pos="4140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Informal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0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Based on internal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structure</a:t>
            </a:r>
            <a:endParaRPr sz="32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40"/>
              </a:spcBef>
              <a:buClr>
                <a:srgbClr val="FFCC00"/>
              </a:buClr>
              <a:buSzPct val="70000"/>
              <a:buFont typeface="Wingdings"/>
              <a:buChar char=""/>
              <a:tabLst>
                <a:tab pos="4140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Line</a:t>
            </a:r>
            <a:r>
              <a:rPr sz="30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0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20"/>
              </a:spcBef>
              <a:buClr>
                <a:srgbClr val="FFCC00"/>
              </a:buClr>
              <a:buSzPct val="70000"/>
              <a:buFont typeface="Wingdings"/>
              <a:buChar char=""/>
              <a:tabLst>
                <a:tab pos="4140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Functional</a:t>
            </a:r>
            <a:r>
              <a:rPr sz="30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0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20"/>
              </a:spcBef>
              <a:buClr>
                <a:srgbClr val="FFCC00"/>
              </a:buClr>
              <a:buSzPct val="70000"/>
              <a:buFont typeface="Wingdings"/>
              <a:buChar char=""/>
              <a:tabLst>
                <a:tab pos="4140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Line &amp; Staff</a:t>
            </a:r>
            <a:r>
              <a:rPr sz="3000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000">
              <a:latin typeface="Garamond"/>
              <a:cs typeface="Garamond"/>
            </a:endParaRPr>
          </a:p>
          <a:p>
            <a:pPr marL="413384" indent="-287020">
              <a:lnSpc>
                <a:spcPct val="100000"/>
              </a:lnSpc>
              <a:spcBef>
                <a:spcPts val="725"/>
              </a:spcBef>
              <a:buClr>
                <a:srgbClr val="FFCC00"/>
              </a:buClr>
              <a:buSzPct val="70000"/>
              <a:buFont typeface="Wingdings"/>
              <a:buChar char=""/>
              <a:tabLst>
                <a:tab pos="41402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Committee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organization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3400" y="1653032"/>
            <a:ext cx="2057400" cy="1435100"/>
          </a:xfrm>
          <a:custGeom>
            <a:avLst/>
            <a:gdLst/>
            <a:ahLst/>
            <a:cxnLst/>
            <a:rect l="l" t="t" r="r" b="b"/>
            <a:pathLst>
              <a:path w="2057400" h="1435100">
                <a:moveTo>
                  <a:pt x="0" y="1435100"/>
                </a:moveTo>
                <a:lnTo>
                  <a:pt x="2057400" y="1435100"/>
                </a:lnTo>
                <a:lnTo>
                  <a:pt x="20574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DEF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0800" y="1653032"/>
            <a:ext cx="3200400" cy="1435100"/>
          </a:xfrm>
          <a:custGeom>
            <a:avLst/>
            <a:gdLst/>
            <a:ahLst/>
            <a:cxnLst/>
            <a:rect l="l" t="t" r="r" b="b"/>
            <a:pathLst>
              <a:path w="3200400" h="1435100">
                <a:moveTo>
                  <a:pt x="0" y="1435100"/>
                </a:moveTo>
                <a:lnTo>
                  <a:pt x="3200400" y="1435100"/>
                </a:lnTo>
                <a:lnTo>
                  <a:pt x="32004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DEF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91200" y="1653032"/>
            <a:ext cx="2882900" cy="1435100"/>
          </a:xfrm>
          <a:custGeom>
            <a:avLst/>
            <a:gdLst/>
            <a:ahLst/>
            <a:cxnLst/>
            <a:rect l="l" t="t" r="r" b="b"/>
            <a:pathLst>
              <a:path w="2882900" h="1435100">
                <a:moveTo>
                  <a:pt x="0" y="1435100"/>
                </a:moveTo>
                <a:lnTo>
                  <a:pt x="2882900" y="1435100"/>
                </a:lnTo>
                <a:lnTo>
                  <a:pt x="28829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DEF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3400" y="3088132"/>
            <a:ext cx="2057400" cy="1435100"/>
          </a:xfrm>
          <a:custGeom>
            <a:avLst/>
            <a:gdLst/>
            <a:ahLst/>
            <a:cxnLst/>
            <a:rect l="l" t="t" r="r" b="b"/>
            <a:pathLst>
              <a:path w="2057400" h="1435100">
                <a:moveTo>
                  <a:pt x="0" y="1435100"/>
                </a:moveTo>
                <a:lnTo>
                  <a:pt x="2057400" y="1435100"/>
                </a:lnTo>
                <a:lnTo>
                  <a:pt x="20574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EEF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90800" y="3088132"/>
            <a:ext cx="3200400" cy="1435100"/>
          </a:xfrm>
          <a:custGeom>
            <a:avLst/>
            <a:gdLst/>
            <a:ahLst/>
            <a:cxnLst/>
            <a:rect l="l" t="t" r="r" b="b"/>
            <a:pathLst>
              <a:path w="3200400" h="1435100">
                <a:moveTo>
                  <a:pt x="0" y="1435100"/>
                </a:moveTo>
                <a:lnTo>
                  <a:pt x="3200400" y="1435100"/>
                </a:lnTo>
                <a:lnTo>
                  <a:pt x="32004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EEF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91200" y="3088132"/>
            <a:ext cx="2882900" cy="1435100"/>
          </a:xfrm>
          <a:custGeom>
            <a:avLst/>
            <a:gdLst/>
            <a:ahLst/>
            <a:cxnLst/>
            <a:rect l="l" t="t" r="r" b="b"/>
            <a:pathLst>
              <a:path w="2882900" h="1435100">
                <a:moveTo>
                  <a:pt x="0" y="1435100"/>
                </a:moveTo>
                <a:lnTo>
                  <a:pt x="2882900" y="1435100"/>
                </a:lnTo>
                <a:lnTo>
                  <a:pt x="28829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EEF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3400" y="4523206"/>
            <a:ext cx="2057400" cy="434340"/>
          </a:xfrm>
          <a:custGeom>
            <a:avLst/>
            <a:gdLst/>
            <a:ahLst/>
            <a:cxnLst/>
            <a:rect l="l" t="t" r="r" b="b"/>
            <a:pathLst>
              <a:path w="2057400" h="434339">
                <a:moveTo>
                  <a:pt x="0" y="433857"/>
                </a:moveTo>
                <a:lnTo>
                  <a:pt x="2057400" y="433857"/>
                </a:lnTo>
                <a:lnTo>
                  <a:pt x="2057400" y="0"/>
                </a:lnTo>
                <a:lnTo>
                  <a:pt x="0" y="0"/>
                </a:lnTo>
                <a:lnTo>
                  <a:pt x="0" y="433857"/>
                </a:lnTo>
                <a:close/>
              </a:path>
            </a:pathLst>
          </a:custGeom>
          <a:solidFill>
            <a:srgbClr val="DEF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90800" y="4523206"/>
            <a:ext cx="3200400" cy="434340"/>
          </a:xfrm>
          <a:custGeom>
            <a:avLst/>
            <a:gdLst/>
            <a:ahLst/>
            <a:cxnLst/>
            <a:rect l="l" t="t" r="r" b="b"/>
            <a:pathLst>
              <a:path w="3200400" h="434339">
                <a:moveTo>
                  <a:pt x="0" y="433857"/>
                </a:moveTo>
                <a:lnTo>
                  <a:pt x="3200400" y="433857"/>
                </a:lnTo>
                <a:lnTo>
                  <a:pt x="3200400" y="0"/>
                </a:lnTo>
                <a:lnTo>
                  <a:pt x="0" y="0"/>
                </a:lnTo>
                <a:lnTo>
                  <a:pt x="0" y="433857"/>
                </a:lnTo>
                <a:close/>
              </a:path>
            </a:pathLst>
          </a:custGeom>
          <a:solidFill>
            <a:srgbClr val="DEF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1200" y="4523206"/>
            <a:ext cx="2882900" cy="434340"/>
          </a:xfrm>
          <a:custGeom>
            <a:avLst/>
            <a:gdLst/>
            <a:ahLst/>
            <a:cxnLst/>
            <a:rect l="l" t="t" r="r" b="b"/>
            <a:pathLst>
              <a:path w="2882900" h="434339">
                <a:moveTo>
                  <a:pt x="0" y="433857"/>
                </a:moveTo>
                <a:lnTo>
                  <a:pt x="2882900" y="433857"/>
                </a:lnTo>
                <a:lnTo>
                  <a:pt x="2882900" y="0"/>
                </a:lnTo>
                <a:lnTo>
                  <a:pt x="0" y="0"/>
                </a:lnTo>
                <a:lnTo>
                  <a:pt x="0" y="433857"/>
                </a:lnTo>
                <a:close/>
              </a:path>
            </a:pathLst>
          </a:custGeom>
          <a:solidFill>
            <a:srgbClr val="DEF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7050" y="1219200"/>
            <a:ext cx="8153400" cy="0"/>
          </a:xfrm>
          <a:custGeom>
            <a:avLst/>
            <a:gdLst/>
            <a:ahLst/>
            <a:cxnLst/>
            <a:rect l="l" t="t" r="r" b="b"/>
            <a:pathLst>
              <a:path w="8153400">
                <a:moveTo>
                  <a:pt x="0" y="0"/>
                </a:moveTo>
                <a:lnTo>
                  <a:pt x="81534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7050" y="6492240"/>
            <a:ext cx="8153400" cy="0"/>
          </a:xfrm>
          <a:custGeom>
            <a:avLst/>
            <a:gdLst/>
            <a:ahLst/>
            <a:cxnLst/>
            <a:rect l="l" t="t" r="r" b="b"/>
            <a:pathLst>
              <a:path w="8153400">
                <a:moveTo>
                  <a:pt x="0" y="0"/>
                </a:moveTo>
                <a:lnTo>
                  <a:pt x="81534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27050" y="1219200"/>
          <a:ext cx="8140700" cy="5273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3200400"/>
                <a:gridCol w="2882900"/>
              </a:tblGrid>
              <a:tr h="43383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Item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CE05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Formal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Organization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CE05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spc="10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Informal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Organization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CE056"/>
                    </a:solidFill>
                  </a:tcPr>
                </a:tc>
              </a:tr>
              <a:tr h="14351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Origin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7029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Official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and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started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with 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definite</a:t>
                      </a:r>
                      <a:r>
                        <a:rPr sz="2000" spc="-1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purpose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3549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Unofficial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&amp;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developed  </a:t>
                      </a:r>
                      <a:r>
                        <a:rPr sz="2000" spc="-2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naturally,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based on  individual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&amp;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group</a:t>
                      </a:r>
                      <a:r>
                        <a:rPr sz="2000" spc="-7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goals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4350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Structure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6383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Definite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structure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with</a:t>
                      </a:r>
                      <a:r>
                        <a:rPr sz="2000" spc="-7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clearly  defined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authority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&amp; 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responsibility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relationship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No </a:t>
                      </a:r>
                      <a:r>
                        <a:rPr sz="2000" spc="1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formal</a:t>
                      </a:r>
                      <a:r>
                        <a:rPr sz="2000" spc="-3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structure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3383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Control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Formal </a:t>
                      </a:r>
                      <a:r>
                        <a:rPr sz="2000" spc="1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rules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&amp;</a:t>
                      </a:r>
                      <a:r>
                        <a:rPr sz="2000" spc="-6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regulation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Group</a:t>
                      </a:r>
                      <a:r>
                        <a:rPr sz="2000" spc="-4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spc="1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norms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675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Communication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8E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0510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Formal &amp;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official channels</a:t>
                      </a:r>
                      <a:r>
                        <a:rPr sz="2000" spc="-8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of 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communication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8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Grapevine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8EA"/>
                    </a:solidFill>
                  </a:tcPr>
                </a:tc>
              </a:tr>
              <a:tr h="4967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Size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EF4D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Can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grow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to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very large</a:t>
                      </a:r>
                      <a:r>
                        <a:rPr sz="2000" spc="-7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spc="-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size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EF4D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Generally </a:t>
                      </a:r>
                      <a:r>
                        <a:rPr sz="2000" spc="5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very</a:t>
                      </a:r>
                      <a:r>
                        <a:rPr sz="2000" spc="-5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sz="2000" dirty="0">
                          <a:solidFill>
                            <a:srgbClr val="000044"/>
                          </a:solidFill>
                          <a:latin typeface="Garamond"/>
                          <a:cs typeface="Garamond"/>
                        </a:rPr>
                        <a:t>small</a:t>
                      </a:r>
                      <a:endParaRPr sz="2000">
                        <a:latin typeface="Garamond"/>
                        <a:cs typeface="Garamond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EF4D1"/>
                    </a:solidFill>
                  </a:tcPr>
                </a:tc>
              </a:tr>
              <a:tr h="44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EF4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EF4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EF4D1"/>
                    </a:solidFill>
                  </a:tcPr>
                </a:tc>
              </a:tr>
              <a:tr h="2263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EF4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EF4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EF4D1"/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972718" y="470357"/>
            <a:ext cx="7502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Garamond"/>
                <a:cs typeface="Garamond"/>
              </a:rPr>
              <a:t>Differences between </a:t>
            </a:r>
            <a:r>
              <a:rPr sz="2800" b="0" dirty="0">
                <a:latin typeface="Garamond"/>
                <a:cs typeface="Garamond"/>
              </a:rPr>
              <a:t>Formal </a:t>
            </a:r>
            <a:r>
              <a:rPr sz="2800" b="0" spc="-5" dirty="0">
                <a:latin typeface="Garamond"/>
                <a:cs typeface="Garamond"/>
              </a:rPr>
              <a:t>&amp; Informal</a:t>
            </a:r>
            <a:r>
              <a:rPr sz="2800" b="0" spc="-55" dirty="0">
                <a:latin typeface="Garamond"/>
                <a:cs typeface="Garamond"/>
              </a:rPr>
              <a:t> </a:t>
            </a:r>
            <a:r>
              <a:rPr sz="2800" b="0" spc="-10" dirty="0">
                <a:latin typeface="Garamond"/>
                <a:cs typeface="Garamond"/>
              </a:rPr>
              <a:t>Organization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762000"/>
            <a:ext cx="8229600" cy="5200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176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2491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4322064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8290" marR="1014730">
              <a:lnSpc>
                <a:spcPct val="100000"/>
              </a:lnSpc>
              <a:spcBef>
                <a:spcPts val="105"/>
              </a:spcBef>
            </a:pPr>
            <a:r>
              <a:rPr dirty="0"/>
              <a:t>It is the </a:t>
            </a:r>
            <a:r>
              <a:rPr spc="-5" dirty="0"/>
              <a:t>basic </a:t>
            </a:r>
            <a:r>
              <a:rPr dirty="0"/>
              <a:t>framework for the whole  </a:t>
            </a:r>
            <a:r>
              <a:rPr spc="-5" dirty="0"/>
              <a:t>organization.</a:t>
            </a:r>
          </a:p>
          <a:p>
            <a:pPr marL="288290" marR="742950">
              <a:lnSpc>
                <a:spcPct val="100000"/>
              </a:lnSpc>
              <a:spcBef>
                <a:spcPts val="770"/>
              </a:spcBef>
            </a:pPr>
            <a:r>
              <a:rPr dirty="0"/>
              <a:t>It </a:t>
            </a:r>
            <a:r>
              <a:rPr spc="-5" dirty="0"/>
              <a:t>represents </a:t>
            </a:r>
            <a:r>
              <a:rPr dirty="0"/>
              <a:t>a direct </a:t>
            </a:r>
            <a:r>
              <a:rPr spc="-5" dirty="0"/>
              <a:t>vertical relationship  </a:t>
            </a:r>
            <a:r>
              <a:rPr dirty="0"/>
              <a:t>which </a:t>
            </a:r>
            <a:r>
              <a:rPr spc="-5" dirty="0"/>
              <a:t>authority flows.</a:t>
            </a:r>
          </a:p>
          <a:p>
            <a:pPr marL="288290" marR="5080">
              <a:lnSpc>
                <a:spcPct val="100000"/>
              </a:lnSpc>
              <a:spcBef>
                <a:spcPts val="770"/>
              </a:spcBef>
            </a:pPr>
            <a:r>
              <a:rPr dirty="0"/>
              <a:t>This </a:t>
            </a:r>
            <a:r>
              <a:rPr spc="-5" dirty="0"/>
              <a:t>is </a:t>
            </a:r>
            <a:r>
              <a:rPr dirty="0"/>
              <a:t>a </a:t>
            </a:r>
            <a:r>
              <a:rPr spc="-5" dirty="0"/>
              <a:t>vertical </a:t>
            </a:r>
            <a:r>
              <a:rPr dirty="0"/>
              <a:t>structure </a:t>
            </a:r>
            <a:r>
              <a:rPr spc="-5" dirty="0"/>
              <a:t>one person  </a:t>
            </a:r>
            <a:r>
              <a:rPr dirty="0"/>
              <a:t>delegate’s </a:t>
            </a:r>
            <a:r>
              <a:rPr spc="-5" dirty="0"/>
              <a:t>authority </a:t>
            </a:r>
            <a:r>
              <a:rPr dirty="0"/>
              <a:t>to </a:t>
            </a:r>
            <a:r>
              <a:rPr spc="-5" dirty="0"/>
              <a:t>his </a:t>
            </a:r>
            <a:r>
              <a:rPr dirty="0"/>
              <a:t>subordinate &amp; who  in turn delegates to </a:t>
            </a:r>
            <a:r>
              <a:rPr spc="-5" dirty="0"/>
              <a:t>his </a:t>
            </a:r>
            <a:r>
              <a:rPr dirty="0"/>
              <a:t>subordinate &amp; </a:t>
            </a:r>
            <a:r>
              <a:rPr spc="-5" dirty="0"/>
              <a:t>so</a:t>
            </a:r>
            <a:r>
              <a:rPr spc="-50" dirty="0"/>
              <a:t> </a:t>
            </a:r>
            <a:r>
              <a:rPr spc="-5" dirty="0"/>
              <a:t>on.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836926" y="468833"/>
            <a:ext cx="34613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</a:t>
            </a:r>
            <a:r>
              <a:rPr spc="-55" dirty="0"/>
              <a:t> </a:t>
            </a:r>
            <a:r>
              <a:rPr spc="-5" dirty="0"/>
              <a:t>organization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9319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451713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5102352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240" y="568756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64540" y="1884083"/>
            <a:ext cx="8227060" cy="4192173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The advantages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of line organization</a:t>
            </a:r>
            <a:r>
              <a:rPr sz="3200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 </a:t>
            </a: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are</a:t>
            </a:r>
            <a:endParaRPr sz="3200" dirty="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Simplicity</a:t>
            </a:r>
            <a:endParaRPr sz="3200" dirty="0">
              <a:latin typeface="Garamond"/>
              <a:cs typeface="Garamond"/>
            </a:endParaRPr>
          </a:p>
          <a:p>
            <a:pPr marL="355600" marR="1450340">
              <a:lnSpc>
                <a:spcPts val="4610"/>
              </a:lnSpc>
              <a:spcBef>
                <a:spcPts val="28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Quick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decision and speed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lang="en-US"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action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.  Unity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control.</a:t>
            </a:r>
            <a:endParaRPr sz="3200" dirty="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484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Clear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division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authority and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responsibility.</a:t>
            </a:r>
            <a:endParaRPr sz="3200" dirty="0">
              <a:latin typeface="Garamond"/>
              <a:cs typeface="Garamond"/>
            </a:endParaRPr>
          </a:p>
          <a:p>
            <a:pPr marL="355600" marR="1672589">
              <a:lnSpc>
                <a:spcPts val="4610"/>
              </a:lnSpc>
              <a:spcBef>
                <a:spcPts val="28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Discipline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better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coordination  Direct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communication.</a:t>
            </a:r>
            <a:endParaRPr sz="3200" dirty="0">
              <a:latin typeface="Garamond"/>
              <a:cs typeface="Garamond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836926" y="468833"/>
            <a:ext cx="34613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</a:t>
            </a:r>
            <a:r>
              <a:rPr spc="-55" dirty="0"/>
              <a:t> </a:t>
            </a:r>
            <a:r>
              <a:rPr spc="-5" dirty="0"/>
              <a:t>organization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4419600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5004815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559003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64540" y="1884083"/>
            <a:ext cx="8379460" cy="402590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The disadvantages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of line organization</a:t>
            </a:r>
            <a:r>
              <a:rPr sz="3200" i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 </a:t>
            </a: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are</a:t>
            </a:r>
            <a:endParaRPr sz="3200" dirty="0">
              <a:latin typeface="Garamond"/>
              <a:cs typeface="Garamond"/>
            </a:endParaRPr>
          </a:p>
          <a:p>
            <a:pPr marL="355600" marR="250825">
              <a:lnSpc>
                <a:spcPct val="110000"/>
              </a:lnSpc>
              <a:spcBef>
                <a:spcPts val="38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rigid and inflexible  Being an autocratic system,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managers may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become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dictators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not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 leaders.</a:t>
            </a:r>
            <a:endParaRPr sz="3200" dirty="0">
              <a:latin typeface="Garamond"/>
              <a:cs typeface="Garamond"/>
            </a:endParaRPr>
          </a:p>
          <a:p>
            <a:pPr marL="355600" marR="5080">
              <a:lnSpc>
                <a:spcPct val="120000"/>
              </a:lnSpc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There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scope of </a:t>
            </a:r>
            <a:r>
              <a:rPr sz="3200" dirty="0" err="1">
                <a:solidFill>
                  <a:srgbClr val="FFFFFF"/>
                </a:solidFill>
                <a:latin typeface="Garamond"/>
                <a:cs typeface="Garamond"/>
              </a:rPr>
              <a:t>favour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-ism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lang="en-US"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nepotism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.  </a:t>
            </a:r>
            <a:endParaRPr lang="en-US" sz="3200" spc="-5" dirty="0" smtClean="0">
              <a:solidFill>
                <a:srgbClr val="FFFFFF"/>
              </a:solidFill>
              <a:latin typeface="Garamond"/>
              <a:cs typeface="Garamond"/>
            </a:endParaRPr>
          </a:p>
          <a:p>
            <a:pPr marL="355600" marR="5080">
              <a:lnSpc>
                <a:spcPct val="120000"/>
              </a:lnSpc>
            </a:pPr>
            <a:r>
              <a:rPr sz="3200" dirty="0" smtClean="0">
                <a:solidFill>
                  <a:srgbClr val="FFFFFF"/>
                </a:solidFill>
                <a:latin typeface="Garamond"/>
                <a:cs typeface="Garamond"/>
              </a:rPr>
              <a:t>Red-tape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sz="32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bureaucracy.</a:t>
            </a:r>
            <a:endParaRPr sz="3200" dirty="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77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Lack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specialization.</a:t>
            </a:r>
            <a:endParaRPr sz="3200" dirty="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36926" y="468833"/>
            <a:ext cx="34613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</a:t>
            </a:r>
            <a:r>
              <a:rPr spc="-55" dirty="0"/>
              <a:t> </a:t>
            </a:r>
            <a:r>
              <a:rPr spc="-5" dirty="0"/>
              <a:t>organization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36926" y="468833"/>
            <a:ext cx="34613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</a:t>
            </a:r>
            <a:r>
              <a:rPr spc="-55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7" name="object 7"/>
          <p:cNvSpPr/>
          <p:nvPr/>
        </p:nvSpPr>
        <p:spPr>
          <a:xfrm>
            <a:off x="914400" y="1905000"/>
            <a:ext cx="7772400" cy="457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176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73684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8290" marR="24765">
              <a:lnSpc>
                <a:spcPct val="100000"/>
              </a:lnSpc>
              <a:spcBef>
                <a:spcPts val="105"/>
              </a:spcBef>
            </a:pPr>
            <a:r>
              <a:rPr dirty="0"/>
              <a:t>In </a:t>
            </a:r>
            <a:r>
              <a:rPr spc="-5" dirty="0"/>
              <a:t>functional organization </a:t>
            </a:r>
            <a:r>
              <a:rPr dirty="0"/>
              <a:t>the </a:t>
            </a:r>
            <a:r>
              <a:rPr spc="-5" dirty="0"/>
              <a:t>specialists are  </a:t>
            </a:r>
            <a:r>
              <a:rPr dirty="0"/>
              <a:t>made </a:t>
            </a:r>
            <a:r>
              <a:rPr spc="-5" dirty="0"/>
              <a:t>available </a:t>
            </a:r>
            <a:r>
              <a:rPr dirty="0"/>
              <a:t>in the top </a:t>
            </a:r>
            <a:r>
              <a:rPr spc="-5" dirty="0"/>
              <a:t>positions  </a:t>
            </a:r>
            <a:r>
              <a:rPr dirty="0"/>
              <a:t>throughout the</a:t>
            </a:r>
            <a:r>
              <a:rPr spc="-25" dirty="0"/>
              <a:t> </a:t>
            </a:r>
            <a:r>
              <a:rPr dirty="0"/>
              <a:t>enterprise.</a:t>
            </a:r>
          </a:p>
          <a:p>
            <a:pPr marL="288290" marR="5080">
              <a:lnSpc>
                <a:spcPct val="100000"/>
              </a:lnSpc>
              <a:spcBef>
                <a:spcPts val="770"/>
              </a:spcBef>
            </a:pPr>
            <a:r>
              <a:rPr dirty="0"/>
              <a:t>A functional in charge directs the  subordinates throughout the </a:t>
            </a:r>
            <a:r>
              <a:rPr spc="-5" dirty="0"/>
              <a:t>organization </a:t>
            </a:r>
            <a:r>
              <a:rPr dirty="0"/>
              <a:t>in  </a:t>
            </a:r>
            <a:r>
              <a:rPr spc="-5" dirty="0"/>
              <a:t>his particular area of business</a:t>
            </a:r>
            <a:r>
              <a:rPr spc="-25" dirty="0"/>
              <a:t> </a:t>
            </a:r>
            <a:r>
              <a:rPr spc="-5" dirty="0"/>
              <a:t>operation.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Functional</a:t>
            </a:r>
            <a:r>
              <a:rPr spc="-100" dirty="0"/>
              <a:t> </a:t>
            </a:r>
            <a:r>
              <a:rPr dirty="0"/>
              <a:t>Organization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9319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4517135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559003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64540" y="1884083"/>
            <a:ext cx="7061200" cy="4617931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The advantages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of functional</a:t>
            </a:r>
            <a:r>
              <a:rPr sz="3200" i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organization</a:t>
            </a:r>
            <a:endParaRPr sz="3200" dirty="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7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Specialization.</a:t>
            </a:r>
            <a:endParaRPr sz="3200" dirty="0">
              <a:latin typeface="Garamond"/>
              <a:cs typeface="Garamond"/>
            </a:endParaRPr>
          </a:p>
          <a:p>
            <a:pPr marL="355600" marR="5080">
              <a:lnSpc>
                <a:spcPts val="4610"/>
              </a:lnSpc>
              <a:spcBef>
                <a:spcPts val="28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Reduces the burden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top executives.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Offers greater scope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for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 expansion.</a:t>
            </a:r>
            <a:endParaRPr sz="3200" dirty="0">
              <a:latin typeface="Garamond"/>
              <a:cs typeface="Garamond"/>
            </a:endParaRPr>
          </a:p>
          <a:p>
            <a:pPr marL="355600" marR="279400">
              <a:lnSpc>
                <a:spcPct val="100000"/>
              </a:lnSpc>
              <a:spcBef>
                <a:spcPts val="484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functional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manager is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required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have  expertise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one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function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only.</a:t>
            </a:r>
            <a:r>
              <a:rPr sz="32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endParaRPr lang="en-US" sz="3200" spc="20" dirty="0" smtClean="0">
              <a:solidFill>
                <a:srgbClr val="FFFFFF"/>
              </a:solidFill>
              <a:latin typeface="Garamond"/>
              <a:cs typeface="Garamond"/>
            </a:endParaRPr>
          </a:p>
          <a:p>
            <a:pPr marL="355600" marR="279400">
              <a:lnSpc>
                <a:spcPct val="100000"/>
              </a:lnSpc>
              <a:spcBef>
                <a:spcPts val="484"/>
              </a:spcBef>
            </a:pPr>
            <a:r>
              <a:rPr sz="3200" dirty="0" smtClean="0">
                <a:solidFill>
                  <a:srgbClr val="FFFFFF"/>
                </a:solidFill>
                <a:latin typeface="Garamond"/>
                <a:cs typeface="Garamond"/>
              </a:rPr>
              <a:t>This</a:t>
            </a:r>
            <a:r>
              <a:rPr lang="en-US" sz="3200" dirty="0">
                <a:latin typeface="Garamond"/>
                <a:cs typeface="Garamond"/>
              </a:rPr>
              <a:t> </a:t>
            </a:r>
            <a:r>
              <a:rPr lang="en-US" sz="3200" spc="-5" dirty="0">
                <a:solidFill>
                  <a:srgbClr val="FFFFFF"/>
                </a:solidFill>
                <a:latin typeface="Garamond"/>
                <a:cs typeface="Garamond"/>
              </a:rPr>
              <a:t>m</a:t>
            </a:r>
            <a:r>
              <a:rPr sz="3200" spc="-5" dirty="0" smtClean="0">
                <a:solidFill>
                  <a:srgbClr val="FFFFFF"/>
                </a:solidFill>
                <a:latin typeface="Garamond"/>
                <a:cs typeface="Garamond"/>
              </a:rPr>
              <a:t>akes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 easy for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executive</a:t>
            </a:r>
            <a:r>
              <a:rPr sz="32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development.</a:t>
            </a:r>
            <a:endParaRPr sz="3200" dirty="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Functional</a:t>
            </a:r>
            <a:r>
              <a:rPr spc="-100" dirty="0"/>
              <a:t> </a:t>
            </a:r>
            <a:r>
              <a:rPr dirty="0"/>
              <a:t>Organization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4419600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5004815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64540" y="1884083"/>
            <a:ext cx="7431405" cy="392811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The disadvantages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of functional</a:t>
            </a:r>
            <a:r>
              <a:rPr sz="3200" i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organization</a:t>
            </a:r>
            <a:endParaRPr sz="3200">
              <a:latin typeface="Garamond"/>
              <a:cs typeface="Garamond"/>
            </a:endParaRPr>
          </a:p>
          <a:p>
            <a:pPr marL="355600" marR="281305">
              <a:lnSpc>
                <a:spcPct val="110000"/>
              </a:lnSpc>
              <a:spcBef>
                <a:spcPts val="38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Violates principles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unity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command.  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operation of functional organization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is  too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 complicated.</a:t>
            </a:r>
            <a:endParaRPr sz="3200">
              <a:latin typeface="Garamond"/>
              <a:cs typeface="Garamond"/>
            </a:endParaRPr>
          </a:p>
          <a:p>
            <a:pPr marL="355600" marR="5080">
              <a:lnSpc>
                <a:spcPct val="110000"/>
              </a:lnSpc>
              <a:spcBef>
                <a:spcPts val="385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develops specialists rather than generalists.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Lack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coordination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among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functional  executives which delays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decision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making.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Functional</a:t>
            </a:r>
            <a:r>
              <a:rPr spc="-100" dirty="0"/>
              <a:t> </a:t>
            </a:r>
            <a:r>
              <a:rPr dirty="0"/>
              <a:t>Organization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Functional</a:t>
            </a:r>
            <a:r>
              <a:rPr spc="-100" dirty="0"/>
              <a:t> </a:t>
            </a:r>
            <a:r>
              <a:rPr dirty="0"/>
              <a:t>Organization</a:t>
            </a:r>
          </a:p>
        </p:txBody>
      </p:sp>
      <p:sp>
        <p:nvSpPr>
          <p:cNvPr id="7" name="object 7"/>
          <p:cNvSpPr/>
          <p:nvPr/>
        </p:nvSpPr>
        <p:spPr>
          <a:xfrm>
            <a:off x="1143000" y="1981200"/>
            <a:ext cx="6934200" cy="4343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17627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736847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529742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8290" marR="381000">
              <a:lnSpc>
                <a:spcPct val="100000"/>
              </a:lnSpc>
              <a:spcBef>
                <a:spcPts val="105"/>
              </a:spcBef>
            </a:pPr>
            <a:r>
              <a:rPr dirty="0"/>
              <a:t>In </a:t>
            </a:r>
            <a:r>
              <a:rPr spc="-5" dirty="0"/>
              <a:t>line and staff organization, </a:t>
            </a:r>
            <a:r>
              <a:rPr dirty="0"/>
              <a:t>the </a:t>
            </a:r>
            <a:r>
              <a:rPr spc="-5" dirty="0"/>
              <a:t>line  authority remains </a:t>
            </a:r>
            <a:r>
              <a:rPr dirty="0"/>
              <a:t>the </a:t>
            </a:r>
            <a:r>
              <a:rPr spc="-5" dirty="0"/>
              <a:t>same </a:t>
            </a:r>
            <a:r>
              <a:rPr spc="-10" dirty="0"/>
              <a:t>as </a:t>
            </a:r>
            <a:r>
              <a:rPr dirty="0"/>
              <a:t>it does in the  line</a:t>
            </a:r>
            <a:r>
              <a:rPr spc="-5" dirty="0"/>
              <a:t> organization.</a:t>
            </a:r>
          </a:p>
          <a:p>
            <a:pPr marL="288290" marR="5080">
              <a:lnSpc>
                <a:spcPct val="100000"/>
              </a:lnSpc>
              <a:spcBef>
                <a:spcPts val="770"/>
              </a:spcBef>
            </a:pPr>
            <a:r>
              <a:rPr dirty="0"/>
              <a:t>In addition, the </a:t>
            </a:r>
            <a:r>
              <a:rPr spc="-5" dirty="0"/>
              <a:t>specialists are attached </a:t>
            </a:r>
            <a:r>
              <a:rPr dirty="0"/>
              <a:t>to line  managers to </a:t>
            </a:r>
            <a:r>
              <a:rPr spc="-5" dirty="0"/>
              <a:t>advice </a:t>
            </a:r>
            <a:r>
              <a:rPr dirty="0"/>
              <a:t>them </a:t>
            </a:r>
            <a:r>
              <a:rPr spc="-5" dirty="0"/>
              <a:t>on </a:t>
            </a:r>
            <a:r>
              <a:rPr dirty="0"/>
              <a:t>important  matters.</a:t>
            </a:r>
          </a:p>
          <a:p>
            <a:pPr marL="288290" marR="38735">
              <a:lnSpc>
                <a:spcPct val="100000"/>
              </a:lnSpc>
              <a:spcBef>
                <a:spcPts val="770"/>
              </a:spcBef>
            </a:pPr>
            <a:r>
              <a:rPr dirty="0"/>
              <a:t>The </a:t>
            </a:r>
            <a:r>
              <a:rPr spc="-5" dirty="0"/>
              <a:t>staff officials </a:t>
            </a:r>
            <a:r>
              <a:rPr dirty="0"/>
              <a:t>do </a:t>
            </a:r>
            <a:r>
              <a:rPr spc="-5" dirty="0"/>
              <a:t>not have any power of  </a:t>
            </a:r>
            <a:r>
              <a:rPr dirty="0"/>
              <a:t>command in the </a:t>
            </a:r>
            <a:r>
              <a:rPr spc="-5" dirty="0"/>
              <a:t>organization as they are  </a:t>
            </a:r>
            <a:r>
              <a:rPr dirty="0"/>
              <a:t>employed to </a:t>
            </a:r>
            <a:r>
              <a:rPr spc="-5" dirty="0"/>
              <a:t>provide expert advice </a:t>
            </a:r>
            <a:r>
              <a:rPr dirty="0"/>
              <a:t>to the</a:t>
            </a:r>
            <a:r>
              <a:rPr spc="-20" dirty="0"/>
              <a:t> </a:t>
            </a:r>
            <a:r>
              <a:rPr dirty="0"/>
              <a:t>line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63089" y="743458"/>
            <a:ext cx="5408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 </a:t>
            </a:r>
            <a:r>
              <a:rPr dirty="0"/>
              <a:t>and </a:t>
            </a:r>
            <a:r>
              <a:rPr spc="-5" dirty="0"/>
              <a:t>Staff</a:t>
            </a:r>
            <a:r>
              <a:rPr spc="-65" dirty="0"/>
              <a:t> </a:t>
            </a:r>
            <a:r>
              <a:rPr spc="-5" dirty="0"/>
              <a:t>Organization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240" y="3346703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3931920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" y="5004815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0" y="5590032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64540" y="1884083"/>
            <a:ext cx="7207250" cy="451358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The advantages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of line </a:t>
            </a: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and staff</a:t>
            </a:r>
            <a:r>
              <a:rPr sz="3200" i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 </a:t>
            </a: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organization:</a:t>
            </a:r>
            <a:endParaRPr sz="320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7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Specialized</a:t>
            </a:r>
            <a:r>
              <a:rPr sz="32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knowledge</a:t>
            </a:r>
            <a:endParaRPr sz="320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Reduction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burden 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line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managers.</a:t>
            </a:r>
            <a:endParaRPr sz="3200">
              <a:latin typeface="Garamond"/>
              <a:cs typeface="Garamond"/>
            </a:endParaRPr>
          </a:p>
          <a:p>
            <a:pPr marL="355600" marR="5080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Better decisions,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as staff specialists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help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 line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managers</a:t>
            </a:r>
            <a:endParaRPr sz="3200">
              <a:latin typeface="Garamond"/>
              <a:cs typeface="Garamond"/>
            </a:endParaRPr>
          </a:p>
          <a:p>
            <a:pPr marL="355600">
              <a:lnSpc>
                <a:spcPct val="100000"/>
              </a:lnSpc>
              <a:spcBef>
                <a:spcPts val="7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Unity of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command</a:t>
            </a:r>
            <a:endParaRPr sz="3200">
              <a:latin typeface="Garamond"/>
              <a:cs typeface="Garamond"/>
            </a:endParaRPr>
          </a:p>
          <a:p>
            <a:pPr marL="355600" marR="842010">
              <a:lnSpc>
                <a:spcPct val="100000"/>
              </a:lnSpc>
              <a:spcBef>
                <a:spcPts val="77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Flexible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when compared to functional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863089" y="743458"/>
            <a:ext cx="5408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 </a:t>
            </a:r>
            <a:r>
              <a:rPr dirty="0"/>
              <a:t>and </a:t>
            </a:r>
            <a:r>
              <a:rPr spc="-5" dirty="0"/>
              <a:t>Staff</a:t>
            </a:r>
            <a:r>
              <a:rPr spc="-65" dirty="0"/>
              <a:t> </a:t>
            </a:r>
            <a:r>
              <a:rPr spc="-5" dirty="0"/>
              <a:t>Organization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9940" y="27614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9940" y="3834384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9940" y="4907279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9940" y="5980176"/>
            <a:ext cx="240791" cy="242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77341" y="1884083"/>
            <a:ext cx="7569834" cy="490347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The disadvantages 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of line </a:t>
            </a: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and staff</a:t>
            </a:r>
            <a:r>
              <a:rPr sz="3200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 </a:t>
            </a:r>
            <a:r>
              <a:rPr sz="3200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aramond"/>
                <a:cs typeface="Garamond"/>
              </a:rPr>
              <a:t>organization:</a:t>
            </a:r>
            <a:endParaRPr sz="3200">
              <a:latin typeface="Garamond"/>
              <a:cs typeface="Garamond"/>
            </a:endParaRPr>
          </a:p>
          <a:p>
            <a:pPr marL="355600" marR="198120">
              <a:lnSpc>
                <a:spcPct val="100000"/>
              </a:lnSpc>
              <a:spcBef>
                <a:spcPts val="765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Allocation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duties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between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line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staff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is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not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clear.</a:t>
            </a:r>
            <a:endParaRPr sz="3200">
              <a:latin typeface="Garamond"/>
              <a:cs typeface="Garamond"/>
            </a:endParaRPr>
          </a:p>
          <a:p>
            <a:pPr marL="355600" marR="38798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There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is generally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conflict between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line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 staff executives.</a:t>
            </a:r>
            <a:endParaRPr sz="3200">
              <a:latin typeface="Garamond"/>
              <a:cs typeface="Garamond"/>
            </a:endParaRPr>
          </a:p>
          <a:p>
            <a:pPr marL="355600" marR="5080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Since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staffs are not accountable,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they may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not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performing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well.</a:t>
            </a:r>
            <a:endParaRPr sz="3200">
              <a:latin typeface="Garamond"/>
              <a:cs typeface="Garamond"/>
            </a:endParaRPr>
          </a:p>
          <a:p>
            <a:pPr marL="355600" marR="29908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Difference between orientations 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line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 staff.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Line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executive’s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deals with in</a:t>
            </a:r>
            <a:r>
              <a:rPr sz="32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problem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863089" y="743458"/>
            <a:ext cx="5408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 </a:t>
            </a:r>
            <a:r>
              <a:rPr dirty="0"/>
              <a:t>and </a:t>
            </a:r>
            <a:r>
              <a:rPr spc="-5" dirty="0"/>
              <a:t>Staff</a:t>
            </a:r>
            <a:r>
              <a:rPr spc="-65" dirty="0"/>
              <a:t> </a:t>
            </a:r>
            <a:r>
              <a:rPr spc="-5" dirty="0"/>
              <a:t>Organization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3089" y="743458"/>
            <a:ext cx="5408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Line </a:t>
            </a:r>
            <a:r>
              <a:rPr dirty="0"/>
              <a:t>and </a:t>
            </a:r>
            <a:r>
              <a:rPr spc="-5" dirty="0"/>
              <a:t>Staff</a:t>
            </a:r>
            <a:r>
              <a:rPr spc="-65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7" name="object 7"/>
          <p:cNvSpPr/>
          <p:nvPr/>
        </p:nvSpPr>
        <p:spPr>
          <a:xfrm>
            <a:off x="1295400" y="2209800"/>
            <a:ext cx="7086600" cy="4343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0739" y="303987"/>
            <a:ext cx="29838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9CE056"/>
                </a:solidFill>
              </a:rPr>
              <a:t>COMMITTEES: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840739" y="798322"/>
            <a:ext cx="7541259" cy="5177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 committee is a 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group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people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who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have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been  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formally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assigned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some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task or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some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problem for  their decision and</a:t>
            </a:r>
            <a:r>
              <a:rPr sz="28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implementation.</a:t>
            </a:r>
            <a:endParaRPr sz="2800">
              <a:latin typeface="Garamond"/>
              <a:cs typeface="Garamond"/>
            </a:endParaRPr>
          </a:p>
          <a:p>
            <a:pPr marL="12700" algn="just">
              <a:lnSpc>
                <a:spcPct val="100000"/>
              </a:lnSpc>
              <a:spcBef>
                <a:spcPts val="1440"/>
              </a:spcBef>
            </a:pPr>
            <a:r>
              <a:rPr sz="2800" spc="-5" dirty="0">
                <a:solidFill>
                  <a:srgbClr val="9CE056"/>
                </a:solidFill>
                <a:latin typeface="Garamond"/>
                <a:cs typeface="Garamond"/>
              </a:rPr>
              <a:t>Classification of</a:t>
            </a:r>
            <a:r>
              <a:rPr sz="2800" spc="360" dirty="0">
                <a:solidFill>
                  <a:srgbClr val="9CE056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9CE056"/>
                </a:solidFill>
                <a:latin typeface="Garamond"/>
                <a:cs typeface="Garamond"/>
              </a:rPr>
              <a:t>committees:</a:t>
            </a:r>
            <a:endParaRPr sz="2800">
              <a:latin typeface="Garamond"/>
              <a:cs typeface="Garamond"/>
            </a:endParaRPr>
          </a:p>
          <a:p>
            <a:pPr marL="137160" indent="-125095" algn="just">
              <a:lnSpc>
                <a:spcPct val="100000"/>
              </a:lnSpc>
              <a:buSzPct val="96428"/>
              <a:buFont typeface="Arial"/>
              <a:buChar char="•"/>
              <a:tabLst>
                <a:tab pos="137795" algn="l"/>
              </a:tabLst>
            </a:pP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Advisory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 committees</a:t>
            </a:r>
            <a:endParaRPr sz="2800">
              <a:latin typeface="Garamond"/>
              <a:cs typeface="Garamond"/>
            </a:endParaRPr>
          </a:p>
          <a:p>
            <a:pPr marL="137160" indent="-125095" algn="just">
              <a:lnSpc>
                <a:spcPct val="100000"/>
              </a:lnSpc>
              <a:buSzPct val="96428"/>
              <a:buFont typeface="Arial"/>
              <a:buChar char="•"/>
              <a:tabLst>
                <a:tab pos="137795" algn="l"/>
              </a:tabLst>
            </a:pP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Executive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committees.</a:t>
            </a:r>
            <a:endParaRPr sz="28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1205"/>
              </a:spcBef>
            </a:pP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These </a:t>
            </a:r>
            <a:r>
              <a:rPr sz="2800" spc="-30" dirty="0">
                <a:solidFill>
                  <a:srgbClr val="FFFFFF"/>
                </a:solidFill>
                <a:latin typeface="Garamond"/>
                <a:cs typeface="Garamond"/>
              </a:rPr>
              <a:t>two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committees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may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have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same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individuals 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as </a:t>
            </a:r>
            <a:r>
              <a:rPr sz="2800" spc="7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members.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Their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functions are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separated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time, place,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 title.</a:t>
            </a:r>
            <a:endParaRPr sz="2800">
              <a:latin typeface="Garamond"/>
              <a:cs typeface="Garamond"/>
            </a:endParaRPr>
          </a:p>
          <a:p>
            <a:pPr marL="137160" indent="-125095" algn="just">
              <a:lnSpc>
                <a:spcPct val="100000"/>
              </a:lnSpc>
              <a:spcBef>
                <a:spcPts val="960"/>
              </a:spcBef>
              <a:buSzPct val="96428"/>
              <a:buFont typeface="Arial"/>
              <a:buChar char="•"/>
              <a:tabLst>
                <a:tab pos="137795" algn="l"/>
              </a:tabLst>
            </a:pP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Standing</a:t>
            </a: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committee</a:t>
            </a:r>
            <a:endParaRPr sz="2800">
              <a:latin typeface="Garamond"/>
              <a:cs typeface="Garamond"/>
            </a:endParaRPr>
          </a:p>
          <a:p>
            <a:pPr marL="137160" indent="-125095" algn="just">
              <a:lnSpc>
                <a:spcPct val="100000"/>
              </a:lnSpc>
              <a:buSzPct val="96428"/>
              <a:buFont typeface="Arial"/>
              <a:buChar char="•"/>
              <a:tabLst>
                <a:tab pos="137795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Ad hoc task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force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0739" y="1112265"/>
            <a:ext cx="37604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0" dirty="0">
                <a:solidFill>
                  <a:srgbClr val="9CE056"/>
                </a:solidFill>
              </a:rPr>
              <a:t>Advisory</a:t>
            </a:r>
            <a:r>
              <a:rPr sz="3200" spc="-75" dirty="0">
                <a:solidFill>
                  <a:srgbClr val="9CE056"/>
                </a:solidFill>
              </a:rPr>
              <a:t> </a:t>
            </a:r>
            <a:r>
              <a:rPr sz="3200" dirty="0">
                <a:solidFill>
                  <a:srgbClr val="9CE056"/>
                </a:solidFill>
              </a:rPr>
              <a:t>committees: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840739" y="2093798"/>
            <a:ext cx="6852284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  <a:tab pos="528320" algn="l"/>
                <a:tab pos="5178425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Committees are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vested</a:t>
            </a:r>
            <a:r>
              <a:rPr sz="2800" spc="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with</a:t>
            </a:r>
            <a:r>
              <a:rPr sz="28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staff	authority</a:t>
            </a:r>
            <a:endParaRPr sz="2800">
              <a:latin typeface="Garamond"/>
              <a:cs typeface="Garamond"/>
            </a:endParaRPr>
          </a:p>
          <a:p>
            <a:pPr marL="527685" marR="5080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  <a:tab pos="4340860" algn="l"/>
              </a:tabLst>
            </a:pP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Only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have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 recommendation role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cannot  enforce</a:t>
            </a:r>
            <a:r>
              <a:rPr sz="28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implementation</a:t>
            </a:r>
            <a:r>
              <a:rPr sz="2800" spc="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	their advice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or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recommendation.</a:t>
            </a:r>
            <a:endParaRPr sz="2800">
              <a:latin typeface="Garamond"/>
              <a:cs typeface="Garamond"/>
            </a:endParaRPr>
          </a:p>
          <a:p>
            <a:pPr marL="527685" marR="116839" indent="-51562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83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Examples of 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advisory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committees </a:t>
            </a:r>
            <a:r>
              <a:rPr sz="2800" spc="15" dirty="0">
                <a:solidFill>
                  <a:srgbClr val="FFFFFF"/>
                </a:solidFill>
                <a:latin typeface="Garamond"/>
                <a:cs typeface="Garamond"/>
              </a:rPr>
              <a:t>formed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business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enterprises: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works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committees,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sales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committees,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finance committees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etc.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5844" y="474090"/>
            <a:ext cx="39306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9CE056"/>
                </a:solidFill>
              </a:rPr>
              <a:t>Executive</a:t>
            </a:r>
            <a:r>
              <a:rPr sz="3200" spc="-50" dirty="0">
                <a:solidFill>
                  <a:srgbClr val="9CE056"/>
                </a:solidFill>
              </a:rPr>
              <a:t> </a:t>
            </a:r>
            <a:r>
              <a:rPr sz="3200" spc="-5" dirty="0">
                <a:solidFill>
                  <a:srgbClr val="9CE056"/>
                </a:solidFill>
              </a:rPr>
              <a:t>committees: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1145844" y="1455547"/>
            <a:ext cx="6828155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  <a:tab pos="528320" algn="l"/>
                <a:tab pos="3758565" algn="l"/>
              </a:tabLst>
            </a:pP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Vested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with the</a:t>
            </a:r>
            <a:r>
              <a:rPr sz="2800" spc="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line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	authority</a:t>
            </a:r>
            <a:endParaRPr sz="2800">
              <a:latin typeface="Garamond"/>
              <a:cs typeface="Garamond"/>
            </a:endParaRPr>
          </a:p>
          <a:p>
            <a:pPr marL="527685" marR="262890" indent="-515620">
              <a:lnSpc>
                <a:spcPct val="100000"/>
              </a:lnSpc>
              <a:buClr>
                <a:srgbClr val="FFFFFF"/>
              </a:buClr>
              <a:buFont typeface="Garamond"/>
              <a:buAutoNum type="arabicPeriod"/>
              <a:tabLst>
                <a:tab pos="614045" algn="l"/>
                <a:tab pos="614680" algn="l"/>
              </a:tabLst>
            </a:pPr>
            <a:r>
              <a:rPr dirty="0"/>
              <a:t>	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Not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only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take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decisions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but also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enforce  decisions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thus 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perform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 double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role of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taking a decision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ordering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its</a:t>
            </a:r>
            <a:r>
              <a:rPr sz="28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execution.</a:t>
            </a:r>
            <a:endParaRPr sz="2800">
              <a:latin typeface="Garamond"/>
              <a:cs typeface="Garamond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8320" algn="l"/>
              </a:tabLst>
            </a:pP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Example: Board of directors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an example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executive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committee. Are also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classified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as 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standing committees or ad-hoc task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 forces.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767842"/>
            <a:ext cx="7531734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95"/>
              </a:spcBef>
              <a:buFont typeface="Wingdings"/>
              <a:buChar char=""/>
              <a:tabLst>
                <a:tab pos="527685" algn="l"/>
                <a:tab pos="528320" algn="l"/>
                <a:tab pos="3168650" algn="l"/>
              </a:tabLst>
            </a:pPr>
            <a:r>
              <a:rPr sz="2800" spc="-5" dirty="0">
                <a:solidFill>
                  <a:srgbClr val="9CE056"/>
                </a:solidFill>
                <a:latin typeface="Garamond"/>
                <a:cs typeface="Garamond"/>
              </a:rPr>
              <a:t>Standing committees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2800" spc="15" dirty="0">
                <a:solidFill>
                  <a:srgbClr val="FFFFFF"/>
                </a:solidFill>
                <a:latin typeface="Garamond"/>
                <a:cs typeface="Garamond"/>
              </a:rPr>
              <a:t>formed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to deal with  </a:t>
            </a:r>
            <a:r>
              <a:rPr sz="2800" spc="5" dirty="0">
                <a:solidFill>
                  <a:srgbClr val="FFFFFF"/>
                </a:solidFill>
                <a:latin typeface="Garamond"/>
                <a:cs typeface="Garamond"/>
              </a:rPr>
              <a:t>current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organizational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problem.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Example: finance  committee in a </a:t>
            </a:r>
            <a:r>
              <a:rPr sz="2800" spc="-30" dirty="0">
                <a:solidFill>
                  <a:srgbClr val="FFFFFF"/>
                </a:solidFill>
                <a:latin typeface="Garamond"/>
                <a:cs typeface="Garamond"/>
              </a:rPr>
              <a:t>company,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loan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approval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committee  in a bank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etc.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Members of this committee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are 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chosen</a:t>
            </a:r>
            <a:r>
              <a:rPr sz="28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because</a:t>
            </a:r>
            <a:r>
              <a:rPr sz="28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of	their title or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position,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instead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of  individual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qualifications or</a:t>
            </a:r>
            <a:r>
              <a:rPr sz="28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aramond"/>
                <a:cs typeface="Garamond"/>
              </a:rPr>
              <a:t>skills.</a:t>
            </a:r>
            <a:endParaRPr sz="2800">
              <a:latin typeface="Garamond"/>
              <a:cs typeface="Garamond"/>
            </a:endParaRPr>
          </a:p>
          <a:p>
            <a:pPr marL="527685" marR="333375" indent="-515620">
              <a:lnSpc>
                <a:spcPct val="100000"/>
              </a:lnSpc>
              <a:buFont typeface="Wingdings"/>
              <a:buChar char="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9CE056"/>
                </a:solidFill>
                <a:latin typeface="Garamond"/>
                <a:cs typeface="Garamond"/>
              </a:rPr>
              <a:t>Ad-hoc committees: </a:t>
            </a:r>
            <a:r>
              <a:rPr sz="2800" spc="-25" dirty="0">
                <a:solidFill>
                  <a:srgbClr val="FFFFFF"/>
                </a:solidFill>
                <a:latin typeface="Garamond"/>
                <a:cs typeface="Garamond"/>
              </a:rPr>
              <a:t>Have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2800" spc="10" dirty="0">
                <a:solidFill>
                  <a:srgbClr val="FFFFFF"/>
                </a:solidFill>
                <a:latin typeface="Garamond"/>
                <a:cs typeface="Garamond"/>
              </a:rPr>
              <a:t>short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duration, 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dissolved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after the task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2800" spc="-35" dirty="0">
                <a:solidFill>
                  <a:srgbClr val="FFFFFF"/>
                </a:solidFill>
                <a:latin typeface="Garamond"/>
                <a:cs typeface="Garamond"/>
              </a:rPr>
              <a:t>over,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or the problem is 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solved 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their members are </a:t>
            </a:r>
            <a:r>
              <a:rPr sz="2800" spc="-15" dirty="0">
                <a:solidFill>
                  <a:srgbClr val="FFFFFF"/>
                </a:solidFill>
                <a:latin typeface="Garamond"/>
                <a:cs typeface="Garamond"/>
              </a:rPr>
              <a:t>chosen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for their  skills and</a:t>
            </a:r>
            <a:r>
              <a:rPr sz="2800" spc="-10" dirty="0">
                <a:solidFill>
                  <a:srgbClr val="FFFFFF"/>
                </a:solidFill>
                <a:latin typeface="Garamond"/>
                <a:cs typeface="Garamond"/>
              </a:rPr>
              <a:t> experience.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7341" y="2136165"/>
            <a:ext cx="7678420" cy="391731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3700" b="1" spc="-5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700" b="1" spc="-10" dirty="0">
                <a:solidFill>
                  <a:srgbClr val="FFFFFF"/>
                </a:solidFill>
                <a:latin typeface="Garamond"/>
                <a:cs typeface="Garamond"/>
              </a:rPr>
              <a:t>function of </a:t>
            </a:r>
            <a:r>
              <a:rPr sz="3700" b="1" spc="-5" dirty="0">
                <a:solidFill>
                  <a:srgbClr val="FFFFFF"/>
                </a:solidFill>
                <a:latin typeface="Garamond"/>
                <a:cs typeface="Garamond"/>
              </a:rPr>
              <a:t>staffing is </a:t>
            </a:r>
            <a:r>
              <a:rPr sz="3700" b="1" spc="-10" dirty="0">
                <a:solidFill>
                  <a:srgbClr val="FFFFFF"/>
                </a:solidFill>
                <a:latin typeface="Garamond"/>
                <a:cs typeface="Garamond"/>
              </a:rPr>
              <a:t>defined</a:t>
            </a:r>
            <a:r>
              <a:rPr sz="3700" b="1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Garamond"/>
                <a:cs typeface="Garamond"/>
              </a:rPr>
              <a:t>as:-</a:t>
            </a:r>
            <a:endParaRPr sz="3700">
              <a:latin typeface="Garamond"/>
              <a:cs typeface="Garamond"/>
            </a:endParaRPr>
          </a:p>
          <a:p>
            <a:pPr marL="377825" marR="5080" indent="-365760" algn="just">
              <a:lnSpc>
                <a:spcPts val="4000"/>
              </a:lnSpc>
              <a:spcBef>
                <a:spcPts val="940"/>
              </a:spcBef>
              <a:buSzPct val="85135"/>
              <a:buFont typeface="Arial"/>
              <a:buChar char="•"/>
              <a:tabLst>
                <a:tab pos="378460" algn="l"/>
              </a:tabLst>
            </a:pPr>
            <a:r>
              <a:rPr sz="3700" dirty="0">
                <a:solidFill>
                  <a:srgbClr val="FFFFFF"/>
                </a:solidFill>
                <a:latin typeface="Garamond"/>
                <a:cs typeface="Garamond"/>
              </a:rPr>
              <a:t>“Filling </a:t>
            </a:r>
            <a:r>
              <a:rPr sz="3700" spc="-1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keeping filled </a:t>
            </a:r>
            <a:r>
              <a:rPr sz="3700" dirty="0">
                <a:solidFill>
                  <a:srgbClr val="FFFFFF"/>
                </a:solidFill>
                <a:latin typeface="Garamond"/>
                <a:cs typeface="Garamond"/>
              </a:rPr>
              <a:t>various  </a:t>
            </a:r>
            <a:r>
              <a:rPr sz="3700" spc="-10" dirty="0">
                <a:solidFill>
                  <a:srgbClr val="FFFFFF"/>
                </a:solidFill>
                <a:latin typeface="Garamond"/>
                <a:cs typeface="Garamond"/>
              </a:rPr>
              <a:t>positions </a:t>
            </a:r>
            <a:r>
              <a:rPr sz="370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the organization</a:t>
            </a:r>
            <a:r>
              <a:rPr sz="3700" spc="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structure”.</a:t>
            </a:r>
            <a:endParaRPr sz="3700">
              <a:latin typeface="Garamond"/>
              <a:cs typeface="Garamond"/>
            </a:endParaRPr>
          </a:p>
          <a:p>
            <a:pPr marL="377825" marR="6985" indent="-365760" algn="just">
              <a:lnSpc>
                <a:spcPct val="90000"/>
              </a:lnSpc>
              <a:spcBef>
                <a:spcPts val="830"/>
              </a:spcBef>
              <a:buClr>
                <a:srgbClr val="FFFFFF"/>
              </a:buClr>
              <a:buSzPct val="85135"/>
              <a:buFont typeface="Arial"/>
              <a:buChar char="•"/>
              <a:tabLst>
                <a:tab pos="495934" algn="l"/>
              </a:tabLst>
            </a:pPr>
            <a:r>
              <a:rPr dirty="0"/>
              <a:t>	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This includes “identifying work force  </a:t>
            </a:r>
            <a:r>
              <a:rPr sz="3700" spc="-10" dirty="0">
                <a:solidFill>
                  <a:srgbClr val="FFFFFF"/>
                </a:solidFill>
                <a:latin typeface="Garamond"/>
                <a:cs typeface="Garamond"/>
              </a:rPr>
              <a:t>requirements,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inventorying </a:t>
            </a:r>
            <a:r>
              <a:rPr sz="37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700" spc="-10" dirty="0">
                <a:solidFill>
                  <a:srgbClr val="FFFFFF"/>
                </a:solidFill>
                <a:latin typeface="Garamond"/>
                <a:cs typeface="Garamond"/>
              </a:rPr>
              <a:t>people  available, recruiting,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selecting, </a:t>
            </a:r>
            <a:r>
              <a:rPr sz="3700" spc="-10" dirty="0">
                <a:solidFill>
                  <a:srgbClr val="FFFFFF"/>
                </a:solidFill>
                <a:latin typeface="Garamond"/>
                <a:cs typeface="Garamond"/>
              </a:rPr>
              <a:t>placing, 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training, </a:t>
            </a:r>
            <a:r>
              <a:rPr sz="3700" spc="-10" dirty="0">
                <a:solidFill>
                  <a:srgbClr val="FFFFFF"/>
                </a:solidFill>
                <a:latin typeface="Garamond"/>
                <a:cs typeface="Garamond"/>
              </a:rPr>
              <a:t>promoting, apprising</a:t>
            </a:r>
            <a:r>
              <a:rPr sz="3700" spc="7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700" spc="-5" dirty="0">
                <a:solidFill>
                  <a:srgbClr val="FFFFFF"/>
                </a:solidFill>
                <a:latin typeface="Garamond"/>
                <a:cs typeface="Garamond"/>
              </a:rPr>
              <a:t>etc…</a:t>
            </a:r>
            <a:endParaRPr sz="3700">
              <a:latin typeface="Garamond"/>
              <a:cs typeface="Garamond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13101" y="734314"/>
            <a:ext cx="37166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latin typeface="Lucida Calligraphy"/>
                <a:cs typeface="Lucida Calligraphy"/>
              </a:rPr>
              <a:t>STAFFING</a:t>
            </a:r>
            <a:endParaRPr sz="4800">
              <a:latin typeface="Lucida Calligraphy"/>
              <a:cs typeface="Lucida Calligraphy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7341" y="2188591"/>
            <a:ext cx="7677784" cy="3592829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77825" marR="5715" indent="-365760">
              <a:lnSpc>
                <a:spcPct val="80000"/>
              </a:lnSpc>
              <a:spcBef>
                <a:spcPts val="725"/>
              </a:spcBef>
              <a:buSzPct val="84615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Staffing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ensures higher productivity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placing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right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man in the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right</a:t>
            </a:r>
            <a:r>
              <a:rPr sz="26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job.</a:t>
            </a:r>
            <a:endParaRPr sz="2600">
              <a:latin typeface="Garamond"/>
              <a:cs typeface="Garamond"/>
            </a:endParaRPr>
          </a:p>
          <a:p>
            <a:pPr marL="377825" marR="5080" indent="-365760">
              <a:lnSpc>
                <a:spcPct val="80000"/>
              </a:lnSpc>
              <a:spcBef>
                <a:spcPts val="625"/>
              </a:spcBef>
              <a:buSzPct val="84615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helps to avoid disruption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production schedule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due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shortage of</a:t>
            </a:r>
            <a:r>
              <a:rPr sz="26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staff.</a:t>
            </a:r>
            <a:endParaRPr sz="2600">
              <a:latin typeface="Garamond"/>
              <a:cs typeface="Garamond"/>
            </a:endParaRPr>
          </a:p>
          <a:p>
            <a:pPr marL="377825" marR="5080" indent="-365760">
              <a:lnSpc>
                <a:spcPct val="80000"/>
              </a:lnSpc>
              <a:spcBef>
                <a:spcPts val="625"/>
              </a:spcBef>
              <a:buSzPct val="84615"/>
              <a:buFont typeface="Arial"/>
              <a:buChar char="•"/>
              <a:tabLst>
                <a:tab pos="377825" algn="l"/>
                <a:tab pos="378460" algn="l"/>
                <a:tab pos="821690" algn="l"/>
                <a:tab pos="1724025" algn="l"/>
                <a:tab pos="2220595" algn="l"/>
                <a:tab pos="3425190" algn="l"/>
                <a:tab pos="3967479" algn="l"/>
                <a:tab pos="4399280" algn="l"/>
                <a:tab pos="5903595" algn="l"/>
                <a:tab pos="6407785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It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help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	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t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pr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vent	under	u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t</a:t>
            </a:r>
            <a:r>
              <a:rPr sz="2600" spc="1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li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z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atio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n	of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pe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so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nel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through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over</a:t>
            </a:r>
            <a:r>
              <a:rPr sz="26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manning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	reduces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cost of</a:t>
            </a:r>
            <a:r>
              <a:rPr sz="26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production.</a:t>
            </a:r>
            <a:endParaRPr sz="2600">
              <a:latin typeface="Garamond"/>
              <a:cs typeface="Garamond"/>
            </a:endParaRPr>
          </a:p>
          <a:p>
            <a:pPr marL="377825" marR="6350" indent="-365760">
              <a:lnSpc>
                <a:spcPts val="2500"/>
              </a:lnSpc>
              <a:spcBef>
                <a:spcPts val="600"/>
              </a:spcBef>
              <a:buSzPct val="84615"/>
              <a:buFont typeface="Arial"/>
              <a:buChar char="•"/>
              <a:tabLst>
                <a:tab pos="377825" algn="l"/>
                <a:tab pos="378460" algn="l"/>
                <a:tab pos="727075" algn="l"/>
                <a:tab pos="2028825" algn="l"/>
                <a:tab pos="3180080" algn="l"/>
                <a:tab pos="3786504" algn="l"/>
                <a:tab pos="5289550" algn="l"/>
                <a:tab pos="6282690" algn="l"/>
                <a:tab pos="6887845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It	i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d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entif</a:t>
            </a:r>
            <a:r>
              <a:rPr sz="2600" spc="1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es	talented	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d	compe</a:t>
            </a:r>
            <a:r>
              <a:rPr sz="2600" spc="-15" dirty="0">
                <a:solidFill>
                  <a:srgbClr val="FFFFFF"/>
                </a:solidFill>
                <a:latin typeface="Garamond"/>
                <a:cs typeface="Garamond"/>
              </a:rPr>
              <a:t>t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ent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peop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e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d	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places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them in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correct</a:t>
            </a:r>
            <a:r>
              <a:rPr sz="26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position.</a:t>
            </a:r>
            <a:endParaRPr sz="2600">
              <a:latin typeface="Garamond"/>
              <a:cs typeface="Garamond"/>
            </a:endParaRPr>
          </a:p>
          <a:p>
            <a:pPr marL="377825" marR="5715" indent="-365760">
              <a:lnSpc>
                <a:spcPts val="2500"/>
              </a:lnSpc>
              <a:spcBef>
                <a:spcPts val="620"/>
              </a:spcBef>
              <a:buSzPct val="84615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trains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people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helps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them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move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up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in the 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organizational</a:t>
            </a:r>
            <a:r>
              <a:rPr sz="26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structure.</a:t>
            </a:r>
            <a:endParaRPr sz="2600">
              <a:latin typeface="Garamond"/>
              <a:cs typeface="Garamond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19097" y="775462"/>
            <a:ext cx="53092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FF"/>
                </a:solidFill>
              </a:rPr>
              <a:t>Importance of</a:t>
            </a:r>
            <a:r>
              <a:rPr sz="4400" spc="-10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staffing</a:t>
            </a:r>
            <a:endParaRPr sz="44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1124711"/>
            <a:ext cx="202692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" y="3963923"/>
            <a:ext cx="202692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40" y="4416552"/>
            <a:ext cx="202692" cy="204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640" y="4869179"/>
            <a:ext cx="202692" cy="204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8640" y="5321808"/>
            <a:ext cx="202692" cy="204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01700" y="958341"/>
            <a:ext cx="7251700" cy="53759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ts val="2920"/>
              </a:lnSpc>
              <a:spcBef>
                <a:spcPts val="459"/>
              </a:spcBef>
            </a:pP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Recruitment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can be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defined as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process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2700" b="1" spc="-10" dirty="0">
                <a:solidFill>
                  <a:srgbClr val="FFFFFF"/>
                </a:solidFill>
                <a:latin typeface="Garamond"/>
                <a:cs typeface="Garamond"/>
              </a:rPr>
              <a:t>identifying </a:t>
            </a:r>
            <a:r>
              <a:rPr sz="2700" b="1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700" b="1" spc="-5" dirty="0">
                <a:solidFill>
                  <a:srgbClr val="FFFFFF"/>
                </a:solidFill>
                <a:latin typeface="Garamond"/>
                <a:cs typeface="Garamond"/>
              </a:rPr>
              <a:t>sources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prospective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candidates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stimulate them to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apply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for the</a:t>
            </a:r>
            <a:r>
              <a:rPr sz="2700" spc="-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job.</a:t>
            </a:r>
            <a:endParaRPr sz="2700">
              <a:latin typeface="Garamond"/>
              <a:cs typeface="Garamond"/>
            </a:endParaRPr>
          </a:p>
          <a:p>
            <a:pPr marL="12700" marR="5080" indent="85090" algn="just">
              <a:lnSpc>
                <a:spcPts val="2920"/>
              </a:lnSpc>
              <a:spcBef>
                <a:spcPts val="640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i.e it is 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process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attracting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employees to the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company.</a:t>
            </a:r>
            <a:endParaRPr sz="2700">
              <a:latin typeface="Garamond"/>
              <a:cs typeface="Garamond"/>
            </a:endParaRPr>
          </a:p>
          <a:p>
            <a:pPr marL="12700" marR="8890">
              <a:lnSpc>
                <a:spcPts val="2920"/>
              </a:lnSpc>
              <a:spcBef>
                <a:spcPts val="640"/>
              </a:spcBef>
              <a:tabLst>
                <a:tab pos="1057910" algn="l"/>
                <a:tab pos="1623695" algn="l"/>
                <a:tab pos="2773045" algn="l"/>
                <a:tab pos="3205480" algn="l"/>
                <a:tab pos="4972050" algn="l"/>
                <a:tab pos="5537835" algn="l"/>
              </a:tabLst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Before	the	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cess	</a:t>
            </a:r>
            <a:r>
              <a:rPr sz="2700" spc="-10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f	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recru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itm</a:t>
            </a:r>
            <a:r>
              <a:rPr sz="2700" spc="-1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nt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,	the	management  should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have proper plan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on</a:t>
            </a:r>
            <a:r>
              <a:rPr sz="2700" spc="-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:</a:t>
            </a:r>
            <a:endParaRPr sz="2700">
              <a:latin typeface="Garamond"/>
              <a:cs typeface="Garamond"/>
            </a:endParaRPr>
          </a:p>
          <a:p>
            <a:pPr marL="12700" marR="1877060">
              <a:lnSpc>
                <a:spcPts val="3560"/>
              </a:lnSpc>
              <a:spcBef>
                <a:spcPts val="130"/>
              </a:spcBef>
              <a:tabLst>
                <a:tab pos="3519804" algn="l"/>
              </a:tabLst>
            </a:pP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Number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700" spc="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employees</a:t>
            </a:r>
            <a:r>
              <a:rPr sz="27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to	be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recruited. 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qualification of employees</a:t>
            </a:r>
            <a:r>
              <a:rPr sz="2700" spc="-1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required. 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time frame need to</a:t>
            </a:r>
            <a:r>
              <a:rPr sz="27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recruit.</a:t>
            </a:r>
            <a:endParaRPr sz="2700">
              <a:latin typeface="Garamond"/>
              <a:cs typeface="Garamond"/>
            </a:endParaRPr>
          </a:p>
          <a:p>
            <a:pPr marL="12700" marR="5715" algn="just">
              <a:lnSpc>
                <a:spcPts val="2920"/>
              </a:lnSpc>
              <a:spcBef>
                <a:spcPts val="530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process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recruitment and the cost involved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2700" spc="5" dirty="0">
                <a:solidFill>
                  <a:srgbClr val="FFFFFF"/>
                </a:solidFill>
                <a:latin typeface="Garamond"/>
                <a:cs typeface="Garamond"/>
              </a:rPr>
              <a:t>it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depend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on 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size of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enterprise and the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type of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persons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to be</a:t>
            </a:r>
            <a:r>
              <a:rPr sz="2700" spc="-4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recruited.</a:t>
            </a:r>
            <a:endParaRPr sz="2700">
              <a:latin typeface="Garamond"/>
              <a:cs typeface="Garamon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537841" y="310337"/>
            <a:ext cx="41268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Lucida Calligraphy"/>
                <a:cs typeface="Lucida Calligraphy"/>
              </a:rPr>
              <a:t>RECRUITMENT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640" y="1865376"/>
            <a:ext cx="202692" cy="20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640" y="2276855"/>
            <a:ext cx="202692" cy="20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640" y="3099816"/>
            <a:ext cx="202692" cy="20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" y="3511296"/>
            <a:ext cx="202692" cy="20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4251959"/>
            <a:ext cx="202692" cy="20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" y="5321808"/>
            <a:ext cx="202692" cy="20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5940" y="546557"/>
            <a:ext cx="7997825" cy="5375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FFFFFF"/>
                </a:solidFill>
                <a:latin typeface="Garamond"/>
                <a:cs typeface="Garamond"/>
              </a:rPr>
              <a:t>Sources </a:t>
            </a:r>
            <a:r>
              <a:rPr sz="2700" b="1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700" b="1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Garamond"/>
                <a:cs typeface="Garamond"/>
              </a:rPr>
              <a:t>recruitment:-</a:t>
            </a:r>
            <a:endParaRPr sz="2700">
              <a:latin typeface="Garamond"/>
              <a:cs typeface="Garamond"/>
            </a:endParaRPr>
          </a:p>
          <a:p>
            <a:pPr marL="377825" marR="5080">
              <a:lnSpc>
                <a:spcPts val="2590"/>
              </a:lnSpc>
              <a:spcBef>
                <a:spcPts val="630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sources 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recruitment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can </a:t>
            </a:r>
            <a:r>
              <a:rPr sz="2700" spc="5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broadly classified into 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two</a:t>
            </a:r>
            <a:r>
              <a:rPr sz="27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categories:</a:t>
            </a:r>
            <a:endParaRPr sz="2700">
              <a:latin typeface="Garamond"/>
              <a:cs typeface="Garamond"/>
            </a:endParaRPr>
          </a:p>
          <a:p>
            <a:pPr marL="377825" marR="5325745">
              <a:lnSpc>
                <a:spcPct val="100000"/>
              </a:lnSpc>
              <a:spcBef>
                <a:spcPts val="25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Internal sources.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External</a:t>
            </a:r>
            <a:r>
              <a:rPr sz="2700" spc="-9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sources.</a:t>
            </a:r>
            <a:endParaRPr sz="27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</a:pPr>
            <a:r>
              <a:rPr sz="2700" b="1" spc="-5" dirty="0">
                <a:solidFill>
                  <a:srgbClr val="FFFFFF"/>
                </a:solidFill>
                <a:latin typeface="Garamond"/>
                <a:cs typeface="Garamond"/>
              </a:rPr>
              <a:t>Internal</a:t>
            </a:r>
            <a:r>
              <a:rPr sz="2700" b="1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Garamond"/>
                <a:cs typeface="Garamond"/>
              </a:rPr>
              <a:t>sources:</a:t>
            </a:r>
            <a:endParaRPr sz="2700">
              <a:latin typeface="Garamond"/>
              <a:cs typeface="Garamond"/>
            </a:endParaRPr>
          </a:p>
          <a:p>
            <a:pPr marL="377825" marR="5080">
              <a:lnSpc>
                <a:spcPct val="90000"/>
              </a:lnSpc>
              <a:spcBef>
                <a:spcPts val="325"/>
              </a:spcBef>
            </a:pP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Internal sources involve transfer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and promotion. 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Transfer involves 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shifting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employee from one  job to</a:t>
            </a:r>
            <a:r>
              <a:rPr sz="27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another.</a:t>
            </a:r>
            <a:endParaRPr sz="2700">
              <a:latin typeface="Garamond"/>
              <a:cs typeface="Garamond"/>
            </a:endParaRPr>
          </a:p>
          <a:p>
            <a:pPr marL="377825" marR="5080" algn="just">
              <a:lnSpc>
                <a:spcPct val="80000"/>
              </a:lnSpc>
              <a:spcBef>
                <a:spcPts val="650"/>
              </a:spcBef>
            </a:pP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Many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companies </a:t>
            </a:r>
            <a:r>
              <a:rPr sz="2700" spc="-10" dirty="0">
                <a:solidFill>
                  <a:srgbClr val="FFFFFF"/>
                </a:solidFill>
                <a:latin typeface="Garamond"/>
                <a:cs typeface="Garamond"/>
              </a:rPr>
              <a:t>follow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practice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filling higher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jobs  by </a:t>
            </a:r>
            <a:r>
              <a:rPr sz="2700" spc="-10" dirty="0">
                <a:solidFill>
                  <a:srgbClr val="FFFFFF"/>
                </a:solidFill>
                <a:latin typeface="Garamond"/>
                <a:cs typeface="Garamond"/>
              </a:rPr>
              <a:t>promoting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employees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who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are considered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fit for such 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positions.</a:t>
            </a:r>
            <a:endParaRPr sz="2700">
              <a:latin typeface="Garamond"/>
              <a:cs typeface="Garamond"/>
            </a:endParaRPr>
          </a:p>
          <a:p>
            <a:pPr marL="377825" marR="5080" algn="just">
              <a:lnSpc>
                <a:spcPct val="80000"/>
              </a:lnSpc>
              <a:spcBef>
                <a:spcPts val="650"/>
              </a:spcBef>
            </a:pP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Filling higher positions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promotion motivates 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employees, </a:t>
            </a:r>
            <a:r>
              <a:rPr sz="2700" spc="-5" dirty="0">
                <a:solidFill>
                  <a:srgbClr val="FFFFFF"/>
                </a:solidFill>
                <a:latin typeface="Garamond"/>
                <a:cs typeface="Garamond"/>
              </a:rPr>
              <a:t>boosts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employee’s</a:t>
            </a:r>
            <a:r>
              <a:rPr sz="2700" spc="-6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700" dirty="0">
                <a:solidFill>
                  <a:srgbClr val="FFFFFF"/>
                </a:solidFill>
                <a:latin typeface="Garamond"/>
                <a:cs typeface="Garamond"/>
              </a:rPr>
              <a:t>morale.</a:t>
            </a:r>
            <a:endParaRPr sz="27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0739" y="303987"/>
            <a:ext cx="2934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</a:rPr>
              <a:t>External</a:t>
            </a:r>
            <a:r>
              <a:rPr sz="3200" spc="-75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Sources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853439" y="1085088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439" y="4309871"/>
            <a:ext cx="240791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06804" y="867755"/>
            <a:ext cx="7327900" cy="571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30"/>
              </a:spcBef>
            </a:pPr>
            <a:r>
              <a:rPr sz="3350" b="1" i="1" spc="-70" dirty="0">
                <a:solidFill>
                  <a:srgbClr val="FFFFFF"/>
                </a:solidFill>
                <a:latin typeface="Garamond"/>
                <a:cs typeface="Garamond"/>
              </a:rPr>
              <a:t>Direct recruitment: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An important source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 recruitment 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direct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recruitment by placing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notice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on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notice board of the enterprise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by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specifying the details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jobs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available.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also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known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as recruitment at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factory  gate.</a:t>
            </a:r>
            <a:endParaRPr sz="3200">
              <a:latin typeface="Garamond"/>
              <a:cs typeface="Garamond"/>
            </a:endParaRPr>
          </a:p>
          <a:p>
            <a:pPr marL="12700" marR="5715" algn="just">
              <a:lnSpc>
                <a:spcPct val="99800"/>
              </a:lnSpc>
              <a:spcBef>
                <a:spcPts val="2210"/>
              </a:spcBef>
            </a:pPr>
            <a:r>
              <a:rPr sz="3350" b="1" i="1" spc="-70" dirty="0">
                <a:solidFill>
                  <a:srgbClr val="FFFFFF"/>
                </a:solidFill>
                <a:latin typeface="Garamond"/>
                <a:cs typeface="Garamond"/>
              </a:rPr>
              <a:t>Unsolicited </a:t>
            </a:r>
            <a:r>
              <a:rPr sz="3350" b="1" i="1" spc="-65" dirty="0">
                <a:solidFill>
                  <a:srgbClr val="FFFFFF"/>
                </a:solidFill>
                <a:latin typeface="Garamond"/>
                <a:cs typeface="Garamond"/>
              </a:rPr>
              <a:t>applications:</a:t>
            </a:r>
            <a:r>
              <a:rPr sz="3350" b="1" i="1" spc="70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Many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qualified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persons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apply </a:t>
            </a:r>
            <a:r>
              <a:rPr sz="3200" spc="5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employment 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reputed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companies on their own initiative. Such  applications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known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unsolicited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applications.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0739" y="609041"/>
            <a:ext cx="2934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</a:rPr>
              <a:t>External</a:t>
            </a:r>
            <a:r>
              <a:rPr sz="3200" spc="-75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Sources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853439" y="1525524"/>
            <a:ext cx="190500" cy="196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439" y="3206495"/>
            <a:ext cx="202691" cy="211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06804" y="1347364"/>
            <a:ext cx="7329170" cy="3420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 algn="just">
              <a:lnSpc>
                <a:spcPct val="99700"/>
              </a:lnSpc>
              <a:spcBef>
                <a:spcPts val="105"/>
              </a:spcBef>
            </a:pPr>
            <a:r>
              <a:rPr sz="2750" b="1" i="1" spc="-65" dirty="0">
                <a:solidFill>
                  <a:srgbClr val="FFFFFF"/>
                </a:solidFill>
                <a:latin typeface="Garamond"/>
                <a:cs typeface="Garamond"/>
              </a:rPr>
              <a:t>Advertising:</a:t>
            </a:r>
            <a:r>
              <a:rPr sz="2750" b="1" i="1" spc="5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Large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enterprises particularly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when the  vacancy is for higher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post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or there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large number 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applications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use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this source where advertisements</a:t>
            </a:r>
            <a:r>
              <a:rPr sz="2600" spc="509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are  made in local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and national </a:t>
            </a:r>
            <a:r>
              <a:rPr sz="2600" dirty="0">
                <a:solidFill>
                  <a:srgbClr val="FFFFFF"/>
                </a:solidFill>
                <a:latin typeface="Garamond"/>
                <a:cs typeface="Garamond"/>
              </a:rPr>
              <a:t>level</a:t>
            </a:r>
            <a:r>
              <a:rPr sz="2600" spc="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Garamond"/>
                <a:cs typeface="Garamond"/>
              </a:rPr>
              <a:t>newspapers.</a:t>
            </a:r>
            <a:endParaRPr sz="2600">
              <a:latin typeface="Garamond"/>
              <a:cs typeface="Garamond"/>
            </a:endParaRPr>
          </a:p>
          <a:p>
            <a:pPr marL="12700" marR="5080" algn="just">
              <a:lnSpc>
                <a:spcPct val="99700"/>
              </a:lnSpc>
              <a:spcBef>
                <a:spcPts val="525"/>
              </a:spcBef>
            </a:pPr>
            <a:r>
              <a:rPr sz="2950" b="1" i="1" spc="-85" dirty="0">
                <a:solidFill>
                  <a:srgbClr val="FFFFFF"/>
                </a:solidFill>
                <a:latin typeface="Garamond"/>
                <a:cs typeface="Garamond"/>
              </a:rPr>
              <a:t>Employment </a:t>
            </a:r>
            <a:r>
              <a:rPr sz="2950" b="1" i="1" spc="-70" dirty="0">
                <a:solidFill>
                  <a:srgbClr val="FFFFFF"/>
                </a:solidFill>
                <a:latin typeface="Garamond"/>
                <a:cs typeface="Garamond"/>
              </a:rPr>
              <a:t>agencies: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the good source of  recruitment for </a:t>
            </a:r>
            <a:r>
              <a:rPr sz="2800" dirty="0">
                <a:solidFill>
                  <a:srgbClr val="FFFFFF"/>
                </a:solidFill>
                <a:latin typeface="Garamond"/>
                <a:cs typeface="Garamond"/>
              </a:rPr>
              <a:t>unskilled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and semiskilled jobs. The  employment exchanges bring job givers in contact  with job</a:t>
            </a:r>
            <a:r>
              <a:rPr sz="28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aramond"/>
                <a:cs typeface="Garamond"/>
              </a:rPr>
              <a:t>seekers.</a:t>
            </a:r>
            <a:endParaRPr sz="28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213473"/>
            <a:ext cx="9144000" cy="644525"/>
          </a:xfrm>
          <a:custGeom>
            <a:avLst/>
            <a:gdLst/>
            <a:ahLst/>
            <a:cxnLst/>
            <a:rect l="l" t="t" r="r" b="b"/>
            <a:pathLst>
              <a:path w="9144000" h="644525">
                <a:moveTo>
                  <a:pt x="9144000" y="644524"/>
                </a:moveTo>
                <a:lnTo>
                  <a:pt x="9144000" y="0"/>
                </a:lnTo>
                <a:lnTo>
                  <a:pt x="0" y="0"/>
                </a:lnTo>
                <a:lnTo>
                  <a:pt x="0" y="644524"/>
                </a:lnTo>
                <a:lnTo>
                  <a:pt x="9144000" y="644524"/>
                </a:lnTo>
                <a:close/>
              </a:path>
            </a:pathLst>
          </a:custGeom>
          <a:solidFill>
            <a:srgbClr val="00004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86973" y="6234112"/>
            <a:ext cx="1558252" cy="6238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191491"/>
            <a:ext cx="9144000" cy="666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1552" y="2343785"/>
            <a:ext cx="140208" cy="150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1552" y="3319145"/>
            <a:ext cx="140208" cy="150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1552" y="4294378"/>
            <a:ext cx="140208" cy="150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44930" y="2217166"/>
            <a:ext cx="7223759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Selection refers to evaluation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the candidates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with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respect to their  qualifications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job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requirements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those who satisfy the  requirements are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only</a:t>
            </a:r>
            <a:r>
              <a:rPr sz="20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selected.</a:t>
            </a:r>
            <a:endParaRPr sz="2000">
              <a:latin typeface="Garamond"/>
              <a:cs typeface="Garamond"/>
            </a:endParaRPr>
          </a:p>
          <a:p>
            <a:pPr marL="12700" marR="6350" algn="just">
              <a:lnSpc>
                <a:spcPct val="100000"/>
              </a:lnSpc>
              <a:spcBef>
                <a:spcPts val="480"/>
              </a:spcBef>
            </a:pPr>
            <a:r>
              <a:rPr sz="2000" b="1" spc="-5" dirty="0">
                <a:solidFill>
                  <a:srgbClr val="FFFFFF"/>
                </a:solidFill>
                <a:latin typeface="Garamond"/>
                <a:cs typeface="Garamond"/>
              </a:rPr>
              <a:t>Selection criteria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these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established </a:t>
            </a:r>
            <a:r>
              <a:rPr sz="2000" spc="-10" dirty="0">
                <a:solidFill>
                  <a:srgbClr val="FFFFFF"/>
                </a:solidFill>
                <a:latin typeface="Garamond"/>
                <a:cs typeface="Garamond"/>
              </a:rPr>
              <a:t>usually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on the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basis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current  and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some </a:t>
            </a:r>
            <a:r>
              <a:rPr sz="2000" spc="-10" dirty="0">
                <a:solidFill>
                  <a:srgbClr val="FFFFFF"/>
                </a:solidFill>
                <a:latin typeface="Garamond"/>
                <a:cs typeface="Garamond"/>
              </a:rPr>
              <a:t>future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job requirements. These criteria’s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include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educational 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qualifications, knowledge,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skills,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experience</a:t>
            </a:r>
            <a:r>
              <a:rPr sz="20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Garamond"/>
                <a:cs typeface="Garamond"/>
              </a:rPr>
              <a:t>etc..</a:t>
            </a:r>
            <a:endParaRPr sz="2000">
              <a:latin typeface="Garamond"/>
              <a:cs typeface="Garamond"/>
            </a:endParaRPr>
          </a:p>
          <a:p>
            <a:pPr marL="12700" marR="5080" algn="just">
              <a:lnSpc>
                <a:spcPct val="100000"/>
              </a:lnSpc>
              <a:spcBef>
                <a:spcPts val="480"/>
              </a:spcBef>
            </a:pPr>
            <a:r>
              <a:rPr sz="2000" b="1" spc="-5" dirty="0">
                <a:solidFill>
                  <a:srgbClr val="FFFFFF"/>
                </a:solidFill>
                <a:latin typeface="Garamond"/>
                <a:cs typeface="Garamond"/>
              </a:rPr>
              <a:t>Application form: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candidates </a:t>
            </a:r>
            <a:r>
              <a:rPr sz="2000" spc="-10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required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complete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an  application form.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form applicant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gives relevant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personal data.(  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qualification,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specialization, experience, personal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interests etc..) . The 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applications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are carefully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scrutinized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to decide the suitable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applicants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to 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be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called for next stage </a:t>
            </a:r>
            <a:r>
              <a:rPr sz="2000" spc="-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2000" spc="-1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000" dirty="0">
                <a:solidFill>
                  <a:srgbClr val="FFFFFF"/>
                </a:solidFill>
                <a:latin typeface="Garamond"/>
                <a:cs typeface="Garamond"/>
              </a:rPr>
              <a:t>selection.</a:t>
            </a:r>
            <a:endParaRPr sz="2000">
              <a:latin typeface="Garamond"/>
              <a:cs typeface="Garamon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71013" y="770889"/>
            <a:ext cx="36029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Lucida Calligraphy"/>
                <a:cs typeface="Lucida Calligraphy"/>
              </a:rPr>
              <a:t>SELECTION</a:t>
            </a:r>
            <a:endParaRPr sz="4400">
              <a:latin typeface="Lucida Calligraphy"/>
              <a:cs typeface="Lucida Calligraphy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459689"/>
            <a:ext cx="7920355" cy="578739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77825" marR="5715" indent="-365760" algn="just">
              <a:lnSpc>
                <a:spcPts val="2880"/>
              </a:lnSpc>
              <a:spcBef>
                <a:spcPts val="795"/>
              </a:spcBef>
              <a:buSzPct val="85000"/>
              <a:buFont typeface="Arial"/>
              <a:buChar char="•"/>
              <a:tabLst>
                <a:tab pos="378460" algn="l"/>
              </a:tabLst>
            </a:pP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Screening interview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those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who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are selected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on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basis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application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form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called 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initial  screening</a:t>
            </a:r>
            <a:r>
              <a:rPr sz="30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interview.</a:t>
            </a:r>
            <a:endParaRPr sz="3000">
              <a:latin typeface="Garamond"/>
              <a:cs typeface="Garamond"/>
            </a:endParaRPr>
          </a:p>
          <a:p>
            <a:pPr marL="377825" marR="5715" indent="-365760" algn="just">
              <a:lnSpc>
                <a:spcPct val="80000"/>
              </a:lnSpc>
              <a:spcBef>
                <a:spcPts val="745"/>
              </a:spcBef>
              <a:buClr>
                <a:srgbClr val="FFFFFF"/>
              </a:buClr>
              <a:buSzPct val="85000"/>
              <a:buFont typeface="Arial"/>
              <a:buChar char="•"/>
              <a:tabLst>
                <a:tab pos="474980" algn="l"/>
              </a:tabLst>
            </a:pPr>
            <a:r>
              <a:rPr dirty="0"/>
              <a:t>	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interview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is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most important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means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of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evaluating 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poise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appearance 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candidate. It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is also used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obtaining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informal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clarification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given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application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form.</a:t>
            </a:r>
            <a:endParaRPr sz="3000">
              <a:latin typeface="Garamond"/>
              <a:cs typeface="Garamond"/>
            </a:endParaRPr>
          </a:p>
          <a:p>
            <a:pPr marL="377825" marR="5080" indent="-365760" algn="just">
              <a:lnSpc>
                <a:spcPct val="80000"/>
              </a:lnSpc>
              <a:spcBef>
                <a:spcPts val="720"/>
              </a:spcBef>
              <a:buSzPct val="85000"/>
              <a:buFont typeface="Arial"/>
              <a:buChar char="•"/>
              <a:tabLst>
                <a:tab pos="378460" algn="l"/>
              </a:tabLst>
            </a:pP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Employment tests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further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assessment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of a  candidate’s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nature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abilities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some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tests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are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conducted.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These tests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include</a:t>
            </a:r>
            <a:endParaRPr sz="3000">
              <a:latin typeface="Garamond"/>
              <a:cs typeface="Garamond"/>
            </a:endParaRPr>
          </a:p>
          <a:p>
            <a:pPr marL="378460" indent="-365760">
              <a:lnSpc>
                <a:spcPct val="100000"/>
              </a:lnSpc>
              <a:buSzPct val="85000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Intelligence</a:t>
            </a:r>
            <a:r>
              <a:rPr sz="3000" spc="-4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test.</a:t>
            </a:r>
            <a:endParaRPr sz="3000">
              <a:latin typeface="Garamond"/>
              <a:cs typeface="Garamond"/>
            </a:endParaRPr>
          </a:p>
          <a:p>
            <a:pPr marL="378460" indent="-365760">
              <a:lnSpc>
                <a:spcPct val="100000"/>
              </a:lnSpc>
              <a:buSzPct val="85000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Proficiency 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aptitude</a:t>
            </a:r>
            <a:r>
              <a:rPr sz="30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test.</a:t>
            </a:r>
            <a:endParaRPr sz="3000">
              <a:latin typeface="Garamond"/>
              <a:cs typeface="Garamond"/>
            </a:endParaRPr>
          </a:p>
          <a:p>
            <a:pPr marL="378460" indent="-365760">
              <a:lnSpc>
                <a:spcPct val="100000"/>
              </a:lnSpc>
              <a:spcBef>
                <a:spcPts val="5"/>
              </a:spcBef>
              <a:buSzPct val="85000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Vocational</a:t>
            </a:r>
            <a:r>
              <a:rPr sz="30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test.</a:t>
            </a:r>
            <a:endParaRPr sz="3000">
              <a:latin typeface="Garamond"/>
              <a:cs typeface="Garamond"/>
            </a:endParaRPr>
          </a:p>
          <a:p>
            <a:pPr marL="378460" indent="-365760">
              <a:lnSpc>
                <a:spcPct val="100000"/>
              </a:lnSpc>
              <a:buSzPct val="85000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Personality</a:t>
            </a:r>
            <a:r>
              <a:rPr sz="30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test.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903477"/>
            <a:ext cx="3616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05"/>
              </a:spcBef>
              <a:buSzPct val="84375"/>
              <a:buFont typeface="Arial"/>
              <a:buChar char="•"/>
              <a:tabLst>
                <a:tab pos="377825" algn="l"/>
                <a:tab pos="378460" algn="l"/>
                <a:tab pos="1685925" algn="l"/>
              </a:tabLst>
            </a:pPr>
            <a:r>
              <a:rPr sz="3200" b="1" dirty="0">
                <a:solidFill>
                  <a:srgbClr val="FFFFFF"/>
                </a:solidFill>
                <a:latin typeface="Garamond"/>
                <a:cs typeface="Garamond"/>
              </a:rPr>
              <a:t>Group	</a:t>
            </a: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discussion: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73066" y="903477"/>
            <a:ext cx="42119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91210" algn="l"/>
                <a:tab pos="1557655" algn="l"/>
                <a:tab pos="2010410" algn="l"/>
                <a:tab pos="3871595" algn="l"/>
              </a:tabLst>
            </a:pP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this	test	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	conducted	to</a:t>
            </a:r>
            <a:endParaRPr sz="3200">
              <a:latin typeface="Garamond"/>
              <a:cs typeface="Garam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1391764"/>
            <a:ext cx="8226425" cy="480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8255" algn="just">
              <a:lnSpc>
                <a:spcPct val="12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assess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candidate’s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communication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presentation skills,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interpersonal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skill, leadership  qualities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and ability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pull on 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a team</a:t>
            </a:r>
            <a:r>
              <a:rPr sz="3200" spc="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work.</a:t>
            </a:r>
            <a:endParaRPr sz="3200">
              <a:latin typeface="Garamond"/>
              <a:cs typeface="Garamond"/>
            </a:endParaRPr>
          </a:p>
          <a:p>
            <a:pPr marL="377825" marR="5080" indent="-365760" algn="just">
              <a:lnSpc>
                <a:spcPct val="120000"/>
              </a:lnSpc>
              <a:spcBef>
                <a:spcPts val="765"/>
              </a:spcBef>
              <a:buSzPct val="84375"/>
              <a:buFont typeface="Arial"/>
              <a:buChar char="•"/>
              <a:tabLst>
                <a:tab pos="378460" algn="l"/>
              </a:tabLst>
            </a:pPr>
            <a:r>
              <a:rPr sz="3200" b="1" spc="-5" dirty="0">
                <a:solidFill>
                  <a:srgbClr val="FFFFFF"/>
                </a:solidFill>
                <a:latin typeface="Garamond"/>
                <a:cs typeface="Garamond"/>
              </a:rPr>
              <a:t>Checking references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: if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candidate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found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satisfactory in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above tests,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employer may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like 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to get some important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personal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details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about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candidate,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such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as his </a:t>
            </a:r>
            <a:r>
              <a:rPr sz="3200" dirty="0">
                <a:solidFill>
                  <a:srgbClr val="FFFFFF"/>
                </a:solidFill>
                <a:latin typeface="Garamond"/>
                <a:cs typeface="Garamond"/>
              </a:rPr>
              <a:t>character,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past history,  background</a:t>
            </a:r>
            <a:r>
              <a:rPr sz="32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aramond"/>
                <a:cs typeface="Garamond"/>
              </a:rPr>
              <a:t>etc..</a:t>
            </a:r>
            <a:endParaRPr sz="3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1069594"/>
            <a:ext cx="8227059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7620" indent="-365760" algn="just">
              <a:lnSpc>
                <a:spcPct val="100000"/>
              </a:lnSpc>
              <a:spcBef>
                <a:spcPts val="100"/>
              </a:spcBef>
              <a:buSzPct val="85000"/>
              <a:buFont typeface="Arial"/>
              <a:buChar char="•"/>
              <a:tabLst>
                <a:tab pos="378460" algn="l"/>
              </a:tabLst>
            </a:pP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Physical </a:t>
            </a: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or </a:t>
            </a: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medical </a:t>
            </a: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examination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: it is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carried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out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assess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physical fitness of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candidate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the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present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job.</a:t>
            </a:r>
            <a:endParaRPr sz="3000">
              <a:latin typeface="Garamond"/>
              <a:cs typeface="Garamond"/>
            </a:endParaRPr>
          </a:p>
          <a:p>
            <a:pPr marL="377825" marR="5080" indent="-365760" algn="just">
              <a:lnSpc>
                <a:spcPct val="100000"/>
              </a:lnSpc>
              <a:spcBef>
                <a:spcPts val="720"/>
              </a:spcBef>
              <a:buSzPct val="85000"/>
              <a:buFont typeface="Arial"/>
              <a:buChar char="•"/>
              <a:tabLst>
                <a:tab pos="378460" algn="l"/>
              </a:tabLst>
            </a:pP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Final interview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interview is conducted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for  those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who are ultimately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selected for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employment. 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interview,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candidates are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given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an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idea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about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their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future prospects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within the</a:t>
            </a:r>
            <a:r>
              <a:rPr sz="3000" spc="-6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organization.</a:t>
            </a:r>
            <a:endParaRPr sz="3000">
              <a:latin typeface="Garamond"/>
              <a:cs typeface="Garamond"/>
            </a:endParaRPr>
          </a:p>
          <a:p>
            <a:pPr marL="377825" marR="7620" indent="-365760" algn="just">
              <a:lnSpc>
                <a:spcPct val="100000"/>
              </a:lnSpc>
              <a:spcBef>
                <a:spcPts val="725"/>
              </a:spcBef>
              <a:buSzPct val="85000"/>
              <a:buFont typeface="Arial"/>
              <a:buChar char="•"/>
              <a:tabLst>
                <a:tab pos="378460" algn="l"/>
              </a:tabLst>
            </a:pPr>
            <a:r>
              <a:rPr sz="3000" b="1" spc="-5" dirty="0">
                <a:solidFill>
                  <a:srgbClr val="FFFFFF"/>
                </a:solidFill>
                <a:latin typeface="Garamond"/>
                <a:cs typeface="Garamond"/>
              </a:rPr>
              <a:t>Appointment </a:t>
            </a:r>
            <a:r>
              <a:rPr sz="3000" b="1" dirty="0">
                <a:solidFill>
                  <a:srgbClr val="FFFFFF"/>
                </a:solidFill>
                <a:latin typeface="Garamond"/>
                <a:cs typeface="Garamond"/>
              </a:rPr>
              <a:t>order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: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appointment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orders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are given  to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finally selected candidates,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giving the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position 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offered,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scale of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pay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Garamond"/>
                <a:cs typeface="Garamond"/>
              </a:rPr>
              <a:t>other </a:t>
            </a:r>
            <a:r>
              <a:rPr sz="3000" spc="-10" dirty="0">
                <a:solidFill>
                  <a:srgbClr val="FFFFFF"/>
                </a:solidFill>
                <a:latin typeface="Garamond"/>
                <a:cs typeface="Garamond"/>
              </a:rPr>
              <a:t>benefits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and terms  and conditions of</a:t>
            </a:r>
            <a:r>
              <a:rPr sz="3000" spc="-8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3000" dirty="0">
                <a:solidFill>
                  <a:srgbClr val="FFFFFF"/>
                </a:solidFill>
                <a:latin typeface="Garamond"/>
                <a:cs typeface="Garamond"/>
              </a:rPr>
              <a:t>employment.</a:t>
            </a:r>
            <a:endParaRPr sz="3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2200" y="0"/>
            <a:ext cx="51481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Useful links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545" y="1981022"/>
            <a:ext cx="7480909" cy="984885"/>
          </a:xfrm>
        </p:spPr>
        <p:txBody>
          <a:bodyPr/>
          <a:lstStyle/>
          <a:p>
            <a:r>
              <a:rPr lang="en-IN" dirty="0"/>
              <a:t>https://www.youtube.com/watch?v=orzkxx9kzrI</a:t>
            </a:r>
          </a:p>
        </p:txBody>
      </p:sp>
    </p:spTree>
    <p:extLst>
      <p:ext uri="{BB962C8B-B14F-4D97-AF65-F5344CB8AC3E}">
        <p14:creationId xmlns:p14="http://schemas.microsoft.com/office/powerpoint/2010/main" xmlns="" val="2713884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4402</Words>
  <Application>Microsoft Office PowerPoint</Application>
  <PresentationFormat>On-screen Show (4:3)</PresentationFormat>
  <Paragraphs>563</Paragraphs>
  <Slides>107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Office Theme</vt:lpstr>
      <vt:lpstr>Module 1</vt:lpstr>
      <vt:lpstr>INTRODUCTION</vt:lpstr>
      <vt:lpstr>Management and Entrepreneurship for IT Industry</vt:lpstr>
      <vt:lpstr>Outline</vt:lpstr>
      <vt:lpstr>Outline</vt:lpstr>
      <vt:lpstr>Importance of Management</vt:lpstr>
      <vt:lpstr>Definition of Management</vt:lpstr>
      <vt:lpstr>Definition of Management</vt:lpstr>
      <vt:lpstr>NATURE OF MANAGEMENT</vt:lpstr>
      <vt:lpstr>CHARACTERISTICS OF  MANAGEMENT</vt:lpstr>
      <vt:lpstr>CHARACTERISTICS OF  MANAGEMENT</vt:lpstr>
      <vt:lpstr>Slide 12</vt:lpstr>
      <vt:lpstr>FUNCTIONAL AREAS OF  MANAGEMENT</vt:lpstr>
      <vt:lpstr>Finance and accounting: deals with intelligent</vt:lpstr>
      <vt:lpstr>SCOPE OF MANAGEMENT</vt:lpstr>
      <vt:lpstr>ROLES OF MANAGEMENT</vt:lpstr>
      <vt:lpstr>Slide 17</vt:lpstr>
      <vt:lpstr>Information roles: involves communication.</vt:lpstr>
      <vt:lpstr>Decisional roles: involves choosing most appropriate  alternative among all so that organizational objectives are  achieved in an efficient manner1</vt:lpstr>
      <vt:lpstr>Management Levels</vt:lpstr>
      <vt:lpstr>Slide 21</vt:lpstr>
      <vt:lpstr>Slide 22</vt:lpstr>
      <vt:lpstr>Slide 23</vt:lpstr>
      <vt:lpstr>Slide 24</vt:lpstr>
      <vt:lpstr>Managerial Level</vt:lpstr>
      <vt:lpstr>Managerial Skills:</vt:lpstr>
      <vt:lpstr>EVOLUTION OF MANAGEMENT</vt:lpstr>
      <vt:lpstr>Taylor’s Scientific Management</vt:lpstr>
      <vt:lpstr>Taylor’s Scientific Management</vt:lpstr>
      <vt:lpstr>Taylor’s Scientific Management</vt:lpstr>
      <vt:lpstr>Administrative Management</vt:lpstr>
      <vt:lpstr>Administrative Management</vt:lpstr>
      <vt:lpstr>Foyal’s Administrative Management</vt:lpstr>
      <vt:lpstr>Bureaucratic Management</vt:lpstr>
      <vt:lpstr>Bureaucratic Management</vt:lpstr>
      <vt:lpstr>Quantitative Approaches</vt:lpstr>
      <vt:lpstr>Decision-Making Focus</vt:lpstr>
      <vt:lpstr>Quantitative Model</vt:lpstr>
      <vt:lpstr>Systems Approach</vt:lpstr>
      <vt:lpstr>Slide 40</vt:lpstr>
      <vt:lpstr>Contingency Perspective</vt:lpstr>
      <vt:lpstr>Example of the Contingency  Perspective</vt:lpstr>
      <vt:lpstr>Planning Definition</vt:lpstr>
      <vt:lpstr>Nature Of Planning</vt:lpstr>
      <vt:lpstr>Slide 45</vt:lpstr>
      <vt:lpstr>FORMS OF PLANNING</vt:lpstr>
      <vt:lpstr>What is STRATEGIC planning?</vt:lpstr>
      <vt:lpstr>What is TACTICAL planning?</vt:lpstr>
      <vt:lpstr>Strategic Vs Tactical Planning</vt:lpstr>
      <vt:lpstr>Types of Plans</vt:lpstr>
      <vt:lpstr>Objectives</vt:lpstr>
      <vt:lpstr>Slide 52</vt:lpstr>
      <vt:lpstr>Characteristics of objectives</vt:lpstr>
      <vt:lpstr>Slide 54</vt:lpstr>
      <vt:lpstr>Slide 55</vt:lpstr>
      <vt:lpstr>Strategies</vt:lpstr>
      <vt:lpstr>Environmental Appraisal</vt:lpstr>
      <vt:lpstr>Corporate Appraisal</vt:lpstr>
      <vt:lpstr>Policies</vt:lpstr>
      <vt:lpstr>Types of policies</vt:lpstr>
      <vt:lpstr>Advantages of Policies</vt:lpstr>
      <vt:lpstr>Procedures</vt:lpstr>
      <vt:lpstr>Policy v/s Procedure</vt:lpstr>
      <vt:lpstr>Methods</vt:lpstr>
      <vt:lpstr>Rules</vt:lpstr>
      <vt:lpstr>Programmes</vt:lpstr>
      <vt:lpstr>Budgets</vt:lpstr>
      <vt:lpstr>Steps in Planning:</vt:lpstr>
      <vt:lpstr>Slide 69</vt:lpstr>
      <vt:lpstr>Steps in Planning:</vt:lpstr>
      <vt:lpstr>Organization Definition</vt:lpstr>
      <vt:lpstr>Characteristics of an Organization</vt:lpstr>
      <vt:lpstr>Nature of Organization</vt:lpstr>
      <vt:lpstr>Nature of Organization</vt:lpstr>
      <vt:lpstr>Purpose of Organization</vt:lpstr>
      <vt:lpstr>Purpose of Organization</vt:lpstr>
      <vt:lpstr>Types of Organization</vt:lpstr>
      <vt:lpstr>Differences between Formal &amp; Informal Organization</vt:lpstr>
      <vt:lpstr>Slide 79</vt:lpstr>
      <vt:lpstr>Line organization</vt:lpstr>
      <vt:lpstr>Line organization</vt:lpstr>
      <vt:lpstr>Line organization</vt:lpstr>
      <vt:lpstr>Line organization</vt:lpstr>
      <vt:lpstr>Functional Organization</vt:lpstr>
      <vt:lpstr>Functional Organization</vt:lpstr>
      <vt:lpstr>Functional Organization</vt:lpstr>
      <vt:lpstr>Functional Organization</vt:lpstr>
      <vt:lpstr>Line and Staff Organization</vt:lpstr>
      <vt:lpstr>Line and Staff Organization</vt:lpstr>
      <vt:lpstr>Line and Staff Organization</vt:lpstr>
      <vt:lpstr>Line and Staff Organization</vt:lpstr>
      <vt:lpstr>COMMITTEES:</vt:lpstr>
      <vt:lpstr>Advisory committees:</vt:lpstr>
      <vt:lpstr>Executive committees:</vt:lpstr>
      <vt:lpstr>Slide 95</vt:lpstr>
      <vt:lpstr>STAFFING</vt:lpstr>
      <vt:lpstr>Importance of staffing</vt:lpstr>
      <vt:lpstr>RECRUITMENT</vt:lpstr>
      <vt:lpstr>Slide 99</vt:lpstr>
      <vt:lpstr>External Sources</vt:lpstr>
      <vt:lpstr>External Sources</vt:lpstr>
      <vt:lpstr>SELECTION</vt:lpstr>
      <vt:lpstr>Slide 103</vt:lpstr>
      <vt:lpstr>Slide 104</vt:lpstr>
      <vt:lpstr>Slide 105</vt:lpstr>
      <vt:lpstr>Slide 106</vt:lpstr>
      <vt:lpstr>Useful links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cp:lastModifiedBy>Amitha s</cp:lastModifiedBy>
  <cp:revision>17</cp:revision>
  <dcterms:created xsi:type="dcterms:W3CDTF">2020-08-20T09:54:39Z</dcterms:created>
  <dcterms:modified xsi:type="dcterms:W3CDTF">2022-12-08T05:35:59Z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2020-08-20T00:00:00Z</vt:filetime>
  </property>
</Properties>
</file>