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25" r:id="rId59"/>
    <p:sldId id="324" r:id="rId60"/>
    <p:sldId id="323" r:id="rId61"/>
    <p:sldId id="322" r:id="rId62"/>
    <p:sldId id="321" r:id="rId63"/>
    <p:sldId id="320" r:id="rId64"/>
    <p:sldId id="319" r:id="rId65"/>
    <p:sldId id="318" r:id="rId66"/>
    <p:sldId id="317" r:id="rId67"/>
    <p:sldId id="316" r:id="rId68"/>
    <p:sldId id="315" r:id="rId69"/>
    <p:sldId id="326" r:id="rId70"/>
    <p:sldId id="327" r:id="rId71"/>
    <p:sldId id="328" r:id="rId72"/>
    <p:sldId id="329" r:id="rId73"/>
    <p:sldId id="330" r:id="rId74"/>
    <p:sldId id="331" r:id="rId75"/>
    <p:sldId id="332" r:id="rId76"/>
    <p:sldId id="333" r:id="rId77"/>
    <p:sldId id="334" r:id="rId78"/>
    <p:sldId id="335" r:id="rId79"/>
    <p:sldId id="336" r:id="rId80"/>
    <p:sldId id="337" r:id="rId81"/>
    <p:sldId id="338" r:id="rId82"/>
    <p:sldId id="339" r:id="rId83"/>
    <p:sldId id="340" r:id="rId84"/>
    <p:sldId id="341" r:id="rId85"/>
    <p:sldId id="342" r:id="rId86"/>
    <p:sldId id="343" r:id="rId87"/>
    <p:sldId id="344" r:id="rId88"/>
    <p:sldId id="345" r:id="rId89"/>
    <p:sldId id="346" r:id="rId90"/>
    <p:sldId id="347" r:id="rId91"/>
    <p:sldId id="348" r:id="rId92"/>
    <p:sldId id="349" r:id="rId93"/>
    <p:sldId id="350" r:id="rId94"/>
    <p:sldId id="351" r:id="rId95"/>
    <p:sldId id="352" r:id="rId96"/>
    <p:sldId id="353" r:id="rId97"/>
    <p:sldId id="354" r:id="rId98"/>
    <p:sldId id="355" r:id="rId99"/>
    <p:sldId id="356" r:id="rId100"/>
    <p:sldId id="357" r:id="rId101"/>
    <p:sldId id="358" r:id="rId102"/>
    <p:sldId id="359" r:id="rId103"/>
    <p:sldId id="360" r:id="rId104"/>
    <p:sldId id="361" r:id="rId105"/>
    <p:sldId id="362" r:id="rId106"/>
    <p:sldId id="363" r:id="rId107"/>
    <p:sldId id="365" r:id="rId108"/>
    <p:sldId id="364" r:id="rId109"/>
    <p:sldId id="366" r:id="rId110"/>
    <p:sldId id="367" r:id="rId111"/>
    <p:sldId id="368" r:id="rId112"/>
    <p:sldId id="369" r:id="rId113"/>
    <p:sldId id="370" r:id="rId114"/>
    <p:sldId id="371" r:id="rId115"/>
    <p:sldId id="372" r:id="rId116"/>
    <p:sldId id="373" r:id="rId117"/>
    <p:sldId id="374" r:id="rId118"/>
    <p:sldId id="375" r:id="rId119"/>
    <p:sldId id="376" r:id="rId120"/>
    <p:sldId id="377" r:id="rId121"/>
    <p:sldId id="378" r:id="rId122"/>
    <p:sldId id="379" r:id="rId123"/>
    <p:sldId id="380" r:id="rId124"/>
    <p:sldId id="381" r:id="rId125"/>
    <p:sldId id="382" r:id="rId126"/>
    <p:sldId id="383" r:id="rId127"/>
    <p:sldId id="384" r:id="rId128"/>
    <p:sldId id="385" r:id="rId129"/>
    <p:sldId id="386" r:id="rId130"/>
    <p:sldId id="387" r:id="rId131"/>
    <p:sldId id="388" r:id="rId132"/>
    <p:sldId id="390" r:id="rId133"/>
    <p:sldId id="389" r:id="rId134"/>
    <p:sldId id="392" r:id="rId135"/>
    <p:sldId id="393" r:id="rId136"/>
    <p:sldId id="394" r:id="rId137"/>
    <p:sldId id="395" r:id="rId138"/>
    <p:sldId id="403" r:id="rId139"/>
    <p:sldId id="396" r:id="rId140"/>
    <p:sldId id="397" r:id="rId141"/>
    <p:sldId id="398" r:id="rId142"/>
    <p:sldId id="399" r:id="rId143"/>
    <p:sldId id="400" r:id="rId144"/>
    <p:sldId id="401" r:id="rId145"/>
    <p:sldId id="402" r:id="rId146"/>
    <p:sldId id="404" r:id="rId147"/>
    <p:sldId id="405" r:id="rId148"/>
    <p:sldId id="406" r:id="rId149"/>
    <p:sldId id="407" r:id="rId150"/>
    <p:sldId id="408" r:id="rId151"/>
    <p:sldId id="409" r:id="rId152"/>
    <p:sldId id="410" r:id="rId153"/>
    <p:sldId id="411" r:id="rId154"/>
    <p:sldId id="412" r:id="rId155"/>
    <p:sldId id="413" r:id="rId156"/>
    <p:sldId id="414" r:id="rId157"/>
    <p:sldId id="415" r:id="rId158"/>
    <p:sldId id="416" r:id="rId159"/>
    <p:sldId id="417" r:id="rId160"/>
    <p:sldId id="419" r:id="rId161"/>
    <p:sldId id="418" r:id="rId16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94" autoAdjust="0"/>
    <p:restoredTop sz="94660"/>
  </p:normalViewPr>
  <p:slideViewPr>
    <p:cSldViewPr snapToGrid="0">
      <p:cViewPr varScale="1">
        <p:scale>
          <a:sx n="110" d="100"/>
          <a:sy n="110" d="100"/>
        </p:scale>
        <p:origin x="534"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theme" Target="theme/theme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13B1C9D-7AA4-4F5F-B7A4-C89E56A39978}" type="datetime1">
              <a:rPr lang="en-US" smtClean="0">
                <a:solidFill>
                  <a:prstClr val="black">
                    <a:tint val="75000"/>
                  </a:prstClr>
                </a:solidFill>
              </a:rPr>
              <a:pPr/>
              <a:t>11/26/2022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a:solidFill>
                  <a:srgbClr val="5B9BD5"/>
                </a:solidFill>
              </a:rPr>
              <a:t>Dr. Harish Kumar B T, Dept. of CSE, BIT, Bangalore-04</a:t>
            </a:r>
          </a:p>
        </p:txBody>
      </p:sp>
      <p:sp>
        <p:nvSpPr>
          <p:cNvPr id="6" name="Slide Number Placeholder 5"/>
          <p:cNvSpPr>
            <a:spLocks noGrp="1"/>
          </p:cNvSpPr>
          <p:nvPr>
            <p:ph type="sldNum" sz="quarter" idx="12"/>
          </p:nvPr>
        </p:nvSpPr>
        <p:spPr/>
        <p:txBody>
          <a:bodyPr/>
          <a:lstStyle/>
          <a:p>
            <a:fld id="{92BD8500-AAEE-446C-A601-2E8E13BA2A8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53534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28FB9F-BDA9-4835-8052-B23F15E5CA4E}" type="datetime1">
              <a:rPr lang="en-US" smtClean="0">
                <a:solidFill>
                  <a:prstClr val="black">
                    <a:tint val="75000"/>
                  </a:prstClr>
                </a:solidFill>
              </a:rPr>
              <a:pPr/>
              <a:t>11/26/2022</a:t>
            </a:fld>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2BD8500-AAEE-446C-A601-2E8E13BA2A8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73749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CD0B6D8-00D5-4E1B-B3D5-793F82E04BD8}" type="datetime1">
              <a:rPr lang="en-US" smtClean="0">
                <a:solidFill>
                  <a:prstClr val="black">
                    <a:tint val="75000"/>
                  </a:prstClr>
                </a:solidFill>
              </a:rPr>
              <a:pPr/>
              <a:t>11/26/2022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a:solidFill>
                  <a:srgbClr val="5B9BD5"/>
                </a:solidFill>
              </a:rPr>
              <a:t>Dr. Harish Kumar B T, Dept. of CSE, BIT, Bangalore-04</a:t>
            </a:r>
          </a:p>
        </p:txBody>
      </p:sp>
      <p:sp>
        <p:nvSpPr>
          <p:cNvPr id="6" name="Slide Number Placeholder 5"/>
          <p:cNvSpPr>
            <a:spLocks noGrp="1"/>
          </p:cNvSpPr>
          <p:nvPr>
            <p:ph type="sldNum" sz="quarter" idx="12"/>
          </p:nvPr>
        </p:nvSpPr>
        <p:spPr/>
        <p:txBody>
          <a:bodyPr/>
          <a:lstStyle/>
          <a:p>
            <a:fld id="{92BD8500-AAEE-446C-A601-2E8E13BA2A8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473491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18A770E-1D23-4D87-B880-A2015BCFA880}" type="datetime1">
              <a:rPr lang="en-US" smtClean="0">
                <a:solidFill>
                  <a:prstClr val="black">
                    <a:tint val="75000"/>
                  </a:prstClr>
                </a:solidFill>
              </a:rPr>
              <a:pPr/>
              <a:t>11/26/2022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a:solidFill>
                  <a:srgbClr val="5B9BD5"/>
                </a:solidFill>
              </a:rPr>
              <a:t>Dr. Harish Kumar B T, Dept. of CSE, BIT, Bangalore-04</a:t>
            </a:r>
          </a:p>
        </p:txBody>
      </p:sp>
      <p:sp>
        <p:nvSpPr>
          <p:cNvPr id="7" name="Slide Number Placeholder 6"/>
          <p:cNvSpPr>
            <a:spLocks noGrp="1"/>
          </p:cNvSpPr>
          <p:nvPr>
            <p:ph type="sldNum" sz="quarter" idx="12"/>
          </p:nvPr>
        </p:nvSpPr>
        <p:spPr/>
        <p:txBody>
          <a:bodyPr/>
          <a:lstStyle/>
          <a:p>
            <a:fld id="{92BD8500-AAEE-446C-A601-2E8E13BA2A8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49800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63F5F5D-8F66-481C-B09D-B3FDED841F0D}" type="datetime1">
              <a:rPr lang="en-US" smtClean="0">
                <a:solidFill>
                  <a:prstClr val="black">
                    <a:tint val="75000"/>
                  </a:prstClr>
                </a:solidFill>
              </a:rPr>
              <a:pPr/>
              <a:t>11/26/2022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r>
              <a:rPr lang="en-US">
                <a:solidFill>
                  <a:srgbClr val="5B9BD5"/>
                </a:solidFill>
              </a:rPr>
              <a:t>Dr. Harish Kumar B T, Dept. of CSE, BIT, Bangalore-04</a:t>
            </a:r>
          </a:p>
        </p:txBody>
      </p:sp>
      <p:sp>
        <p:nvSpPr>
          <p:cNvPr id="9" name="Slide Number Placeholder 8"/>
          <p:cNvSpPr>
            <a:spLocks noGrp="1"/>
          </p:cNvSpPr>
          <p:nvPr>
            <p:ph type="sldNum" sz="quarter" idx="12"/>
          </p:nvPr>
        </p:nvSpPr>
        <p:spPr/>
        <p:txBody>
          <a:bodyPr/>
          <a:lstStyle/>
          <a:p>
            <a:fld id="{92BD8500-AAEE-446C-A601-2E8E13BA2A8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289008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F814DD4-42F5-42BF-B0FE-C725FD56066E}" type="datetime1">
              <a:rPr lang="en-US" smtClean="0">
                <a:solidFill>
                  <a:prstClr val="black">
                    <a:tint val="75000"/>
                  </a:prstClr>
                </a:solidFill>
              </a:rPr>
              <a:pPr/>
              <a:t>11/26/2022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a:solidFill>
                  <a:srgbClr val="5B9BD5"/>
                </a:solidFill>
              </a:rPr>
              <a:t>Dr. Harish Kumar B T, Dept. of CSE, BIT, Bangalore-04</a:t>
            </a:r>
          </a:p>
        </p:txBody>
      </p:sp>
      <p:sp>
        <p:nvSpPr>
          <p:cNvPr id="5" name="Slide Number Placeholder 4"/>
          <p:cNvSpPr>
            <a:spLocks noGrp="1"/>
          </p:cNvSpPr>
          <p:nvPr>
            <p:ph type="sldNum" sz="quarter" idx="12"/>
          </p:nvPr>
        </p:nvSpPr>
        <p:spPr/>
        <p:txBody>
          <a:bodyPr/>
          <a:lstStyle/>
          <a:p>
            <a:fld id="{92BD8500-AAEE-446C-A601-2E8E13BA2A8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600956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AFD338-0BD6-4F5D-AB83-587BFF4C6669}" type="datetime1">
              <a:rPr lang="en-US" smtClean="0">
                <a:solidFill>
                  <a:prstClr val="black">
                    <a:tint val="75000"/>
                  </a:prstClr>
                </a:solidFill>
              </a:rPr>
              <a:pPr/>
              <a:t>11/26/2022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r>
              <a:rPr lang="en-US">
                <a:solidFill>
                  <a:srgbClr val="5B9BD5"/>
                </a:solidFill>
              </a:rPr>
              <a:t>Dr. Harish Kumar B T, Dept. of CSE, BIT, Bangalore-04</a:t>
            </a:r>
          </a:p>
        </p:txBody>
      </p:sp>
      <p:sp>
        <p:nvSpPr>
          <p:cNvPr id="4" name="Slide Number Placeholder 3"/>
          <p:cNvSpPr>
            <a:spLocks noGrp="1"/>
          </p:cNvSpPr>
          <p:nvPr>
            <p:ph type="sldNum" sz="quarter" idx="12"/>
          </p:nvPr>
        </p:nvSpPr>
        <p:spPr/>
        <p:txBody>
          <a:bodyPr/>
          <a:lstStyle/>
          <a:p>
            <a:fld id="{92BD8500-AAEE-446C-A601-2E8E13BA2A8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80024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0C2FCC7-DE44-4925-896A-E20E13BA0002}" type="datetime1">
              <a:rPr lang="en-US" smtClean="0">
                <a:solidFill>
                  <a:prstClr val="black">
                    <a:tint val="75000"/>
                  </a:prstClr>
                </a:solidFill>
              </a:rPr>
              <a:pPr/>
              <a:t>11/26/2022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a:solidFill>
                  <a:srgbClr val="5B9BD5"/>
                </a:solidFill>
              </a:rPr>
              <a:t>Dr. Harish Kumar B T, Dept. of CSE, BIT, Bangalore-04</a:t>
            </a:r>
          </a:p>
        </p:txBody>
      </p:sp>
      <p:sp>
        <p:nvSpPr>
          <p:cNvPr id="7" name="Slide Number Placeholder 6"/>
          <p:cNvSpPr>
            <a:spLocks noGrp="1"/>
          </p:cNvSpPr>
          <p:nvPr>
            <p:ph type="sldNum" sz="quarter" idx="12"/>
          </p:nvPr>
        </p:nvSpPr>
        <p:spPr/>
        <p:txBody>
          <a:bodyPr/>
          <a:lstStyle/>
          <a:p>
            <a:fld id="{92BD8500-AAEE-446C-A601-2E8E13BA2A8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187134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86121AC-58C3-4F6C-B781-8DA555BA1B5F}" type="datetime1">
              <a:rPr lang="en-US" smtClean="0">
                <a:solidFill>
                  <a:prstClr val="black">
                    <a:tint val="75000"/>
                  </a:prstClr>
                </a:solidFill>
              </a:rPr>
              <a:pPr/>
              <a:t>11/26/2022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a:solidFill>
                  <a:srgbClr val="5B9BD5"/>
                </a:solidFill>
              </a:rPr>
              <a:t>Dr. Harish Kumar B T, Dept. of CSE, BIT, Bangalore-04</a:t>
            </a:r>
          </a:p>
        </p:txBody>
      </p:sp>
      <p:sp>
        <p:nvSpPr>
          <p:cNvPr id="7" name="Slide Number Placeholder 6"/>
          <p:cNvSpPr>
            <a:spLocks noGrp="1"/>
          </p:cNvSpPr>
          <p:nvPr>
            <p:ph type="sldNum" sz="quarter" idx="12"/>
          </p:nvPr>
        </p:nvSpPr>
        <p:spPr/>
        <p:txBody>
          <a:bodyPr/>
          <a:lstStyle/>
          <a:p>
            <a:fld id="{92BD8500-AAEE-446C-A601-2E8E13BA2A8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677682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2F95D95-1F6B-4F41-A8FE-FCA465D09879}" type="datetime1">
              <a:rPr lang="en-US" smtClean="0">
                <a:solidFill>
                  <a:prstClr val="black">
                    <a:tint val="75000"/>
                  </a:prstClr>
                </a:solidFill>
              </a:rPr>
              <a:pPr/>
              <a:t>11/26/2022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a:solidFill>
                  <a:srgbClr val="5B9BD5"/>
                </a:solidFill>
              </a:rPr>
              <a:t>Dr. Harish Kumar B T, Dept. of CSE, BIT, Bangalore-04</a:t>
            </a:r>
          </a:p>
        </p:txBody>
      </p:sp>
      <p:sp>
        <p:nvSpPr>
          <p:cNvPr id="6" name="Slide Number Placeholder 5"/>
          <p:cNvSpPr>
            <a:spLocks noGrp="1"/>
          </p:cNvSpPr>
          <p:nvPr>
            <p:ph type="sldNum" sz="quarter" idx="12"/>
          </p:nvPr>
        </p:nvSpPr>
        <p:spPr/>
        <p:txBody>
          <a:bodyPr/>
          <a:lstStyle/>
          <a:p>
            <a:fld id="{92BD8500-AAEE-446C-A601-2E8E13BA2A8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7653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F06720E-F73A-40A7-AFA3-26F77A6B0A65}" type="datetime1">
              <a:rPr lang="en-US" smtClean="0">
                <a:solidFill>
                  <a:prstClr val="black">
                    <a:tint val="75000"/>
                  </a:prstClr>
                </a:solidFill>
              </a:rPr>
              <a:pPr/>
              <a:t>11/26/2022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a:solidFill>
                  <a:srgbClr val="5B9BD5"/>
                </a:solidFill>
              </a:rPr>
              <a:t>Dr. Harish Kumar B T, Dept. of CSE, BIT, Bangalore-04</a:t>
            </a:r>
          </a:p>
        </p:txBody>
      </p:sp>
      <p:sp>
        <p:nvSpPr>
          <p:cNvPr id="6" name="Slide Number Placeholder 5"/>
          <p:cNvSpPr>
            <a:spLocks noGrp="1"/>
          </p:cNvSpPr>
          <p:nvPr>
            <p:ph type="sldNum" sz="quarter" idx="12"/>
          </p:nvPr>
        </p:nvSpPr>
        <p:spPr/>
        <p:txBody>
          <a:bodyPr/>
          <a:lstStyle/>
          <a:p>
            <a:fld id="{92BD8500-AAEE-446C-A601-2E8E13BA2A8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03935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EE2AFC-E6B6-478F-92D6-A201AEA0D10B}" type="datetime1">
              <a:rPr lang="en-US" smtClean="0">
                <a:solidFill>
                  <a:prstClr val="black">
                    <a:tint val="75000"/>
                  </a:prstClr>
                </a:solidFill>
              </a:rPr>
              <a:pPr/>
              <a:t>11/26/2022</a:t>
            </a:fld>
            <a:endParaRPr lang="en-US">
              <a:solidFill>
                <a:prstClr val="black">
                  <a:tint val="75000"/>
                </a:prstClr>
              </a:solidFill>
            </a:endParaRPr>
          </a:p>
        </p:txBody>
      </p:sp>
      <p:sp>
        <p:nvSpPr>
          <p:cNvPr id="5" name="Footer Placeholder 4"/>
          <p:cNvSpPr>
            <a:spLocks noGrp="1"/>
          </p:cNvSpPr>
          <p:nvPr>
            <p:ph type="ftr" sz="quarter" idx="3"/>
          </p:nvPr>
        </p:nvSpPr>
        <p:spPr>
          <a:xfrm>
            <a:off x="3581400" y="6356350"/>
            <a:ext cx="5168900" cy="365125"/>
          </a:xfrm>
          <a:prstGeom prst="rect">
            <a:avLst/>
          </a:prstGeom>
        </p:spPr>
        <p:txBody>
          <a:bodyPr vert="horz" lIns="91440" tIns="45720" rIns="91440" bIns="45720" rtlCol="0" anchor="ctr"/>
          <a:lstStyle>
            <a:lvl1pPr algn="ctr">
              <a:defRPr sz="1600" b="1">
                <a:solidFill>
                  <a:schemeClr val="accent1"/>
                </a:solidFill>
              </a:defRPr>
            </a:lvl1pPr>
          </a:lstStyle>
          <a:p>
            <a:r>
              <a:rPr lang="en-US">
                <a:solidFill>
                  <a:srgbClr val="5B9BD5"/>
                </a:solidFill>
              </a:rPr>
              <a:t>Dr. Harish Kumar B T, Dept. of CSE, BIT, Bangalore-04</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BD8500-AAEE-446C-A601-2E8E13BA2A8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174626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54.emf"/><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image" Target="../media/image56.emf"/><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image" Target="../media/image57.emf"/><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image" Target="../media/image58.emf"/><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60.emf"/><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image" Target="../media/image61.emf"/><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image" Target="../media/image62.emf"/><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image" Target="../media/image63.emf"/><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hyperlink" Target="https://www.youtube.com/watch?v=xh4gy1lbL2k" TargetMode="External"/><Relationship Id="rId2" Type="http://schemas.openxmlformats.org/officeDocument/2006/relationships/hyperlink" Target="https://youtu.be/XFE0EgT5oQE" TargetMode="External"/><Relationship Id="rId1" Type="http://schemas.openxmlformats.org/officeDocument/2006/relationships/slideLayout" Target="../slideLayouts/slideLayout2.xml"/><Relationship Id="rId4" Type="http://schemas.openxmlformats.org/officeDocument/2006/relationships/hyperlink" Target="https://youtu.be/-56x56UppqQ" TargetMode="Externa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15974"/>
            <a:ext cx="10515600" cy="874714"/>
          </a:xfrm>
        </p:spPr>
        <p:txBody>
          <a:bodyPr>
            <a:normAutofit fontScale="90000"/>
          </a:bodyPr>
          <a:lstStyle/>
          <a:p>
            <a:pPr marL="0" marR="0" indent="0" algn="ctr">
              <a:spcBef>
                <a:spcPts val="0"/>
              </a:spcBef>
              <a:spcAft>
                <a:spcPts val="0"/>
              </a:spcAft>
              <a:buNone/>
            </a:pPr>
            <a:r>
              <a:rPr lang="en-US" b="1" dirty="0">
                <a:solidFill>
                  <a:srgbClr val="C00000"/>
                </a:solidFill>
              </a:rPr>
              <a:t>Module-3</a:t>
            </a:r>
            <a:br>
              <a:rPr lang="en-US" b="1" dirty="0">
                <a:solidFill>
                  <a:srgbClr val="C00000"/>
                </a:solidFill>
              </a:rPr>
            </a:br>
            <a:r>
              <a:rPr lang="en-US" sz="4400" b="1" spc="-8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NoSQL Big Data Management,</a:t>
            </a:r>
            <a:br>
              <a:rPr lang="en-US" sz="1800" dirty="0">
                <a:latin typeface="Calibri" panose="020F0502020204030204" pitchFamily="34" charset="0"/>
                <a:ea typeface="Calibri" panose="020F0502020204030204" pitchFamily="34" charset="0"/>
                <a:cs typeface="Times New Roman" panose="02020603050405020304" pitchFamily="18" charset="0"/>
              </a:rPr>
            </a:br>
            <a:r>
              <a:rPr lang="en-US" sz="4400" b="1" spc="-50" dirty="0">
                <a:solidFill>
                  <a:srgbClr val="000000"/>
                </a:solidFill>
                <a:latin typeface="Times New Roman" panose="02020603050405020304" pitchFamily="18" charset="0"/>
                <a:ea typeface="Calibri" panose="020F0502020204030204" pitchFamily="34" charset="0"/>
              </a:rPr>
              <a:t>MongoDB and Cassandra</a:t>
            </a:r>
            <a:br>
              <a:rPr lang="en-US" sz="4400" b="1" dirty="0"/>
            </a:br>
            <a:endParaRPr lang="en-US" dirty="0"/>
          </a:p>
        </p:txBody>
      </p:sp>
      <p:sp>
        <p:nvSpPr>
          <p:cNvPr id="3" name="Content Placeholder 2"/>
          <p:cNvSpPr>
            <a:spLocks noGrp="1"/>
          </p:cNvSpPr>
          <p:nvPr>
            <p:ph idx="1"/>
          </p:nvPr>
        </p:nvSpPr>
        <p:spPr>
          <a:xfrm>
            <a:off x="838200" y="2055222"/>
            <a:ext cx="10515600" cy="3986803"/>
          </a:xfrm>
        </p:spPr>
        <p:txBody>
          <a:bodyPr>
            <a:normAutofit fontScale="25000" lnSpcReduction="20000"/>
          </a:bodyPr>
          <a:lstStyle/>
          <a:p>
            <a:pPr marL="0" indent="0" algn="just">
              <a:buNone/>
            </a:pPr>
            <a:endParaRPr lang="en-US" dirty="0">
              <a:latin typeface="Verdana" panose="020B0604030504040204" pitchFamily="34" charset="0"/>
              <a:ea typeface="Verdana" panose="020B0604030504040204" pitchFamily="34" charset="0"/>
              <a:cs typeface="Verdana" panose="020B0604030504040204" pitchFamily="34" charset="0"/>
            </a:endParaRPr>
          </a:p>
          <a:p>
            <a:pPr marL="0" indent="0" algn="ctr" rtl="0">
              <a:spcBef>
                <a:spcPts val="0"/>
              </a:spcBef>
              <a:spcAft>
                <a:spcPts val="0"/>
              </a:spcAft>
              <a:buNone/>
            </a:pPr>
            <a:endParaRPr lang="en-US" sz="2600" b="1" i="0" u="none" strike="noStrike" dirty="0">
              <a:solidFill>
                <a:srgbClr val="000000"/>
              </a:solidFill>
              <a:effectLst/>
              <a:latin typeface="Arial" panose="020B0604020202020204" pitchFamily="34" charset="0"/>
            </a:endParaRPr>
          </a:p>
          <a:p>
            <a:pPr marL="0" indent="0" algn="ctr" rtl="0">
              <a:spcBef>
                <a:spcPts val="0"/>
              </a:spcBef>
              <a:spcAft>
                <a:spcPts val="0"/>
              </a:spcAft>
              <a:buNone/>
            </a:pPr>
            <a:endParaRPr lang="en-US" sz="2600" b="1" dirty="0">
              <a:solidFill>
                <a:srgbClr val="000000"/>
              </a:solidFill>
              <a:latin typeface="Arial" panose="020B0604020202020204" pitchFamily="34" charset="0"/>
            </a:endParaRPr>
          </a:p>
          <a:p>
            <a:pPr marL="0" indent="0" algn="ctr" rtl="0">
              <a:spcBef>
                <a:spcPts val="0"/>
              </a:spcBef>
              <a:spcAft>
                <a:spcPts val="0"/>
              </a:spcAft>
              <a:buNone/>
            </a:pPr>
            <a:endParaRPr lang="en-US" sz="2600" b="1" i="0" u="none" strike="noStrike" dirty="0">
              <a:solidFill>
                <a:srgbClr val="000000"/>
              </a:solidFill>
              <a:effectLst/>
              <a:latin typeface="Arial" panose="020B0604020202020204" pitchFamily="34" charset="0"/>
            </a:endParaRPr>
          </a:p>
          <a:p>
            <a:pPr marL="0" indent="0" algn="ctr" rtl="0">
              <a:spcBef>
                <a:spcPts val="0"/>
              </a:spcBef>
              <a:spcAft>
                <a:spcPts val="0"/>
              </a:spcAft>
              <a:buNone/>
            </a:pPr>
            <a:endParaRPr lang="en-US" sz="2600" b="1" i="0" u="none" strike="noStrike" dirty="0">
              <a:solidFill>
                <a:srgbClr val="000000"/>
              </a:solidFill>
              <a:effectLst/>
              <a:latin typeface="Arial" panose="020B0604020202020204" pitchFamily="34" charset="0"/>
            </a:endParaRPr>
          </a:p>
          <a:p>
            <a:pPr marL="0" indent="0" algn="ctr" rtl="0">
              <a:spcBef>
                <a:spcPts val="0"/>
              </a:spcBef>
              <a:spcAft>
                <a:spcPts val="0"/>
              </a:spcAft>
              <a:buNone/>
            </a:pPr>
            <a:endParaRPr lang="en-US" sz="2600" b="1" i="0" u="none" strike="noStrike" dirty="0">
              <a:solidFill>
                <a:srgbClr val="000000"/>
              </a:solidFill>
              <a:effectLst/>
              <a:latin typeface="Arial" panose="020B0604020202020204" pitchFamily="34" charset="0"/>
            </a:endParaRPr>
          </a:p>
          <a:p>
            <a:pPr marL="0" indent="0" algn="ctr" rtl="0">
              <a:spcBef>
                <a:spcPts val="0"/>
              </a:spcBef>
              <a:spcAft>
                <a:spcPts val="0"/>
              </a:spcAft>
              <a:buNone/>
            </a:pPr>
            <a:endParaRPr lang="en-US" sz="2600" b="1" dirty="0">
              <a:solidFill>
                <a:srgbClr val="000000"/>
              </a:solidFill>
              <a:latin typeface="Arial" panose="020B0604020202020204" pitchFamily="34" charset="0"/>
            </a:endParaRPr>
          </a:p>
          <a:p>
            <a:pPr marL="0" indent="0" algn="ctr" rtl="0">
              <a:spcBef>
                <a:spcPts val="0"/>
              </a:spcBef>
              <a:spcAft>
                <a:spcPts val="0"/>
              </a:spcAft>
              <a:buNone/>
            </a:pPr>
            <a:endParaRPr lang="en-US" sz="2600" b="1" i="0" u="none" strike="noStrike" dirty="0">
              <a:solidFill>
                <a:srgbClr val="000000"/>
              </a:solidFill>
              <a:effectLst/>
              <a:latin typeface="Arial" panose="020B0604020202020204" pitchFamily="34" charset="0"/>
            </a:endParaRPr>
          </a:p>
          <a:p>
            <a:pPr marL="0" indent="0" algn="ctr" rtl="0">
              <a:spcBef>
                <a:spcPts val="0"/>
              </a:spcBef>
              <a:spcAft>
                <a:spcPts val="0"/>
              </a:spcAft>
              <a:buNone/>
            </a:pPr>
            <a:endParaRPr lang="en-US" sz="2600" b="1" dirty="0">
              <a:solidFill>
                <a:srgbClr val="000000"/>
              </a:solidFill>
              <a:latin typeface="Arial" panose="020B0604020202020204" pitchFamily="34" charset="0"/>
            </a:endParaRPr>
          </a:p>
          <a:p>
            <a:pPr marL="0" indent="0" algn="ctr" rtl="0">
              <a:spcBef>
                <a:spcPts val="0"/>
              </a:spcBef>
              <a:spcAft>
                <a:spcPts val="0"/>
              </a:spcAft>
              <a:buNone/>
            </a:pPr>
            <a:endParaRPr lang="en-US" sz="2600" b="1" i="0" u="none" strike="noStrike" dirty="0">
              <a:solidFill>
                <a:srgbClr val="000000"/>
              </a:solidFill>
              <a:effectLst/>
              <a:latin typeface="Arial" panose="020B0604020202020204" pitchFamily="34" charset="0"/>
            </a:endParaRPr>
          </a:p>
          <a:p>
            <a:pPr marL="0" indent="0" algn="ctr" rtl="0">
              <a:spcBef>
                <a:spcPts val="0"/>
              </a:spcBef>
              <a:spcAft>
                <a:spcPts val="0"/>
              </a:spcAft>
              <a:buNone/>
            </a:pPr>
            <a:endParaRPr lang="en-US" sz="2600" b="1" dirty="0">
              <a:solidFill>
                <a:srgbClr val="000000"/>
              </a:solidFill>
              <a:latin typeface="Arial" panose="020B0604020202020204" pitchFamily="34" charset="0"/>
            </a:endParaRPr>
          </a:p>
          <a:p>
            <a:pPr marL="0" indent="0" algn="ctr" rtl="0">
              <a:spcBef>
                <a:spcPts val="0"/>
              </a:spcBef>
              <a:spcAft>
                <a:spcPts val="0"/>
              </a:spcAft>
              <a:buNone/>
            </a:pPr>
            <a:endParaRPr lang="en-US" sz="2600" b="1" i="0" u="none" strike="noStrike" dirty="0">
              <a:solidFill>
                <a:srgbClr val="000000"/>
              </a:solidFill>
              <a:effectLst/>
              <a:latin typeface="Arial" panose="020B0604020202020204" pitchFamily="34" charset="0"/>
            </a:endParaRPr>
          </a:p>
          <a:p>
            <a:pPr marL="0" indent="0" algn="ctr" rtl="0">
              <a:spcBef>
                <a:spcPts val="0"/>
              </a:spcBef>
              <a:spcAft>
                <a:spcPts val="0"/>
              </a:spcAft>
              <a:buNone/>
            </a:pPr>
            <a:endParaRPr lang="en-US" sz="2600" b="1" dirty="0">
              <a:solidFill>
                <a:srgbClr val="000000"/>
              </a:solidFill>
              <a:latin typeface="Arial" panose="020B0604020202020204" pitchFamily="34" charset="0"/>
            </a:endParaRPr>
          </a:p>
          <a:p>
            <a:pPr marL="0" indent="0" algn="ctr" rtl="0">
              <a:spcBef>
                <a:spcPts val="0"/>
              </a:spcBef>
              <a:spcAft>
                <a:spcPts val="0"/>
              </a:spcAft>
              <a:buNone/>
            </a:pPr>
            <a:endParaRPr lang="en-US" sz="8000" b="1" i="0" u="none" strike="noStrike" dirty="0">
              <a:solidFill>
                <a:srgbClr val="000000"/>
              </a:solidFill>
              <a:effectLst/>
              <a:latin typeface="Arial" panose="020B0604020202020204" pitchFamily="34" charset="0"/>
            </a:endParaRPr>
          </a:p>
          <a:p>
            <a:pPr marL="0" indent="0" algn="ctr" rtl="0">
              <a:spcBef>
                <a:spcPts val="0"/>
              </a:spcBef>
              <a:spcAft>
                <a:spcPts val="0"/>
              </a:spcAft>
              <a:buNone/>
            </a:pPr>
            <a:endParaRPr lang="en-US" sz="8000" b="1" dirty="0">
              <a:solidFill>
                <a:srgbClr val="000000"/>
              </a:solidFill>
              <a:latin typeface="Arial" panose="020B0604020202020204" pitchFamily="34" charset="0"/>
            </a:endParaRPr>
          </a:p>
          <a:p>
            <a:pPr marL="0" indent="0" algn="ctr" rtl="0">
              <a:spcBef>
                <a:spcPts val="0"/>
              </a:spcBef>
              <a:spcAft>
                <a:spcPts val="0"/>
              </a:spcAft>
              <a:buNone/>
            </a:pPr>
            <a:r>
              <a:rPr lang="en-US" sz="8000" b="1" i="0" u="none" strike="noStrike" dirty="0">
                <a:solidFill>
                  <a:srgbClr val="000000"/>
                </a:solidFill>
                <a:effectLst/>
                <a:latin typeface="Arial" panose="020B0604020202020204" pitchFamily="34" charset="0"/>
              </a:rPr>
              <a:t>Department of Computer Science and Engineering</a:t>
            </a:r>
            <a:endParaRPr lang="en-US" sz="8000" b="0" dirty="0">
              <a:effectLst/>
            </a:endParaRPr>
          </a:p>
          <a:p>
            <a:pPr marL="0" indent="0" algn="ctr" rtl="0">
              <a:spcBef>
                <a:spcPts val="0"/>
              </a:spcBef>
              <a:spcAft>
                <a:spcPts val="0"/>
              </a:spcAft>
              <a:buNone/>
            </a:pPr>
            <a:r>
              <a:rPr lang="en-US" sz="8000" b="1" i="0" u="none" strike="noStrike" dirty="0">
                <a:solidFill>
                  <a:srgbClr val="000000"/>
                </a:solidFill>
                <a:effectLst/>
                <a:latin typeface="Arial" panose="020B0604020202020204" pitchFamily="34" charset="0"/>
              </a:rPr>
              <a:t>K S School of Engineering and Management, Bengaluru-560109</a:t>
            </a:r>
            <a:endParaRPr lang="en-US" sz="8000" b="0" dirty="0">
              <a:effectLst/>
            </a:endParaRPr>
          </a:p>
          <a:p>
            <a:pPr marL="0" indent="0" algn="just">
              <a:buNone/>
            </a:pPr>
            <a:endParaRPr lang="en-US" sz="8000" dirty="0">
              <a:latin typeface="Verdana" panose="020B0604030504040204" pitchFamily="34" charset="0"/>
              <a:ea typeface="Verdana" panose="020B0604030504040204" pitchFamily="34" charset="0"/>
              <a:cs typeface="Verdana" panose="020B0604030504040204" pitchFamily="34" charset="0"/>
            </a:endParaRPr>
          </a:p>
          <a:p>
            <a:pPr marL="0" indent="0" algn="just">
              <a:buNone/>
            </a:pPr>
            <a:endParaRPr lang="en-US" sz="8000" dirty="0">
              <a:latin typeface="Verdana" panose="020B0604030504040204" pitchFamily="34" charset="0"/>
              <a:ea typeface="Verdana" panose="020B0604030504040204" pitchFamily="34" charset="0"/>
              <a:cs typeface="Verdana" panose="020B0604030504040204" pitchFamily="34" charset="0"/>
            </a:endParaRPr>
          </a:p>
          <a:p>
            <a:pPr marL="0" indent="0" algn="just">
              <a:buNone/>
            </a:pPr>
            <a:endParaRPr lang="en-US" sz="3400" dirty="0">
              <a:latin typeface="Verdana" panose="020B0604030504040204" pitchFamily="34" charset="0"/>
              <a:ea typeface="Verdana" panose="020B0604030504040204" pitchFamily="34" charset="0"/>
              <a:cs typeface="Verdana" panose="020B0604030504040204" pitchFamily="34" charset="0"/>
            </a:endParaRPr>
          </a:p>
          <a:p>
            <a:pPr marL="0" indent="0" algn="just">
              <a:buNone/>
            </a:pPr>
            <a:r>
              <a:rPr lang="en-US" sz="6400" dirty="0">
                <a:latin typeface="Verdana" panose="020B0604030504040204" pitchFamily="34" charset="0"/>
                <a:ea typeface="Verdana" panose="020B0604030504040204" pitchFamily="34" charset="0"/>
                <a:cs typeface="Verdana" panose="020B0604030504040204" pitchFamily="34" charset="0"/>
              </a:rPr>
              <a:t>By,</a:t>
            </a:r>
          </a:p>
          <a:p>
            <a:pPr marL="0" indent="0" algn="just">
              <a:buNone/>
            </a:pPr>
            <a:r>
              <a:rPr lang="en-US" sz="6400" b="1" dirty="0">
                <a:latin typeface="Verdana" panose="020B0604030504040204" pitchFamily="34" charset="0"/>
                <a:ea typeface="Verdana" panose="020B0604030504040204" pitchFamily="34" charset="0"/>
                <a:cs typeface="Verdana" panose="020B0604030504040204" pitchFamily="34" charset="0"/>
              </a:rPr>
              <a:t>Mrs. R S Geethanjali</a:t>
            </a:r>
          </a:p>
          <a:p>
            <a:pPr marL="0" indent="0" algn="just">
              <a:buNone/>
            </a:pPr>
            <a:r>
              <a:rPr lang="en-US" sz="6400" dirty="0">
                <a:latin typeface="Verdana" panose="020B0604030504040204" pitchFamily="34" charset="0"/>
                <a:ea typeface="Verdana" panose="020B0604030504040204" pitchFamily="34" charset="0"/>
                <a:cs typeface="Verdana" panose="020B0604030504040204" pitchFamily="34" charset="0"/>
              </a:rPr>
              <a:t>Assistant Professor,</a:t>
            </a:r>
          </a:p>
          <a:p>
            <a:pPr marL="0" indent="0" algn="just">
              <a:buNone/>
            </a:pPr>
            <a:r>
              <a:rPr lang="en-US" sz="6400" dirty="0">
                <a:latin typeface="Verdana" panose="020B0604030504040204" pitchFamily="34" charset="0"/>
                <a:ea typeface="Verdana" panose="020B0604030504040204" pitchFamily="34" charset="0"/>
                <a:cs typeface="Verdana" panose="020B0604030504040204" pitchFamily="34" charset="0"/>
              </a:rPr>
              <a:t>Dept. of CSE, KSSEM, Bangalore</a:t>
            </a:r>
          </a:p>
          <a:p>
            <a:pPr marL="0" indent="0">
              <a:buNone/>
            </a:pPr>
            <a:br>
              <a:rPr lang="en-US" sz="4400" dirty="0"/>
            </a:br>
            <a:endParaRPr lang="en-US" sz="5400" dirty="0">
              <a:latin typeface="Verdana" panose="020B0604030504040204" pitchFamily="34" charset="0"/>
              <a:ea typeface="Verdana" panose="020B0604030504040204" pitchFamily="34" charset="0"/>
              <a:cs typeface="Verdana" panose="020B0604030504040204" pitchFamily="34" charset="0"/>
            </a:endParaRPr>
          </a:p>
          <a:p>
            <a:pPr marL="0" indent="0" algn="ctr">
              <a:buNone/>
            </a:pPr>
            <a:endParaRPr lang="en-US" sz="4800" b="1" dirty="0"/>
          </a:p>
        </p:txBody>
      </p:sp>
      <p:pic>
        <p:nvPicPr>
          <p:cNvPr id="4" name="Picture 2">
            <a:extLst>
              <a:ext uri="{FF2B5EF4-FFF2-40B4-BE49-F238E27FC236}">
                <a16:creationId xmlns:a16="http://schemas.microsoft.com/office/drawing/2014/main" id="{86AE8B84-F17A-73BC-834A-1F829EEC5C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77840" y="2132376"/>
            <a:ext cx="914400" cy="1095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39120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This Chapter</a:t>
            </a:r>
          </a:p>
        </p:txBody>
      </p:sp>
      <p:sp>
        <p:nvSpPr>
          <p:cNvPr id="3" name="Content Placeholder 2"/>
          <p:cNvSpPr>
            <a:spLocks noGrp="1"/>
          </p:cNvSpPr>
          <p:nvPr>
            <p:ph idx="1"/>
          </p:nvPr>
        </p:nvSpPr>
        <p:spPr>
          <a:xfrm>
            <a:off x="136477" y="952461"/>
            <a:ext cx="11941791" cy="5196290"/>
          </a:xfrm>
        </p:spPr>
        <p:txBody>
          <a:bodyPr>
            <a:normAutofit/>
          </a:bodyPr>
          <a:lstStyle/>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Focuses on providing detailed concepts of </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	- NoSQL data architectural patterns, </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	- management of Big Data, </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	- data distribution models, </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	- handling of Big Data problems using NoSQL, </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	- MongoDB for document and Cassandra for columnar stores.</a:t>
            </a:r>
          </a:p>
        </p:txBody>
      </p:sp>
    </p:spTree>
    <p:extLst>
      <p:ext uri="{BB962C8B-B14F-4D97-AF65-F5344CB8AC3E}">
        <p14:creationId xmlns:p14="http://schemas.microsoft.com/office/powerpoint/2010/main" val="1040190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BIG Data and Distributed Systems</a:t>
            </a:r>
          </a:p>
        </p:txBody>
      </p:sp>
      <p:sp>
        <p:nvSpPr>
          <p:cNvPr id="3" name="Content Placeholder 2"/>
          <p:cNvSpPr>
            <a:spLocks noGrp="1"/>
          </p:cNvSpPr>
          <p:nvPr>
            <p:ph idx="1"/>
          </p:nvPr>
        </p:nvSpPr>
        <p:spPr>
          <a:xfrm>
            <a:off x="136477" y="952461"/>
            <a:ext cx="11941791" cy="5196290"/>
          </a:xfrm>
        </p:spPr>
        <p:txBody>
          <a:bodyPr>
            <a:normAutofit/>
          </a:bodyPr>
          <a:lstStyle/>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Big Data uses </a:t>
            </a:r>
            <a:r>
              <a:rPr lang="en-US" sz="2200" b="1" dirty="0">
                <a:latin typeface="Verdana" panose="020B0604030504040204" pitchFamily="34" charset="0"/>
                <a:ea typeface="Verdana" panose="020B0604030504040204" pitchFamily="34" charset="0"/>
                <a:cs typeface="Verdana" panose="020B0604030504040204" pitchFamily="34" charset="0"/>
              </a:rPr>
              <a:t>distributed systems.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A distributed system consists of </a:t>
            </a:r>
            <a:r>
              <a:rPr lang="en-US" sz="2200" b="1" dirty="0">
                <a:latin typeface="Verdana" panose="020B0604030504040204" pitchFamily="34" charset="0"/>
                <a:ea typeface="Verdana" panose="020B0604030504040204" pitchFamily="34" charset="0"/>
                <a:cs typeface="Verdana" panose="020B0604030504040204" pitchFamily="34" charset="0"/>
              </a:rPr>
              <a:t>multiple data nodes </a:t>
            </a:r>
            <a:r>
              <a:rPr lang="en-US" sz="2200" dirty="0">
                <a:latin typeface="Verdana" panose="020B0604030504040204" pitchFamily="34" charset="0"/>
                <a:ea typeface="Verdana" panose="020B0604030504040204" pitchFamily="34" charset="0"/>
                <a:cs typeface="Verdana" panose="020B0604030504040204" pitchFamily="34" charset="0"/>
              </a:rPr>
              <a:t>at </a:t>
            </a:r>
            <a:r>
              <a:rPr lang="en-US" sz="2200" b="1" dirty="0">
                <a:latin typeface="Verdana" panose="020B0604030504040204" pitchFamily="34" charset="0"/>
                <a:ea typeface="Verdana" panose="020B0604030504040204" pitchFamily="34" charset="0"/>
                <a:cs typeface="Verdana" panose="020B0604030504040204" pitchFamily="34" charset="0"/>
              </a:rPr>
              <a:t>clusters of machines </a:t>
            </a:r>
            <a:r>
              <a:rPr lang="en-US" sz="2200" dirty="0">
                <a:latin typeface="Verdana" panose="020B0604030504040204" pitchFamily="34" charset="0"/>
                <a:ea typeface="Verdana" panose="020B0604030504040204" pitchFamily="34" charset="0"/>
                <a:cs typeface="Verdana" panose="020B0604030504040204" pitchFamily="34" charset="0"/>
              </a:rPr>
              <a:t>and </a:t>
            </a:r>
            <a:r>
              <a:rPr lang="en-US" sz="2200" b="1" dirty="0">
                <a:latin typeface="Verdana" panose="020B0604030504040204" pitchFamily="34" charset="0"/>
                <a:ea typeface="Verdana" panose="020B0604030504040204" pitchFamily="34" charset="0"/>
                <a:cs typeface="Verdana" panose="020B0604030504040204" pitchFamily="34" charset="0"/>
              </a:rPr>
              <a:t>distributed software components</a:t>
            </a:r>
            <a:r>
              <a:rPr lang="en-US" sz="2200" dirty="0">
                <a:latin typeface="Verdana" panose="020B0604030504040204" pitchFamily="34" charset="0"/>
                <a:ea typeface="Verdana" panose="020B0604030504040204" pitchFamily="34" charset="0"/>
                <a:cs typeface="Verdana" panose="020B0604030504040204" pitchFamily="34" charset="0"/>
              </a:rPr>
              <a:t>.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The tasks </a:t>
            </a:r>
            <a:r>
              <a:rPr lang="en-US" sz="2200" b="1" dirty="0">
                <a:latin typeface="Verdana" panose="020B0604030504040204" pitchFamily="34" charset="0"/>
                <a:ea typeface="Verdana" panose="020B0604030504040204" pitchFamily="34" charset="0"/>
                <a:cs typeface="Verdana" panose="020B0604030504040204" pitchFamily="34" charset="0"/>
              </a:rPr>
              <a:t>execute in parallel </a:t>
            </a:r>
            <a:r>
              <a:rPr lang="en-US" sz="2200" dirty="0">
                <a:latin typeface="Verdana" panose="020B0604030504040204" pitchFamily="34" charset="0"/>
                <a:ea typeface="Verdana" panose="020B0604030504040204" pitchFamily="34" charset="0"/>
                <a:cs typeface="Verdana" panose="020B0604030504040204" pitchFamily="34" charset="0"/>
              </a:rPr>
              <a:t>with data at nodes in clusters.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The </a:t>
            </a:r>
            <a:r>
              <a:rPr lang="en-US" sz="2200" b="1" dirty="0">
                <a:latin typeface="Verdana" panose="020B0604030504040204" pitchFamily="34" charset="0"/>
                <a:ea typeface="Verdana" panose="020B0604030504040204" pitchFamily="34" charset="0"/>
                <a:cs typeface="Verdana" panose="020B0604030504040204" pitchFamily="34" charset="0"/>
              </a:rPr>
              <a:t>computing nodes communicate </a:t>
            </a:r>
            <a:r>
              <a:rPr lang="en-US" sz="2200" dirty="0">
                <a:latin typeface="Verdana" panose="020B0604030504040204" pitchFamily="34" charset="0"/>
                <a:ea typeface="Verdana" panose="020B0604030504040204" pitchFamily="34" charset="0"/>
                <a:cs typeface="Verdana" panose="020B0604030504040204" pitchFamily="34" charset="0"/>
              </a:rPr>
              <a:t>with the applications through a network.</a:t>
            </a:r>
          </a:p>
        </p:txBody>
      </p:sp>
    </p:spTree>
    <p:extLst>
      <p:ext uri="{BB962C8B-B14F-4D97-AF65-F5344CB8AC3E}">
        <p14:creationId xmlns:p14="http://schemas.microsoft.com/office/powerpoint/2010/main" val="33311248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fontScale="90000"/>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Features of distributed-computing architecture </a:t>
            </a:r>
          </a:p>
        </p:txBody>
      </p:sp>
      <p:sp>
        <p:nvSpPr>
          <p:cNvPr id="3" name="Content Placeholder 2"/>
          <p:cNvSpPr>
            <a:spLocks noGrp="1"/>
          </p:cNvSpPr>
          <p:nvPr>
            <p:ph idx="1"/>
          </p:nvPr>
        </p:nvSpPr>
        <p:spPr>
          <a:xfrm>
            <a:off x="136477" y="952461"/>
            <a:ext cx="11941791" cy="5196290"/>
          </a:xfrm>
        </p:spPr>
        <p:txBody>
          <a:bodyPr>
            <a:normAutofit/>
          </a:bodyPr>
          <a:lstStyle/>
          <a:p>
            <a:pPr marL="457200" indent="-457200" algn="just">
              <a:lnSpc>
                <a:spcPct val="150000"/>
              </a:lnSpc>
              <a:buAutoNum type="arabicPeriod"/>
            </a:pPr>
            <a:r>
              <a:rPr lang="en-US" sz="2200" b="1" dirty="0">
                <a:latin typeface="Verdana" panose="020B0604030504040204" pitchFamily="34" charset="0"/>
                <a:ea typeface="Verdana" panose="020B0604030504040204" pitchFamily="34" charset="0"/>
                <a:cs typeface="Verdana" panose="020B0604030504040204" pitchFamily="34" charset="0"/>
              </a:rPr>
              <a:t>Increased reliability and fault tolerance: </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	</a:t>
            </a:r>
            <a:r>
              <a:rPr lang="en-US" sz="2200" dirty="0">
                <a:latin typeface="Verdana" panose="020B0604030504040204" pitchFamily="34" charset="0"/>
                <a:ea typeface="Verdana" panose="020B0604030504040204" pitchFamily="34" charset="0"/>
                <a:cs typeface="Verdana" panose="020B0604030504040204" pitchFamily="34" charset="0"/>
              </a:rPr>
              <a:t>The important advantage of distributed computing system is reliability.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	If a segment of machines in a cluster fails then the rest of the machines 	continue work.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	When the datasets replicate at number of data nodes, the fault tolerance 	increases further.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	The dataset in remaining segments continue the same computations as 	being done at failed segment machines.</a:t>
            </a:r>
          </a:p>
        </p:txBody>
      </p:sp>
    </p:spTree>
    <p:extLst>
      <p:ext uri="{BB962C8B-B14F-4D97-AF65-F5344CB8AC3E}">
        <p14:creationId xmlns:p14="http://schemas.microsoft.com/office/powerpoint/2010/main" val="4124538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477" y="270456"/>
            <a:ext cx="11941791" cy="5878295"/>
          </a:xfrm>
        </p:spPr>
        <p:txBody>
          <a:bodyPr>
            <a:normAutofit/>
          </a:bodyPr>
          <a:lstStyle/>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2.	Flexibility </a:t>
            </a:r>
            <a:r>
              <a:rPr lang="en-US" sz="2200" dirty="0">
                <a:latin typeface="Verdana" panose="020B0604030504040204" pitchFamily="34" charset="0"/>
                <a:ea typeface="Verdana" panose="020B0604030504040204" pitchFamily="34" charset="0"/>
                <a:cs typeface="Verdana" panose="020B0604030504040204" pitchFamily="34" charset="0"/>
              </a:rPr>
              <a:t>makes it very easy to install, implement and debug new services 	in a distributed environment.</a:t>
            </a:r>
          </a:p>
          <a:p>
            <a:pPr marL="457200" indent="-457200" algn="just">
              <a:lnSpc>
                <a:spcPct val="150000"/>
              </a:lnSpc>
              <a:buAutoNum type="arabicPeriod" startAt="3"/>
            </a:pPr>
            <a:r>
              <a:rPr lang="en-US" sz="2200" b="1" dirty="0">
                <a:latin typeface="Verdana" panose="020B0604030504040204" pitchFamily="34" charset="0"/>
                <a:ea typeface="Verdana" panose="020B0604030504040204" pitchFamily="34" charset="0"/>
                <a:cs typeface="Verdana" panose="020B0604030504040204" pitchFamily="34" charset="0"/>
              </a:rPr>
              <a:t>      </a:t>
            </a:r>
            <a:r>
              <a:rPr lang="en-US" sz="2200" b="1" dirty="0" err="1">
                <a:latin typeface="Verdana" panose="020B0604030504040204" pitchFamily="34" charset="0"/>
                <a:ea typeface="Verdana" panose="020B0604030504040204" pitchFamily="34" charset="0"/>
                <a:cs typeface="Verdana" panose="020B0604030504040204" pitchFamily="34" charset="0"/>
              </a:rPr>
              <a:t>Sharding</a:t>
            </a:r>
            <a:r>
              <a:rPr lang="en-US" sz="2200" b="1" dirty="0">
                <a:latin typeface="Verdana" panose="020B0604030504040204" pitchFamily="34" charset="0"/>
                <a:ea typeface="Verdana" panose="020B0604030504040204" pitchFamily="34" charset="0"/>
                <a:cs typeface="Verdana" panose="020B0604030504040204" pitchFamily="34" charset="0"/>
              </a:rPr>
              <a:t> </a:t>
            </a:r>
            <a:r>
              <a:rPr lang="en-US" sz="2200" dirty="0">
                <a:latin typeface="Verdana" panose="020B0604030504040204" pitchFamily="34" charset="0"/>
                <a:ea typeface="Verdana" panose="020B0604030504040204" pitchFamily="34" charset="0"/>
                <a:cs typeface="Verdana" panose="020B0604030504040204" pitchFamily="34" charset="0"/>
              </a:rPr>
              <a:t>is storing the different parts of data onto different sets of data 	nodes, clusters or servers. </a:t>
            </a:r>
          </a:p>
          <a:p>
            <a:pPr marL="457200" indent="-457200" algn="just">
              <a:lnSpc>
                <a:spcPct val="150000"/>
              </a:lnSpc>
              <a:buAutoNum type="arabicPeriod" startAt="3"/>
            </a:pPr>
            <a:r>
              <a:rPr lang="en-US" sz="2200" b="1" i="1" dirty="0">
                <a:latin typeface="Verdana" panose="020B0604030504040204" pitchFamily="34" charset="0"/>
                <a:ea typeface="Verdana" panose="020B0604030504040204" pitchFamily="34" charset="0"/>
                <a:cs typeface="Verdana" panose="020B0604030504040204" pitchFamily="34" charset="0"/>
              </a:rPr>
              <a:t>     Speed:</a:t>
            </a:r>
            <a:r>
              <a:rPr lang="en-US" sz="2200" i="1" dirty="0">
                <a:latin typeface="Verdana" panose="020B0604030504040204" pitchFamily="34" charset="0"/>
                <a:ea typeface="Verdana" panose="020B0604030504040204" pitchFamily="34" charset="0"/>
                <a:cs typeface="Verdana" panose="020B0604030504040204" pitchFamily="34" charset="0"/>
              </a:rPr>
              <a:t> </a:t>
            </a:r>
            <a:r>
              <a:rPr lang="en-US" sz="2200" dirty="0">
                <a:latin typeface="Verdana" panose="020B0604030504040204" pitchFamily="34" charset="0"/>
                <a:ea typeface="Verdana" panose="020B0604030504040204" pitchFamily="34" charset="0"/>
                <a:cs typeface="Verdana" panose="020B0604030504040204" pitchFamily="34" charset="0"/>
              </a:rPr>
              <a:t>Computing power increases in a distributed computing system as 	shards run </a:t>
            </a:r>
            <a:r>
              <a:rPr lang="en-US" sz="2200" dirty="0" err="1">
                <a:latin typeface="Verdana" panose="020B0604030504040204" pitchFamily="34" charset="0"/>
                <a:ea typeface="Verdana" panose="020B0604030504040204" pitchFamily="34" charset="0"/>
                <a:cs typeface="Verdana" panose="020B0604030504040204" pitchFamily="34" charset="0"/>
              </a:rPr>
              <a:t>parallelly</a:t>
            </a:r>
            <a:r>
              <a:rPr lang="en-US" sz="2200" dirty="0">
                <a:latin typeface="Verdana" panose="020B0604030504040204" pitchFamily="34" charset="0"/>
                <a:ea typeface="Verdana" panose="020B0604030504040204" pitchFamily="34" charset="0"/>
                <a:cs typeface="Verdana" panose="020B0604030504040204" pitchFamily="34" charset="0"/>
              </a:rPr>
              <a:t> on individual data nodes in clusters independently (no 	data sharing between shards).</a:t>
            </a: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a:p>
            <a:pPr marL="0" indent="0" algn="just">
              <a:lnSpc>
                <a:spcPct val="150000"/>
              </a:lnSpc>
              <a:buNone/>
            </a:pPr>
            <a:endParaRPr lang="en-US" sz="2200" b="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951864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477" y="180304"/>
            <a:ext cx="11941791" cy="5968447"/>
          </a:xfrm>
        </p:spPr>
        <p:txBody>
          <a:bodyPr>
            <a:normAutofit/>
          </a:bodyPr>
          <a:lstStyle/>
          <a:p>
            <a:pPr marL="457200" indent="-457200" algn="just">
              <a:lnSpc>
                <a:spcPct val="150000"/>
              </a:lnSpc>
              <a:buAutoNum type="arabicPeriod" startAt="5"/>
            </a:pPr>
            <a:r>
              <a:rPr lang="en-US" sz="2200" b="1" dirty="0">
                <a:latin typeface="Verdana" panose="020B0604030504040204" pitchFamily="34" charset="0"/>
                <a:ea typeface="Verdana" panose="020B0604030504040204" pitchFamily="34" charset="0"/>
                <a:cs typeface="Verdana" panose="020B0604030504040204" pitchFamily="34" charset="0"/>
              </a:rPr>
              <a:t>Scalability: </a:t>
            </a:r>
            <a:r>
              <a:rPr lang="en-US" sz="2200" dirty="0">
                <a:latin typeface="Verdana" panose="020B0604030504040204" pitchFamily="34" charset="0"/>
                <a:ea typeface="Verdana" panose="020B0604030504040204" pitchFamily="34" charset="0"/>
                <a:cs typeface="Verdana" panose="020B0604030504040204" pitchFamily="34" charset="0"/>
              </a:rPr>
              <a:t>Consider </a:t>
            </a:r>
            <a:r>
              <a:rPr lang="en-US" sz="2200" dirty="0" err="1">
                <a:latin typeface="Verdana" panose="020B0604030504040204" pitchFamily="34" charset="0"/>
                <a:ea typeface="Verdana" panose="020B0604030504040204" pitchFamily="34" charset="0"/>
                <a:cs typeface="Verdana" panose="020B0604030504040204" pitchFamily="34" charset="0"/>
              </a:rPr>
              <a:t>sharding</a:t>
            </a:r>
            <a:r>
              <a:rPr lang="en-US" sz="2200" dirty="0">
                <a:latin typeface="Verdana" panose="020B0604030504040204" pitchFamily="34" charset="0"/>
                <a:ea typeface="Verdana" panose="020B0604030504040204" pitchFamily="34" charset="0"/>
                <a:cs typeface="Verdana" panose="020B0604030504040204" pitchFamily="34" charset="0"/>
              </a:rPr>
              <a:t> of a large database into a number of shards, 	distributed for computing in different systems. When the database expands 	further, then adding more machines and increasing the number of shards 	provides </a:t>
            </a:r>
            <a:r>
              <a:rPr lang="en-US" sz="2200" b="1" dirty="0">
                <a:latin typeface="Verdana" panose="020B0604030504040204" pitchFamily="34" charset="0"/>
                <a:ea typeface="Verdana" panose="020B0604030504040204" pitchFamily="34" charset="0"/>
                <a:cs typeface="Verdana" panose="020B0604030504040204" pitchFamily="34" charset="0"/>
              </a:rPr>
              <a:t>horizontal scalability</a:t>
            </a:r>
            <a:r>
              <a:rPr lang="en-US" sz="2200" dirty="0">
                <a:latin typeface="Verdana" panose="020B0604030504040204" pitchFamily="34" charset="0"/>
                <a:ea typeface="Verdana" panose="020B0604030504040204" pitchFamily="34" charset="0"/>
                <a:cs typeface="Verdana" panose="020B0604030504040204" pitchFamily="34" charset="0"/>
              </a:rPr>
              <a:t>. </a:t>
            </a:r>
          </a:p>
          <a:p>
            <a:pPr marL="457200" indent="-457200" algn="just">
              <a:lnSpc>
                <a:spcPct val="150000"/>
              </a:lnSpc>
              <a:buAutoNum type="arabicPeriod" startAt="5"/>
            </a:pPr>
            <a:r>
              <a:rPr lang="en-US" sz="2200" b="1" dirty="0">
                <a:latin typeface="Verdana" panose="020B0604030504040204" pitchFamily="34" charset="0"/>
                <a:ea typeface="Verdana" panose="020B0604030504040204" pitchFamily="34" charset="0"/>
                <a:cs typeface="Verdana" panose="020B0604030504040204" pitchFamily="34" charset="0"/>
              </a:rPr>
              <a:t>Resources sharing: </a:t>
            </a:r>
            <a:r>
              <a:rPr lang="en-US" sz="2200" dirty="0">
                <a:latin typeface="Verdana" panose="020B0604030504040204" pitchFamily="34" charset="0"/>
                <a:ea typeface="Verdana" panose="020B0604030504040204" pitchFamily="34" charset="0"/>
                <a:cs typeface="Verdana" panose="020B0604030504040204" pitchFamily="34" charset="0"/>
              </a:rPr>
              <a:t>Shared resources of memory, machines and network architecture reduce the cost.</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7.	Open system makes the service accessible to all nodes.</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8.	</a:t>
            </a:r>
            <a:r>
              <a:rPr lang="en-US" sz="2200" b="1" dirty="0">
                <a:latin typeface="Verdana" panose="020B0604030504040204" pitchFamily="34" charset="0"/>
                <a:ea typeface="Verdana" panose="020B0604030504040204" pitchFamily="34" charset="0"/>
                <a:cs typeface="Verdana" panose="020B0604030504040204" pitchFamily="34" charset="0"/>
              </a:rPr>
              <a:t>Performance:</a:t>
            </a:r>
            <a:r>
              <a:rPr lang="en-US" sz="2200" dirty="0">
                <a:latin typeface="Verdana" panose="020B0604030504040204" pitchFamily="34" charset="0"/>
                <a:ea typeface="Verdana" panose="020B0604030504040204" pitchFamily="34" charset="0"/>
                <a:cs typeface="Verdana" panose="020B0604030504040204" pitchFamily="34" charset="0"/>
              </a:rPr>
              <a:t> The collection of processors in the system provides higher performance than a centralized computer, due to lesser cost of communication among machines (Cost means time taken up in communication).</a:t>
            </a:r>
          </a:p>
          <a:p>
            <a:pPr marL="457200" indent="-457200" algn="just">
              <a:lnSpc>
                <a:spcPct val="150000"/>
              </a:lnSpc>
              <a:buAutoNum type="arabicPeriod" startAt="6"/>
            </a:pPr>
            <a:endParaRPr lang="en-US" sz="2200" dirty="0">
              <a:latin typeface="Verdana" panose="020B0604030504040204" pitchFamily="34" charset="0"/>
              <a:ea typeface="Verdana" panose="020B0604030504040204" pitchFamily="34" charset="0"/>
              <a:cs typeface="Verdana" panose="020B0604030504040204" pitchFamily="34" charset="0"/>
            </a:endParaRPr>
          </a:p>
          <a:p>
            <a:pPr marL="0" indent="0" algn="just">
              <a:lnSpc>
                <a:spcPct val="150000"/>
              </a:lnSpc>
              <a:buNone/>
            </a:pPr>
            <a:endParaRPr lang="en-US" sz="2200" b="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9940431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fontScale="90000"/>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The demerits of distributed computing are:</a:t>
            </a:r>
          </a:p>
        </p:txBody>
      </p:sp>
      <p:sp>
        <p:nvSpPr>
          <p:cNvPr id="3" name="Content Placeholder 2"/>
          <p:cNvSpPr>
            <a:spLocks noGrp="1"/>
          </p:cNvSpPr>
          <p:nvPr>
            <p:ph idx="1"/>
          </p:nvPr>
        </p:nvSpPr>
        <p:spPr>
          <a:xfrm>
            <a:off x="136477" y="952461"/>
            <a:ext cx="11941791" cy="5196290"/>
          </a:xfrm>
        </p:spPr>
        <p:txBody>
          <a:bodyPr>
            <a:normAutofit/>
          </a:bodyPr>
          <a:lstStyle/>
          <a:p>
            <a:pPr marL="514350" indent="-514350" algn="just">
              <a:lnSpc>
                <a:spcPct val="150000"/>
              </a:lnSpc>
              <a:buAutoNum type="romanLcParenR"/>
            </a:pPr>
            <a:r>
              <a:rPr lang="en-US" sz="2200" b="1" dirty="0">
                <a:latin typeface="Verdana" panose="020B0604030504040204" pitchFamily="34" charset="0"/>
                <a:ea typeface="Verdana" panose="020B0604030504040204" pitchFamily="34" charset="0"/>
                <a:cs typeface="Verdana" panose="020B0604030504040204" pitchFamily="34" charset="0"/>
              </a:rPr>
              <a:t>issues in troubleshooting in a larger networking infrastructure, </a:t>
            </a:r>
          </a:p>
          <a:p>
            <a:pPr marL="514350" indent="-514350" algn="just">
              <a:lnSpc>
                <a:spcPct val="150000"/>
              </a:lnSpc>
              <a:buAutoNum type="romanLcParenR"/>
            </a:pPr>
            <a:r>
              <a:rPr lang="en-US" sz="2200" b="1" dirty="0">
                <a:latin typeface="Verdana" panose="020B0604030504040204" pitchFamily="34" charset="0"/>
                <a:ea typeface="Verdana" panose="020B0604030504040204" pitchFamily="34" charset="0"/>
                <a:cs typeface="Verdana" panose="020B0604030504040204" pitchFamily="34" charset="0"/>
              </a:rPr>
              <a:t>additional software requirements and </a:t>
            </a:r>
          </a:p>
          <a:p>
            <a:pPr marL="514350" indent="-514350" algn="just">
              <a:lnSpc>
                <a:spcPct val="150000"/>
              </a:lnSpc>
              <a:buAutoNum type="romanLcParenR"/>
            </a:pPr>
            <a:r>
              <a:rPr lang="en-US" sz="2200" b="1" dirty="0">
                <a:latin typeface="Verdana" panose="020B0604030504040204" pitchFamily="34" charset="0"/>
                <a:ea typeface="Verdana" panose="020B0604030504040204" pitchFamily="34" charset="0"/>
                <a:cs typeface="Verdana" panose="020B0604030504040204" pitchFamily="34" charset="0"/>
              </a:rPr>
              <a:t>security risks for data and resources.</a:t>
            </a:r>
          </a:p>
        </p:txBody>
      </p:sp>
    </p:spTree>
    <p:extLst>
      <p:ext uri="{BB962C8B-B14F-4D97-AF65-F5344CB8AC3E}">
        <p14:creationId xmlns:p14="http://schemas.microsoft.com/office/powerpoint/2010/main" val="12704361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Big Data solutions </a:t>
            </a:r>
          </a:p>
        </p:txBody>
      </p:sp>
      <p:sp>
        <p:nvSpPr>
          <p:cNvPr id="3" name="Content Placeholder 2"/>
          <p:cNvSpPr>
            <a:spLocks noGrp="1"/>
          </p:cNvSpPr>
          <p:nvPr>
            <p:ph idx="1"/>
          </p:nvPr>
        </p:nvSpPr>
        <p:spPr>
          <a:xfrm>
            <a:off x="136477" y="952461"/>
            <a:ext cx="11941791" cy="5196290"/>
          </a:xfrm>
        </p:spPr>
        <p:txBody>
          <a:bodyPr>
            <a:normAutofit fontScale="92500"/>
          </a:bodyPr>
          <a:lstStyle/>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Big Data solutions uses a scalable distributed computing model with shared-nothing architecture.</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Examples:</a:t>
            </a:r>
          </a:p>
          <a:p>
            <a:pPr marL="0" indent="0" algn="just">
              <a:lnSpc>
                <a:spcPct val="150000"/>
              </a:lnSpc>
              <a:buNone/>
            </a:pPr>
            <a:r>
              <a:rPr lang="en-US" sz="2200" dirty="0" err="1">
                <a:latin typeface="Verdana" panose="020B0604030504040204" pitchFamily="34" charset="0"/>
                <a:ea typeface="Verdana" panose="020B0604030504040204" pitchFamily="34" charset="0"/>
                <a:cs typeface="Verdana" panose="020B0604030504040204" pitchFamily="34" charset="0"/>
              </a:rPr>
              <a:t>Hbase</a:t>
            </a:r>
            <a:r>
              <a:rPr lang="en-US" sz="2200" dirty="0">
                <a:latin typeface="Verdana" panose="020B0604030504040204" pitchFamily="34" charset="0"/>
                <a:ea typeface="Verdana" panose="020B0604030504040204" pitchFamily="34" charset="0"/>
                <a:cs typeface="Verdana" panose="020B0604030504040204" pitchFamily="34" charset="0"/>
              </a:rPr>
              <a:t>, MongoDB and Cassandra.</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key terms used in database systems.</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Class</a:t>
            </a:r>
            <a:r>
              <a:rPr lang="en-US" sz="2200" dirty="0">
                <a:latin typeface="Verdana" panose="020B0604030504040204" pitchFamily="34" charset="0"/>
                <a:ea typeface="Verdana" panose="020B0604030504040204" pitchFamily="34" charset="0"/>
                <a:cs typeface="Verdana" panose="020B0604030504040204" pitchFamily="34" charset="0"/>
              </a:rPr>
              <a:t> refers to a template of program codes that is extendable. Class creates instances, called objects. A class consists of initial values for member fields, called state (of variables), and implementations of member functions and methods called behavior. An implementation means program codes along with values of arguments in the functions and methods (Java Class uses methods, C++ functions.)</a:t>
            </a:r>
          </a:p>
        </p:txBody>
      </p:sp>
    </p:spTree>
    <p:extLst>
      <p:ext uri="{BB962C8B-B14F-4D97-AF65-F5344CB8AC3E}">
        <p14:creationId xmlns:p14="http://schemas.microsoft.com/office/powerpoint/2010/main" val="33796007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477" y="128789"/>
            <a:ext cx="11941791" cy="6019962"/>
          </a:xfrm>
        </p:spPr>
        <p:txBody>
          <a:bodyPr>
            <a:normAutofit/>
          </a:bodyPr>
          <a:lstStyle/>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Object </a:t>
            </a:r>
            <a:r>
              <a:rPr lang="en-US" sz="2200" dirty="0">
                <a:latin typeface="Verdana" panose="020B0604030504040204" pitchFamily="34" charset="0"/>
                <a:ea typeface="Verdana" panose="020B0604030504040204" pitchFamily="34" charset="0"/>
                <a:cs typeface="Verdana" panose="020B0604030504040204" pitchFamily="34" charset="0"/>
              </a:rPr>
              <a:t>is an instance of a class in Java, C++, and other object-oriented languages. Object can be an instance of another object (for example, in JavaScript).</a:t>
            </a:r>
          </a:p>
          <a:p>
            <a:pPr marL="0" indent="0" algn="just">
              <a:lnSpc>
                <a:spcPct val="150000"/>
              </a:lnSpc>
              <a:buNone/>
            </a:pPr>
            <a:r>
              <a:rPr lang="en-US" sz="2200" b="1" dirty="0" err="1">
                <a:latin typeface="Verdana" panose="020B0604030504040204" pitchFamily="34" charset="0"/>
                <a:ea typeface="Verdana" panose="020B0604030504040204" pitchFamily="34" charset="0"/>
                <a:cs typeface="Verdana" panose="020B0604030504040204" pitchFamily="34" charset="0"/>
              </a:rPr>
              <a:t>Tupple</a:t>
            </a:r>
            <a:r>
              <a:rPr lang="en-US" sz="2200" dirty="0">
                <a:latin typeface="Verdana" panose="020B0604030504040204" pitchFamily="34" charset="0"/>
                <a:ea typeface="Verdana" panose="020B0604030504040204" pitchFamily="34" charset="0"/>
                <a:cs typeface="Verdana" panose="020B0604030504040204" pitchFamily="34" charset="0"/>
              </a:rPr>
              <a:t> is an ordered set of data which constitutes a record. For example, one row record in a table. A row in a relational database has column fields or attributes. Example of a </a:t>
            </a:r>
            <a:r>
              <a:rPr lang="en-US" sz="2200" dirty="0" err="1">
                <a:latin typeface="Verdana" panose="020B0604030504040204" pitchFamily="34" charset="0"/>
                <a:ea typeface="Verdana" panose="020B0604030504040204" pitchFamily="34" charset="0"/>
                <a:cs typeface="Verdana" panose="020B0604030504040204" pitchFamily="34" charset="0"/>
              </a:rPr>
              <a:t>tupple</a:t>
            </a:r>
            <a:r>
              <a:rPr lang="en-US" sz="2200" dirty="0">
                <a:latin typeface="Verdana" panose="020B0604030504040204" pitchFamily="34" charset="0"/>
                <a:ea typeface="Verdana" panose="020B0604030504040204" pitchFamily="34" charset="0"/>
                <a:cs typeface="Verdana" panose="020B0604030504040204" pitchFamily="34" charset="0"/>
              </a:rPr>
              <a:t> is (</a:t>
            </a:r>
            <a:r>
              <a:rPr lang="en-US" sz="2200" dirty="0" err="1">
                <a:latin typeface="Verdana" panose="020B0604030504040204" pitchFamily="34" charset="0"/>
                <a:ea typeface="Verdana" panose="020B0604030504040204" pitchFamily="34" charset="0"/>
                <a:cs typeface="Verdana" panose="020B0604030504040204" pitchFamily="34" charset="0"/>
              </a:rPr>
              <a:t>JLRWSale</a:t>
            </a:r>
            <a:r>
              <a:rPr lang="en-US" sz="2200" dirty="0">
                <a:latin typeface="Verdana" panose="020B0604030504040204" pitchFamily="34" charset="0"/>
                <a:ea typeface="Verdana" panose="020B0604030504040204" pitchFamily="34" charset="0"/>
                <a:cs typeface="Verdana" panose="020B0604030504040204" pitchFamily="34" charset="0"/>
              </a:rPr>
              <a:t>, Week 1, 138, Week 2, 232, ..., week 52, 186) in an RDBMS table. Here, </a:t>
            </a:r>
            <a:r>
              <a:rPr lang="en-US" sz="2200" dirty="0" err="1">
                <a:latin typeface="Verdana" panose="020B0604030504040204" pitchFamily="34" charset="0"/>
                <a:ea typeface="Verdana" panose="020B0604030504040204" pitchFamily="34" charset="0"/>
                <a:cs typeface="Verdana" panose="020B0604030504040204" pitchFamily="34" charset="0"/>
              </a:rPr>
              <a:t>JLRWSale</a:t>
            </a:r>
            <a:r>
              <a:rPr lang="en-US" sz="2200" dirty="0">
                <a:latin typeface="Verdana" panose="020B0604030504040204" pitchFamily="34" charset="0"/>
                <a:ea typeface="Verdana" panose="020B0604030504040204" pitchFamily="34" charset="0"/>
                <a:cs typeface="Verdana" panose="020B0604030504040204" pitchFamily="34" charset="0"/>
              </a:rPr>
              <a:t> means Jaguar Land Rover Weekly Sale. (</a:t>
            </a:r>
            <a:r>
              <a:rPr lang="en-US" sz="2200" dirty="0" err="1">
                <a:latin typeface="Verdana" panose="020B0604030504040204" pitchFamily="34" charset="0"/>
                <a:ea typeface="Verdana" panose="020B0604030504040204" pitchFamily="34" charset="0"/>
                <a:cs typeface="Verdana" panose="020B0604030504040204" pitchFamily="34" charset="0"/>
              </a:rPr>
              <a:t>JLRWSale</a:t>
            </a:r>
            <a:r>
              <a:rPr lang="en-US" sz="2200" dirty="0">
                <a:latin typeface="Verdana" panose="020B0604030504040204" pitchFamily="34" charset="0"/>
                <a:ea typeface="Verdana" panose="020B0604030504040204" pitchFamily="34" charset="0"/>
                <a:cs typeface="Verdana" panose="020B0604030504040204" pitchFamily="34" charset="0"/>
              </a:rPr>
              <a:t>, Week 1, 138) is also a </a:t>
            </a:r>
            <a:r>
              <a:rPr lang="en-US" sz="2200" dirty="0" err="1">
                <a:latin typeface="Verdana" panose="020B0604030504040204" pitchFamily="34" charset="0"/>
                <a:ea typeface="Verdana" panose="020B0604030504040204" pitchFamily="34" charset="0"/>
                <a:cs typeface="Verdana" panose="020B0604030504040204" pitchFamily="34" charset="0"/>
              </a:rPr>
              <a:t>tupple</a:t>
            </a:r>
            <a:r>
              <a:rPr lang="en-US" sz="2200" dirty="0">
                <a:latin typeface="Verdana" panose="020B0604030504040204" pitchFamily="34" charset="0"/>
                <a:ea typeface="Verdana" panose="020B0604030504040204" pitchFamily="34" charset="0"/>
                <a:cs typeface="Verdana" panose="020B0604030504040204" pitchFamily="34" charset="0"/>
              </a:rPr>
              <a:t>, and gives JLR week 1 sales = 138. (Week 2, 232, ..., week 52, 186) means week 2 sales = 232 </a:t>
            </a:r>
            <a:r>
              <a:rPr lang="en-US" sz="2200" dirty="0" err="1">
                <a:latin typeface="Verdana" panose="020B0604030504040204" pitchFamily="34" charset="0"/>
                <a:ea typeface="Verdana" panose="020B0604030504040204" pitchFamily="34" charset="0"/>
                <a:cs typeface="Verdana" panose="020B0604030504040204" pitchFamily="34" charset="0"/>
              </a:rPr>
              <a:t>abd</a:t>
            </a:r>
            <a:r>
              <a:rPr lang="en-US" sz="2200" dirty="0">
                <a:latin typeface="Verdana" panose="020B0604030504040204" pitchFamily="34" charset="0"/>
                <a:ea typeface="Verdana" panose="020B0604030504040204" pitchFamily="34" charset="0"/>
                <a:cs typeface="Verdana" panose="020B0604030504040204" pitchFamily="34" charset="0"/>
              </a:rPr>
              <a:t> 52 sales = 186 JLRs.</a:t>
            </a:r>
          </a:p>
        </p:txBody>
      </p:sp>
    </p:spTree>
    <p:extLst>
      <p:ext uri="{BB962C8B-B14F-4D97-AF65-F5344CB8AC3E}">
        <p14:creationId xmlns:p14="http://schemas.microsoft.com/office/powerpoint/2010/main" val="15048997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477" y="0"/>
            <a:ext cx="11941791" cy="6148751"/>
          </a:xfrm>
        </p:spPr>
        <p:txBody>
          <a:bodyPr>
            <a:normAutofit/>
          </a:bodyPr>
          <a:lstStyle/>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Transaction </a:t>
            </a:r>
            <a:r>
              <a:rPr lang="en-US" sz="2200" dirty="0">
                <a:latin typeface="Verdana" panose="020B0604030504040204" pitchFamily="34" charset="0"/>
                <a:ea typeface="Verdana" panose="020B0604030504040204" pitchFamily="34" charset="0"/>
                <a:cs typeface="Verdana" panose="020B0604030504040204" pitchFamily="34" charset="0"/>
              </a:rPr>
              <a:t>means execution of instructions in two interrelated entities, such as a query and the database.</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Database transactional </a:t>
            </a:r>
            <a:r>
              <a:rPr lang="en-US" sz="2200" dirty="0">
                <a:latin typeface="Verdana" panose="020B0604030504040204" pitchFamily="34" charset="0"/>
                <a:ea typeface="Verdana" panose="020B0604030504040204" pitchFamily="34" charset="0"/>
                <a:cs typeface="Verdana" panose="020B0604030504040204" pitchFamily="34" charset="0"/>
              </a:rPr>
              <a:t>model refers to a model for transactions, such as the one following the ACID</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My SQL </a:t>
            </a:r>
            <a:r>
              <a:rPr lang="en-US" sz="2200" dirty="0">
                <a:latin typeface="Verdana" panose="020B0604030504040204" pitchFamily="34" charset="0"/>
                <a:ea typeface="Verdana" panose="020B0604030504040204" pitchFamily="34" charset="0"/>
                <a:cs typeface="Verdana" panose="020B0604030504040204" pitchFamily="34" charset="0"/>
              </a:rPr>
              <a:t>refers to a widely used open-source database, which excels as a content management server.</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Oracle</a:t>
            </a:r>
            <a:r>
              <a:rPr lang="en-US" sz="2200" dirty="0">
                <a:latin typeface="Verdana" panose="020B0604030504040204" pitchFamily="34" charset="0"/>
                <a:ea typeface="Verdana" panose="020B0604030504040204" pitchFamily="34" charset="0"/>
                <a:cs typeface="Verdana" panose="020B0604030504040204" pitchFamily="34" charset="0"/>
              </a:rPr>
              <a:t> refers to a widely used object-relational DBMS, written in the C++ language that provides applications integration with service-oriented architectures and has high reliability. Oracle has also released the NoSQL database system.</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DB2</a:t>
            </a:r>
            <a:r>
              <a:rPr lang="en-US" sz="2200" dirty="0">
                <a:latin typeface="Verdana" panose="020B0604030504040204" pitchFamily="34" charset="0"/>
                <a:ea typeface="Verdana" panose="020B0604030504040204" pitchFamily="34" charset="0"/>
                <a:cs typeface="Verdana" panose="020B0604030504040204" pitchFamily="34" charset="0"/>
              </a:rPr>
              <a:t> refers to a family of database server products from IBM with built-in support to handle advanced Big Data analytics.</a:t>
            </a: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8815811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477" y="141668"/>
            <a:ext cx="11941791" cy="6007083"/>
          </a:xfrm>
        </p:spPr>
        <p:txBody>
          <a:bodyPr>
            <a:normAutofit/>
          </a:bodyPr>
          <a:lstStyle/>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Sybase </a:t>
            </a:r>
            <a:r>
              <a:rPr lang="en-US" sz="2200" dirty="0">
                <a:latin typeface="Verdana" panose="020B0604030504040204" pitchFamily="34" charset="0"/>
                <a:ea typeface="Verdana" panose="020B0604030504040204" pitchFamily="34" charset="0"/>
                <a:cs typeface="Verdana" panose="020B0604030504040204" pitchFamily="34" charset="0"/>
              </a:rPr>
              <a:t>refers to database server based on relational model for businesses, primarily on UNIX. Sybase was the first enterprise-level DBMS in Linux.</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MS SQL server </a:t>
            </a:r>
            <a:r>
              <a:rPr lang="en-US" sz="2200" dirty="0">
                <a:latin typeface="Verdana" panose="020B0604030504040204" pitchFamily="34" charset="0"/>
                <a:ea typeface="Verdana" panose="020B0604030504040204" pitchFamily="34" charset="0"/>
                <a:cs typeface="Verdana" panose="020B0604030504040204" pitchFamily="34" charset="0"/>
              </a:rPr>
              <a:t>refers to a Microsoft-developed RDBMS for enterprise-level databases that supports both SQL and NoSQL architectures.</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PostgreSQL refers </a:t>
            </a:r>
            <a:r>
              <a:rPr lang="en-US" sz="2200" dirty="0">
                <a:latin typeface="Verdana" panose="020B0604030504040204" pitchFamily="34" charset="0"/>
                <a:ea typeface="Verdana" panose="020B0604030504040204" pitchFamily="34" charset="0"/>
                <a:cs typeface="Verdana" panose="020B0604030504040204" pitchFamily="34" charset="0"/>
              </a:rPr>
              <a:t>to an enterprise-level, object-relational DBMS. PostgreSQL uses procedural languages like Pen and Python, in addition to SQL.</a:t>
            </a:r>
          </a:p>
          <a:p>
            <a:pPr marL="0" indent="0" algn="just">
              <a:lnSpc>
                <a:spcPct val="150000"/>
              </a:lnSpc>
              <a:buNone/>
            </a:pPr>
            <a:endParaRPr lang="en-US" sz="2200" b="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3882750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3.2.1 NOSQL DATA STORE</a:t>
            </a:r>
          </a:p>
        </p:txBody>
      </p:sp>
      <p:sp>
        <p:nvSpPr>
          <p:cNvPr id="3" name="Content Placeholder 2"/>
          <p:cNvSpPr>
            <a:spLocks noGrp="1"/>
          </p:cNvSpPr>
          <p:nvPr>
            <p:ph idx="1"/>
          </p:nvPr>
        </p:nvSpPr>
        <p:spPr>
          <a:xfrm>
            <a:off x="136477" y="952461"/>
            <a:ext cx="11941791" cy="5196290"/>
          </a:xfrm>
        </p:spPr>
        <p:txBody>
          <a:bodyPr>
            <a:normAutofit/>
          </a:bodyPr>
          <a:lstStyle/>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SQL is a programming language based </a:t>
            </a:r>
            <a:r>
              <a:rPr lang="en-US" sz="2200" b="1" dirty="0">
                <a:latin typeface="Verdana" panose="020B0604030504040204" pitchFamily="34" charset="0"/>
                <a:ea typeface="Verdana" panose="020B0604030504040204" pitchFamily="34" charset="0"/>
                <a:cs typeface="Verdana" panose="020B0604030504040204" pitchFamily="34" charset="0"/>
              </a:rPr>
              <a:t>on relational algebra.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It is a declarative language and </a:t>
            </a:r>
            <a:r>
              <a:rPr lang="en-US" sz="2200" b="1" dirty="0">
                <a:latin typeface="Verdana" panose="020B0604030504040204" pitchFamily="34" charset="0"/>
                <a:ea typeface="Verdana" panose="020B0604030504040204" pitchFamily="34" charset="0"/>
                <a:cs typeface="Verdana" panose="020B0604030504040204" pitchFamily="34" charset="0"/>
              </a:rPr>
              <a:t>it defines the data schema . </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SQL creates databases and RDBMSs uses tabular data store with relational algebra. </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Tuples are </a:t>
            </a:r>
            <a:r>
              <a:rPr lang="en-US" sz="2200" dirty="0">
                <a:latin typeface="Verdana" panose="020B0604030504040204" pitchFamily="34" charset="0"/>
                <a:ea typeface="Verdana" panose="020B0604030504040204" pitchFamily="34" charset="0"/>
                <a:cs typeface="Verdana" panose="020B0604030504040204" pitchFamily="34" charset="0"/>
              </a:rPr>
              <a:t>named attributes</a:t>
            </a:r>
            <a:r>
              <a:rPr lang="en-US" sz="2200" b="1" dirty="0">
                <a:latin typeface="Verdana" panose="020B0604030504040204" pitchFamily="34" charset="0"/>
                <a:ea typeface="Verdana" panose="020B0604030504040204" pitchFamily="34" charset="0"/>
                <a:cs typeface="Verdana" panose="020B0604030504040204" pitchFamily="34" charset="0"/>
              </a:rPr>
              <a:t>. </a:t>
            </a:r>
            <a:r>
              <a:rPr lang="en-US" sz="2200" dirty="0">
                <a:latin typeface="Verdana" panose="020B0604030504040204" pitchFamily="34" charset="0"/>
                <a:ea typeface="Verdana" panose="020B0604030504040204" pitchFamily="34" charset="0"/>
                <a:cs typeface="Verdana" panose="020B0604030504040204" pitchFamily="34" charset="0"/>
              </a:rPr>
              <a:t>A tuple identifies uniquely by </a:t>
            </a:r>
            <a:r>
              <a:rPr lang="en-US" sz="2200" b="1" dirty="0">
                <a:latin typeface="Verdana" panose="020B0604030504040204" pitchFamily="34" charset="0"/>
                <a:ea typeface="Verdana" panose="020B0604030504040204" pitchFamily="34" charset="0"/>
                <a:cs typeface="Verdana" panose="020B0604030504040204" pitchFamily="34" charset="0"/>
              </a:rPr>
              <a:t>keys called candidate keys.</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Transactions on SQL databases </a:t>
            </a:r>
            <a:r>
              <a:rPr lang="en-US" sz="2200" b="1" dirty="0">
                <a:latin typeface="Verdana" panose="020B0604030504040204" pitchFamily="34" charset="0"/>
                <a:ea typeface="Verdana" panose="020B0604030504040204" pitchFamily="34" charset="0"/>
                <a:cs typeface="Verdana" panose="020B0604030504040204" pitchFamily="34" charset="0"/>
              </a:rPr>
              <a:t>exhibit ACID properties. ACID stands for atomicity, consistency, isolation and durability.</a:t>
            </a:r>
          </a:p>
          <a:p>
            <a:pPr marL="0" indent="0" algn="just">
              <a:lnSpc>
                <a:spcPct val="150000"/>
              </a:lnSpc>
              <a:buNone/>
            </a:pPr>
            <a:endParaRPr lang="en-US" sz="2200" b="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9380074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ACID Property Meaning</a:t>
            </a:r>
          </a:p>
        </p:txBody>
      </p:sp>
      <p:sp>
        <p:nvSpPr>
          <p:cNvPr id="3" name="Content Placeholder 2"/>
          <p:cNvSpPr>
            <a:spLocks noGrp="1"/>
          </p:cNvSpPr>
          <p:nvPr>
            <p:ph idx="1"/>
          </p:nvPr>
        </p:nvSpPr>
        <p:spPr>
          <a:xfrm>
            <a:off x="136477" y="952461"/>
            <a:ext cx="11941791" cy="5196290"/>
          </a:xfrm>
        </p:spPr>
        <p:txBody>
          <a:bodyPr>
            <a:normAutofit/>
          </a:bodyPr>
          <a:lstStyle/>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Atomicity </a:t>
            </a:r>
            <a:r>
              <a:rPr lang="en-US" sz="2200" dirty="0">
                <a:latin typeface="Verdana" panose="020B0604030504040204" pitchFamily="34" charset="0"/>
                <a:ea typeface="Verdana" panose="020B0604030504040204" pitchFamily="34" charset="0"/>
                <a:cs typeface="Verdana" panose="020B0604030504040204" pitchFamily="34" charset="0"/>
              </a:rPr>
              <a:t>of transaction means all operations in the transaction must complete, and if interrupted, then must be undone (rolled back). </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Consistency </a:t>
            </a:r>
            <a:r>
              <a:rPr lang="en-US" sz="2200" dirty="0">
                <a:latin typeface="Verdana" panose="020B0604030504040204" pitchFamily="34" charset="0"/>
                <a:ea typeface="Verdana" panose="020B0604030504040204" pitchFamily="34" charset="0"/>
                <a:cs typeface="Verdana" panose="020B0604030504040204" pitchFamily="34" charset="0"/>
              </a:rPr>
              <a:t>in transactions means that a transaction must maintain the integrity constraint, and follow the consistency principle. </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Isolation </a:t>
            </a:r>
            <a:r>
              <a:rPr lang="en-US" sz="2200" dirty="0">
                <a:latin typeface="Verdana" panose="020B0604030504040204" pitchFamily="34" charset="0"/>
                <a:ea typeface="Verdana" panose="020B0604030504040204" pitchFamily="34" charset="0"/>
                <a:cs typeface="Verdana" panose="020B0604030504040204" pitchFamily="34" charset="0"/>
              </a:rPr>
              <a:t>of transactions means two transactions of the database must be isolated from each other and done separately.</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Durability </a:t>
            </a:r>
            <a:r>
              <a:rPr lang="en-US" sz="2200" dirty="0">
                <a:latin typeface="Verdana" panose="020B0604030504040204" pitchFamily="34" charset="0"/>
                <a:ea typeface="Verdana" panose="020B0604030504040204" pitchFamily="34" charset="0"/>
                <a:cs typeface="Verdana" panose="020B0604030504040204" pitchFamily="34" charset="0"/>
              </a:rPr>
              <a:t>means a transaction must persist once completed. </a:t>
            </a:r>
          </a:p>
        </p:txBody>
      </p:sp>
    </p:spTree>
    <p:extLst>
      <p:ext uri="{BB962C8B-B14F-4D97-AF65-F5344CB8AC3E}">
        <p14:creationId xmlns:p14="http://schemas.microsoft.com/office/powerpoint/2010/main" val="2332017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fontScale="90000"/>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Triggers, Views and Schedules in SQL Databases</a:t>
            </a:r>
          </a:p>
        </p:txBody>
      </p:sp>
      <p:sp>
        <p:nvSpPr>
          <p:cNvPr id="3" name="Content Placeholder 2"/>
          <p:cNvSpPr>
            <a:spLocks noGrp="1"/>
          </p:cNvSpPr>
          <p:nvPr>
            <p:ph idx="1"/>
          </p:nvPr>
        </p:nvSpPr>
        <p:spPr>
          <a:xfrm>
            <a:off x="136477" y="952461"/>
            <a:ext cx="11941791" cy="5196290"/>
          </a:xfrm>
        </p:spPr>
        <p:txBody>
          <a:bodyPr>
            <a:normAutofit/>
          </a:bodyPr>
          <a:lstStyle/>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Trigger </a:t>
            </a:r>
            <a:r>
              <a:rPr lang="en-US" sz="2200" dirty="0">
                <a:latin typeface="Verdana" panose="020B0604030504040204" pitchFamily="34" charset="0"/>
                <a:ea typeface="Verdana" panose="020B0604030504040204" pitchFamily="34" charset="0"/>
                <a:cs typeface="Verdana" panose="020B0604030504040204" pitchFamily="34" charset="0"/>
              </a:rPr>
              <a:t>is a special stored procedure. Trigger executes when a specific action(s) occurs within a database, such as change in table data or actions such as UPDATE, INSERT and DELETE. For example, a Trigger store procedure inserts new columns in the columnar family data store.</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View</a:t>
            </a:r>
            <a:r>
              <a:rPr lang="en-US" sz="2200" dirty="0">
                <a:latin typeface="Verdana" panose="020B0604030504040204" pitchFamily="34" charset="0"/>
                <a:ea typeface="Verdana" panose="020B0604030504040204" pitchFamily="34" charset="0"/>
                <a:cs typeface="Verdana" panose="020B0604030504040204" pitchFamily="34" charset="0"/>
              </a:rPr>
              <a:t> refers to a logical construct, used in query statements. A View saves a division of complex query instructions and that reduces the query complexity. Viewing of a division is similar to a view of a table. View does not save like data at the table. Query statement when uses references to a view, the statement executes the View. Query (processing) planner combines the information in View definition with the remaining actions on the query. A query </a:t>
            </a:r>
          </a:p>
        </p:txBody>
      </p:sp>
    </p:spTree>
    <p:extLst>
      <p:ext uri="{BB962C8B-B14F-4D97-AF65-F5344CB8AC3E}">
        <p14:creationId xmlns:p14="http://schemas.microsoft.com/office/powerpoint/2010/main" val="2066699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477" y="952461"/>
            <a:ext cx="11941791" cy="5196290"/>
          </a:xfrm>
        </p:spPr>
        <p:txBody>
          <a:bodyPr>
            <a:normAutofit/>
          </a:bodyPr>
          <a:lstStyle/>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planner plans how to break a query into sub-queries for obtaining the required answer. View, hides the query complexity by dividing the query into smaller, more manageable pieces.</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Schedule </a:t>
            </a:r>
            <a:r>
              <a:rPr lang="en-US" sz="2200" dirty="0">
                <a:latin typeface="Verdana" panose="020B0604030504040204" pitchFamily="34" charset="0"/>
                <a:ea typeface="Verdana" panose="020B0604030504040204" pitchFamily="34" charset="0"/>
                <a:cs typeface="Verdana" panose="020B0604030504040204" pitchFamily="34" charset="0"/>
              </a:rPr>
              <a:t>refers to a chronological sequence of instructions which execute concurrently. When a transaction is in the schedule then all instructions of the transaction are included in the schedule. Scheduled order of instructions is maintained during the transaction. Scheduling enables execution of multiple transactions in allotted time intervals</a:t>
            </a:r>
          </a:p>
        </p:txBody>
      </p:sp>
    </p:spTree>
    <p:extLst>
      <p:ext uri="{BB962C8B-B14F-4D97-AF65-F5344CB8AC3E}">
        <p14:creationId xmlns:p14="http://schemas.microsoft.com/office/powerpoint/2010/main" val="20343227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Join in SQL Databases</a:t>
            </a:r>
          </a:p>
        </p:txBody>
      </p:sp>
      <p:sp>
        <p:nvSpPr>
          <p:cNvPr id="3" name="Content Placeholder 2"/>
          <p:cNvSpPr>
            <a:spLocks noGrp="1"/>
          </p:cNvSpPr>
          <p:nvPr>
            <p:ph idx="1"/>
          </p:nvPr>
        </p:nvSpPr>
        <p:spPr>
          <a:xfrm>
            <a:off x="136477" y="952461"/>
            <a:ext cx="11941791" cy="5196290"/>
          </a:xfrm>
        </p:spPr>
        <p:txBody>
          <a:bodyPr>
            <a:normAutofit/>
          </a:bodyPr>
          <a:lstStyle/>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SQL databases </a:t>
            </a:r>
            <a:r>
              <a:rPr lang="en-US" sz="2200" b="1" dirty="0">
                <a:latin typeface="Verdana" panose="020B0604030504040204" pitchFamily="34" charset="0"/>
                <a:ea typeface="Verdana" panose="020B0604030504040204" pitchFamily="34" charset="0"/>
                <a:cs typeface="Verdana" panose="020B0604030504040204" pitchFamily="34" charset="0"/>
              </a:rPr>
              <a:t>facilitate combining rows from two or more tables</a:t>
            </a:r>
            <a:r>
              <a:rPr lang="en-US" sz="2200" dirty="0">
                <a:latin typeface="Verdana" panose="020B0604030504040204" pitchFamily="34" charset="0"/>
                <a:ea typeface="Verdana" panose="020B0604030504040204" pitchFamily="34" charset="0"/>
                <a:cs typeface="Verdana" panose="020B0604030504040204" pitchFamily="34" charset="0"/>
              </a:rPr>
              <a:t>, based on the related columns in them.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Joins, if and only if a </a:t>
            </a:r>
            <a:r>
              <a:rPr lang="en-US" sz="2200" b="1" dirty="0">
                <a:latin typeface="Verdana" panose="020B0604030504040204" pitchFamily="34" charset="0"/>
                <a:ea typeface="Verdana" panose="020B0604030504040204" pitchFamily="34" charset="0"/>
                <a:cs typeface="Verdana" panose="020B0604030504040204" pitchFamily="34" charset="0"/>
              </a:rPr>
              <a:t>given Join condition satisfies</a:t>
            </a:r>
            <a:r>
              <a:rPr lang="en-US" sz="2200" dirty="0">
                <a:latin typeface="Verdana" panose="020B0604030504040204" pitchFamily="34" charset="0"/>
                <a:ea typeface="Verdana" panose="020B0604030504040204" pitchFamily="34" charset="0"/>
                <a:cs typeface="Verdana" panose="020B0604030504040204" pitchFamily="34" charset="0"/>
              </a:rPr>
              <a:t>. Number of Join operations specify using relational algebraic expressions.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SQL </a:t>
            </a:r>
            <a:r>
              <a:rPr lang="en-US" sz="2200" b="1" dirty="0">
                <a:latin typeface="Verdana" panose="020B0604030504040204" pitchFamily="34" charset="0"/>
                <a:ea typeface="Verdana" panose="020B0604030504040204" pitchFamily="34" charset="0"/>
                <a:cs typeface="Verdana" panose="020B0604030504040204" pitchFamily="34" charset="0"/>
              </a:rPr>
              <a:t>provides JOIN clause</a:t>
            </a:r>
            <a:r>
              <a:rPr lang="en-US" sz="2200" dirty="0">
                <a:latin typeface="Verdana" panose="020B0604030504040204" pitchFamily="34" charset="0"/>
                <a:ea typeface="Verdana" panose="020B0604030504040204" pitchFamily="34" charset="0"/>
                <a:cs typeface="Verdana" panose="020B0604030504040204" pitchFamily="34" charset="0"/>
              </a:rPr>
              <a:t>, which retrieves and joins the related data stored across multiple tables with a single command, Join.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For example, consider an SQL statement:</a:t>
            </a:r>
          </a:p>
        </p:txBody>
      </p:sp>
    </p:spTree>
    <p:extLst>
      <p:ext uri="{BB962C8B-B14F-4D97-AF65-F5344CB8AC3E}">
        <p14:creationId xmlns:p14="http://schemas.microsoft.com/office/powerpoint/2010/main" val="4876398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477" y="562708"/>
            <a:ext cx="11941791" cy="5586043"/>
          </a:xfrm>
        </p:spPr>
        <p:txBody>
          <a:bodyPr>
            <a:normAutofit lnSpcReduction="10000"/>
          </a:bodyPr>
          <a:lstStyle/>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Select </a:t>
            </a:r>
            <a:r>
              <a:rPr lang="en-US" sz="2200" b="1" dirty="0" err="1">
                <a:latin typeface="Verdana" panose="020B0604030504040204" pitchFamily="34" charset="0"/>
                <a:ea typeface="Verdana" panose="020B0604030504040204" pitchFamily="34" charset="0"/>
                <a:cs typeface="Verdana" panose="020B0604030504040204" pitchFamily="34" charset="0"/>
              </a:rPr>
              <a:t>KitKatSales</a:t>
            </a:r>
            <a:r>
              <a:rPr lang="en-US" sz="2200" b="1" dirty="0">
                <a:latin typeface="Verdana" panose="020B0604030504040204" pitchFamily="34" charset="0"/>
                <a:ea typeface="Verdana" panose="020B0604030504040204" pitchFamily="34" charset="0"/>
                <a:cs typeface="Verdana" panose="020B0604030504040204" pitchFamily="34" charset="0"/>
              </a:rPr>
              <a:t> From </a:t>
            </a:r>
            <a:r>
              <a:rPr lang="en-US" sz="2200" b="1" dirty="0" err="1">
                <a:latin typeface="Verdana" panose="020B0604030504040204" pitchFamily="34" charset="0"/>
                <a:ea typeface="Verdana" panose="020B0604030504040204" pitchFamily="34" charset="0"/>
                <a:cs typeface="Verdana" panose="020B0604030504040204" pitchFamily="34" charset="0"/>
              </a:rPr>
              <a:t>TransactionsTbl</a:t>
            </a:r>
            <a:r>
              <a:rPr lang="en-US" sz="2200" b="1" dirty="0">
                <a:latin typeface="Verdana" panose="020B0604030504040204" pitchFamily="34" charset="0"/>
                <a:ea typeface="Verdana" panose="020B0604030504040204" pitchFamily="34" charset="0"/>
                <a:cs typeface="Verdana" panose="020B0604030504040204" pitchFamily="34" charset="0"/>
              </a:rPr>
              <a:t> INNER JOIN </a:t>
            </a:r>
            <a:r>
              <a:rPr lang="en-US" sz="2200" b="1" dirty="0" err="1">
                <a:latin typeface="Verdana" panose="020B0604030504040204" pitchFamily="34" charset="0"/>
                <a:ea typeface="Verdana" panose="020B0604030504040204" pitchFamily="34" charset="0"/>
                <a:cs typeface="Verdana" panose="020B0604030504040204" pitchFamily="34" charset="0"/>
              </a:rPr>
              <a:t>ACVMSalesTbl</a:t>
            </a:r>
            <a:r>
              <a:rPr lang="en-US" sz="2200" b="1" dirty="0">
                <a:latin typeface="Verdana" panose="020B0604030504040204" pitchFamily="34" charset="0"/>
                <a:ea typeface="Verdana" panose="020B0604030504040204" pitchFamily="34" charset="0"/>
                <a:cs typeface="Verdana" panose="020B0604030504040204" pitchFamily="34" charset="0"/>
              </a:rPr>
              <a:t> ON </a:t>
            </a:r>
            <a:r>
              <a:rPr lang="en-US" sz="2200" b="1" dirty="0" err="1">
                <a:latin typeface="Verdana" panose="020B0604030504040204" pitchFamily="34" charset="0"/>
                <a:ea typeface="Verdana" panose="020B0604030504040204" pitchFamily="34" charset="0"/>
                <a:cs typeface="Verdana" panose="020B0604030504040204" pitchFamily="34" charset="0"/>
              </a:rPr>
              <a:t>TransactionsTbl.KitKatSales</a:t>
            </a:r>
            <a:r>
              <a:rPr lang="en-US" sz="2200" b="1" dirty="0">
                <a:latin typeface="Verdana" panose="020B0604030504040204" pitchFamily="34" charset="0"/>
                <a:ea typeface="Verdana" panose="020B0604030504040204" pitchFamily="34" charset="0"/>
                <a:cs typeface="Verdana" panose="020B0604030504040204" pitchFamily="34" charset="0"/>
              </a:rPr>
              <a:t> = </a:t>
            </a:r>
            <a:r>
              <a:rPr lang="en-US" sz="2200" b="1" dirty="0" err="1">
                <a:latin typeface="Verdana" panose="020B0604030504040204" pitchFamily="34" charset="0"/>
                <a:ea typeface="Verdana" panose="020B0604030504040204" pitchFamily="34" charset="0"/>
                <a:cs typeface="Verdana" panose="020B0604030504040204" pitchFamily="34" charset="0"/>
              </a:rPr>
              <a:t>TransactionsTbl.KitKatSales</a:t>
            </a:r>
            <a:r>
              <a:rPr lang="en-US" sz="2200" b="1" dirty="0">
                <a:latin typeface="Verdana" panose="020B0604030504040204" pitchFamily="34" charset="0"/>
                <a:ea typeface="Verdana" panose="020B0604030504040204" pitchFamily="34" charset="0"/>
                <a:cs typeface="Verdana" panose="020B0604030504040204" pitchFamily="34" charset="0"/>
              </a:rPr>
              <a:t>,</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The statement selects those records in a column named </a:t>
            </a:r>
            <a:r>
              <a:rPr lang="en-US" sz="2200" dirty="0" err="1">
                <a:latin typeface="Verdana" panose="020B0604030504040204" pitchFamily="34" charset="0"/>
                <a:ea typeface="Verdana" panose="020B0604030504040204" pitchFamily="34" charset="0"/>
                <a:cs typeface="Verdana" panose="020B0604030504040204" pitchFamily="34" charset="0"/>
              </a:rPr>
              <a:t>KitKatSales</a:t>
            </a:r>
            <a:r>
              <a:rPr lang="en-US" sz="2200" dirty="0">
                <a:latin typeface="Verdana" panose="020B0604030504040204" pitchFamily="34" charset="0"/>
                <a:ea typeface="Verdana" panose="020B0604030504040204" pitchFamily="34" charset="0"/>
                <a:cs typeface="Verdana" panose="020B0604030504040204" pitchFamily="34" charset="0"/>
              </a:rPr>
              <a:t> which match the values in two tables: one </a:t>
            </a:r>
            <a:r>
              <a:rPr lang="en-US" sz="2200" dirty="0" err="1">
                <a:latin typeface="Verdana" panose="020B0604030504040204" pitchFamily="34" charset="0"/>
                <a:ea typeface="Verdana" panose="020B0604030504040204" pitchFamily="34" charset="0"/>
                <a:cs typeface="Verdana" panose="020B0604030504040204" pitchFamily="34" charset="0"/>
              </a:rPr>
              <a:t>TransactionsTbl</a:t>
            </a:r>
            <a:r>
              <a:rPr lang="en-US" sz="2200" dirty="0">
                <a:latin typeface="Verdana" panose="020B0604030504040204" pitchFamily="34" charset="0"/>
                <a:ea typeface="Verdana" panose="020B0604030504040204" pitchFamily="34" charset="0"/>
                <a:cs typeface="Verdana" panose="020B0604030504040204" pitchFamily="34" charset="0"/>
              </a:rPr>
              <a:t> and other </a:t>
            </a:r>
            <a:r>
              <a:rPr lang="en-US" sz="2200" dirty="0" err="1">
                <a:latin typeface="Verdana" panose="020B0604030504040204" pitchFamily="34" charset="0"/>
                <a:ea typeface="Verdana" panose="020B0604030504040204" pitchFamily="34" charset="0"/>
                <a:cs typeface="Verdana" panose="020B0604030504040204" pitchFamily="34" charset="0"/>
              </a:rPr>
              <a:t>ACVMSalesTbl</a:t>
            </a:r>
            <a:r>
              <a:rPr lang="en-US" sz="2200" dirty="0">
                <a:latin typeface="Verdana" panose="020B0604030504040204" pitchFamily="34" charset="0"/>
                <a:ea typeface="Verdana" panose="020B0604030504040204" pitchFamily="34" charset="0"/>
                <a:cs typeface="Verdana" panose="020B0604030504040204" pitchFamily="34" charset="0"/>
              </a:rPr>
              <a:t>.</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RDBS Issues:</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Relational databases and RDBMS developed using SQL have </a:t>
            </a:r>
            <a:r>
              <a:rPr lang="en-US" sz="2200" b="1" dirty="0">
                <a:latin typeface="Verdana" panose="020B0604030504040204" pitchFamily="34" charset="0"/>
                <a:ea typeface="Verdana" panose="020B0604030504040204" pitchFamily="34" charset="0"/>
                <a:cs typeface="Verdana" panose="020B0604030504040204" pitchFamily="34" charset="0"/>
              </a:rPr>
              <a:t>issues of scalability and distributed design</a:t>
            </a:r>
            <a:r>
              <a:rPr lang="en-US" sz="2200" dirty="0">
                <a:latin typeface="Verdana" panose="020B0604030504040204" pitchFamily="34" charset="0"/>
                <a:ea typeface="Verdana" panose="020B0604030504040204" pitchFamily="34" charset="0"/>
                <a:cs typeface="Verdana" panose="020B0604030504040204" pitchFamily="34" charset="0"/>
              </a:rPr>
              <a:t>. This is because all tuples need to be on the same data node.</a:t>
            </a:r>
          </a:p>
          <a:p>
            <a:pPr marL="0" indent="0" algn="just">
              <a:lnSpc>
                <a:spcPct val="150000"/>
              </a:lnSpc>
              <a:buNone/>
            </a:pPr>
            <a:r>
              <a:rPr lang="en-US" sz="2400" dirty="0"/>
              <a:t>The traditional RDBMS has a </a:t>
            </a:r>
            <a:r>
              <a:rPr lang="en-US" sz="2400" b="1" dirty="0"/>
              <a:t>problem when storing the records beyond a certain physical storage limit</a:t>
            </a:r>
            <a:r>
              <a:rPr lang="en-US" sz="2400" dirty="0"/>
              <a:t>. This is because RDBMS </a:t>
            </a:r>
            <a:r>
              <a:rPr lang="en-US" sz="2400" b="1" dirty="0"/>
              <a:t>does not support horizontal scalability</a:t>
            </a:r>
            <a:endParaRPr lang="en-US" sz="2200" b="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5973647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Example</a:t>
            </a:r>
          </a:p>
        </p:txBody>
      </p:sp>
      <p:sp>
        <p:nvSpPr>
          <p:cNvPr id="3" name="Content Placeholder 2"/>
          <p:cNvSpPr>
            <a:spLocks noGrp="1"/>
          </p:cNvSpPr>
          <p:nvPr>
            <p:ph idx="1"/>
          </p:nvPr>
        </p:nvSpPr>
        <p:spPr>
          <a:xfrm>
            <a:off x="136477" y="952461"/>
            <a:ext cx="11941791" cy="5196290"/>
          </a:xfrm>
        </p:spPr>
        <p:txBody>
          <a:bodyPr>
            <a:normAutofit/>
          </a:bodyPr>
          <a:lstStyle/>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Consider </a:t>
            </a:r>
            <a:r>
              <a:rPr lang="en-US" sz="2200" b="1" dirty="0" err="1">
                <a:latin typeface="Verdana" panose="020B0604030504040204" pitchFamily="34" charset="0"/>
                <a:ea typeface="Verdana" panose="020B0604030504040204" pitchFamily="34" charset="0"/>
                <a:cs typeface="Verdana" panose="020B0604030504040204" pitchFamily="34" charset="0"/>
              </a:rPr>
              <a:t>sharding</a:t>
            </a:r>
            <a:r>
              <a:rPr lang="en-US" sz="2200" b="1" dirty="0">
                <a:latin typeface="Verdana" panose="020B0604030504040204" pitchFamily="34" charset="0"/>
                <a:ea typeface="Verdana" panose="020B0604030504040204" pitchFamily="34" charset="0"/>
                <a:cs typeface="Verdana" panose="020B0604030504040204" pitchFamily="34" charset="0"/>
              </a:rPr>
              <a:t> a big table in a DBMS into two. Assume writing first 0.1 million records (1 to 100000) in one table and from 100001 in another table. </a:t>
            </a:r>
          </a:p>
          <a:p>
            <a:pPr marL="0" indent="0" algn="just">
              <a:lnSpc>
                <a:spcPct val="150000"/>
              </a:lnSpc>
              <a:buNone/>
            </a:pPr>
            <a:r>
              <a:rPr lang="en-US" sz="2200" dirty="0" err="1">
                <a:latin typeface="Verdana" panose="020B0604030504040204" pitchFamily="34" charset="0"/>
                <a:ea typeface="Verdana" panose="020B0604030504040204" pitchFamily="34" charset="0"/>
                <a:cs typeface="Verdana" panose="020B0604030504040204" pitchFamily="34" charset="0"/>
              </a:rPr>
              <a:t>Sharding</a:t>
            </a:r>
            <a:r>
              <a:rPr lang="en-US" sz="2200" dirty="0">
                <a:latin typeface="Verdana" panose="020B0604030504040204" pitchFamily="34" charset="0"/>
                <a:ea typeface="Verdana" panose="020B0604030504040204" pitchFamily="34" charset="0"/>
                <a:cs typeface="Verdana" panose="020B0604030504040204" pitchFamily="34" charset="0"/>
              </a:rPr>
              <a:t> a database means breaking up into many, much smaller databases that share nothing, and can distribute across multiple servers. Handling of the Joins and managing data in the other related tables are cumbersome processes, when using the </a:t>
            </a:r>
            <a:r>
              <a:rPr lang="en-US" sz="2200" dirty="0" err="1">
                <a:latin typeface="Verdana" panose="020B0604030504040204" pitchFamily="34" charset="0"/>
                <a:ea typeface="Verdana" panose="020B0604030504040204" pitchFamily="34" charset="0"/>
                <a:cs typeface="Verdana" panose="020B0604030504040204" pitchFamily="34" charset="0"/>
              </a:rPr>
              <a:t>sharding</a:t>
            </a:r>
            <a:r>
              <a:rPr lang="en-US" sz="2200" dirty="0">
                <a:latin typeface="Verdana" panose="020B0604030504040204" pitchFamily="34" charset="0"/>
                <a:ea typeface="Verdana" panose="020B0604030504040204" pitchFamily="34" charset="0"/>
                <a:cs typeface="Verdana" panose="020B0604030504040204" pitchFamily="34" charset="0"/>
              </a:rPr>
              <a:t>.</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The problem continues when data has </a:t>
            </a:r>
            <a:r>
              <a:rPr lang="en-US" sz="2200" b="1" dirty="0">
                <a:latin typeface="Verdana" panose="020B0604030504040204" pitchFamily="34" charset="0"/>
                <a:ea typeface="Verdana" panose="020B0604030504040204" pitchFamily="34" charset="0"/>
                <a:cs typeface="Verdana" panose="020B0604030504040204" pitchFamily="34" charset="0"/>
              </a:rPr>
              <a:t>no defined number of fields </a:t>
            </a:r>
            <a:r>
              <a:rPr lang="en-US" sz="2200" dirty="0">
                <a:latin typeface="Verdana" panose="020B0604030504040204" pitchFamily="34" charset="0"/>
                <a:ea typeface="Verdana" panose="020B0604030504040204" pitchFamily="34" charset="0"/>
                <a:cs typeface="Verdana" panose="020B0604030504040204" pitchFamily="34" charset="0"/>
              </a:rPr>
              <a:t>and </a:t>
            </a:r>
            <a:r>
              <a:rPr lang="en-US" sz="2400" b="1" dirty="0"/>
              <a:t>formats.</a:t>
            </a:r>
            <a:endParaRPr lang="en-US" sz="2200" dirty="0">
              <a:latin typeface="Verdana" panose="020B0604030504040204" pitchFamily="34" charset="0"/>
              <a:ea typeface="Verdana" panose="020B0604030504040204" pitchFamily="34" charset="0"/>
              <a:cs typeface="Verdana" panose="020B0604030504040204" pitchFamily="34" charset="0"/>
            </a:endParaRPr>
          </a:p>
          <a:p>
            <a:pPr marL="0" indent="0" algn="just">
              <a:lnSpc>
                <a:spcPct val="150000"/>
              </a:lnSpc>
              <a:buNone/>
            </a:pPr>
            <a:endParaRPr lang="en-US" sz="2200" b="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6423740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477" y="218941"/>
            <a:ext cx="11941791" cy="5929810"/>
          </a:xfrm>
        </p:spPr>
        <p:txBody>
          <a:bodyPr>
            <a:normAutofit/>
          </a:bodyPr>
          <a:lstStyle/>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For example, the data associated with the choice of chocolate </a:t>
            </a:r>
            <a:r>
              <a:rPr lang="en-US" sz="2200" dirty="0" err="1">
                <a:latin typeface="Verdana" panose="020B0604030504040204" pitchFamily="34" charset="0"/>
                <a:ea typeface="Verdana" panose="020B0604030504040204" pitchFamily="34" charset="0"/>
                <a:cs typeface="Verdana" panose="020B0604030504040204" pitchFamily="34" charset="0"/>
              </a:rPr>
              <a:t>flavours</a:t>
            </a:r>
            <a:r>
              <a:rPr lang="en-US" sz="2200" dirty="0">
                <a:latin typeface="Verdana" panose="020B0604030504040204" pitchFamily="34" charset="0"/>
                <a:ea typeface="Verdana" panose="020B0604030504040204" pitchFamily="34" charset="0"/>
                <a:cs typeface="Verdana" panose="020B0604030504040204" pitchFamily="34" charset="0"/>
              </a:rPr>
              <a:t> of the users of ACVM. Some users provide a single choice, while some users provide two choices, and a few others want to fill three best </a:t>
            </a:r>
            <a:r>
              <a:rPr lang="en-US" sz="2200" dirty="0" err="1">
                <a:latin typeface="Verdana" panose="020B0604030504040204" pitchFamily="34" charset="0"/>
                <a:ea typeface="Verdana" panose="020B0604030504040204" pitchFamily="34" charset="0"/>
                <a:cs typeface="Verdana" panose="020B0604030504040204" pitchFamily="34" charset="0"/>
              </a:rPr>
              <a:t>flavours</a:t>
            </a:r>
            <a:r>
              <a:rPr lang="en-US" sz="2200" dirty="0">
                <a:latin typeface="Verdana" panose="020B0604030504040204" pitchFamily="34" charset="0"/>
                <a:ea typeface="Verdana" panose="020B0604030504040204" pitchFamily="34" charset="0"/>
                <a:cs typeface="Verdana" panose="020B0604030504040204" pitchFamily="34" charset="0"/>
              </a:rPr>
              <a:t> of their choice.</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User Id	Choice</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1		Dairy Milk</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2		Dairy Milk, Kit Kat</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3		KitKat, Snicker, Munch</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Defining a field becomes tough </a:t>
            </a:r>
            <a:r>
              <a:rPr lang="en-US" sz="2200" dirty="0">
                <a:latin typeface="Verdana" panose="020B0604030504040204" pitchFamily="34" charset="0"/>
                <a:ea typeface="Verdana" panose="020B0604030504040204" pitchFamily="34" charset="0"/>
                <a:cs typeface="Verdana" panose="020B0604030504040204" pitchFamily="34" charset="0"/>
              </a:rPr>
              <a:t>when a field in the database offers choice between two or many. This makes </a:t>
            </a:r>
            <a:r>
              <a:rPr lang="en-US" sz="2200" b="1" dirty="0">
                <a:latin typeface="Verdana" panose="020B0604030504040204" pitchFamily="34" charset="0"/>
                <a:ea typeface="Verdana" panose="020B0604030504040204" pitchFamily="34" charset="0"/>
                <a:cs typeface="Verdana" panose="020B0604030504040204" pitchFamily="34" charset="0"/>
              </a:rPr>
              <a:t>RDBMS unsuitable </a:t>
            </a:r>
            <a:r>
              <a:rPr lang="en-US" sz="2200" dirty="0">
                <a:latin typeface="Verdana" panose="020B0604030504040204" pitchFamily="34" charset="0"/>
                <a:ea typeface="Verdana" panose="020B0604030504040204" pitchFamily="34" charset="0"/>
                <a:cs typeface="Verdana" panose="020B0604030504040204" pitchFamily="34" charset="0"/>
              </a:rPr>
              <a:t>for data management in Big Data environments as well as data in their real forms.</a:t>
            </a:r>
          </a:p>
          <a:p>
            <a:pPr marL="0" indent="0" algn="just">
              <a:lnSpc>
                <a:spcPct val="150000"/>
              </a:lnSpc>
              <a:buNone/>
            </a:pPr>
            <a:endParaRPr lang="en-US" sz="2200" b="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9072603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3.2.1 NoSQL</a:t>
            </a:r>
          </a:p>
        </p:txBody>
      </p:sp>
      <p:sp>
        <p:nvSpPr>
          <p:cNvPr id="3" name="Content Placeholder 2"/>
          <p:cNvSpPr>
            <a:spLocks noGrp="1"/>
          </p:cNvSpPr>
          <p:nvPr>
            <p:ph idx="1"/>
          </p:nvPr>
        </p:nvSpPr>
        <p:spPr>
          <a:xfrm>
            <a:off x="136477" y="952461"/>
            <a:ext cx="11941791" cy="5196290"/>
          </a:xfrm>
        </p:spPr>
        <p:txBody>
          <a:bodyPr>
            <a:normAutofit/>
          </a:bodyPr>
          <a:lstStyle/>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`NoSQL' term conveys two different meanings: </a:t>
            </a:r>
          </a:p>
          <a:p>
            <a:pPr marL="514350" indent="-514350" algn="just">
              <a:lnSpc>
                <a:spcPct val="150000"/>
              </a:lnSpc>
              <a:buAutoNum type="romanLcParenBoth"/>
            </a:pPr>
            <a:r>
              <a:rPr lang="en-US" sz="2200" b="1" dirty="0">
                <a:latin typeface="Verdana" panose="020B0604030504040204" pitchFamily="34" charset="0"/>
                <a:ea typeface="Verdana" panose="020B0604030504040204" pitchFamily="34" charset="0"/>
                <a:cs typeface="Verdana" panose="020B0604030504040204" pitchFamily="34" charset="0"/>
              </a:rPr>
              <a:t>does not follow SQL compliant formats, </a:t>
            </a:r>
          </a:p>
          <a:p>
            <a:pPr marL="514350" indent="-514350" algn="just">
              <a:lnSpc>
                <a:spcPct val="150000"/>
              </a:lnSpc>
              <a:buAutoNum type="romanLcParenBoth"/>
            </a:pPr>
            <a:r>
              <a:rPr lang="en-US" sz="2200" b="1" dirty="0">
                <a:latin typeface="Verdana" panose="020B0604030504040204" pitchFamily="34" charset="0"/>
                <a:ea typeface="Verdana" panose="020B0604030504040204" pitchFamily="34" charset="0"/>
                <a:cs typeface="Verdana" panose="020B0604030504040204" pitchFamily="34" charset="0"/>
              </a:rPr>
              <a:t> "Not only SQL" use SQL compliant formats with variety of other  querying and access methods.</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NoSQL is a new approach of thinking about databases,</a:t>
            </a:r>
            <a:r>
              <a:rPr lang="en-US" sz="2200" b="1" dirty="0">
                <a:latin typeface="Verdana" panose="020B0604030504040204" pitchFamily="34" charset="0"/>
                <a:ea typeface="Verdana" panose="020B0604030504040204" pitchFamily="34" charset="0"/>
                <a:cs typeface="Verdana" panose="020B0604030504040204" pitchFamily="34" charset="0"/>
              </a:rPr>
              <a:t> such as schema flexibility, simple relationships, dynamic schemas, auto </a:t>
            </a:r>
            <a:r>
              <a:rPr lang="en-US" sz="2200" b="1" dirty="0" err="1">
                <a:latin typeface="Verdana" panose="020B0604030504040204" pitchFamily="34" charset="0"/>
                <a:ea typeface="Verdana" panose="020B0604030504040204" pitchFamily="34" charset="0"/>
                <a:cs typeface="Verdana" panose="020B0604030504040204" pitchFamily="34" charset="0"/>
              </a:rPr>
              <a:t>sharding</a:t>
            </a:r>
            <a:r>
              <a:rPr lang="en-US" sz="2200" b="1" dirty="0">
                <a:latin typeface="Verdana" panose="020B0604030504040204" pitchFamily="34" charset="0"/>
                <a:ea typeface="Verdana" panose="020B0604030504040204" pitchFamily="34" charset="0"/>
                <a:cs typeface="Verdana" panose="020B0604030504040204" pitchFamily="34" charset="0"/>
              </a:rPr>
              <a:t>, replication, integrated caching, horizontal scalability of shards, distributable tuples, semi-structures data and flexibility in approach.</a:t>
            </a:r>
          </a:p>
        </p:txBody>
      </p:sp>
    </p:spTree>
    <p:extLst>
      <p:ext uri="{BB962C8B-B14F-4D97-AF65-F5344CB8AC3E}">
        <p14:creationId xmlns:p14="http://schemas.microsoft.com/office/powerpoint/2010/main" val="20097387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Issues with NoSQL</a:t>
            </a:r>
          </a:p>
        </p:txBody>
      </p:sp>
      <p:sp>
        <p:nvSpPr>
          <p:cNvPr id="3" name="Content Placeholder 2"/>
          <p:cNvSpPr>
            <a:spLocks noGrp="1"/>
          </p:cNvSpPr>
          <p:nvPr>
            <p:ph idx="1"/>
          </p:nvPr>
        </p:nvSpPr>
        <p:spPr>
          <a:xfrm>
            <a:off x="136477" y="952461"/>
            <a:ext cx="11941791" cy="5196290"/>
          </a:xfrm>
        </p:spPr>
        <p:txBody>
          <a:bodyPr>
            <a:normAutofit/>
          </a:bodyPr>
          <a:lstStyle/>
          <a:p>
            <a:pPr algn="just">
              <a:lnSpc>
                <a:spcPct val="150000"/>
              </a:lnSpc>
              <a:buFontTx/>
              <a:buChar char="-"/>
            </a:pPr>
            <a:r>
              <a:rPr lang="en-US" sz="2200" b="1" dirty="0">
                <a:latin typeface="Verdana" panose="020B0604030504040204" pitchFamily="34" charset="0"/>
                <a:ea typeface="Verdana" panose="020B0604030504040204" pitchFamily="34" charset="0"/>
                <a:cs typeface="Verdana" panose="020B0604030504040204" pitchFamily="34" charset="0"/>
              </a:rPr>
              <a:t>lack of standardization in approaches, </a:t>
            </a:r>
          </a:p>
          <a:p>
            <a:pPr algn="just">
              <a:lnSpc>
                <a:spcPct val="150000"/>
              </a:lnSpc>
              <a:buFontTx/>
              <a:buChar char="-"/>
            </a:pPr>
            <a:r>
              <a:rPr lang="en-US" sz="2200" b="1" dirty="0">
                <a:latin typeface="Verdana" panose="020B0604030504040204" pitchFamily="34" charset="0"/>
                <a:ea typeface="Verdana" panose="020B0604030504040204" pitchFamily="34" charset="0"/>
                <a:cs typeface="Verdana" panose="020B0604030504040204" pitchFamily="34" charset="0"/>
              </a:rPr>
              <a:t>processing difficulties for complex queries.</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Big Data NoSQL or Not-Only SQL</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NoSQL DB does not require specialized RDBMS like storage and hardware for processing.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Storage can be on a cloud. </a:t>
            </a:r>
          </a:p>
        </p:txBody>
      </p:sp>
    </p:spTree>
    <p:extLst>
      <p:ext uri="{BB962C8B-B14F-4D97-AF65-F5344CB8AC3E}">
        <p14:creationId xmlns:p14="http://schemas.microsoft.com/office/powerpoint/2010/main" val="4088485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fontScale="90000"/>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NoSQL data store characteristics are as follows:</a:t>
            </a:r>
          </a:p>
        </p:txBody>
      </p:sp>
      <p:sp>
        <p:nvSpPr>
          <p:cNvPr id="3" name="Content Placeholder 2"/>
          <p:cNvSpPr>
            <a:spLocks noGrp="1"/>
          </p:cNvSpPr>
          <p:nvPr>
            <p:ph idx="1"/>
          </p:nvPr>
        </p:nvSpPr>
        <p:spPr>
          <a:xfrm>
            <a:off x="136477" y="952461"/>
            <a:ext cx="11941791" cy="5196290"/>
          </a:xfrm>
        </p:spPr>
        <p:txBody>
          <a:bodyPr>
            <a:normAutofit fontScale="77500" lnSpcReduction="20000"/>
          </a:bodyPr>
          <a:lstStyle/>
          <a:p>
            <a:pPr marL="457200" indent="-457200" algn="just">
              <a:lnSpc>
                <a:spcPct val="150000"/>
              </a:lnSpc>
              <a:buAutoNum type="arabicPeriod"/>
            </a:pPr>
            <a:r>
              <a:rPr lang="en-US" sz="2200" dirty="0">
                <a:latin typeface="Verdana" panose="020B0604030504040204" pitchFamily="34" charset="0"/>
                <a:ea typeface="Verdana" panose="020B0604030504040204" pitchFamily="34" charset="0"/>
                <a:cs typeface="Verdana" panose="020B0604030504040204" pitchFamily="34" charset="0"/>
              </a:rPr>
              <a:t>NoSQL is a </a:t>
            </a:r>
            <a:r>
              <a:rPr lang="en-US" sz="2200" b="1" dirty="0">
                <a:latin typeface="Verdana" panose="020B0604030504040204" pitchFamily="34" charset="0"/>
                <a:ea typeface="Verdana" panose="020B0604030504040204" pitchFamily="34" charset="0"/>
                <a:cs typeface="Verdana" panose="020B0604030504040204" pitchFamily="34" charset="0"/>
              </a:rPr>
              <a:t>class of non-relational data storage system </a:t>
            </a:r>
            <a:r>
              <a:rPr lang="en-US" sz="2200" dirty="0">
                <a:latin typeface="Verdana" panose="020B0604030504040204" pitchFamily="34" charset="0"/>
                <a:ea typeface="Verdana" panose="020B0604030504040204" pitchFamily="34" charset="0"/>
                <a:cs typeface="Verdana" panose="020B0604030504040204" pitchFamily="34" charset="0"/>
              </a:rPr>
              <a:t>with flexible data model. Examples of NoSQL data-architecture patterns of datasets are </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	- key-value pairs, </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	- name/value pairs, </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	- Column family Big-data store, </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	- Tabular data store, </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	- Cassandra (used in Facebook/Apache), </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	- </a:t>
            </a:r>
            <a:r>
              <a:rPr lang="en-US" sz="2200" b="1" dirty="0" err="1">
                <a:latin typeface="Verdana" panose="020B0604030504040204" pitchFamily="34" charset="0"/>
                <a:ea typeface="Verdana" panose="020B0604030504040204" pitchFamily="34" charset="0"/>
                <a:cs typeface="Verdana" panose="020B0604030504040204" pitchFamily="34" charset="0"/>
              </a:rPr>
              <a:t>HBase</a:t>
            </a:r>
            <a:r>
              <a:rPr lang="en-US" sz="2200" b="1" dirty="0">
                <a:latin typeface="Verdana" panose="020B0604030504040204" pitchFamily="34" charset="0"/>
                <a:ea typeface="Verdana" panose="020B0604030504040204" pitchFamily="34" charset="0"/>
                <a:cs typeface="Verdana" panose="020B0604030504040204" pitchFamily="34" charset="0"/>
              </a:rPr>
              <a:t>, hash table [Dynamo (Amazon S3)], </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	- JSON (</a:t>
            </a:r>
            <a:r>
              <a:rPr lang="en-US" sz="2200" b="1" dirty="0" err="1">
                <a:latin typeface="Verdana" panose="020B0604030504040204" pitchFamily="34" charset="0"/>
                <a:ea typeface="Verdana" panose="020B0604030504040204" pitchFamily="34" charset="0"/>
                <a:cs typeface="Verdana" panose="020B0604030504040204" pitchFamily="34" charset="0"/>
              </a:rPr>
              <a:t>CouchDB</a:t>
            </a:r>
            <a:r>
              <a:rPr lang="en-US" sz="2200" b="1" dirty="0">
                <a:latin typeface="Verdana" panose="020B0604030504040204" pitchFamily="34" charset="0"/>
                <a:ea typeface="Verdana" panose="020B0604030504040204" pitchFamily="34" charset="0"/>
                <a:cs typeface="Verdana" panose="020B0604030504040204" pitchFamily="34" charset="0"/>
              </a:rPr>
              <a:t>), JSON (PNUTS), </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	- JSON (MongoDB), Graph Store, Object Store, ordered keys and semi-structured data </a:t>
            </a:r>
            <a:r>
              <a:rPr lang="en-US" sz="2200" dirty="0">
                <a:latin typeface="Verdana" panose="020B0604030504040204" pitchFamily="34" charset="0"/>
                <a:ea typeface="Verdana" panose="020B0604030504040204" pitchFamily="34" charset="0"/>
                <a:cs typeface="Verdana" panose="020B0604030504040204" pitchFamily="34" charset="0"/>
              </a:rPr>
              <a:t>storage systems.</a:t>
            </a:r>
          </a:p>
          <a:p>
            <a:pPr marL="0" indent="0" algn="just">
              <a:lnSpc>
                <a:spcPct val="150000"/>
              </a:lnSpc>
              <a:buNone/>
            </a:pPr>
            <a:endParaRPr lang="en-US" sz="2200" b="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9407438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477" y="952461"/>
            <a:ext cx="11941791" cy="5196290"/>
          </a:xfrm>
        </p:spPr>
        <p:txBody>
          <a:bodyPr>
            <a:normAutofit/>
          </a:bodyPr>
          <a:lstStyle/>
          <a:p>
            <a:pPr marL="457200" indent="-457200" algn="just">
              <a:lnSpc>
                <a:spcPct val="150000"/>
              </a:lnSpc>
              <a:buAutoNum type="arabicPeriod" startAt="2"/>
            </a:pPr>
            <a:r>
              <a:rPr lang="en-US" sz="2200" b="1" dirty="0">
                <a:latin typeface="Verdana" panose="020B0604030504040204" pitchFamily="34" charset="0"/>
                <a:ea typeface="Verdana" panose="020B0604030504040204" pitchFamily="34" charset="0"/>
                <a:cs typeface="Verdana" panose="020B0604030504040204" pitchFamily="34" charset="0"/>
              </a:rPr>
              <a:t>NoSQL not necessarily has a fixed schema, </a:t>
            </a:r>
            <a:r>
              <a:rPr lang="en-US" sz="2200" dirty="0">
                <a:latin typeface="Verdana" panose="020B0604030504040204" pitchFamily="34" charset="0"/>
                <a:ea typeface="Verdana" panose="020B0604030504040204" pitchFamily="34" charset="0"/>
                <a:cs typeface="Verdana" panose="020B0604030504040204" pitchFamily="34" charset="0"/>
              </a:rPr>
              <a:t>such as table;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	do not use the concept of Joins (in distributed data storage systems);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	Data written at one node can be replicated to multiple nodes. Data store is 	thus fault-tolerant.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	The store can be partitioned into unshared shards.</a:t>
            </a:r>
          </a:p>
          <a:p>
            <a:pPr marL="0" indent="0" algn="just">
              <a:lnSpc>
                <a:spcPct val="150000"/>
              </a:lnSpc>
              <a:buNone/>
            </a:pPr>
            <a:endParaRPr lang="en-US" sz="2200" b="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4857428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477" y="952461"/>
            <a:ext cx="11941791" cy="5196290"/>
          </a:xfrm>
        </p:spPr>
        <p:txBody>
          <a:bodyPr>
            <a:normAutofit/>
          </a:bodyPr>
          <a:lstStyle/>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Features in NoSQL Transactions NoSQL transactions have following features:</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a:t>
            </a:r>
            <a:r>
              <a:rPr lang="en-US" sz="2200" dirty="0" err="1">
                <a:latin typeface="Verdana" panose="020B0604030504040204" pitchFamily="34" charset="0"/>
                <a:ea typeface="Verdana" panose="020B0604030504040204" pitchFamily="34" charset="0"/>
                <a:cs typeface="Verdana" panose="020B0604030504040204" pitchFamily="34" charset="0"/>
              </a:rPr>
              <a:t>i</a:t>
            </a:r>
            <a:r>
              <a:rPr lang="en-US" sz="2200" dirty="0">
                <a:latin typeface="Verdana" panose="020B0604030504040204" pitchFamily="34" charset="0"/>
                <a:ea typeface="Verdana" panose="020B0604030504040204" pitchFamily="34" charset="0"/>
                <a:cs typeface="Verdana" panose="020B0604030504040204" pitchFamily="34" charset="0"/>
              </a:rPr>
              <a:t>)	Relax one or more of the ACID properties.</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(ii)	Characterize by two out of three properties (consistency, availability and 	partitions) of CAP theorem, two are at least present for the 	application/service/process.</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(iii)	Can be characterized by BASE properties  (Basically Available, Soft State, 	Eventual consistency) principles</a:t>
            </a:r>
          </a:p>
          <a:p>
            <a:pPr marL="0" indent="0" algn="just">
              <a:lnSpc>
                <a:spcPct val="150000"/>
              </a:lnSpc>
              <a:buNone/>
            </a:pPr>
            <a:endParaRPr lang="en-US" sz="2200" b="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3592404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BASE Properties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49572628"/>
              </p:ext>
            </p:extLst>
          </p:nvPr>
        </p:nvGraphicFramePr>
        <p:xfrm>
          <a:off x="888641" y="1223493"/>
          <a:ext cx="8693241" cy="5143945"/>
        </p:xfrm>
        <a:graphic>
          <a:graphicData uri="http://schemas.openxmlformats.org/drawingml/2006/table">
            <a:tbl>
              <a:tblPr/>
              <a:tblGrid>
                <a:gridCol w="2897747">
                  <a:extLst>
                    <a:ext uri="{9D8B030D-6E8A-4147-A177-3AD203B41FA5}">
                      <a16:colId xmlns:a16="http://schemas.microsoft.com/office/drawing/2014/main" val="20000"/>
                    </a:ext>
                  </a:extLst>
                </a:gridCol>
                <a:gridCol w="2897747">
                  <a:extLst>
                    <a:ext uri="{9D8B030D-6E8A-4147-A177-3AD203B41FA5}">
                      <a16:colId xmlns:a16="http://schemas.microsoft.com/office/drawing/2014/main" val="20001"/>
                    </a:ext>
                  </a:extLst>
                </a:gridCol>
                <a:gridCol w="2897747">
                  <a:extLst>
                    <a:ext uri="{9D8B030D-6E8A-4147-A177-3AD203B41FA5}">
                      <a16:colId xmlns:a16="http://schemas.microsoft.com/office/drawing/2014/main" val="20002"/>
                    </a:ext>
                  </a:extLst>
                </a:gridCol>
              </a:tblGrid>
              <a:tr h="924419">
                <a:tc rowSpan="4">
                  <a:txBody>
                    <a:bodyPr/>
                    <a:lstStyle/>
                    <a:p>
                      <a:pPr algn="l"/>
                      <a:r>
                        <a:rPr lang="en-US" sz="2400" dirty="0">
                          <a:effectLst/>
                        </a:rPr>
                        <a:t>BASE</a:t>
                      </a:r>
                    </a:p>
                  </a:txBody>
                  <a:tcPr marL="47625" marR="47625" marT="47625" marB="47625">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tcPr>
                </a:tc>
                <a:tc>
                  <a:txBody>
                    <a:bodyPr/>
                    <a:lstStyle/>
                    <a:p>
                      <a:pPr algn="l"/>
                      <a:r>
                        <a:rPr lang="en-US" sz="2400">
                          <a:effectLst/>
                        </a:rPr>
                        <a:t>Optimistic behavior</a:t>
                      </a:r>
                    </a:p>
                  </a:txBody>
                  <a:tcPr marL="47625" marR="47625" marT="47625" marB="47625">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tcPr>
                </a:tc>
                <a:tc>
                  <a:txBody>
                    <a:bodyPr/>
                    <a:lstStyle/>
                    <a:p>
                      <a:pPr algn="l"/>
                      <a:r>
                        <a:rPr lang="en-US" sz="2400">
                          <a:effectLst/>
                        </a:rPr>
                        <a:t>Accept temporary database inconsistencies</a:t>
                      </a:r>
                    </a:p>
                  </a:txBody>
                  <a:tcPr marL="47625" marR="47625" marT="47625" marB="47625">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tcPr>
                </a:tc>
                <a:extLst>
                  <a:ext uri="{0D108BD9-81ED-4DB2-BD59-A6C34878D82A}">
                    <a16:rowId xmlns:a16="http://schemas.microsoft.com/office/drawing/2014/main" val="10000"/>
                  </a:ext>
                </a:extLst>
              </a:tr>
              <a:tr h="648244">
                <a:tc vMerge="1">
                  <a:txBody>
                    <a:bodyPr/>
                    <a:lstStyle/>
                    <a:p>
                      <a:endParaRPr lang="en-US"/>
                    </a:p>
                  </a:txBody>
                  <a:tcPr/>
                </a:tc>
                <a:tc>
                  <a:txBody>
                    <a:bodyPr/>
                    <a:lstStyle/>
                    <a:p>
                      <a:pPr algn="l"/>
                      <a:r>
                        <a:rPr lang="en-US" sz="2400">
                          <a:effectLst/>
                        </a:rPr>
                        <a:t>Basically Available</a:t>
                      </a:r>
                    </a:p>
                  </a:txBody>
                  <a:tcPr marL="47625" marR="47625" marT="47625" marB="47625">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tcPr>
                </a:tc>
                <a:tc>
                  <a:txBody>
                    <a:bodyPr/>
                    <a:lstStyle/>
                    <a:p>
                      <a:pPr algn="l"/>
                      <a:r>
                        <a:rPr lang="en-US" sz="2400">
                          <a:effectLst/>
                        </a:rPr>
                        <a:t>Availability by replication</a:t>
                      </a:r>
                    </a:p>
                  </a:txBody>
                  <a:tcPr marL="47625" marR="47625" marT="47625" marB="47625">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tcPr>
                </a:tc>
                <a:extLst>
                  <a:ext uri="{0D108BD9-81ED-4DB2-BD59-A6C34878D82A}">
                    <a16:rowId xmlns:a16="http://schemas.microsoft.com/office/drawing/2014/main" val="10001"/>
                  </a:ext>
                </a:extLst>
              </a:tr>
              <a:tr h="1200595">
                <a:tc vMerge="1">
                  <a:txBody>
                    <a:bodyPr/>
                    <a:lstStyle/>
                    <a:p>
                      <a:endParaRPr lang="en-US"/>
                    </a:p>
                  </a:txBody>
                  <a:tcPr/>
                </a:tc>
                <a:tc>
                  <a:txBody>
                    <a:bodyPr/>
                    <a:lstStyle/>
                    <a:p>
                      <a:pPr algn="l"/>
                      <a:r>
                        <a:rPr lang="en-US" sz="2400">
                          <a:effectLst/>
                        </a:rPr>
                        <a:t>Soft state</a:t>
                      </a:r>
                    </a:p>
                  </a:txBody>
                  <a:tcPr marL="47625" marR="47625" marT="47625" marB="47625">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tcPr>
                </a:tc>
                <a:tc>
                  <a:txBody>
                    <a:bodyPr/>
                    <a:lstStyle/>
                    <a:p>
                      <a:pPr algn="l"/>
                      <a:r>
                        <a:rPr lang="en-US" sz="2400" dirty="0">
                          <a:effectLst/>
                        </a:rPr>
                        <a:t>It is the user’s application’s task to guarantee Consistency</a:t>
                      </a:r>
                    </a:p>
                  </a:txBody>
                  <a:tcPr marL="47625" marR="47625" marT="47625" marB="47625">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tcPr>
                </a:tc>
                <a:extLst>
                  <a:ext uri="{0D108BD9-81ED-4DB2-BD59-A6C34878D82A}">
                    <a16:rowId xmlns:a16="http://schemas.microsoft.com/office/drawing/2014/main" val="10002"/>
                  </a:ext>
                </a:extLst>
              </a:tr>
              <a:tr h="1476769">
                <a:tc vMerge="1">
                  <a:txBody>
                    <a:bodyPr/>
                    <a:lstStyle/>
                    <a:p>
                      <a:endParaRPr lang="en-US"/>
                    </a:p>
                  </a:txBody>
                  <a:tcPr/>
                </a:tc>
                <a:tc>
                  <a:txBody>
                    <a:bodyPr/>
                    <a:lstStyle/>
                    <a:p>
                      <a:pPr algn="l"/>
                      <a:r>
                        <a:rPr lang="en-US" sz="2400">
                          <a:effectLst/>
                        </a:rPr>
                        <a:t>Eventually consistent</a:t>
                      </a:r>
                    </a:p>
                  </a:txBody>
                  <a:tcPr marL="47625" marR="47625" marT="47625" marB="47625">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tcPr>
                </a:tc>
                <a:tc>
                  <a:txBody>
                    <a:bodyPr/>
                    <a:lstStyle/>
                    <a:p>
                      <a:pPr algn="l"/>
                      <a:r>
                        <a:rPr lang="en-US" sz="2400" dirty="0">
                          <a:effectLst/>
                        </a:rPr>
                        <a:t>Weakly Consistent, the database will be consistent in the long run; ‘stale/past’ data is OK.</a:t>
                      </a:r>
                    </a:p>
                  </a:txBody>
                  <a:tcPr marL="47625" marR="47625" marT="47625" marB="47625">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5839295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fontScale="90000"/>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Table 3.1 gives the examples of widely used NoSQL data stores.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56543236"/>
              </p:ext>
            </p:extLst>
          </p:nvPr>
        </p:nvGraphicFramePr>
        <p:xfrm>
          <a:off x="1223890" y="1336431"/>
          <a:ext cx="10114670" cy="4849849"/>
        </p:xfrm>
        <a:graphic>
          <a:graphicData uri="http://schemas.openxmlformats.org/drawingml/2006/table">
            <a:tbl>
              <a:tblPr firstRow="1" firstCol="1" bandRow="1"/>
              <a:tblGrid>
                <a:gridCol w="1360314">
                  <a:extLst>
                    <a:ext uri="{9D8B030D-6E8A-4147-A177-3AD203B41FA5}">
                      <a16:colId xmlns:a16="http://schemas.microsoft.com/office/drawing/2014/main" val="20000"/>
                    </a:ext>
                  </a:extLst>
                </a:gridCol>
                <a:gridCol w="8754356">
                  <a:extLst>
                    <a:ext uri="{9D8B030D-6E8A-4147-A177-3AD203B41FA5}">
                      <a16:colId xmlns:a16="http://schemas.microsoft.com/office/drawing/2014/main" val="20001"/>
                    </a:ext>
                  </a:extLst>
                </a:gridCol>
              </a:tblGrid>
              <a:tr h="873103">
                <a:tc>
                  <a:txBody>
                    <a:bodyPr/>
                    <a:lstStyle/>
                    <a:p>
                      <a:pPr marL="45720" marR="137160">
                        <a:spcBef>
                          <a:spcPts val="0"/>
                        </a:spcBef>
                        <a:spcAft>
                          <a:spcPts val="0"/>
                        </a:spcAft>
                      </a:pPr>
                      <a:r>
                        <a:rPr lang="en-US" sz="1600" spc="15"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Apache's </a:t>
                      </a:r>
                      <a:r>
                        <a:rPr lang="en-US" sz="16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HBase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45720" marR="91440">
                        <a:spcBef>
                          <a:spcPts val="720"/>
                        </a:spcBef>
                        <a:spcAft>
                          <a:spcPts val="0"/>
                        </a:spcAft>
                      </a:pPr>
                      <a:r>
                        <a:rPr lang="en-US" sz="1600" spc="2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HDFS compatible, open-source and non-relational data store written in Java; </a:t>
                      </a:r>
                      <a:r>
                        <a:rPr lang="en-US" sz="1600" spc="-5"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 column-family based NoSQL data store, data store providing </a:t>
                      </a:r>
                      <a:r>
                        <a:rPr lang="en-US" sz="1600" spc="-5"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BigTable</a:t>
                      </a:r>
                      <a:r>
                        <a:rPr lang="en-US" sz="1600" spc="-5"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-like </a:t>
                      </a:r>
                      <a:r>
                        <a:rPr lang="en-US" sz="1600" spc="25"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capabilities; scalability, strong consistency, </a:t>
                      </a:r>
                      <a:r>
                        <a:rPr lang="en-US" sz="1600" spc="35"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versioning, configuring and maintaining data store characteristics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865952">
                <a:tc>
                  <a:txBody>
                    <a:bodyPr/>
                    <a:lstStyle/>
                    <a:p>
                      <a:pPr marL="45720" marR="91440">
                        <a:spcBef>
                          <a:spcPts val="0"/>
                        </a:spcBef>
                        <a:spcAft>
                          <a:spcPts val="0"/>
                        </a:spcAft>
                      </a:pPr>
                      <a:r>
                        <a:rPr lang="en-US" sz="1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Apache's </a:t>
                      </a:r>
                      <a:r>
                        <a:rPr lang="en-US" sz="1600" spc="-3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MongoDB</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 marR="91440">
                        <a:spcBef>
                          <a:spcPts val="720"/>
                        </a:spcBef>
                        <a:spcAft>
                          <a:spcPts val="0"/>
                        </a:spcAft>
                      </a:pPr>
                      <a:r>
                        <a:rPr lang="en-US" sz="1600" spc="35"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HDFS compatible; master-slave distribution model; document-oriented data store with JSON-like documents and dynamic </a:t>
                      </a:r>
                      <a:r>
                        <a:rPr lang="en-US" sz="1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schemas; open-source, NoSQL, scalable and non-relational database; used by </a:t>
                      </a:r>
                      <a:r>
                        <a:rPr lang="en-US" sz="1600" spc="2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Websites Craigslist, eBay, Foursquare at the backend</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864001">
                <a:tc>
                  <a:txBody>
                    <a:bodyPr/>
                    <a:lstStyle/>
                    <a:p>
                      <a:pPr marL="45720" marR="68580">
                        <a:spcBef>
                          <a:spcPts val="0"/>
                        </a:spcBef>
                        <a:spcAft>
                          <a:spcPts val="0"/>
                        </a:spcAft>
                      </a:pPr>
                      <a:r>
                        <a:rPr lang="en-US" sz="1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Apache's </a:t>
                      </a:r>
                      <a:r>
                        <a:rPr lang="en-US" sz="1600" spc="1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Cassandra</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 marR="205740">
                        <a:spcBef>
                          <a:spcPts val="720"/>
                        </a:spcBef>
                        <a:spcAft>
                          <a:spcPts val="0"/>
                        </a:spcAft>
                      </a:pPr>
                      <a:r>
                        <a:rPr lang="en-US" sz="1600" spc="35"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HDFS compatible DBs; decentralized distribution peer-to-peer model </a:t>
                      </a:r>
                      <a:r>
                        <a:rPr lang="en-US" sz="1600" spc="15"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open source; NoSQL; scalable, non-relational, column-</a:t>
                      </a:r>
                      <a:r>
                        <a:rPr lang="en-US" sz="1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family based, fault-tolerant and tune able consistency, used by </a:t>
                      </a:r>
                      <a:r>
                        <a:rPr lang="en-US" sz="1600" spc="2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Facebook and Instagram</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863351">
                <a:tc>
                  <a:txBody>
                    <a:bodyPr/>
                    <a:lstStyle/>
                    <a:p>
                      <a:pPr marL="0" marR="0" algn="ctr">
                        <a:spcBef>
                          <a:spcPts val="0"/>
                        </a:spcBef>
                        <a:spcAft>
                          <a:spcPts val="0"/>
                        </a:spcAft>
                      </a:pPr>
                      <a:r>
                        <a:rPr lang="en-US" sz="1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Apache's </a:t>
                      </a:r>
                      <a:br>
                        <a:rPr lang="en-US" sz="1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br>
                      <a:r>
                        <a:rPr lang="en-US" sz="16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CouchDB</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 marR="114300">
                        <a:spcBef>
                          <a:spcPts val="720"/>
                        </a:spcBef>
                        <a:spcAft>
                          <a:spcPts val="0"/>
                        </a:spcAft>
                      </a:pPr>
                      <a:r>
                        <a:rPr lang="en-US" sz="1600" spc="4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 project of Apache which is also widely used database for the web. </a:t>
                      </a:r>
                      <a:r>
                        <a:rPr lang="en-US" sz="1600" spc="5">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CouchDB consists of Document Store. It uses the JSON data exchange format</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marL="45720" marR="68580">
                        <a:spcBef>
                          <a:spcPts val="0"/>
                        </a:spcBef>
                        <a:spcAft>
                          <a:spcPts val="0"/>
                        </a:spcAft>
                      </a:pPr>
                      <a:r>
                        <a:rPr lang="en-US" sz="1600" spc="5">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to store its documents, JavaScript for indexing, combining and transforming </a:t>
                      </a:r>
                      <a:r>
                        <a:rPr lang="en-US" sz="16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documents, and HTTP APIs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687820">
                <a:tc>
                  <a:txBody>
                    <a:bodyPr/>
                    <a:lstStyle/>
                    <a:p>
                      <a:pPr marL="0" marR="0" algn="ctr">
                        <a:spcBef>
                          <a:spcPts val="1260"/>
                        </a:spcBef>
                        <a:spcAft>
                          <a:spcPts val="0"/>
                        </a:spcAft>
                      </a:pPr>
                      <a:r>
                        <a:rPr lang="en-US" sz="16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Oracle </a:t>
                      </a:r>
                      <a:br>
                        <a:rPr lang="en-US" sz="16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br>
                      <a:r>
                        <a:rPr lang="en-US" sz="16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NoSQL</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 marR="68580">
                        <a:spcBef>
                          <a:spcPts val="0"/>
                        </a:spcBef>
                        <a:spcAft>
                          <a:spcPts val="0"/>
                        </a:spcAft>
                      </a:pPr>
                      <a:r>
                        <a:rPr lang="en-US" sz="1600" spc="2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Step towards N0SQL data store; distributed key-value data store; provides </a:t>
                      </a:r>
                      <a:r>
                        <a:rPr lang="en-US" sz="1600" spc="1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transactional semantics for data manipulation, horizontal scalability, simple </a:t>
                      </a:r>
                      <a:r>
                        <a:rPr lang="en-US" sz="1600" spc="4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administration and monitoring</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695622">
                <a:tc>
                  <a:txBody>
                    <a:bodyPr/>
                    <a:lstStyle/>
                    <a:p>
                      <a:pPr marL="61595" marR="0">
                        <a:spcBef>
                          <a:spcPts val="0"/>
                        </a:spcBef>
                        <a:spcAft>
                          <a:spcPts val="0"/>
                        </a:spcAft>
                      </a:pPr>
                      <a:r>
                        <a:rPr lang="en-US" sz="16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Riak</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 marR="228600">
                        <a:spcBef>
                          <a:spcPts val="0"/>
                        </a:spcBef>
                        <a:spcAft>
                          <a:spcPts val="0"/>
                        </a:spcAft>
                      </a:pPr>
                      <a:r>
                        <a:rPr lang="en-US" sz="1600" spc="35"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An open-source key-value store; high availability (using replication </a:t>
                      </a:r>
                      <a:r>
                        <a:rPr lang="en-US" sz="1600" spc="15"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concept), fault tolerance, operational simplicity, scalability and written in </a:t>
                      </a:r>
                      <a:r>
                        <a:rPr lang="en-US" sz="16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Erlang</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7841584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CAP Theorem</a:t>
            </a:r>
          </a:p>
        </p:txBody>
      </p:sp>
      <p:sp>
        <p:nvSpPr>
          <p:cNvPr id="3" name="Content Placeholder 2"/>
          <p:cNvSpPr>
            <a:spLocks noGrp="1"/>
          </p:cNvSpPr>
          <p:nvPr>
            <p:ph idx="1"/>
          </p:nvPr>
        </p:nvSpPr>
        <p:spPr>
          <a:xfrm>
            <a:off x="136477" y="952461"/>
            <a:ext cx="11941791" cy="5196290"/>
          </a:xfrm>
        </p:spPr>
        <p:txBody>
          <a:bodyPr>
            <a:normAutofit/>
          </a:bodyPr>
          <a:lstStyle/>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Among C, A and P, two are at least present for the application/service/process. </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Consistency </a:t>
            </a:r>
            <a:r>
              <a:rPr lang="en-US" sz="2200" dirty="0">
                <a:latin typeface="Verdana" panose="020B0604030504040204" pitchFamily="34" charset="0"/>
                <a:ea typeface="Verdana" panose="020B0604030504040204" pitchFamily="34" charset="0"/>
                <a:cs typeface="Verdana" panose="020B0604030504040204" pitchFamily="34" charset="0"/>
              </a:rPr>
              <a:t>means all copies have the same value like in traditional </a:t>
            </a:r>
            <a:r>
              <a:rPr lang="en-US" sz="2200" dirty="0" err="1">
                <a:latin typeface="Verdana" panose="020B0604030504040204" pitchFamily="34" charset="0"/>
                <a:ea typeface="Verdana" panose="020B0604030504040204" pitchFamily="34" charset="0"/>
                <a:cs typeface="Verdana" panose="020B0604030504040204" pitchFamily="34" charset="0"/>
              </a:rPr>
              <a:t>DBs.</a:t>
            </a:r>
            <a:endParaRPr lang="en-US" sz="2200" dirty="0">
              <a:latin typeface="Verdana" panose="020B0604030504040204" pitchFamily="34" charset="0"/>
              <a:ea typeface="Verdana" panose="020B0604030504040204" pitchFamily="34" charset="0"/>
              <a:cs typeface="Verdana" panose="020B0604030504040204" pitchFamily="34" charset="0"/>
            </a:endParaRP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 </a:t>
            </a:r>
            <a:r>
              <a:rPr lang="en-US" sz="2200" b="1" dirty="0">
                <a:latin typeface="Verdana" panose="020B0604030504040204" pitchFamily="34" charset="0"/>
                <a:ea typeface="Verdana" panose="020B0604030504040204" pitchFamily="34" charset="0"/>
                <a:cs typeface="Verdana" panose="020B0604030504040204" pitchFamily="34" charset="0"/>
              </a:rPr>
              <a:t>Availability </a:t>
            </a:r>
            <a:r>
              <a:rPr lang="en-US" sz="2200" dirty="0">
                <a:latin typeface="Verdana" panose="020B0604030504040204" pitchFamily="34" charset="0"/>
                <a:ea typeface="Verdana" panose="020B0604030504040204" pitchFamily="34" charset="0"/>
                <a:cs typeface="Verdana" panose="020B0604030504040204" pitchFamily="34" charset="0"/>
              </a:rPr>
              <a:t>means at least one copy is available in case a partition becomes inactive or fails.</a:t>
            </a:r>
            <a:r>
              <a:rPr lang="en-US" sz="2200" b="1" dirty="0">
                <a:latin typeface="Verdana" panose="020B0604030504040204" pitchFamily="34" charset="0"/>
                <a:ea typeface="Verdana" panose="020B0604030504040204" pitchFamily="34" charset="0"/>
                <a:cs typeface="Verdana" panose="020B0604030504040204" pitchFamily="34" charset="0"/>
              </a:rPr>
              <a:t> </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Partition </a:t>
            </a:r>
            <a:r>
              <a:rPr lang="en-US" sz="2200" dirty="0">
                <a:latin typeface="Verdana" panose="020B0604030504040204" pitchFamily="34" charset="0"/>
                <a:ea typeface="Verdana" panose="020B0604030504040204" pitchFamily="34" charset="0"/>
                <a:cs typeface="Verdana" panose="020B0604030504040204" pitchFamily="34" charset="0"/>
              </a:rPr>
              <a:t>means parts which are active but may not cooperate (share) as in distributed </a:t>
            </a:r>
            <a:r>
              <a:rPr lang="en-US" sz="2200" dirty="0" err="1">
                <a:latin typeface="Verdana" panose="020B0604030504040204" pitchFamily="34" charset="0"/>
                <a:ea typeface="Verdana" panose="020B0604030504040204" pitchFamily="34" charset="0"/>
                <a:cs typeface="Verdana" panose="020B0604030504040204" pitchFamily="34" charset="0"/>
              </a:rPr>
              <a:t>DBs.</a:t>
            </a:r>
            <a:endParaRPr lang="en-US" sz="2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9344728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477" y="140677"/>
            <a:ext cx="11941791" cy="6008074"/>
          </a:xfrm>
        </p:spPr>
        <p:txBody>
          <a:bodyPr>
            <a:normAutofit/>
          </a:bodyPr>
          <a:lstStyle/>
          <a:p>
            <a:pPr marL="457200" indent="-457200" algn="just">
              <a:lnSpc>
                <a:spcPct val="150000"/>
              </a:lnSpc>
              <a:buAutoNum type="arabicPeriod"/>
            </a:pPr>
            <a:r>
              <a:rPr lang="en-US" sz="2200" b="1" dirty="0">
                <a:latin typeface="Verdana" panose="020B0604030504040204" pitchFamily="34" charset="0"/>
                <a:ea typeface="Verdana" panose="020B0604030504040204" pitchFamily="34" charset="0"/>
                <a:cs typeface="Verdana" panose="020B0604030504040204" pitchFamily="34" charset="0"/>
              </a:rPr>
              <a:t>Consistency </a:t>
            </a:r>
            <a:r>
              <a:rPr lang="en-US" sz="2200" dirty="0">
                <a:latin typeface="Verdana" panose="020B0604030504040204" pitchFamily="34" charset="0"/>
                <a:ea typeface="Verdana" panose="020B0604030504040204" pitchFamily="34" charset="0"/>
                <a:cs typeface="Verdana" panose="020B0604030504040204" pitchFamily="34" charset="0"/>
              </a:rPr>
              <a:t>in distributed databases means that all nodes observe the same data at the same time. Therefore, the operations in one partition of the database should reflect in other related partitions in case of distributed database.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2.	</a:t>
            </a:r>
            <a:r>
              <a:rPr lang="en-US" sz="2200" b="1" dirty="0">
                <a:latin typeface="Verdana" panose="020B0604030504040204" pitchFamily="34" charset="0"/>
                <a:ea typeface="Verdana" panose="020B0604030504040204" pitchFamily="34" charset="0"/>
                <a:cs typeface="Verdana" panose="020B0604030504040204" pitchFamily="34" charset="0"/>
              </a:rPr>
              <a:t>Availability </a:t>
            </a:r>
            <a:r>
              <a:rPr lang="en-US" sz="2200" dirty="0">
                <a:latin typeface="Verdana" panose="020B0604030504040204" pitchFamily="34" charset="0"/>
                <a:ea typeface="Verdana" panose="020B0604030504040204" pitchFamily="34" charset="0"/>
                <a:cs typeface="Verdana" panose="020B0604030504040204" pitchFamily="34" charset="0"/>
              </a:rPr>
              <a:t>means that during the transactions, the field values must be available in other partitions of the database so that each request receives a response on </a:t>
            </a:r>
            <a:r>
              <a:rPr lang="en-US" sz="2200" b="1" dirty="0">
                <a:solidFill>
                  <a:srgbClr val="FF0000"/>
                </a:solidFill>
                <a:latin typeface="Verdana" panose="020B0604030504040204" pitchFamily="34" charset="0"/>
                <a:ea typeface="Verdana" panose="020B0604030504040204" pitchFamily="34" charset="0"/>
                <a:cs typeface="Verdana" panose="020B0604030504040204" pitchFamily="34" charset="0"/>
              </a:rPr>
              <a:t>success as well as failure</a:t>
            </a:r>
            <a:r>
              <a:rPr lang="en-US" sz="2200" dirty="0">
                <a:latin typeface="Verdana" panose="020B0604030504040204" pitchFamily="34" charset="0"/>
                <a:ea typeface="Verdana" panose="020B0604030504040204" pitchFamily="34" charset="0"/>
                <a:cs typeface="Verdana" panose="020B0604030504040204" pitchFamily="34" charset="0"/>
              </a:rPr>
              <a:t>. (Failure causes the response to request from the replicate of data). Distributed databases require transparency between one another. Network failure may lead to data unavailability in a certain partition in case of no replication. Replication ensures availability.</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3.	</a:t>
            </a:r>
            <a:r>
              <a:rPr lang="en-US" sz="2200" b="1" dirty="0">
                <a:latin typeface="Verdana" panose="020B0604030504040204" pitchFamily="34" charset="0"/>
                <a:ea typeface="Verdana" panose="020B0604030504040204" pitchFamily="34" charset="0"/>
                <a:cs typeface="Verdana" panose="020B0604030504040204" pitchFamily="34" charset="0"/>
              </a:rPr>
              <a:t>Partition</a:t>
            </a:r>
            <a:r>
              <a:rPr lang="en-US" sz="2200" dirty="0">
                <a:latin typeface="Verdana" panose="020B0604030504040204" pitchFamily="34" charset="0"/>
                <a:ea typeface="Verdana" panose="020B0604030504040204" pitchFamily="34" charset="0"/>
                <a:cs typeface="Verdana" panose="020B0604030504040204" pitchFamily="34" charset="0"/>
              </a:rPr>
              <a:t> means division of a large database into different databases</a:t>
            </a: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8113672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477" y="323557"/>
            <a:ext cx="11941791" cy="5825194"/>
          </a:xfrm>
        </p:spPr>
        <p:txBody>
          <a:bodyPr>
            <a:normAutofit/>
          </a:bodyPr>
          <a:lstStyle/>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Partition tolerance: </a:t>
            </a:r>
            <a:r>
              <a:rPr lang="en-US" sz="2200" dirty="0">
                <a:latin typeface="Verdana" panose="020B0604030504040204" pitchFamily="34" charset="0"/>
                <a:ea typeface="Verdana" panose="020B0604030504040204" pitchFamily="34" charset="0"/>
                <a:cs typeface="Verdana" panose="020B0604030504040204" pitchFamily="34" charset="0"/>
              </a:rPr>
              <a:t>Refers to continuation of operations as a whole even in case of message loss, node failure or node not reachable.</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Brewer's CAP (Consistency, Availability and Partition Tolerance) theorem demonstrates that any distributed system cannot guarantee C, A and P together.</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1.	Consistency- All nodes observe the same data at the same time.</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2.	Availability- Each request receives a response on success/failure.</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3.	Partition Tolerance-The system continues to operate as a whole even in case of message loss, node failure or node not reachable.</a:t>
            </a:r>
          </a:p>
          <a:p>
            <a:pPr marL="0" indent="0" algn="just">
              <a:lnSpc>
                <a:spcPct val="150000"/>
              </a:lnSpc>
              <a:buNone/>
            </a:pPr>
            <a:endParaRPr lang="en-US" sz="2200" b="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6628257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477" y="309489"/>
            <a:ext cx="11941791" cy="5839262"/>
          </a:xfrm>
        </p:spPr>
        <p:txBody>
          <a:bodyPr>
            <a:normAutofit/>
          </a:bodyPr>
          <a:lstStyle/>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Partition tolerance cannot be ignored for achieving reliability in a distributed database system. Thus, in case of any network failure, a choice can be:</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	Database must answer, and that answer would be old or wrong data 	(AP).</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	Database should not answer, unless it receives the latest copy of the 	data (CP).</a:t>
            </a:r>
          </a:p>
          <a:p>
            <a:pPr marL="0" indent="0" algn="just">
              <a:lnSpc>
                <a:spcPct val="150000"/>
              </a:lnSpc>
              <a:buNone/>
            </a:pPr>
            <a:r>
              <a:rPr lang="en-US" sz="2400" b="1" dirty="0">
                <a:solidFill>
                  <a:srgbClr val="FF0000"/>
                </a:solidFill>
              </a:rPr>
              <a:t>The CAP theorem implies that for a network partition system, the choice of consistency and availability are mutually exclusive. </a:t>
            </a:r>
            <a:endParaRPr lang="en-US" sz="2200" b="1" dirty="0">
              <a:solidFill>
                <a:srgbClr val="FF0000"/>
              </a:solidFill>
              <a:latin typeface="Verdana" panose="020B0604030504040204" pitchFamily="34" charset="0"/>
              <a:ea typeface="Verdana" panose="020B0604030504040204" pitchFamily="34" charset="0"/>
              <a:cs typeface="Verdana" panose="020B0604030504040204" pitchFamily="34" charset="0"/>
            </a:endParaRPr>
          </a:p>
          <a:p>
            <a:pPr marL="0" indent="0" algn="just">
              <a:lnSpc>
                <a:spcPct val="150000"/>
              </a:lnSpc>
              <a:buNone/>
            </a:pPr>
            <a:endParaRPr lang="en-US" sz="2200" b="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4297451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043324" y="600807"/>
            <a:ext cx="7567257" cy="5195888"/>
          </a:xfrm>
          <a:prstGeom prst="rect">
            <a:avLst/>
          </a:prstGeom>
        </p:spPr>
      </p:pic>
      <p:sp>
        <p:nvSpPr>
          <p:cNvPr id="5" name="Rectangle 4"/>
          <p:cNvSpPr/>
          <p:nvPr/>
        </p:nvSpPr>
        <p:spPr>
          <a:xfrm>
            <a:off x="7727852" y="2854794"/>
            <a:ext cx="3821723" cy="2308324"/>
          </a:xfrm>
          <a:prstGeom prst="rect">
            <a:avLst/>
          </a:prstGeom>
        </p:spPr>
        <p:txBody>
          <a:bodyPr wrap="square">
            <a:spAutoFit/>
          </a:bodyPr>
          <a:lstStyle/>
          <a:p>
            <a:r>
              <a:rPr lang="en-US" sz="2400" b="1" dirty="0"/>
              <a:t>CA means consistency and availability, </a:t>
            </a:r>
          </a:p>
          <a:p>
            <a:r>
              <a:rPr lang="en-US" sz="2400" b="1" dirty="0"/>
              <a:t>AP means availability and partition tolerance and </a:t>
            </a:r>
          </a:p>
          <a:p>
            <a:r>
              <a:rPr lang="en-US" sz="2400" b="1" dirty="0"/>
              <a:t>CP means consistency and partition tolerance.</a:t>
            </a:r>
          </a:p>
        </p:txBody>
      </p:sp>
    </p:spTree>
    <p:extLst>
      <p:ext uri="{BB962C8B-B14F-4D97-AF65-F5344CB8AC3E}">
        <p14:creationId xmlns:p14="http://schemas.microsoft.com/office/powerpoint/2010/main" val="11678459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3.2.2 Schema-less Models</a:t>
            </a:r>
          </a:p>
        </p:txBody>
      </p:sp>
      <p:sp>
        <p:nvSpPr>
          <p:cNvPr id="3" name="Content Placeholder 2"/>
          <p:cNvSpPr>
            <a:spLocks noGrp="1"/>
          </p:cNvSpPr>
          <p:nvPr>
            <p:ph idx="1"/>
          </p:nvPr>
        </p:nvSpPr>
        <p:spPr>
          <a:xfrm>
            <a:off x="136477" y="952461"/>
            <a:ext cx="11941791" cy="5196290"/>
          </a:xfrm>
        </p:spPr>
        <p:txBody>
          <a:bodyPr>
            <a:normAutofit/>
          </a:bodyPr>
          <a:lstStyle/>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NoSQL data </a:t>
            </a:r>
            <a:r>
              <a:rPr lang="en-US" sz="2200" dirty="0">
                <a:solidFill>
                  <a:srgbClr val="FF0000"/>
                </a:solidFill>
                <a:latin typeface="Verdana" panose="020B0604030504040204" pitchFamily="34" charset="0"/>
                <a:ea typeface="Verdana" panose="020B0604030504040204" pitchFamily="34" charset="0"/>
                <a:cs typeface="Verdana" panose="020B0604030504040204" pitchFamily="34" charset="0"/>
              </a:rPr>
              <a:t>not necessarily have a fixed table schema</a:t>
            </a:r>
            <a:r>
              <a:rPr lang="en-US" sz="2200" dirty="0">
                <a:latin typeface="Verdana" panose="020B0604030504040204" pitchFamily="34" charset="0"/>
                <a:ea typeface="Verdana" panose="020B0604030504040204" pitchFamily="34" charset="0"/>
                <a:cs typeface="Verdana" panose="020B0604030504040204" pitchFamily="34" charset="0"/>
              </a:rPr>
              <a:t>. The systems do not use the concept of Join (between distributed datasets).</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Data written at one </a:t>
            </a:r>
            <a:r>
              <a:rPr lang="en-US" sz="2200" dirty="0">
                <a:solidFill>
                  <a:srgbClr val="FF0000"/>
                </a:solidFill>
                <a:latin typeface="Verdana" panose="020B0604030504040204" pitchFamily="34" charset="0"/>
                <a:ea typeface="Verdana" panose="020B0604030504040204" pitchFamily="34" charset="0"/>
                <a:cs typeface="Verdana" panose="020B0604030504040204" pitchFamily="34" charset="0"/>
              </a:rPr>
              <a:t>node replicates to multiple nodes</a:t>
            </a:r>
            <a:r>
              <a:rPr lang="en-US" sz="2200" dirty="0">
                <a:latin typeface="Verdana" panose="020B0604030504040204" pitchFamily="34" charset="0"/>
                <a:ea typeface="Verdana" panose="020B0604030504040204" pitchFamily="34" charset="0"/>
                <a:cs typeface="Verdana" panose="020B0604030504040204" pitchFamily="34" charset="0"/>
              </a:rPr>
              <a:t>. Therefore, these are identical, fault-tolerant and partitioned into shards. </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NoSQL data model </a:t>
            </a:r>
            <a:r>
              <a:rPr lang="en-US" sz="2200" dirty="0">
                <a:solidFill>
                  <a:srgbClr val="FF0000"/>
                </a:solidFill>
                <a:latin typeface="Verdana" panose="020B0604030504040204" pitchFamily="34" charset="0"/>
                <a:ea typeface="Verdana" panose="020B0604030504040204" pitchFamily="34" charset="0"/>
                <a:cs typeface="Verdana" panose="020B0604030504040204" pitchFamily="34" charset="0"/>
              </a:rPr>
              <a:t>offers relaxation in one or more of the ACID properties </a:t>
            </a:r>
            <a:r>
              <a:rPr lang="en-US" sz="2200" dirty="0">
                <a:latin typeface="Verdana" panose="020B0604030504040204" pitchFamily="34" charset="0"/>
                <a:ea typeface="Verdana" panose="020B0604030504040204" pitchFamily="34" charset="0"/>
                <a:cs typeface="Verdana" panose="020B0604030504040204" pitchFamily="34" charset="0"/>
              </a:rPr>
              <a:t>(Atomicity, consistence, isolation and durability) of the database. </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Follows </a:t>
            </a:r>
            <a:r>
              <a:rPr lang="en-US" sz="2200" dirty="0">
                <a:solidFill>
                  <a:srgbClr val="FF0000"/>
                </a:solidFill>
                <a:latin typeface="Verdana" panose="020B0604030504040204" pitchFamily="34" charset="0"/>
                <a:ea typeface="Verdana" panose="020B0604030504040204" pitchFamily="34" charset="0"/>
                <a:cs typeface="Verdana" panose="020B0604030504040204" pitchFamily="34" charset="0"/>
              </a:rPr>
              <a:t>CAP theorem “states </a:t>
            </a:r>
            <a:r>
              <a:rPr lang="en-US" sz="2200" dirty="0">
                <a:latin typeface="Verdana" panose="020B0604030504040204" pitchFamily="34" charset="0"/>
                <a:ea typeface="Verdana" panose="020B0604030504040204" pitchFamily="34" charset="0"/>
                <a:cs typeface="Verdana" panose="020B0604030504040204" pitchFamily="34" charset="0"/>
              </a:rPr>
              <a:t>that out of the three properties, two must at least be present for the application/service/process”</a:t>
            </a:r>
          </a:p>
        </p:txBody>
      </p:sp>
    </p:spTree>
    <p:extLst>
      <p:ext uri="{BB962C8B-B14F-4D97-AF65-F5344CB8AC3E}">
        <p14:creationId xmlns:p14="http://schemas.microsoft.com/office/powerpoint/2010/main" val="15601052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Characteristics of Schema-less model</a:t>
            </a:r>
          </a:p>
        </p:txBody>
      </p:sp>
      <p:pic>
        <p:nvPicPr>
          <p:cNvPr id="4" name="Picture 3"/>
          <p:cNvPicPr>
            <a:picLocks noChangeAspect="1"/>
          </p:cNvPicPr>
          <p:nvPr/>
        </p:nvPicPr>
        <p:blipFill>
          <a:blip r:embed="rId2"/>
          <a:stretch>
            <a:fillRect/>
          </a:stretch>
        </p:blipFill>
        <p:spPr>
          <a:xfrm>
            <a:off x="1413231" y="952461"/>
            <a:ext cx="8194408" cy="5125701"/>
          </a:xfrm>
          <a:prstGeom prst="rect">
            <a:avLst/>
          </a:prstGeom>
        </p:spPr>
      </p:pic>
    </p:spTree>
    <p:extLst>
      <p:ext uri="{BB962C8B-B14F-4D97-AF65-F5344CB8AC3E}">
        <p14:creationId xmlns:p14="http://schemas.microsoft.com/office/powerpoint/2010/main" val="24257876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Meta Data</a:t>
            </a:r>
          </a:p>
        </p:txBody>
      </p:sp>
      <p:sp>
        <p:nvSpPr>
          <p:cNvPr id="3" name="Content Placeholder 2"/>
          <p:cNvSpPr>
            <a:spLocks noGrp="1"/>
          </p:cNvSpPr>
          <p:nvPr>
            <p:ph idx="1"/>
          </p:nvPr>
        </p:nvSpPr>
        <p:spPr>
          <a:xfrm>
            <a:off x="136477" y="952461"/>
            <a:ext cx="11941791" cy="5196290"/>
          </a:xfrm>
        </p:spPr>
        <p:txBody>
          <a:bodyPr>
            <a:normAutofit/>
          </a:bodyPr>
          <a:lstStyle/>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NoSQL data stores </a:t>
            </a:r>
            <a:r>
              <a:rPr lang="en-US" sz="2200" dirty="0">
                <a:solidFill>
                  <a:srgbClr val="FF0000"/>
                </a:solidFill>
                <a:latin typeface="Verdana" panose="020B0604030504040204" pitchFamily="34" charset="0"/>
                <a:ea typeface="Verdana" panose="020B0604030504040204" pitchFamily="34" charset="0"/>
                <a:cs typeface="Verdana" panose="020B0604030504040204" pitchFamily="34" charset="0"/>
              </a:rPr>
              <a:t>use non-mathematical relations</a:t>
            </a:r>
            <a:r>
              <a:rPr lang="en-US" sz="2200" dirty="0">
                <a:latin typeface="Verdana" panose="020B0604030504040204" pitchFamily="34" charset="0"/>
                <a:ea typeface="Verdana" panose="020B0604030504040204" pitchFamily="34" charset="0"/>
                <a:cs typeface="Verdana" panose="020B0604030504040204" pitchFamily="34" charset="0"/>
              </a:rPr>
              <a:t> but store this information as an aggregate called </a:t>
            </a:r>
            <a:r>
              <a:rPr lang="en-US" sz="2200" dirty="0">
                <a:solidFill>
                  <a:srgbClr val="FF0000"/>
                </a:solidFill>
                <a:latin typeface="Verdana" panose="020B0604030504040204" pitchFamily="34" charset="0"/>
                <a:ea typeface="Verdana" panose="020B0604030504040204" pitchFamily="34" charset="0"/>
                <a:cs typeface="Verdana" panose="020B0604030504040204" pitchFamily="34" charset="0"/>
              </a:rPr>
              <a:t>metadata</a:t>
            </a:r>
            <a:r>
              <a:rPr lang="en-US" sz="2200" dirty="0">
                <a:latin typeface="Verdana" panose="020B0604030504040204" pitchFamily="34" charset="0"/>
                <a:ea typeface="Verdana" panose="020B0604030504040204" pitchFamily="34" charset="0"/>
                <a:cs typeface="Verdana" panose="020B0604030504040204" pitchFamily="34" charset="0"/>
              </a:rPr>
              <a:t>.</a:t>
            </a:r>
          </a:p>
          <a:p>
            <a:pPr marL="0" indent="0" algn="just">
              <a:lnSpc>
                <a:spcPct val="150000"/>
              </a:lnSpc>
              <a:buNone/>
            </a:pPr>
            <a:r>
              <a:rPr lang="en-US" sz="2200" dirty="0">
                <a:solidFill>
                  <a:srgbClr val="FF0000"/>
                </a:solidFill>
                <a:latin typeface="Verdana" panose="020B0604030504040204" pitchFamily="34" charset="0"/>
                <a:ea typeface="Verdana" panose="020B0604030504040204" pitchFamily="34" charset="0"/>
                <a:cs typeface="Verdana" panose="020B0604030504040204" pitchFamily="34" charset="0"/>
              </a:rPr>
              <a:t>Metadata is a record with all the information </a:t>
            </a:r>
            <a:r>
              <a:rPr lang="en-US" sz="2200" dirty="0">
                <a:latin typeface="Verdana" panose="020B0604030504040204" pitchFamily="34" charset="0"/>
                <a:ea typeface="Verdana" panose="020B0604030504040204" pitchFamily="34" charset="0"/>
                <a:cs typeface="Verdana" panose="020B0604030504040204" pitchFamily="34" charset="0"/>
              </a:rPr>
              <a:t>about a particular dataset and the inter-linkages.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Metadata </a:t>
            </a:r>
            <a:r>
              <a:rPr lang="en-US" sz="2200" dirty="0">
                <a:solidFill>
                  <a:srgbClr val="FF0000"/>
                </a:solidFill>
                <a:latin typeface="Verdana" panose="020B0604030504040204" pitchFamily="34" charset="0"/>
                <a:ea typeface="Verdana" panose="020B0604030504040204" pitchFamily="34" charset="0"/>
                <a:cs typeface="Verdana" panose="020B0604030504040204" pitchFamily="34" charset="0"/>
              </a:rPr>
              <a:t>helps in selecting an object, specifications of the data and, usages </a:t>
            </a:r>
            <a:r>
              <a:rPr lang="en-US" sz="2200" dirty="0">
                <a:latin typeface="Verdana" panose="020B0604030504040204" pitchFamily="34" charset="0"/>
                <a:ea typeface="Verdana" panose="020B0604030504040204" pitchFamily="34" charset="0"/>
                <a:cs typeface="Verdana" panose="020B0604030504040204" pitchFamily="34" charset="0"/>
              </a:rPr>
              <a:t>Metadata </a:t>
            </a:r>
            <a:r>
              <a:rPr lang="en-US" sz="2200" b="1" dirty="0">
                <a:solidFill>
                  <a:srgbClr val="FF0000"/>
                </a:solidFill>
                <a:latin typeface="Verdana" panose="020B0604030504040204" pitchFamily="34" charset="0"/>
                <a:ea typeface="Verdana" panose="020B0604030504040204" pitchFamily="34" charset="0"/>
                <a:cs typeface="Verdana" panose="020B0604030504040204" pitchFamily="34" charset="0"/>
              </a:rPr>
              <a:t>specifies access permissions</a:t>
            </a:r>
            <a:r>
              <a:rPr lang="en-US" sz="2200" dirty="0">
                <a:latin typeface="Verdana" panose="020B0604030504040204" pitchFamily="34" charset="0"/>
                <a:ea typeface="Verdana" panose="020B0604030504040204" pitchFamily="34" charset="0"/>
                <a:cs typeface="Verdana" panose="020B0604030504040204" pitchFamily="34" charset="0"/>
              </a:rPr>
              <a:t>, </a:t>
            </a:r>
            <a:r>
              <a:rPr lang="en-US" sz="2200" b="1" dirty="0">
                <a:latin typeface="Verdana" panose="020B0604030504040204" pitchFamily="34" charset="0"/>
                <a:ea typeface="Verdana" panose="020B0604030504040204" pitchFamily="34" charset="0"/>
                <a:cs typeface="Verdana" panose="020B0604030504040204" pitchFamily="34" charset="0"/>
              </a:rPr>
              <a:t>attributes of the objects and enables additions of an attribute layer to the objects</a:t>
            </a:r>
            <a:r>
              <a:rPr lang="en-US" sz="2200" dirty="0">
                <a:latin typeface="Verdana" panose="020B0604030504040204" pitchFamily="34" charset="0"/>
                <a:ea typeface="Verdana" panose="020B0604030504040204" pitchFamily="34" charset="0"/>
                <a:cs typeface="Verdana" panose="020B0604030504040204" pitchFamily="34" charset="0"/>
              </a:rPr>
              <a:t>.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Files, tables, documents and images are also the objects.</a:t>
            </a:r>
          </a:p>
        </p:txBody>
      </p:sp>
    </p:spTree>
    <p:extLst>
      <p:ext uri="{BB962C8B-B14F-4D97-AF65-F5344CB8AC3E}">
        <p14:creationId xmlns:p14="http://schemas.microsoft.com/office/powerpoint/2010/main" val="42445077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fontScale="90000"/>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3.2.3 Increasing Flexibility for Data Manipulation</a:t>
            </a:r>
          </a:p>
        </p:txBody>
      </p:sp>
      <p:sp>
        <p:nvSpPr>
          <p:cNvPr id="3" name="Content Placeholder 2"/>
          <p:cNvSpPr>
            <a:spLocks noGrp="1"/>
          </p:cNvSpPr>
          <p:nvPr>
            <p:ph idx="1"/>
          </p:nvPr>
        </p:nvSpPr>
        <p:spPr>
          <a:xfrm>
            <a:off x="136477" y="952461"/>
            <a:ext cx="11941791" cy="5196290"/>
          </a:xfrm>
        </p:spPr>
        <p:txBody>
          <a:bodyPr>
            <a:normAutofit/>
          </a:bodyPr>
          <a:lstStyle/>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NoSQL data store possess characteristic of </a:t>
            </a:r>
            <a:r>
              <a:rPr lang="en-US" sz="2200" b="1" dirty="0">
                <a:solidFill>
                  <a:srgbClr val="FF0000"/>
                </a:solidFill>
                <a:latin typeface="Verdana" panose="020B0604030504040204" pitchFamily="34" charset="0"/>
                <a:ea typeface="Verdana" panose="020B0604030504040204" pitchFamily="34" charset="0"/>
                <a:cs typeface="Verdana" panose="020B0604030504040204" pitchFamily="34" charset="0"/>
              </a:rPr>
              <a:t>increasing flexibility for data manipulation.</a:t>
            </a:r>
            <a:r>
              <a:rPr lang="en-US" sz="2200" dirty="0">
                <a:latin typeface="Verdana" panose="020B0604030504040204" pitchFamily="34" charset="0"/>
                <a:ea typeface="Verdana" panose="020B0604030504040204" pitchFamily="34" charset="0"/>
                <a:cs typeface="Verdana" panose="020B0604030504040204" pitchFamily="34" charset="0"/>
              </a:rPr>
              <a:t> The new attributes to database can be increasingly added. Late binding of them is also permitted.</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BASE is a flexible model for NoSQL data stores. </a:t>
            </a:r>
            <a:r>
              <a:rPr lang="en-US" sz="2200" b="1" dirty="0">
                <a:latin typeface="Verdana" panose="020B0604030504040204" pitchFamily="34" charset="0"/>
                <a:ea typeface="Verdana" panose="020B0604030504040204" pitchFamily="34" charset="0"/>
                <a:cs typeface="Verdana" panose="020B0604030504040204" pitchFamily="34" charset="0"/>
              </a:rPr>
              <a:t>Provisions of BASE increase flexibility.</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BASE Properties BA stands for </a:t>
            </a:r>
            <a:r>
              <a:rPr lang="en-US" sz="2200" b="1" dirty="0">
                <a:latin typeface="Verdana" panose="020B0604030504040204" pitchFamily="34" charset="0"/>
                <a:ea typeface="Verdana" panose="020B0604030504040204" pitchFamily="34" charset="0"/>
                <a:cs typeface="Verdana" panose="020B0604030504040204" pitchFamily="34" charset="0"/>
              </a:rPr>
              <a:t>basic availability</a:t>
            </a:r>
            <a:r>
              <a:rPr lang="en-US" sz="2200" dirty="0">
                <a:latin typeface="Verdana" panose="020B0604030504040204" pitchFamily="34" charset="0"/>
                <a:ea typeface="Verdana" panose="020B0604030504040204" pitchFamily="34" charset="0"/>
                <a:cs typeface="Verdana" panose="020B0604030504040204" pitchFamily="34" charset="0"/>
              </a:rPr>
              <a:t>, S stands for </a:t>
            </a:r>
            <a:r>
              <a:rPr lang="en-US" sz="2200" b="1" dirty="0">
                <a:latin typeface="Verdana" panose="020B0604030504040204" pitchFamily="34" charset="0"/>
                <a:ea typeface="Verdana" panose="020B0604030504040204" pitchFamily="34" charset="0"/>
                <a:cs typeface="Verdana" panose="020B0604030504040204" pitchFamily="34" charset="0"/>
              </a:rPr>
              <a:t>soft state </a:t>
            </a:r>
            <a:r>
              <a:rPr lang="en-US" sz="2200" dirty="0">
                <a:latin typeface="Verdana" panose="020B0604030504040204" pitchFamily="34" charset="0"/>
                <a:ea typeface="Verdana" panose="020B0604030504040204" pitchFamily="34" charset="0"/>
                <a:cs typeface="Verdana" panose="020B0604030504040204" pitchFamily="34" charset="0"/>
              </a:rPr>
              <a:t>and E stands for </a:t>
            </a:r>
            <a:r>
              <a:rPr lang="en-US" sz="2200" b="1" dirty="0">
                <a:latin typeface="Verdana" panose="020B0604030504040204" pitchFamily="34" charset="0"/>
                <a:ea typeface="Verdana" panose="020B0604030504040204" pitchFamily="34" charset="0"/>
                <a:cs typeface="Verdana" panose="020B0604030504040204" pitchFamily="34" charset="0"/>
              </a:rPr>
              <a:t>eventual consistency</a:t>
            </a:r>
            <a:r>
              <a:rPr lang="en-US" sz="2200" dirty="0">
                <a:latin typeface="Verdana" panose="020B0604030504040204" pitchFamily="34" charset="0"/>
                <a:ea typeface="Verdana" panose="020B0604030504040204" pitchFamily="34" charset="0"/>
                <a:cs typeface="Verdana" panose="020B0604030504040204" pitchFamily="34" charset="0"/>
              </a:rPr>
              <a:t>.</a:t>
            </a: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4233728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BASE Properties </a:t>
            </a:r>
          </a:p>
        </p:txBody>
      </p:sp>
      <p:sp>
        <p:nvSpPr>
          <p:cNvPr id="3" name="Content Placeholder 2"/>
          <p:cNvSpPr>
            <a:spLocks noGrp="1"/>
          </p:cNvSpPr>
          <p:nvPr>
            <p:ph idx="1"/>
          </p:nvPr>
        </p:nvSpPr>
        <p:spPr>
          <a:xfrm>
            <a:off x="136477" y="952461"/>
            <a:ext cx="11941791" cy="5196290"/>
          </a:xfrm>
        </p:spPr>
        <p:txBody>
          <a:bodyPr>
            <a:normAutofit fontScale="92500" lnSpcReduction="20000"/>
          </a:bodyPr>
          <a:lstStyle/>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1.	Basic availability ensures by </a:t>
            </a:r>
            <a:r>
              <a:rPr lang="en-US" sz="2200" b="1" dirty="0">
                <a:solidFill>
                  <a:srgbClr val="FF0000"/>
                </a:solidFill>
                <a:latin typeface="Verdana" panose="020B0604030504040204" pitchFamily="34" charset="0"/>
                <a:ea typeface="Verdana" panose="020B0604030504040204" pitchFamily="34" charset="0"/>
                <a:cs typeface="Verdana" panose="020B0604030504040204" pitchFamily="34" charset="0"/>
              </a:rPr>
              <a:t>distribution of shards </a:t>
            </a:r>
            <a:r>
              <a:rPr lang="en-US" sz="2200" dirty="0">
                <a:latin typeface="Verdana" panose="020B0604030504040204" pitchFamily="34" charset="0"/>
                <a:ea typeface="Verdana" panose="020B0604030504040204" pitchFamily="34" charset="0"/>
                <a:cs typeface="Verdana" panose="020B0604030504040204" pitchFamily="34" charset="0"/>
              </a:rPr>
              <a:t>(many partitions of huge data store) across many data nodes with a high degree of replication. Then, a segment failure does not necessarily mean a complete data store unavailability.</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2.	Soft state ensures </a:t>
            </a:r>
            <a:r>
              <a:rPr lang="en-US" sz="2200" b="1" dirty="0">
                <a:solidFill>
                  <a:srgbClr val="FF0000"/>
                </a:solidFill>
                <a:latin typeface="Verdana" panose="020B0604030504040204" pitchFamily="34" charset="0"/>
                <a:ea typeface="Verdana" panose="020B0604030504040204" pitchFamily="34" charset="0"/>
                <a:cs typeface="Verdana" panose="020B0604030504040204" pitchFamily="34" charset="0"/>
              </a:rPr>
              <a:t>processing even in the presence of inconsistencies but achieving consistency eventually. </a:t>
            </a:r>
            <a:r>
              <a:rPr lang="en-US" sz="2200" dirty="0">
                <a:latin typeface="Verdana" panose="020B0604030504040204" pitchFamily="34" charset="0"/>
                <a:ea typeface="Verdana" panose="020B0604030504040204" pitchFamily="34" charset="0"/>
                <a:cs typeface="Verdana" panose="020B0604030504040204" pitchFamily="34" charset="0"/>
              </a:rPr>
              <a:t>A program suitably takes into account the inconsistency found during processing. NoSQL database design does not consider the need of consistency all along the processing time.</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3.	Eventual consistency means consistency requirement in </a:t>
            </a:r>
            <a:r>
              <a:rPr lang="en-US" sz="2200" dirty="0">
                <a:solidFill>
                  <a:srgbClr val="FF0000"/>
                </a:solidFill>
                <a:latin typeface="Verdana" panose="020B0604030504040204" pitchFamily="34" charset="0"/>
                <a:ea typeface="Verdana" panose="020B0604030504040204" pitchFamily="34" charset="0"/>
                <a:cs typeface="Verdana" panose="020B0604030504040204" pitchFamily="34" charset="0"/>
              </a:rPr>
              <a:t>NoSQL databases meeting at some point of time in future.</a:t>
            </a:r>
            <a:r>
              <a:rPr lang="en-US" sz="2200" dirty="0">
                <a:latin typeface="Verdana" panose="020B0604030504040204" pitchFamily="34" charset="0"/>
                <a:ea typeface="Verdana" panose="020B0604030504040204" pitchFamily="34" charset="0"/>
                <a:cs typeface="Verdana" panose="020B0604030504040204" pitchFamily="34" charset="0"/>
              </a:rPr>
              <a:t> </a:t>
            </a:r>
            <a:r>
              <a:rPr lang="en-US" sz="2200" dirty="0">
                <a:solidFill>
                  <a:srgbClr val="FF0000"/>
                </a:solidFill>
                <a:latin typeface="Verdana" panose="020B0604030504040204" pitchFamily="34" charset="0"/>
                <a:ea typeface="Verdana" panose="020B0604030504040204" pitchFamily="34" charset="0"/>
                <a:cs typeface="Verdana" panose="020B0604030504040204" pitchFamily="34" charset="0"/>
              </a:rPr>
              <a:t>Data converges eventually to a consistent state with no time-frame specification for achieving that. </a:t>
            </a:r>
            <a:r>
              <a:rPr lang="en-US" sz="2200" dirty="0">
                <a:latin typeface="Verdana" panose="020B0604030504040204" pitchFamily="34" charset="0"/>
                <a:ea typeface="Verdana" panose="020B0604030504040204" pitchFamily="34" charset="0"/>
                <a:cs typeface="Verdana" panose="020B0604030504040204" pitchFamily="34" charset="0"/>
              </a:rPr>
              <a:t>ACID rules require consistency all along the processing on completion of each transaction. BASE does not have that requirement and has the flexibility.</a:t>
            </a: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0989756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fontScale="90000"/>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Increasing Flexibility in </a:t>
            </a:r>
            <a:r>
              <a:rPr lang="en-US" dirty="0" err="1">
                <a:solidFill>
                  <a:srgbClr val="C00000"/>
                </a:solidFill>
                <a:latin typeface="Verdana" panose="020B0604030504040204" pitchFamily="34" charset="0"/>
                <a:ea typeface="Verdana" panose="020B0604030504040204" pitchFamily="34" charset="0"/>
                <a:cs typeface="Verdana" panose="020B0604030504040204" pitchFamily="34" charset="0"/>
              </a:rPr>
              <a:t>NoSql</a:t>
            </a: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 student Database</a:t>
            </a:r>
          </a:p>
        </p:txBody>
      </p:sp>
      <p:pic>
        <p:nvPicPr>
          <p:cNvPr id="4" name="Content Placeholder 3"/>
          <p:cNvPicPr>
            <a:picLocks noGrp="1" noChangeAspect="1"/>
          </p:cNvPicPr>
          <p:nvPr>
            <p:ph idx="1"/>
          </p:nvPr>
        </p:nvPicPr>
        <p:blipFill>
          <a:blip r:embed="rId2"/>
          <a:stretch>
            <a:fillRect/>
          </a:stretch>
        </p:blipFill>
        <p:spPr>
          <a:xfrm>
            <a:off x="2307209" y="952500"/>
            <a:ext cx="7599806" cy="5195888"/>
          </a:xfrm>
          <a:prstGeom prst="rect">
            <a:avLst/>
          </a:prstGeom>
        </p:spPr>
      </p:pic>
    </p:spTree>
    <p:extLst>
      <p:ext uri="{BB962C8B-B14F-4D97-AF65-F5344CB8AC3E}">
        <p14:creationId xmlns:p14="http://schemas.microsoft.com/office/powerpoint/2010/main" val="1932849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NoSQL data stores architectural patterns </a:t>
            </a:r>
          </a:p>
        </p:txBody>
      </p:sp>
      <p:sp>
        <p:nvSpPr>
          <p:cNvPr id="3" name="Content Placeholder 2"/>
          <p:cNvSpPr>
            <a:spLocks noGrp="1"/>
          </p:cNvSpPr>
          <p:nvPr>
            <p:ph idx="1"/>
          </p:nvPr>
        </p:nvSpPr>
        <p:spPr>
          <a:xfrm>
            <a:off x="136477" y="952461"/>
            <a:ext cx="11941791" cy="5196290"/>
          </a:xfrm>
        </p:spPr>
        <p:txBody>
          <a:bodyPr>
            <a:normAutofit/>
          </a:bodyPr>
          <a:lstStyle/>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NoSQL data stores broadly categorize into architectural patterns </a:t>
            </a:r>
          </a:p>
          <a:p>
            <a:pPr marL="457200" indent="-457200" algn="just">
              <a:lnSpc>
                <a:spcPct val="150000"/>
              </a:lnSpc>
              <a:buAutoNum type="arabicPeriod"/>
            </a:pPr>
            <a:r>
              <a:rPr lang="en-US" sz="2200" dirty="0">
                <a:latin typeface="Verdana" panose="020B0604030504040204" pitchFamily="34" charset="0"/>
                <a:ea typeface="Verdana" panose="020B0604030504040204" pitchFamily="34" charset="0"/>
                <a:cs typeface="Verdana" panose="020B0604030504040204" pitchFamily="34" charset="0"/>
              </a:rPr>
              <a:t>Key Value Pairs</a:t>
            </a:r>
          </a:p>
          <a:p>
            <a:pPr marL="457200" indent="-457200" algn="just">
              <a:lnSpc>
                <a:spcPct val="150000"/>
              </a:lnSpc>
              <a:buAutoNum type="arabicPeriod"/>
            </a:pPr>
            <a:r>
              <a:rPr lang="en-US" sz="2200" dirty="0">
                <a:latin typeface="Verdana" panose="020B0604030504040204" pitchFamily="34" charset="0"/>
                <a:ea typeface="Verdana" panose="020B0604030504040204" pitchFamily="34" charset="0"/>
                <a:cs typeface="Verdana" panose="020B0604030504040204" pitchFamily="34" charset="0"/>
              </a:rPr>
              <a:t>Document Stores</a:t>
            </a:r>
          </a:p>
          <a:p>
            <a:pPr marL="457200" indent="-457200" algn="just">
              <a:lnSpc>
                <a:spcPct val="150000"/>
              </a:lnSpc>
              <a:buAutoNum type="arabicPeriod"/>
            </a:pPr>
            <a:r>
              <a:rPr lang="en-US" sz="2200" dirty="0">
                <a:latin typeface="Verdana" panose="020B0604030504040204" pitchFamily="34" charset="0"/>
                <a:ea typeface="Verdana" panose="020B0604030504040204" pitchFamily="34" charset="0"/>
                <a:cs typeface="Verdana" panose="020B0604030504040204" pitchFamily="34" charset="0"/>
              </a:rPr>
              <a:t>Tabular Data</a:t>
            </a:r>
          </a:p>
          <a:p>
            <a:pPr marL="457200" indent="-457200" algn="just">
              <a:lnSpc>
                <a:spcPct val="150000"/>
              </a:lnSpc>
              <a:buAutoNum type="arabicPeriod"/>
            </a:pPr>
            <a:r>
              <a:rPr lang="en-US" sz="2200" dirty="0">
                <a:latin typeface="Verdana" panose="020B0604030504040204" pitchFamily="34" charset="0"/>
                <a:ea typeface="Verdana" panose="020B0604030504040204" pitchFamily="34" charset="0"/>
                <a:cs typeface="Verdana" panose="020B0604030504040204" pitchFamily="34" charset="0"/>
              </a:rPr>
              <a:t>Object Data Store</a:t>
            </a:r>
          </a:p>
          <a:p>
            <a:pPr marL="457200" indent="-457200" algn="just">
              <a:lnSpc>
                <a:spcPct val="150000"/>
              </a:lnSpc>
              <a:buAutoNum type="arabicPeriod"/>
            </a:pPr>
            <a:r>
              <a:rPr lang="en-US" sz="2200" dirty="0">
                <a:latin typeface="Verdana" panose="020B0604030504040204" pitchFamily="34" charset="0"/>
                <a:ea typeface="Verdana" panose="020B0604030504040204" pitchFamily="34" charset="0"/>
                <a:cs typeface="Verdana" panose="020B0604030504040204" pitchFamily="34" charset="0"/>
              </a:rPr>
              <a:t>Graph Database</a:t>
            </a:r>
          </a:p>
        </p:txBody>
      </p:sp>
    </p:spTree>
    <p:extLst>
      <p:ext uri="{BB962C8B-B14F-4D97-AF65-F5344CB8AC3E}">
        <p14:creationId xmlns:p14="http://schemas.microsoft.com/office/powerpoint/2010/main" val="13192070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3.3.1 Key-Value Store</a:t>
            </a:r>
          </a:p>
        </p:txBody>
      </p:sp>
      <p:sp>
        <p:nvSpPr>
          <p:cNvPr id="3" name="Content Placeholder 2"/>
          <p:cNvSpPr>
            <a:spLocks noGrp="1"/>
          </p:cNvSpPr>
          <p:nvPr>
            <p:ph idx="1"/>
          </p:nvPr>
        </p:nvSpPr>
        <p:spPr>
          <a:xfrm>
            <a:off x="136477" y="952461"/>
            <a:ext cx="11941791" cy="5196290"/>
          </a:xfrm>
        </p:spPr>
        <p:txBody>
          <a:bodyPr>
            <a:normAutofit/>
          </a:bodyPr>
          <a:lstStyle/>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The simplest way to implement a schema-less data store is to use key-value pairs. </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The data store characteristics are high performance, scalability and flexibility.</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 Data retrieval is fast in key-value pairs data store.</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The concept is similar to a hash table where a unique key points to a particular item(s) of data.</a:t>
            </a:r>
          </a:p>
        </p:txBody>
      </p:sp>
    </p:spTree>
    <p:extLst>
      <p:ext uri="{BB962C8B-B14F-4D97-AF65-F5344CB8AC3E}">
        <p14:creationId xmlns:p14="http://schemas.microsoft.com/office/powerpoint/2010/main" val="4926033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key-value pairs architectural pattern</a:t>
            </a:r>
          </a:p>
        </p:txBody>
      </p:sp>
      <p:pic>
        <p:nvPicPr>
          <p:cNvPr id="5" name="Content Placeholder 4"/>
          <p:cNvPicPr>
            <a:picLocks noGrp="1" noChangeAspect="1"/>
          </p:cNvPicPr>
          <p:nvPr>
            <p:ph idx="1"/>
          </p:nvPr>
        </p:nvPicPr>
        <p:blipFill>
          <a:blip r:embed="rId2"/>
          <a:stretch>
            <a:fillRect/>
          </a:stretch>
        </p:blipFill>
        <p:spPr>
          <a:xfrm>
            <a:off x="1399013" y="1112794"/>
            <a:ext cx="9728333" cy="4826794"/>
          </a:xfrm>
          <a:prstGeom prst="rect">
            <a:avLst/>
          </a:prstGeom>
        </p:spPr>
      </p:pic>
    </p:spTree>
    <p:extLst>
      <p:ext uri="{BB962C8B-B14F-4D97-AF65-F5344CB8AC3E}">
        <p14:creationId xmlns:p14="http://schemas.microsoft.com/office/powerpoint/2010/main" val="37115878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fontScale="90000"/>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Advantages of a key-value store are as follows:</a:t>
            </a:r>
          </a:p>
        </p:txBody>
      </p:sp>
      <p:sp>
        <p:nvSpPr>
          <p:cNvPr id="3" name="Content Placeholder 2"/>
          <p:cNvSpPr>
            <a:spLocks noGrp="1"/>
          </p:cNvSpPr>
          <p:nvPr>
            <p:ph idx="1"/>
          </p:nvPr>
        </p:nvSpPr>
        <p:spPr>
          <a:xfrm>
            <a:off x="136477" y="952461"/>
            <a:ext cx="11941791" cy="5196290"/>
          </a:xfrm>
        </p:spPr>
        <p:txBody>
          <a:bodyPr>
            <a:normAutofit fontScale="85000" lnSpcReduction="20000"/>
          </a:bodyPr>
          <a:lstStyle/>
          <a:p>
            <a:pPr marL="457200" indent="-457200" algn="just">
              <a:lnSpc>
                <a:spcPct val="150000"/>
              </a:lnSpc>
              <a:buAutoNum type="arabicPeriod"/>
            </a:pPr>
            <a:r>
              <a:rPr lang="en-US" sz="2200" dirty="0">
                <a:latin typeface="Verdana" panose="020B0604030504040204" pitchFamily="34" charset="0"/>
                <a:ea typeface="Verdana" panose="020B0604030504040204" pitchFamily="34" charset="0"/>
                <a:cs typeface="Verdana" panose="020B0604030504040204" pitchFamily="34" charset="0"/>
              </a:rPr>
              <a:t>Data Store can store any data type in a value field.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2.	A query just requests the values and returns the values as a single item. Values can be 	of any data type.</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3.	Key-value store is eventually consistent.</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4.	Key-value data store may be hierarchical or may be ordered key-value store.</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5.	Returned values on queries can be used to convert into lists, table-columns, data-frame 	fields and columns.</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6.	Have (</a:t>
            </a:r>
            <a:r>
              <a:rPr lang="en-US" sz="2200" dirty="0" err="1">
                <a:latin typeface="Verdana" panose="020B0604030504040204" pitchFamily="34" charset="0"/>
                <a:ea typeface="Verdana" panose="020B0604030504040204" pitchFamily="34" charset="0"/>
                <a:cs typeface="Verdana" panose="020B0604030504040204" pitchFamily="34" charset="0"/>
              </a:rPr>
              <a:t>i</a:t>
            </a:r>
            <a:r>
              <a:rPr lang="en-US" sz="2200" dirty="0">
                <a:latin typeface="Verdana" panose="020B0604030504040204" pitchFamily="34" charset="0"/>
                <a:ea typeface="Verdana" panose="020B0604030504040204" pitchFamily="34" charset="0"/>
                <a:cs typeface="Verdana" panose="020B0604030504040204" pitchFamily="34" charset="0"/>
              </a:rPr>
              <a:t>) scalability, (ii) reliability, (iii) portability and (iv) low operational cost.</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7.	The key can be synthetic or auto-generated. The key is flexible and can be represented 	in many formats: (</a:t>
            </a:r>
            <a:r>
              <a:rPr lang="en-US" sz="2200" dirty="0" err="1">
                <a:latin typeface="Verdana" panose="020B0604030504040204" pitchFamily="34" charset="0"/>
                <a:ea typeface="Verdana" panose="020B0604030504040204" pitchFamily="34" charset="0"/>
                <a:cs typeface="Verdana" panose="020B0604030504040204" pitchFamily="34" charset="0"/>
              </a:rPr>
              <a:t>i</a:t>
            </a:r>
            <a:r>
              <a:rPr lang="en-US" sz="2200" dirty="0">
                <a:latin typeface="Verdana" panose="020B0604030504040204" pitchFamily="34" charset="0"/>
                <a:ea typeface="Verdana" panose="020B0604030504040204" pitchFamily="34" charset="0"/>
                <a:cs typeface="Verdana" panose="020B0604030504040204" pitchFamily="34" charset="0"/>
              </a:rPr>
              <a:t>) Artificially generated strings created from a hash of a value, (ii) 	Logical path names to images or files</a:t>
            </a:r>
          </a:p>
        </p:txBody>
      </p:sp>
    </p:spTree>
    <p:extLst>
      <p:ext uri="{BB962C8B-B14F-4D97-AF65-F5344CB8AC3E}">
        <p14:creationId xmlns:p14="http://schemas.microsoft.com/office/powerpoint/2010/main" val="34415801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6" y="147820"/>
            <a:ext cx="11941791" cy="1023582"/>
          </a:xfrm>
        </p:spPr>
        <p:txBody>
          <a:bodyPr>
            <a:normAutofit fontScale="90000"/>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The key-value store provides client to read and write values using a key as follows:</a:t>
            </a:r>
          </a:p>
        </p:txBody>
      </p:sp>
      <p:sp>
        <p:nvSpPr>
          <p:cNvPr id="3" name="Content Placeholder 2"/>
          <p:cNvSpPr>
            <a:spLocks noGrp="1"/>
          </p:cNvSpPr>
          <p:nvPr>
            <p:ph idx="1"/>
          </p:nvPr>
        </p:nvSpPr>
        <p:spPr>
          <a:xfrm>
            <a:off x="136476" y="1467616"/>
            <a:ext cx="11941791" cy="5196290"/>
          </a:xfrm>
        </p:spPr>
        <p:txBody>
          <a:bodyPr>
            <a:normAutofit/>
          </a:bodyPr>
          <a:lstStyle/>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a:t>
            </a:r>
            <a:r>
              <a:rPr lang="en-US" sz="2200" dirty="0" err="1">
                <a:latin typeface="Verdana" panose="020B0604030504040204" pitchFamily="34" charset="0"/>
                <a:ea typeface="Verdana" panose="020B0604030504040204" pitchFamily="34" charset="0"/>
                <a:cs typeface="Verdana" panose="020B0604030504040204" pitchFamily="34" charset="0"/>
              </a:rPr>
              <a:t>i</a:t>
            </a:r>
            <a:r>
              <a:rPr lang="en-US" sz="2200" dirty="0">
                <a:latin typeface="Verdana" panose="020B0604030504040204" pitchFamily="34" charset="0"/>
                <a:ea typeface="Verdana" panose="020B0604030504040204" pitchFamily="34" charset="0"/>
                <a:cs typeface="Verdana" panose="020B0604030504040204" pitchFamily="34" charset="0"/>
              </a:rPr>
              <a:t>)	Get (key) , returns the value associated with the key.</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(ii)	Put (key, value), associates the value with the key and updates a value if 	this key is already present.</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(iii)	Multi-get (key1, key2, .., </a:t>
            </a:r>
            <a:r>
              <a:rPr lang="en-US" sz="2200" dirty="0" err="1">
                <a:latin typeface="Verdana" panose="020B0604030504040204" pitchFamily="34" charset="0"/>
                <a:ea typeface="Verdana" panose="020B0604030504040204" pitchFamily="34" charset="0"/>
                <a:cs typeface="Verdana" panose="020B0604030504040204" pitchFamily="34" charset="0"/>
              </a:rPr>
              <a:t>keyN</a:t>
            </a:r>
            <a:r>
              <a:rPr lang="en-US" sz="2200" dirty="0">
                <a:latin typeface="Verdana" panose="020B0604030504040204" pitchFamily="34" charset="0"/>
                <a:ea typeface="Verdana" panose="020B0604030504040204" pitchFamily="34" charset="0"/>
                <a:cs typeface="Verdana" panose="020B0604030504040204" pitchFamily="34" charset="0"/>
              </a:rPr>
              <a:t>), returns the list of values associated with 	the list of keys.</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(iv)	Delete (key) , removes a key and its value from the data store. </a:t>
            </a:r>
          </a:p>
        </p:txBody>
      </p:sp>
    </p:spTree>
    <p:extLst>
      <p:ext uri="{BB962C8B-B14F-4D97-AF65-F5344CB8AC3E}">
        <p14:creationId xmlns:p14="http://schemas.microsoft.com/office/powerpoint/2010/main" val="23553128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6" y="0"/>
            <a:ext cx="11941791" cy="1023582"/>
          </a:xfrm>
        </p:spPr>
        <p:txBody>
          <a:bodyPr>
            <a:normAutofit fontScale="90000"/>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Limitations of key-value store architectural pattern are:</a:t>
            </a:r>
          </a:p>
        </p:txBody>
      </p:sp>
      <p:sp>
        <p:nvSpPr>
          <p:cNvPr id="3" name="Content Placeholder 2"/>
          <p:cNvSpPr>
            <a:spLocks noGrp="1"/>
          </p:cNvSpPr>
          <p:nvPr>
            <p:ph idx="1"/>
          </p:nvPr>
        </p:nvSpPr>
        <p:spPr>
          <a:xfrm>
            <a:off x="136477" y="952461"/>
            <a:ext cx="11941791" cy="5196290"/>
          </a:xfrm>
        </p:spPr>
        <p:txBody>
          <a:bodyPr>
            <a:normAutofit fontScale="92500"/>
          </a:bodyPr>
          <a:lstStyle/>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a:t>
            </a:r>
            <a:r>
              <a:rPr lang="en-US" sz="2200" dirty="0" err="1">
                <a:latin typeface="Verdana" panose="020B0604030504040204" pitchFamily="34" charset="0"/>
                <a:ea typeface="Verdana" panose="020B0604030504040204" pitchFamily="34" charset="0"/>
                <a:cs typeface="Verdana" panose="020B0604030504040204" pitchFamily="34" charset="0"/>
              </a:rPr>
              <a:t>i</a:t>
            </a:r>
            <a:r>
              <a:rPr lang="en-US" sz="2200" dirty="0">
                <a:latin typeface="Verdana" panose="020B0604030504040204" pitchFamily="34" charset="0"/>
                <a:ea typeface="Verdana" panose="020B0604030504040204" pitchFamily="34" charset="0"/>
                <a:cs typeface="Verdana" panose="020B0604030504040204" pitchFamily="34" charset="0"/>
              </a:rPr>
              <a:t>)	No indexes are maintained on values, thus a subset of values is not 	searchable.</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(ii)	Key-value store does not provide traditional database capabilities, such as 	atomicity of transactions, or consistency when multiple transactions are 	executed simultaneously. The application needs to implement such 	capabilities.</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(iii)	Maintaining unique values as keys may become more difficult when the volume of 	data increases. One cannot retrieve a single result when a key-value pair is not 	uniquely identified.</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(iv) 	Queries cannot be performed on individual values. No clause like 'where' in a 	relational database usable that filters a result set.</a:t>
            </a: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5298736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0"/>
            <a:ext cx="11941791" cy="1023582"/>
          </a:xfrm>
        </p:spPr>
        <p:txBody>
          <a:bodyPr>
            <a:normAutofit fontScale="90000"/>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Traditional relational data model vs. the key-value store model</a:t>
            </a:r>
          </a:p>
        </p:txBody>
      </p:sp>
      <p:pic>
        <p:nvPicPr>
          <p:cNvPr id="4" name="Content Placeholder 3"/>
          <p:cNvPicPr>
            <a:picLocks noGrp="1" noChangeAspect="1"/>
          </p:cNvPicPr>
          <p:nvPr>
            <p:ph idx="1"/>
          </p:nvPr>
        </p:nvPicPr>
        <p:blipFill>
          <a:blip r:embed="rId2"/>
          <a:stretch>
            <a:fillRect/>
          </a:stretch>
        </p:blipFill>
        <p:spPr>
          <a:xfrm>
            <a:off x="1680478" y="1970467"/>
            <a:ext cx="11125346" cy="2846231"/>
          </a:xfrm>
          <a:prstGeom prst="rect">
            <a:avLst/>
          </a:prstGeom>
        </p:spPr>
      </p:pic>
    </p:spTree>
    <p:extLst>
      <p:ext uri="{BB962C8B-B14F-4D97-AF65-F5344CB8AC3E}">
        <p14:creationId xmlns:p14="http://schemas.microsoft.com/office/powerpoint/2010/main" val="9101175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err="1">
                <a:solidFill>
                  <a:srgbClr val="C00000"/>
                </a:solidFill>
                <a:latin typeface="Verdana" panose="020B0604030504040204" pitchFamily="34" charset="0"/>
                <a:ea typeface="Verdana" panose="020B0604030504040204" pitchFamily="34" charset="0"/>
                <a:cs typeface="Verdana" panose="020B0604030504040204" pitchFamily="34" charset="0"/>
              </a:rPr>
              <a:t>Riak</a:t>
            </a: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 Key-Value Data Store</a:t>
            </a:r>
          </a:p>
        </p:txBody>
      </p:sp>
      <p:sp>
        <p:nvSpPr>
          <p:cNvPr id="3" name="Content Placeholder 2"/>
          <p:cNvSpPr>
            <a:spLocks noGrp="1"/>
          </p:cNvSpPr>
          <p:nvPr>
            <p:ph idx="1"/>
          </p:nvPr>
        </p:nvSpPr>
        <p:spPr>
          <a:xfrm>
            <a:off x="136477" y="952461"/>
            <a:ext cx="11941791" cy="5196290"/>
          </a:xfrm>
        </p:spPr>
        <p:txBody>
          <a:bodyPr>
            <a:normAutofit/>
          </a:bodyPr>
          <a:lstStyle/>
          <a:p>
            <a:pPr algn="just">
              <a:lnSpc>
                <a:spcPct val="150000"/>
              </a:lnSpc>
            </a:pPr>
            <a:r>
              <a:rPr lang="en-US" sz="2200" dirty="0" err="1">
                <a:latin typeface="Verdana" panose="020B0604030504040204" pitchFamily="34" charset="0"/>
                <a:ea typeface="Verdana" panose="020B0604030504040204" pitchFamily="34" charset="0"/>
                <a:cs typeface="Verdana" panose="020B0604030504040204" pitchFamily="34" charset="0"/>
              </a:rPr>
              <a:t>Riak</a:t>
            </a:r>
            <a:r>
              <a:rPr lang="en-US" sz="2200" dirty="0">
                <a:latin typeface="Verdana" panose="020B0604030504040204" pitchFamily="34" charset="0"/>
                <a:ea typeface="Verdana" panose="020B0604030504040204" pitchFamily="34" charset="0"/>
                <a:cs typeface="Verdana" panose="020B0604030504040204" pitchFamily="34" charset="0"/>
              </a:rPr>
              <a:t> is open-source </a:t>
            </a:r>
            <a:r>
              <a:rPr lang="en-US" sz="2200" b="1" dirty="0" err="1">
                <a:latin typeface="Verdana" panose="020B0604030504040204" pitchFamily="34" charset="0"/>
                <a:ea typeface="Verdana" panose="020B0604030504040204" pitchFamily="34" charset="0"/>
                <a:cs typeface="Verdana" panose="020B0604030504040204" pitchFamily="34" charset="0"/>
              </a:rPr>
              <a:t>Erlang</a:t>
            </a:r>
            <a:r>
              <a:rPr lang="en-US" sz="2200" b="1" dirty="0">
                <a:latin typeface="Verdana" panose="020B0604030504040204" pitchFamily="34" charset="0"/>
                <a:ea typeface="Verdana" panose="020B0604030504040204" pitchFamily="34" charset="0"/>
                <a:cs typeface="Verdana" panose="020B0604030504040204" pitchFamily="34" charset="0"/>
              </a:rPr>
              <a:t> language data store</a:t>
            </a:r>
            <a:r>
              <a:rPr lang="en-US" sz="2200" dirty="0">
                <a:latin typeface="Verdana" panose="020B0604030504040204" pitchFamily="34" charset="0"/>
                <a:ea typeface="Verdana" panose="020B0604030504040204" pitchFamily="34" charset="0"/>
                <a:cs typeface="Verdana" panose="020B0604030504040204" pitchFamily="34" charset="0"/>
              </a:rPr>
              <a:t>. </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It is a </a:t>
            </a:r>
            <a:r>
              <a:rPr lang="en-US" sz="2200" b="1" dirty="0">
                <a:latin typeface="Verdana" panose="020B0604030504040204" pitchFamily="34" charset="0"/>
                <a:ea typeface="Verdana" panose="020B0604030504040204" pitchFamily="34" charset="0"/>
                <a:cs typeface="Verdana" panose="020B0604030504040204" pitchFamily="34" charset="0"/>
              </a:rPr>
              <a:t>key-value data store system</a:t>
            </a:r>
            <a:r>
              <a:rPr lang="en-US" sz="2200" dirty="0">
                <a:latin typeface="Verdana" panose="020B0604030504040204" pitchFamily="34" charset="0"/>
                <a:ea typeface="Verdana" panose="020B0604030504040204" pitchFamily="34" charset="0"/>
                <a:cs typeface="Verdana" panose="020B0604030504040204" pitchFamily="34" charset="0"/>
              </a:rPr>
              <a:t>. </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Data </a:t>
            </a:r>
            <a:r>
              <a:rPr lang="en-US" sz="2200" b="1" dirty="0">
                <a:latin typeface="Verdana" panose="020B0604030504040204" pitchFamily="34" charset="0"/>
                <a:ea typeface="Verdana" panose="020B0604030504040204" pitchFamily="34" charset="0"/>
                <a:cs typeface="Verdana" panose="020B0604030504040204" pitchFamily="34" charset="0"/>
              </a:rPr>
              <a:t>auto-distributes and replicates </a:t>
            </a:r>
            <a:r>
              <a:rPr lang="en-US" sz="2200" dirty="0">
                <a:latin typeface="Verdana" panose="020B0604030504040204" pitchFamily="34" charset="0"/>
                <a:ea typeface="Verdana" panose="020B0604030504040204" pitchFamily="34" charset="0"/>
                <a:cs typeface="Verdana" panose="020B0604030504040204" pitchFamily="34" charset="0"/>
              </a:rPr>
              <a:t>in </a:t>
            </a:r>
            <a:r>
              <a:rPr lang="en-US" sz="2200" dirty="0" err="1">
                <a:latin typeface="Verdana" panose="020B0604030504040204" pitchFamily="34" charset="0"/>
                <a:ea typeface="Verdana" panose="020B0604030504040204" pitchFamily="34" charset="0"/>
                <a:cs typeface="Verdana" panose="020B0604030504040204" pitchFamily="34" charset="0"/>
              </a:rPr>
              <a:t>Riak</a:t>
            </a:r>
            <a:r>
              <a:rPr lang="en-US" sz="2200" dirty="0">
                <a:latin typeface="Verdana" panose="020B0604030504040204" pitchFamily="34" charset="0"/>
                <a:ea typeface="Verdana" panose="020B0604030504040204" pitchFamily="34" charset="0"/>
                <a:cs typeface="Verdana" panose="020B0604030504040204" pitchFamily="34" charset="0"/>
              </a:rPr>
              <a:t>. </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It is thus, </a:t>
            </a:r>
            <a:r>
              <a:rPr lang="en-US" sz="2200" b="1" dirty="0">
                <a:latin typeface="Verdana" panose="020B0604030504040204" pitchFamily="34" charset="0"/>
                <a:ea typeface="Verdana" panose="020B0604030504040204" pitchFamily="34" charset="0"/>
                <a:cs typeface="Verdana" panose="020B0604030504040204" pitchFamily="34" charset="0"/>
              </a:rPr>
              <a:t>fault tolerant and reliable</a:t>
            </a:r>
            <a:r>
              <a:rPr lang="en-US" sz="2200" dirty="0">
                <a:latin typeface="Verdana" panose="020B0604030504040204" pitchFamily="34" charset="0"/>
                <a:ea typeface="Verdana" panose="020B0604030504040204" pitchFamily="34" charset="0"/>
                <a:cs typeface="Verdana" panose="020B0604030504040204" pitchFamily="34" charset="0"/>
              </a:rPr>
              <a:t>. </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Some other widely used key-value pairs in NoSQL DBs are </a:t>
            </a:r>
            <a:r>
              <a:rPr lang="en-US" sz="2200" b="1" dirty="0">
                <a:latin typeface="Verdana" panose="020B0604030504040204" pitchFamily="34" charset="0"/>
                <a:ea typeface="Verdana" panose="020B0604030504040204" pitchFamily="34" charset="0"/>
                <a:cs typeface="Verdana" panose="020B0604030504040204" pitchFamily="34" charset="0"/>
              </a:rPr>
              <a:t>Amazon's </a:t>
            </a:r>
            <a:r>
              <a:rPr lang="en-US" sz="2200" b="1" dirty="0" err="1">
                <a:latin typeface="Verdana" panose="020B0604030504040204" pitchFamily="34" charset="0"/>
                <a:ea typeface="Verdana" panose="020B0604030504040204" pitchFamily="34" charset="0"/>
                <a:cs typeface="Verdana" panose="020B0604030504040204" pitchFamily="34" charset="0"/>
              </a:rPr>
              <a:t>DynamoDB</a:t>
            </a:r>
            <a:r>
              <a:rPr lang="en-US" sz="2200" dirty="0">
                <a:latin typeface="Verdana" panose="020B0604030504040204" pitchFamily="34" charset="0"/>
                <a:ea typeface="Verdana" panose="020B0604030504040204" pitchFamily="34" charset="0"/>
                <a:cs typeface="Verdana" panose="020B0604030504040204" pitchFamily="34" charset="0"/>
              </a:rPr>
              <a:t>, </a:t>
            </a:r>
            <a:r>
              <a:rPr lang="en-US" sz="2200" b="1" dirty="0" err="1">
                <a:latin typeface="Verdana" panose="020B0604030504040204" pitchFamily="34" charset="0"/>
                <a:ea typeface="Verdana" panose="020B0604030504040204" pitchFamily="34" charset="0"/>
                <a:cs typeface="Verdana" panose="020B0604030504040204" pitchFamily="34" charset="0"/>
              </a:rPr>
              <a:t>Redis</a:t>
            </a:r>
            <a:r>
              <a:rPr lang="en-US" sz="2200" b="1" dirty="0">
                <a:latin typeface="Verdana" panose="020B0604030504040204" pitchFamily="34" charset="0"/>
                <a:ea typeface="Verdana" panose="020B0604030504040204" pitchFamily="34" charset="0"/>
                <a:cs typeface="Verdana" panose="020B0604030504040204" pitchFamily="34" charset="0"/>
              </a:rPr>
              <a:t> </a:t>
            </a:r>
            <a:r>
              <a:rPr lang="en-US" sz="2200" dirty="0">
                <a:latin typeface="Verdana" panose="020B0604030504040204" pitchFamily="34" charset="0"/>
                <a:ea typeface="Verdana" panose="020B0604030504040204" pitchFamily="34" charset="0"/>
                <a:cs typeface="Verdana" panose="020B0604030504040204" pitchFamily="34" charset="0"/>
              </a:rPr>
              <a:t>(often referred as Data Structure server), </a:t>
            </a:r>
            <a:r>
              <a:rPr lang="en-US" sz="2200" b="1" dirty="0" err="1">
                <a:latin typeface="Verdana" panose="020B0604030504040204" pitchFamily="34" charset="0"/>
                <a:ea typeface="Verdana" panose="020B0604030504040204" pitchFamily="34" charset="0"/>
                <a:cs typeface="Verdana" panose="020B0604030504040204" pitchFamily="34" charset="0"/>
              </a:rPr>
              <a:t>Memcached</a:t>
            </a:r>
            <a:r>
              <a:rPr lang="en-US" sz="2200" b="1" dirty="0">
                <a:latin typeface="Verdana" panose="020B0604030504040204" pitchFamily="34" charset="0"/>
                <a:ea typeface="Verdana" panose="020B0604030504040204" pitchFamily="34" charset="0"/>
                <a:cs typeface="Verdana" panose="020B0604030504040204" pitchFamily="34" charset="0"/>
              </a:rPr>
              <a:t> </a:t>
            </a:r>
            <a:r>
              <a:rPr lang="en-US" sz="2200" dirty="0">
                <a:latin typeface="Verdana" panose="020B0604030504040204" pitchFamily="34" charset="0"/>
                <a:ea typeface="Verdana" panose="020B0604030504040204" pitchFamily="34" charset="0"/>
                <a:cs typeface="Verdana" panose="020B0604030504040204" pitchFamily="34" charset="0"/>
              </a:rPr>
              <a:t>and its </a:t>
            </a:r>
            <a:r>
              <a:rPr lang="en-US" sz="2200" dirty="0" err="1">
                <a:latin typeface="Verdana" panose="020B0604030504040204" pitchFamily="34" charset="0"/>
                <a:ea typeface="Verdana" panose="020B0604030504040204" pitchFamily="34" charset="0"/>
                <a:cs typeface="Verdana" panose="020B0604030504040204" pitchFamily="34" charset="0"/>
              </a:rPr>
              <a:t>flavours</a:t>
            </a:r>
            <a:r>
              <a:rPr lang="en-US" sz="2200" dirty="0">
                <a:latin typeface="Verdana" panose="020B0604030504040204" pitchFamily="34" charset="0"/>
                <a:ea typeface="Verdana" panose="020B0604030504040204" pitchFamily="34" charset="0"/>
                <a:cs typeface="Verdana" panose="020B0604030504040204" pitchFamily="34" charset="0"/>
              </a:rPr>
              <a:t>, </a:t>
            </a:r>
            <a:r>
              <a:rPr lang="en-US" sz="2200" b="1" dirty="0">
                <a:latin typeface="Verdana" panose="020B0604030504040204" pitchFamily="34" charset="0"/>
                <a:ea typeface="Verdana" panose="020B0604030504040204" pitchFamily="34" charset="0"/>
                <a:cs typeface="Verdana" panose="020B0604030504040204" pitchFamily="34" charset="0"/>
              </a:rPr>
              <a:t>Berkeley DB</a:t>
            </a:r>
            <a:r>
              <a:rPr lang="en-US" sz="2200" dirty="0">
                <a:latin typeface="Verdana" panose="020B0604030504040204" pitchFamily="34" charset="0"/>
                <a:ea typeface="Verdana" panose="020B0604030504040204" pitchFamily="34" charset="0"/>
                <a:cs typeface="Verdana" panose="020B0604030504040204" pitchFamily="34" charset="0"/>
              </a:rPr>
              <a:t>, </a:t>
            </a:r>
            <a:r>
              <a:rPr lang="en-US" sz="2200" b="1" dirty="0" err="1">
                <a:latin typeface="Verdana" panose="020B0604030504040204" pitchFamily="34" charset="0"/>
                <a:ea typeface="Verdana" panose="020B0604030504040204" pitchFamily="34" charset="0"/>
                <a:cs typeface="Verdana" panose="020B0604030504040204" pitchFamily="34" charset="0"/>
              </a:rPr>
              <a:t>upscaledb</a:t>
            </a:r>
            <a:r>
              <a:rPr lang="en-US" sz="2200" dirty="0">
                <a:latin typeface="Verdana" panose="020B0604030504040204" pitchFamily="34" charset="0"/>
                <a:ea typeface="Verdana" panose="020B0604030504040204" pitchFamily="34" charset="0"/>
                <a:cs typeface="Verdana" panose="020B0604030504040204" pitchFamily="34" charset="0"/>
              </a:rPr>
              <a:t> (used for embedded databases), project Voldemort and </a:t>
            </a:r>
            <a:r>
              <a:rPr lang="en-US" sz="2200" dirty="0" err="1">
                <a:latin typeface="Verdana" panose="020B0604030504040204" pitchFamily="34" charset="0"/>
                <a:ea typeface="Verdana" panose="020B0604030504040204" pitchFamily="34" charset="0"/>
                <a:cs typeface="Verdana" panose="020B0604030504040204" pitchFamily="34" charset="0"/>
              </a:rPr>
              <a:t>Couchbase</a:t>
            </a:r>
            <a:r>
              <a:rPr lang="en-US" sz="2200" dirty="0">
                <a:latin typeface="Verdana" panose="020B0604030504040204" pitchFamily="34" charset="0"/>
                <a:ea typeface="Verdana" panose="020B0604030504040204" pitchFamily="34" charset="0"/>
                <a:cs typeface="Verdana" panose="020B0604030504040204" pitchFamily="34" charset="0"/>
              </a:rPr>
              <a:t>.</a:t>
            </a:r>
          </a:p>
        </p:txBody>
      </p:sp>
    </p:spTree>
    <p:extLst>
      <p:ext uri="{BB962C8B-B14F-4D97-AF65-F5344CB8AC3E}">
        <p14:creationId xmlns:p14="http://schemas.microsoft.com/office/powerpoint/2010/main" val="167740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3.3.2 Document Store</a:t>
            </a:r>
          </a:p>
        </p:txBody>
      </p:sp>
      <p:sp>
        <p:nvSpPr>
          <p:cNvPr id="3" name="Content Placeholder 2"/>
          <p:cNvSpPr>
            <a:spLocks noGrp="1"/>
          </p:cNvSpPr>
          <p:nvPr>
            <p:ph idx="1"/>
          </p:nvPr>
        </p:nvSpPr>
        <p:spPr>
          <a:xfrm>
            <a:off x="136477" y="952461"/>
            <a:ext cx="11941791" cy="5196290"/>
          </a:xfrm>
        </p:spPr>
        <p:txBody>
          <a:bodyPr>
            <a:normAutofit/>
          </a:bodyPr>
          <a:lstStyle/>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Characteristics of Document Data Store are:</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high performance and flexibility. </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Scalability varies, depends on stored contents. </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Complexity is low compared to tabular, object and graph data stores.</a:t>
            </a:r>
          </a:p>
        </p:txBody>
      </p:sp>
    </p:spTree>
    <p:extLst>
      <p:ext uri="{BB962C8B-B14F-4D97-AF65-F5344CB8AC3E}">
        <p14:creationId xmlns:p14="http://schemas.microsoft.com/office/powerpoint/2010/main" val="12842836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fontScale="90000"/>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Following are the features in Document Store:</a:t>
            </a:r>
          </a:p>
        </p:txBody>
      </p:sp>
      <p:sp>
        <p:nvSpPr>
          <p:cNvPr id="3" name="Content Placeholder 2"/>
          <p:cNvSpPr>
            <a:spLocks noGrp="1"/>
          </p:cNvSpPr>
          <p:nvPr>
            <p:ph idx="1"/>
          </p:nvPr>
        </p:nvSpPr>
        <p:spPr>
          <a:xfrm>
            <a:off x="136477" y="952461"/>
            <a:ext cx="11941791" cy="5196290"/>
          </a:xfrm>
        </p:spPr>
        <p:txBody>
          <a:bodyPr>
            <a:normAutofit fontScale="92500"/>
          </a:bodyPr>
          <a:lstStyle/>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1.	Document stores </a:t>
            </a:r>
            <a:r>
              <a:rPr lang="en-US" sz="2200" b="1" dirty="0">
                <a:latin typeface="Verdana" panose="020B0604030504040204" pitchFamily="34" charset="0"/>
                <a:ea typeface="Verdana" panose="020B0604030504040204" pitchFamily="34" charset="0"/>
                <a:cs typeface="Verdana" panose="020B0604030504040204" pitchFamily="34" charset="0"/>
              </a:rPr>
              <a:t>unstructured data.</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2.	Storage has </a:t>
            </a:r>
            <a:r>
              <a:rPr lang="en-US" sz="2200" b="1" dirty="0">
                <a:latin typeface="Verdana" panose="020B0604030504040204" pitchFamily="34" charset="0"/>
                <a:ea typeface="Verdana" panose="020B0604030504040204" pitchFamily="34" charset="0"/>
                <a:cs typeface="Verdana" panose="020B0604030504040204" pitchFamily="34" charset="0"/>
              </a:rPr>
              <a:t>similarity with object store</a:t>
            </a:r>
            <a:r>
              <a:rPr lang="en-US" sz="2200" dirty="0">
                <a:latin typeface="Verdana" panose="020B0604030504040204" pitchFamily="34" charset="0"/>
                <a:ea typeface="Verdana" panose="020B0604030504040204" pitchFamily="34" charset="0"/>
                <a:cs typeface="Verdana" panose="020B0604030504040204" pitchFamily="34" charset="0"/>
              </a:rPr>
              <a:t>.</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3.	Data stores in </a:t>
            </a:r>
            <a:r>
              <a:rPr lang="en-US" sz="2200" b="1" dirty="0">
                <a:latin typeface="Verdana" panose="020B0604030504040204" pitchFamily="34" charset="0"/>
                <a:ea typeface="Verdana" panose="020B0604030504040204" pitchFamily="34" charset="0"/>
                <a:cs typeface="Verdana" panose="020B0604030504040204" pitchFamily="34" charset="0"/>
              </a:rPr>
              <a:t>nested hierarchies</a:t>
            </a:r>
            <a:r>
              <a:rPr lang="en-US" sz="2200" dirty="0">
                <a:latin typeface="Verdana" panose="020B0604030504040204" pitchFamily="34" charset="0"/>
                <a:ea typeface="Verdana" panose="020B0604030504040204" pitchFamily="34" charset="0"/>
                <a:cs typeface="Verdana" panose="020B0604030504040204" pitchFamily="34" charset="0"/>
              </a:rPr>
              <a:t>. For example, in </a:t>
            </a:r>
            <a:r>
              <a:rPr lang="en-US" sz="2200" b="1" dirty="0">
                <a:latin typeface="Verdana" panose="020B0604030504040204" pitchFamily="34" charset="0"/>
                <a:ea typeface="Verdana" panose="020B0604030504040204" pitchFamily="34" charset="0"/>
                <a:cs typeface="Verdana" panose="020B0604030504040204" pitchFamily="34" charset="0"/>
              </a:rPr>
              <a:t>JSON formats data</a:t>
            </a:r>
            <a:r>
              <a:rPr lang="en-US" sz="2200" dirty="0">
                <a:latin typeface="Verdana" panose="020B0604030504040204" pitchFamily="34" charset="0"/>
                <a:ea typeface="Verdana" panose="020B0604030504040204" pitchFamily="34" charset="0"/>
                <a:cs typeface="Verdana" panose="020B0604030504040204" pitchFamily="34" charset="0"/>
              </a:rPr>
              <a:t>	model 	</a:t>
            </a:r>
            <a:r>
              <a:rPr lang="en-US" sz="2200" b="1" dirty="0">
                <a:latin typeface="Verdana" panose="020B0604030504040204" pitchFamily="34" charset="0"/>
                <a:ea typeface="Verdana" panose="020B0604030504040204" pitchFamily="34" charset="0"/>
                <a:cs typeface="Verdana" panose="020B0604030504040204" pitchFamily="34" charset="0"/>
              </a:rPr>
              <a:t>XML document object model </a:t>
            </a:r>
            <a:r>
              <a:rPr lang="en-US" sz="2200" dirty="0">
                <a:latin typeface="Verdana" panose="020B0604030504040204" pitchFamily="34" charset="0"/>
                <a:ea typeface="Verdana" panose="020B0604030504040204" pitchFamily="34" charset="0"/>
                <a:cs typeface="Verdana" panose="020B0604030504040204" pitchFamily="34" charset="0"/>
              </a:rPr>
              <a:t>(DOM), or machine-readable data 	as 	one 	</a:t>
            </a:r>
            <a:r>
              <a:rPr lang="en-US" sz="2200" b="1" dirty="0">
                <a:latin typeface="Verdana" panose="020B0604030504040204" pitchFamily="34" charset="0"/>
                <a:ea typeface="Verdana" panose="020B0604030504040204" pitchFamily="34" charset="0"/>
                <a:cs typeface="Verdana" panose="020B0604030504040204" pitchFamily="34" charset="0"/>
              </a:rPr>
              <a:t>BLOB 	[Binary Large Object]. </a:t>
            </a:r>
            <a:r>
              <a:rPr lang="en-US" sz="2200" dirty="0">
                <a:latin typeface="Verdana" panose="020B0604030504040204" pitchFamily="34" charset="0"/>
                <a:ea typeface="Verdana" panose="020B0604030504040204" pitchFamily="34" charset="0"/>
                <a:cs typeface="Verdana" panose="020B0604030504040204" pitchFamily="34" charset="0"/>
              </a:rPr>
              <a:t>Hierarchical information stores in 	a single 	unit 	called 	document tree. Logical data stores together in a unit.</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4.	</a:t>
            </a:r>
            <a:r>
              <a:rPr lang="en-US" sz="2200" b="1" dirty="0">
                <a:latin typeface="Verdana" panose="020B0604030504040204" pitchFamily="34" charset="0"/>
                <a:ea typeface="Verdana" panose="020B0604030504040204" pitchFamily="34" charset="0"/>
                <a:cs typeface="Verdana" panose="020B0604030504040204" pitchFamily="34" charset="0"/>
              </a:rPr>
              <a:t>Querying is easy</a:t>
            </a:r>
            <a:r>
              <a:rPr lang="en-US" sz="2200" dirty="0">
                <a:latin typeface="Verdana" panose="020B0604030504040204" pitchFamily="34" charset="0"/>
                <a:ea typeface="Verdana" panose="020B0604030504040204" pitchFamily="34" charset="0"/>
                <a:cs typeface="Verdana" panose="020B0604030504040204" pitchFamily="34" charset="0"/>
              </a:rPr>
              <a:t>. For example, using section number, sub-section number 	and 	figure caption and table headings to retrieve document partitions.</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5.	Transactions on the document store </a:t>
            </a:r>
            <a:r>
              <a:rPr lang="en-US" sz="2200" b="1" dirty="0">
                <a:latin typeface="Verdana" panose="020B0604030504040204" pitchFamily="34" charset="0"/>
                <a:ea typeface="Verdana" panose="020B0604030504040204" pitchFamily="34" charset="0"/>
                <a:cs typeface="Verdana" panose="020B0604030504040204" pitchFamily="34" charset="0"/>
              </a:rPr>
              <a:t>exhibit ACID properties</a:t>
            </a:r>
            <a:r>
              <a:rPr lang="en-US" sz="2200" dirty="0">
                <a:latin typeface="Verdana" panose="020B0604030504040204" pitchFamily="34" charset="0"/>
                <a:ea typeface="Verdana" panose="020B0604030504040204" pitchFamily="34" charset="0"/>
                <a:cs typeface="Verdana" panose="020B0604030504040204" pitchFamily="34" charset="0"/>
              </a:rPr>
              <a:t>.</a:t>
            </a: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7072637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Typical uses of a document store are: </a:t>
            </a:r>
          </a:p>
        </p:txBody>
      </p:sp>
      <p:sp>
        <p:nvSpPr>
          <p:cNvPr id="3" name="Content Placeholder 2"/>
          <p:cNvSpPr>
            <a:spLocks noGrp="1"/>
          </p:cNvSpPr>
          <p:nvPr>
            <p:ph idx="1"/>
          </p:nvPr>
        </p:nvSpPr>
        <p:spPr>
          <a:xfrm>
            <a:off x="136477" y="952461"/>
            <a:ext cx="11941791" cy="5196290"/>
          </a:xfrm>
        </p:spPr>
        <p:txBody>
          <a:bodyPr>
            <a:normAutofit/>
          </a:bodyPr>
          <a:lstStyle/>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a:t>
            </a:r>
            <a:r>
              <a:rPr lang="en-US" sz="2200" dirty="0" err="1">
                <a:latin typeface="Verdana" panose="020B0604030504040204" pitchFamily="34" charset="0"/>
                <a:ea typeface="Verdana" panose="020B0604030504040204" pitchFamily="34" charset="0"/>
                <a:cs typeface="Verdana" panose="020B0604030504040204" pitchFamily="34" charset="0"/>
              </a:rPr>
              <a:t>i</a:t>
            </a:r>
            <a:r>
              <a:rPr lang="en-US" sz="2200" dirty="0">
                <a:latin typeface="Verdana" panose="020B0604030504040204" pitchFamily="34" charset="0"/>
                <a:ea typeface="Verdana" panose="020B0604030504040204" pitchFamily="34" charset="0"/>
                <a:cs typeface="Verdana" panose="020B0604030504040204" pitchFamily="34" charset="0"/>
              </a:rPr>
              <a:t>) office documents,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(ii) inventory store,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(iii) forms data,</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(iv) document exchange and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(v) document search.</a:t>
            </a:r>
          </a:p>
        </p:txBody>
      </p:sp>
      <p:sp>
        <p:nvSpPr>
          <p:cNvPr id="4" name="Rectangle 3"/>
          <p:cNvSpPr/>
          <p:nvPr/>
        </p:nvSpPr>
        <p:spPr>
          <a:xfrm>
            <a:off x="935866" y="4870241"/>
            <a:ext cx="10036934" cy="523220"/>
          </a:xfrm>
          <a:prstGeom prst="rect">
            <a:avLst/>
          </a:prstGeom>
        </p:spPr>
        <p:txBody>
          <a:bodyPr wrap="square">
            <a:spAutoFit/>
          </a:bodyPr>
          <a:lstStyle/>
          <a:p>
            <a:r>
              <a:rPr lang="en-US" sz="2800" b="1" dirty="0"/>
              <a:t>Examples of Document Data Stores are </a:t>
            </a:r>
            <a:r>
              <a:rPr lang="en-US" sz="2800" b="1" dirty="0" err="1"/>
              <a:t>CouchDB</a:t>
            </a:r>
            <a:r>
              <a:rPr lang="en-US" sz="2800" b="1" dirty="0"/>
              <a:t> and MongoDB.</a:t>
            </a:r>
          </a:p>
        </p:txBody>
      </p:sp>
    </p:spTree>
    <p:extLst>
      <p:ext uri="{BB962C8B-B14F-4D97-AF65-F5344CB8AC3E}">
        <p14:creationId xmlns:p14="http://schemas.microsoft.com/office/powerpoint/2010/main" val="25747706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Document Store Example</a:t>
            </a:r>
          </a:p>
        </p:txBody>
      </p:sp>
      <p:pic>
        <p:nvPicPr>
          <p:cNvPr id="4" name="Content Placeholder 3"/>
          <p:cNvPicPr>
            <a:picLocks noGrp="1" noChangeAspect="1"/>
          </p:cNvPicPr>
          <p:nvPr>
            <p:ph idx="1"/>
          </p:nvPr>
        </p:nvPicPr>
        <p:blipFill>
          <a:blip r:embed="rId2"/>
          <a:stretch>
            <a:fillRect/>
          </a:stretch>
        </p:blipFill>
        <p:spPr>
          <a:xfrm>
            <a:off x="2410883" y="952500"/>
            <a:ext cx="7392458" cy="5195888"/>
          </a:xfrm>
          <a:prstGeom prst="rect">
            <a:avLst/>
          </a:prstGeom>
        </p:spPr>
      </p:pic>
      <p:pic>
        <p:nvPicPr>
          <p:cNvPr id="3" name="Picture 2"/>
          <p:cNvPicPr>
            <a:picLocks noChangeAspect="1"/>
          </p:cNvPicPr>
          <p:nvPr/>
        </p:nvPicPr>
        <p:blipFill>
          <a:blip r:embed="rId3"/>
          <a:stretch>
            <a:fillRect/>
          </a:stretch>
        </p:blipFill>
        <p:spPr>
          <a:xfrm>
            <a:off x="6583630" y="1467616"/>
            <a:ext cx="5015199" cy="2821049"/>
          </a:xfrm>
          <a:prstGeom prst="rect">
            <a:avLst/>
          </a:prstGeom>
        </p:spPr>
      </p:pic>
    </p:spTree>
    <p:extLst>
      <p:ext uri="{BB962C8B-B14F-4D97-AF65-F5344CB8AC3E}">
        <p14:creationId xmlns:p14="http://schemas.microsoft.com/office/powerpoint/2010/main" val="27715587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CSV and JSON File Formats </a:t>
            </a:r>
          </a:p>
        </p:txBody>
      </p:sp>
      <p:sp>
        <p:nvSpPr>
          <p:cNvPr id="3" name="Content Placeholder 2"/>
          <p:cNvSpPr>
            <a:spLocks noGrp="1"/>
          </p:cNvSpPr>
          <p:nvPr>
            <p:ph idx="1"/>
          </p:nvPr>
        </p:nvSpPr>
        <p:spPr>
          <a:xfrm>
            <a:off x="136477" y="952461"/>
            <a:ext cx="11941791" cy="5196290"/>
          </a:xfrm>
        </p:spPr>
        <p:txBody>
          <a:bodyPr>
            <a:normAutofit/>
          </a:bodyPr>
          <a:lstStyle/>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CSV does not represent </a:t>
            </a:r>
            <a:r>
              <a:rPr lang="en-US" sz="2200" b="1" dirty="0">
                <a:latin typeface="Verdana" panose="020B0604030504040204" pitchFamily="34" charset="0"/>
                <a:ea typeface="Verdana" panose="020B0604030504040204" pitchFamily="34" charset="0"/>
                <a:cs typeface="Verdana" panose="020B0604030504040204" pitchFamily="34" charset="0"/>
              </a:rPr>
              <a:t>object-oriented databases</a:t>
            </a:r>
            <a:r>
              <a:rPr lang="en-US" sz="2200" dirty="0">
                <a:latin typeface="Verdana" panose="020B0604030504040204" pitchFamily="34" charset="0"/>
                <a:ea typeface="Verdana" panose="020B0604030504040204" pitchFamily="34" charset="0"/>
                <a:cs typeface="Verdana" panose="020B0604030504040204" pitchFamily="34" charset="0"/>
              </a:rPr>
              <a:t> or </a:t>
            </a:r>
            <a:r>
              <a:rPr lang="en-US" sz="2200" b="1" dirty="0">
                <a:latin typeface="Verdana" panose="020B0604030504040204" pitchFamily="34" charset="0"/>
                <a:ea typeface="Verdana" panose="020B0604030504040204" pitchFamily="34" charset="0"/>
                <a:cs typeface="Verdana" panose="020B0604030504040204" pitchFamily="34" charset="0"/>
              </a:rPr>
              <a:t>hierarchical data records. </a:t>
            </a:r>
          </a:p>
          <a:p>
            <a:pPr marL="0" indent="0" algn="just">
              <a:lnSpc>
                <a:spcPct val="150000"/>
              </a:lnSpc>
              <a:buNone/>
            </a:pPr>
            <a:r>
              <a:rPr lang="en-US" sz="2200" b="1" dirty="0">
                <a:solidFill>
                  <a:srgbClr val="FF0000"/>
                </a:solidFill>
                <a:latin typeface="Verdana" panose="020B0604030504040204" pitchFamily="34" charset="0"/>
                <a:ea typeface="Verdana" panose="020B0604030504040204" pitchFamily="34" charset="0"/>
                <a:cs typeface="Verdana" panose="020B0604030504040204" pitchFamily="34" charset="0"/>
              </a:rPr>
              <a:t>JSON and XML represent </a:t>
            </a:r>
            <a:r>
              <a:rPr lang="en-US" sz="2200" b="1" dirty="0" err="1">
                <a:solidFill>
                  <a:srgbClr val="FF0000"/>
                </a:solidFill>
                <a:latin typeface="Verdana" panose="020B0604030504040204" pitchFamily="34" charset="0"/>
                <a:ea typeface="Verdana" panose="020B0604030504040204" pitchFamily="34" charset="0"/>
                <a:cs typeface="Verdana" panose="020B0604030504040204" pitchFamily="34" charset="0"/>
              </a:rPr>
              <a:t>semistructured</a:t>
            </a:r>
            <a:r>
              <a:rPr lang="en-US" sz="2200" b="1" dirty="0">
                <a:solidFill>
                  <a:srgbClr val="FF0000"/>
                </a:solidFill>
                <a:latin typeface="Verdana" panose="020B0604030504040204" pitchFamily="34" charset="0"/>
                <a:ea typeface="Verdana" panose="020B0604030504040204" pitchFamily="34" charset="0"/>
                <a:cs typeface="Verdana" panose="020B0604030504040204" pitchFamily="34" charset="0"/>
              </a:rPr>
              <a:t> data, object-oriented records and hierarchical data records. </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JSON (Java Script Object Notation) </a:t>
            </a:r>
            <a:r>
              <a:rPr lang="en-US" sz="2200" dirty="0">
                <a:latin typeface="Verdana" panose="020B0604030504040204" pitchFamily="34" charset="0"/>
                <a:ea typeface="Verdana" panose="020B0604030504040204" pitchFamily="34" charset="0"/>
                <a:cs typeface="Verdana" panose="020B0604030504040204" pitchFamily="34" charset="0"/>
              </a:rPr>
              <a:t>refers to a language format for </a:t>
            </a:r>
            <a:r>
              <a:rPr lang="en-US" sz="2200" dirty="0" err="1">
                <a:latin typeface="Verdana" panose="020B0604030504040204" pitchFamily="34" charset="0"/>
                <a:ea typeface="Verdana" panose="020B0604030504040204" pitchFamily="34" charset="0"/>
                <a:cs typeface="Verdana" panose="020B0604030504040204" pitchFamily="34" charset="0"/>
              </a:rPr>
              <a:t>semistructured</a:t>
            </a:r>
            <a:r>
              <a:rPr lang="en-US" sz="2200" dirty="0">
                <a:latin typeface="Verdana" panose="020B0604030504040204" pitchFamily="34" charset="0"/>
                <a:ea typeface="Verdana" panose="020B0604030504040204" pitchFamily="34" charset="0"/>
                <a:cs typeface="Verdana" panose="020B0604030504040204" pitchFamily="34" charset="0"/>
              </a:rPr>
              <a:t> data.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JSON represents object-oriented and hierarchical data records, object, and resource arrays in JavaScript.</a:t>
            </a:r>
          </a:p>
        </p:txBody>
      </p:sp>
    </p:spTree>
    <p:extLst>
      <p:ext uri="{BB962C8B-B14F-4D97-AF65-F5344CB8AC3E}">
        <p14:creationId xmlns:p14="http://schemas.microsoft.com/office/powerpoint/2010/main" val="3000340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Example</a:t>
            </a:r>
          </a:p>
        </p:txBody>
      </p:sp>
      <p:sp>
        <p:nvSpPr>
          <p:cNvPr id="3" name="Content Placeholder 2"/>
          <p:cNvSpPr>
            <a:spLocks noGrp="1"/>
          </p:cNvSpPr>
          <p:nvPr>
            <p:ph idx="1"/>
          </p:nvPr>
        </p:nvSpPr>
        <p:spPr>
          <a:xfrm>
            <a:off x="136477" y="952461"/>
            <a:ext cx="11941791" cy="5196290"/>
          </a:xfrm>
        </p:spPr>
        <p:txBody>
          <a:bodyPr>
            <a:normAutofit/>
          </a:bodyPr>
          <a:lstStyle/>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Assume </a:t>
            </a:r>
            <a:r>
              <a:rPr lang="en-US" sz="2200" b="1" dirty="0" err="1">
                <a:solidFill>
                  <a:srgbClr val="FF0000"/>
                </a:solidFill>
                <a:latin typeface="Verdana" panose="020B0604030504040204" pitchFamily="34" charset="0"/>
                <a:ea typeface="Verdana" panose="020B0604030504040204" pitchFamily="34" charset="0"/>
                <a:cs typeface="Verdana" panose="020B0604030504040204" pitchFamily="34" charset="0"/>
              </a:rPr>
              <a:t>Preeti</a:t>
            </a:r>
            <a:r>
              <a:rPr lang="en-US" sz="2200" dirty="0">
                <a:latin typeface="Verdana" panose="020B0604030504040204" pitchFamily="34" charset="0"/>
                <a:ea typeface="Verdana" panose="020B0604030504040204" pitchFamily="34" charset="0"/>
                <a:cs typeface="Verdana" panose="020B0604030504040204" pitchFamily="34" charset="0"/>
              </a:rPr>
              <a:t> gave examination in Semester 1 in 1995 in four subjects. She gave examination in five subjects in Semester 2 and so on in each subsequent semester. Another student, </a:t>
            </a:r>
            <a:r>
              <a:rPr lang="en-US" sz="2200" b="1" dirty="0" err="1">
                <a:solidFill>
                  <a:srgbClr val="FF0000"/>
                </a:solidFill>
                <a:latin typeface="Verdana" panose="020B0604030504040204" pitchFamily="34" charset="0"/>
                <a:ea typeface="Verdana" panose="020B0604030504040204" pitchFamily="34" charset="0"/>
                <a:cs typeface="Verdana" panose="020B0604030504040204" pitchFamily="34" charset="0"/>
              </a:rPr>
              <a:t>Kirti</a:t>
            </a:r>
            <a:r>
              <a:rPr lang="en-US" sz="2200" b="1" dirty="0">
                <a:solidFill>
                  <a:srgbClr val="FF0000"/>
                </a:solidFill>
                <a:latin typeface="Verdana" panose="020B0604030504040204" pitchFamily="34" charset="0"/>
                <a:ea typeface="Verdana" panose="020B0604030504040204" pitchFamily="34" charset="0"/>
                <a:cs typeface="Verdana" panose="020B0604030504040204" pitchFamily="34" charset="0"/>
              </a:rPr>
              <a:t> </a:t>
            </a:r>
            <a:r>
              <a:rPr lang="en-US" sz="2200" dirty="0">
                <a:latin typeface="Verdana" panose="020B0604030504040204" pitchFamily="34" charset="0"/>
                <a:ea typeface="Verdana" panose="020B0604030504040204" pitchFamily="34" charset="0"/>
                <a:cs typeface="Verdana" panose="020B0604030504040204" pitchFamily="34" charset="0"/>
              </a:rPr>
              <a:t>gave examination in Semester 1 in 2016 in three subjects, out of which one was theory and two were practical subjects. Presume the subject names and grades awarded to them.</a:t>
            </a: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3406483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477" y="180304"/>
            <a:ext cx="11941791" cy="5968447"/>
          </a:xfrm>
        </p:spPr>
        <p:txBody>
          <a:bodyPr>
            <a:normAutofit lnSpcReduction="10000"/>
          </a:bodyPr>
          <a:lstStyle/>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a:t>
            </a:r>
            <a:r>
              <a:rPr lang="en-US" sz="2200" dirty="0" err="1">
                <a:latin typeface="Verdana" panose="020B0604030504040204" pitchFamily="34" charset="0"/>
                <a:ea typeface="Verdana" panose="020B0604030504040204" pitchFamily="34" charset="0"/>
                <a:cs typeface="Verdana" panose="020B0604030504040204" pitchFamily="34" charset="0"/>
              </a:rPr>
              <a:t>i</a:t>
            </a:r>
            <a:r>
              <a:rPr lang="en-US" sz="2200" dirty="0">
                <a:latin typeface="Verdana" panose="020B0604030504040204" pitchFamily="34" charset="0"/>
                <a:ea typeface="Verdana" panose="020B0604030504040204" pitchFamily="34" charset="0"/>
                <a:cs typeface="Verdana" panose="020B0604030504040204" pitchFamily="34" charset="0"/>
              </a:rPr>
              <a:t>)	Write two CSV files for cumulative grade-sheets for both the students. Point the difficulty during processing of data in these two files.</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SOLUTION</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a:t>
            </a:r>
            <a:r>
              <a:rPr lang="en-US" sz="2200" dirty="0" err="1">
                <a:latin typeface="Verdana" panose="020B0604030504040204" pitchFamily="34" charset="0"/>
                <a:ea typeface="Verdana" panose="020B0604030504040204" pitchFamily="34" charset="0"/>
                <a:cs typeface="Verdana" panose="020B0604030504040204" pitchFamily="34" charset="0"/>
              </a:rPr>
              <a:t>i</a:t>
            </a:r>
            <a:r>
              <a:rPr lang="en-US" sz="2200" dirty="0">
                <a:latin typeface="Verdana" panose="020B0604030504040204" pitchFamily="34" charset="0"/>
                <a:ea typeface="Verdana" panose="020B0604030504040204" pitchFamily="34" charset="0"/>
                <a:cs typeface="Verdana" panose="020B0604030504040204" pitchFamily="34" charset="0"/>
              </a:rPr>
              <a:t>) Two CSV file for cumulative grade-sheets are as follows:</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CSV file for </a:t>
            </a:r>
            <a:r>
              <a:rPr lang="en-US" sz="2200" dirty="0" err="1">
                <a:latin typeface="Verdana" panose="020B0604030504040204" pitchFamily="34" charset="0"/>
                <a:ea typeface="Verdana" panose="020B0604030504040204" pitchFamily="34" charset="0"/>
                <a:cs typeface="Verdana" panose="020B0604030504040204" pitchFamily="34" charset="0"/>
              </a:rPr>
              <a:t>Preeti</a:t>
            </a:r>
            <a:r>
              <a:rPr lang="en-US" sz="2200" dirty="0">
                <a:latin typeface="Verdana" panose="020B0604030504040204" pitchFamily="34" charset="0"/>
                <a:ea typeface="Verdana" panose="020B0604030504040204" pitchFamily="34" charset="0"/>
                <a:cs typeface="Verdana" panose="020B0604030504040204" pitchFamily="34" charset="0"/>
              </a:rPr>
              <a:t> consists of the following nine lines each with four</a:t>
            </a:r>
          </a:p>
          <a:p>
            <a:pPr marL="0" indent="0" algn="just">
              <a:lnSpc>
                <a:spcPct val="150000"/>
              </a:lnSpc>
              <a:buNone/>
            </a:pPr>
            <a:r>
              <a:rPr lang="en-US" sz="2200" dirty="0">
                <a:solidFill>
                  <a:srgbClr val="FF0000"/>
                </a:solidFill>
                <a:latin typeface="Verdana" panose="020B0604030504040204" pitchFamily="34" charset="0"/>
                <a:ea typeface="Verdana" panose="020B0604030504040204" pitchFamily="34" charset="0"/>
                <a:cs typeface="Verdana" panose="020B0604030504040204" pitchFamily="34" charset="0"/>
              </a:rPr>
              <a:t>Semester, Subject Code, Subject Name, Grade</a:t>
            </a:r>
          </a:p>
          <a:p>
            <a:pPr marL="0" indent="0" algn="just">
              <a:lnSpc>
                <a:spcPct val="150000"/>
              </a:lnSpc>
              <a:buNone/>
            </a:pPr>
            <a:r>
              <a:rPr lang="en-US" sz="2200" dirty="0">
                <a:solidFill>
                  <a:srgbClr val="FF0000"/>
                </a:solidFill>
                <a:latin typeface="Verdana" panose="020B0604030504040204" pitchFamily="34" charset="0"/>
                <a:ea typeface="Verdana" panose="020B0604030504040204" pitchFamily="34" charset="0"/>
                <a:cs typeface="Verdana" panose="020B0604030504040204" pitchFamily="34" charset="0"/>
              </a:rPr>
              <a:t>1, CS101, ""Theory of Computations", 7.8.</a:t>
            </a:r>
          </a:p>
          <a:p>
            <a:pPr marL="0" indent="0" algn="just">
              <a:lnSpc>
                <a:spcPct val="150000"/>
              </a:lnSpc>
              <a:buNone/>
            </a:pPr>
            <a:r>
              <a:rPr lang="en-US" sz="2200" dirty="0">
                <a:solidFill>
                  <a:srgbClr val="FF0000"/>
                </a:solidFill>
                <a:latin typeface="Verdana" panose="020B0604030504040204" pitchFamily="34" charset="0"/>
                <a:ea typeface="Verdana" panose="020B0604030504040204" pitchFamily="34" charset="0"/>
                <a:cs typeface="Verdana" panose="020B0604030504040204" pitchFamily="34" charset="0"/>
              </a:rPr>
              <a:t>1,	CS102,1, "Computer Architecture", 7.8.</a:t>
            </a:r>
          </a:p>
          <a:p>
            <a:pPr marL="0" indent="0" algn="just">
              <a:lnSpc>
                <a:spcPct val="150000"/>
              </a:lnSpc>
              <a:buNone/>
            </a:pPr>
            <a:r>
              <a:rPr lang="en-US" sz="2200" dirty="0">
                <a:solidFill>
                  <a:srgbClr val="FF0000"/>
                </a:solidFill>
                <a:latin typeface="Verdana" panose="020B0604030504040204" pitchFamily="34" charset="0"/>
                <a:ea typeface="Verdana" panose="020B0604030504040204" pitchFamily="34" charset="0"/>
                <a:cs typeface="Verdana" panose="020B0604030504040204" pitchFamily="34" charset="0"/>
              </a:rPr>
              <a:t>2,	CS204, "Object Oriented Programming", 7.2.</a:t>
            </a:r>
          </a:p>
          <a:p>
            <a:pPr marL="0" indent="0" algn="just">
              <a:lnSpc>
                <a:spcPct val="150000"/>
              </a:lnSpc>
              <a:buNone/>
            </a:pPr>
            <a:r>
              <a:rPr lang="en-US" sz="2200" dirty="0">
                <a:solidFill>
                  <a:srgbClr val="FF0000"/>
                </a:solidFill>
                <a:latin typeface="Verdana" panose="020B0604030504040204" pitchFamily="34" charset="0"/>
                <a:ea typeface="Verdana" panose="020B0604030504040204" pitchFamily="34" charset="0"/>
                <a:cs typeface="Verdana" panose="020B0604030504040204" pitchFamily="34" charset="0"/>
              </a:rPr>
              <a:t>2, CS205, "Data Analytics", 8.1.</a:t>
            </a: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13950611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477" y="952461"/>
            <a:ext cx="11941791" cy="5196290"/>
          </a:xfrm>
        </p:spPr>
        <p:txBody>
          <a:bodyPr>
            <a:normAutofit/>
          </a:bodyPr>
          <a:lstStyle/>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The CSV file for </a:t>
            </a:r>
            <a:r>
              <a:rPr lang="en-US" sz="2200" dirty="0" err="1">
                <a:latin typeface="Verdana" panose="020B0604030504040204" pitchFamily="34" charset="0"/>
                <a:ea typeface="Verdana" panose="020B0604030504040204" pitchFamily="34" charset="0"/>
                <a:cs typeface="Verdana" panose="020B0604030504040204" pitchFamily="34" charset="0"/>
              </a:rPr>
              <a:t>Kirti</a:t>
            </a:r>
            <a:r>
              <a:rPr lang="en-US" sz="2200" dirty="0">
                <a:latin typeface="Verdana" panose="020B0604030504040204" pitchFamily="34" charset="0"/>
                <a:ea typeface="Verdana" panose="020B0604030504040204" pitchFamily="34" charset="0"/>
                <a:cs typeface="Verdana" panose="020B0604030504040204" pitchFamily="34" charset="0"/>
              </a:rPr>
              <a:t> consist of following five lines each with five columns: </a:t>
            </a:r>
            <a:r>
              <a:rPr lang="en-US" sz="2200" dirty="0">
                <a:solidFill>
                  <a:srgbClr val="FF0000"/>
                </a:solidFill>
                <a:latin typeface="Verdana" panose="020B0604030504040204" pitchFamily="34" charset="0"/>
                <a:ea typeface="Verdana" panose="020B0604030504040204" pitchFamily="34" charset="0"/>
                <a:cs typeface="Verdana" panose="020B0604030504040204" pitchFamily="34" charset="0"/>
              </a:rPr>
              <a:t>Semester, Subject Type, Subject Code, Subject Name, Grade</a:t>
            </a:r>
          </a:p>
          <a:p>
            <a:pPr marL="0" indent="0" algn="just">
              <a:lnSpc>
                <a:spcPct val="150000"/>
              </a:lnSpc>
              <a:buNone/>
            </a:pPr>
            <a:r>
              <a:rPr lang="en-US" sz="2200" dirty="0">
                <a:solidFill>
                  <a:srgbClr val="FF0000"/>
                </a:solidFill>
                <a:latin typeface="Verdana" panose="020B0604030504040204" pitchFamily="34" charset="0"/>
                <a:ea typeface="Verdana" panose="020B0604030504040204" pitchFamily="34" charset="0"/>
                <a:cs typeface="Verdana" panose="020B0604030504040204" pitchFamily="34" charset="0"/>
              </a:rPr>
              <a:t>1, Theory, EL101, “Analog Electronics", 7.6.</a:t>
            </a:r>
          </a:p>
          <a:p>
            <a:pPr marL="0" indent="0" algn="just">
              <a:lnSpc>
                <a:spcPct val="150000"/>
              </a:lnSpc>
              <a:buNone/>
            </a:pPr>
            <a:r>
              <a:rPr lang="en-US" sz="2200" dirty="0">
                <a:solidFill>
                  <a:srgbClr val="FF0000"/>
                </a:solidFill>
                <a:latin typeface="Verdana" panose="020B0604030504040204" pitchFamily="34" charset="0"/>
                <a:ea typeface="Verdana" panose="020B0604030504040204" pitchFamily="34" charset="0"/>
                <a:cs typeface="Verdana" panose="020B0604030504040204" pitchFamily="34" charset="0"/>
              </a:rPr>
              <a:t>1, Theory, EL102,"Principles of Analog Communication", 7.5. </a:t>
            </a:r>
          </a:p>
          <a:p>
            <a:pPr marL="0" indent="0" algn="just">
              <a:lnSpc>
                <a:spcPct val="150000"/>
              </a:lnSpc>
              <a:buNone/>
            </a:pPr>
            <a:r>
              <a:rPr lang="en-US" sz="2200" dirty="0">
                <a:solidFill>
                  <a:srgbClr val="FF0000"/>
                </a:solidFill>
                <a:latin typeface="Verdana" panose="020B0604030504040204" pitchFamily="34" charset="0"/>
                <a:ea typeface="Verdana" panose="020B0604030504040204" pitchFamily="34" charset="0"/>
                <a:cs typeface="Verdana" panose="020B0604030504040204" pitchFamily="34" charset="0"/>
              </a:rPr>
              <a:t>1, Theory, EL103, “Digital Electronic", 7.8.</a:t>
            </a:r>
          </a:p>
          <a:p>
            <a:pPr marL="0" indent="0" algn="just">
              <a:lnSpc>
                <a:spcPct val="150000"/>
              </a:lnSpc>
              <a:buNone/>
            </a:pPr>
            <a:r>
              <a:rPr lang="en-US" sz="2200" dirty="0">
                <a:solidFill>
                  <a:srgbClr val="FF0000"/>
                </a:solidFill>
                <a:latin typeface="Verdana" panose="020B0604030504040204" pitchFamily="34" charset="0"/>
                <a:ea typeface="Verdana" panose="020B0604030504040204" pitchFamily="34" charset="0"/>
                <a:cs typeface="Verdana" panose="020B0604030504040204" pitchFamily="34" charset="0"/>
              </a:rPr>
              <a:t>1, Practical, CS104, "Analog ICs", 7.2</a:t>
            </a:r>
          </a:p>
          <a:p>
            <a:pPr marL="0" indent="0" algn="just">
              <a:lnSpc>
                <a:spcPct val="150000"/>
              </a:lnSpc>
              <a:buNone/>
            </a:pPr>
            <a:r>
              <a:rPr lang="en-US" sz="2200" dirty="0">
                <a:solidFill>
                  <a:srgbClr val="FF0000"/>
                </a:solidFill>
                <a:latin typeface="Verdana" panose="020B0604030504040204" pitchFamily="34" charset="0"/>
                <a:ea typeface="Verdana" panose="020B0604030504040204" pitchFamily="34" charset="0"/>
                <a:cs typeface="Verdana" panose="020B0604030504040204" pitchFamily="34" charset="0"/>
              </a:rPr>
              <a:t>1, Practical, CS105, "Digital ICs", 8.4</a:t>
            </a: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6909158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0209" y="540337"/>
            <a:ext cx="11941791" cy="5196290"/>
          </a:xfrm>
        </p:spPr>
        <p:txBody>
          <a:bodyPr>
            <a:normAutofit/>
          </a:bodyPr>
          <a:lstStyle/>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A column head is a key. </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Number of key-value pairs are (4 x 9) = 36 for preetiGradeSheet.csv and </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(5 x 5) = 25 for kirtiGradeSheet.csv. </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Therefore, when processing student records, merger of both files into a single file will need a program to extract the key-value pairs separately, and then prepare a single file.</a:t>
            </a:r>
          </a:p>
        </p:txBody>
      </p:sp>
    </p:spTree>
    <p:extLst>
      <p:ext uri="{BB962C8B-B14F-4D97-AF65-F5344CB8AC3E}">
        <p14:creationId xmlns:p14="http://schemas.microsoft.com/office/powerpoint/2010/main" val="114647285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0209" y="166849"/>
            <a:ext cx="11941791" cy="5196290"/>
          </a:xfrm>
        </p:spPr>
        <p:txBody>
          <a:bodyPr>
            <a:normAutofit fontScale="85000" lnSpcReduction="20000"/>
          </a:bodyPr>
          <a:lstStyle/>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(ii)	Write a file in JSON format with each student grade-sheet as an object instance. How does the object-oriented and hierarchical data record in JSON make processing easier?</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SOLUTION</a:t>
            </a:r>
          </a:p>
          <a:p>
            <a:pPr marL="0" indent="0" algn="just">
              <a:lnSpc>
                <a:spcPct val="150000"/>
              </a:lnSpc>
              <a:buNone/>
            </a:pPr>
            <a:r>
              <a:rPr lang="en-US" sz="2200" b="1" dirty="0">
                <a:solidFill>
                  <a:srgbClr val="FF0000"/>
                </a:solidFill>
                <a:latin typeface="Verdana" panose="020B0604030504040204" pitchFamily="34" charset="0"/>
                <a:ea typeface="Verdana" panose="020B0604030504040204" pitchFamily="34" charset="0"/>
                <a:cs typeface="Verdana" panose="020B0604030504040204" pitchFamily="34" charset="0"/>
              </a:rPr>
              <a:t>JSON gives an advantage of creating a single file with multiple instances and inheritances of an object. </a:t>
            </a:r>
          </a:p>
          <a:p>
            <a:pPr marL="0" indent="0" algn="just">
              <a:lnSpc>
                <a:spcPct val="150000"/>
              </a:lnSpc>
              <a:buNone/>
            </a:pPr>
            <a:r>
              <a:rPr lang="en-US" sz="2200" b="1" dirty="0">
                <a:solidFill>
                  <a:srgbClr val="FF0000"/>
                </a:solidFill>
                <a:latin typeface="Verdana" panose="020B0604030504040204" pitchFamily="34" charset="0"/>
                <a:ea typeface="Verdana" panose="020B0604030504040204" pitchFamily="34" charset="0"/>
                <a:cs typeface="Verdana" panose="020B0604030504040204" pitchFamily="34" charset="0"/>
              </a:rPr>
              <a:t>Consider a single JSON file, </a:t>
            </a:r>
            <a:r>
              <a:rPr lang="en-US" sz="2200" b="1" dirty="0" err="1">
                <a:solidFill>
                  <a:srgbClr val="FF0000"/>
                </a:solidFill>
                <a:latin typeface="Verdana" panose="020B0604030504040204" pitchFamily="34" charset="0"/>
                <a:ea typeface="Verdana" panose="020B0604030504040204" pitchFamily="34" charset="0"/>
                <a:cs typeface="Verdana" panose="020B0604030504040204" pitchFamily="34" charset="0"/>
              </a:rPr>
              <a:t>studentGradeSheets</a:t>
            </a:r>
            <a:r>
              <a:rPr lang="en-US" sz="2200" b="1" dirty="0">
                <a:solidFill>
                  <a:srgbClr val="FF0000"/>
                </a:solidFill>
                <a:latin typeface="Verdana" panose="020B0604030504040204" pitchFamily="34" charset="0"/>
                <a:ea typeface="Verdana" panose="020B0604030504040204" pitchFamily="34" charset="0"/>
                <a:cs typeface="Verdana" panose="020B0604030504040204" pitchFamily="34" charset="0"/>
              </a:rPr>
              <a:t> </a:t>
            </a:r>
            <a:r>
              <a:rPr lang="en-US" sz="2200" b="1" dirty="0" err="1">
                <a:solidFill>
                  <a:srgbClr val="FF0000"/>
                </a:solidFill>
                <a:latin typeface="Verdana" panose="020B0604030504040204" pitchFamily="34" charset="0"/>
                <a:ea typeface="Verdana" panose="020B0604030504040204" pitchFamily="34" charset="0"/>
                <a:cs typeface="Verdana" panose="020B0604030504040204" pitchFamily="34" charset="0"/>
              </a:rPr>
              <a:t>json</a:t>
            </a:r>
            <a:r>
              <a:rPr lang="en-US" sz="2200" b="1" dirty="0">
                <a:solidFill>
                  <a:srgbClr val="FF0000"/>
                </a:solidFill>
                <a:latin typeface="Verdana" panose="020B0604030504040204" pitchFamily="34" charset="0"/>
                <a:ea typeface="Verdana" panose="020B0604030504040204" pitchFamily="34" charset="0"/>
                <a:cs typeface="Verdana" panose="020B0604030504040204" pitchFamily="34" charset="0"/>
              </a:rPr>
              <a:t> for cumulative grade-sheets of many students. Student Grades object is top in the hierarchy. Each student name object is next in the hierarchy with object consisting of student name, each with number of instances of subject codes, subject types, subject titles and grades awarded. Each student name object-instance extends in student grades object-instances.</a:t>
            </a: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05598512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stretch>
            <a:fillRect/>
          </a:stretch>
        </p:blipFill>
        <p:spPr>
          <a:xfrm>
            <a:off x="1708763" y="0"/>
            <a:ext cx="8169333" cy="6272012"/>
          </a:xfrm>
          <a:prstGeom prst="rect">
            <a:avLst/>
          </a:prstGeom>
        </p:spPr>
      </p:pic>
    </p:spTree>
    <p:extLst>
      <p:ext uri="{BB962C8B-B14F-4D97-AF65-F5344CB8AC3E}">
        <p14:creationId xmlns:p14="http://schemas.microsoft.com/office/powerpoint/2010/main" val="427866497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XML (extensible Markup Language) </a:t>
            </a:r>
          </a:p>
        </p:txBody>
      </p:sp>
      <p:sp>
        <p:nvSpPr>
          <p:cNvPr id="3" name="Content Placeholder 2"/>
          <p:cNvSpPr>
            <a:spLocks noGrp="1"/>
          </p:cNvSpPr>
          <p:nvPr>
            <p:ph idx="1"/>
          </p:nvPr>
        </p:nvSpPr>
        <p:spPr>
          <a:xfrm>
            <a:off x="136477" y="952461"/>
            <a:ext cx="11941791" cy="5196290"/>
          </a:xfrm>
        </p:spPr>
        <p:txBody>
          <a:bodyPr>
            <a:normAutofit/>
          </a:bodyPr>
          <a:lstStyle/>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XML is an </a:t>
            </a:r>
            <a:r>
              <a:rPr lang="en-US" sz="2200" b="1" dirty="0">
                <a:solidFill>
                  <a:srgbClr val="FF0000"/>
                </a:solidFill>
                <a:latin typeface="Verdana" panose="020B0604030504040204" pitchFamily="34" charset="0"/>
                <a:ea typeface="Verdana" panose="020B0604030504040204" pitchFamily="34" charset="0"/>
                <a:cs typeface="Verdana" panose="020B0604030504040204" pitchFamily="34" charset="0"/>
              </a:rPr>
              <a:t>extensible, simple and scalable language</a:t>
            </a:r>
            <a:r>
              <a:rPr lang="en-US" sz="2200" dirty="0">
                <a:latin typeface="Verdana" panose="020B0604030504040204" pitchFamily="34" charset="0"/>
                <a:ea typeface="Verdana" panose="020B0604030504040204" pitchFamily="34" charset="0"/>
                <a:cs typeface="Verdana" panose="020B0604030504040204" pitchFamily="34" charset="0"/>
              </a:rPr>
              <a:t>.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Its </a:t>
            </a:r>
            <a:r>
              <a:rPr lang="en-US" sz="2200" b="1" dirty="0">
                <a:solidFill>
                  <a:srgbClr val="FF0000"/>
                </a:solidFill>
                <a:latin typeface="Verdana" panose="020B0604030504040204" pitchFamily="34" charset="0"/>
                <a:ea typeface="Verdana" panose="020B0604030504040204" pitchFamily="34" charset="0"/>
                <a:cs typeface="Verdana" panose="020B0604030504040204" pitchFamily="34" charset="0"/>
              </a:rPr>
              <a:t>self-describing</a:t>
            </a:r>
            <a:r>
              <a:rPr lang="en-US" sz="2200" dirty="0">
                <a:latin typeface="Verdana" panose="020B0604030504040204" pitchFamily="34" charset="0"/>
                <a:ea typeface="Verdana" panose="020B0604030504040204" pitchFamily="34" charset="0"/>
                <a:cs typeface="Verdana" panose="020B0604030504040204" pitchFamily="34" charset="0"/>
              </a:rPr>
              <a:t> format describes structure and </a:t>
            </a:r>
            <a:r>
              <a:rPr lang="en-US" sz="2200" b="1" dirty="0">
                <a:solidFill>
                  <a:srgbClr val="FF0000"/>
                </a:solidFill>
                <a:latin typeface="Verdana" panose="020B0604030504040204" pitchFamily="34" charset="0"/>
                <a:ea typeface="Verdana" panose="020B0604030504040204" pitchFamily="34" charset="0"/>
                <a:cs typeface="Verdana" panose="020B0604030504040204" pitchFamily="34" charset="0"/>
              </a:rPr>
              <a:t>contents in an easy to understand format.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XML is </a:t>
            </a:r>
            <a:r>
              <a:rPr lang="en-US" sz="2200" b="1" dirty="0">
                <a:latin typeface="Verdana" panose="020B0604030504040204" pitchFamily="34" charset="0"/>
                <a:ea typeface="Verdana" panose="020B0604030504040204" pitchFamily="34" charset="0"/>
                <a:cs typeface="Verdana" panose="020B0604030504040204" pitchFamily="34" charset="0"/>
              </a:rPr>
              <a:t>widely used in data store </a:t>
            </a:r>
            <a:r>
              <a:rPr lang="en-US" sz="2200" dirty="0">
                <a:latin typeface="Verdana" panose="020B0604030504040204" pitchFamily="34" charset="0"/>
                <a:ea typeface="Verdana" panose="020B0604030504040204" pitchFamily="34" charset="0"/>
                <a:cs typeface="Verdana" panose="020B0604030504040204" pitchFamily="34" charset="0"/>
              </a:rPr>
              <a:t>and </a:t>
            </a:r>
            <a:r>
              <a:rPr lang="en-US" sz="2200" b="1" dirty="0">
                <a:latin typeface="Verdana" panose="020B0604030504040204" pitchFamily="34" charset="0"/>
                <a:ea typeface="Verdana" panose="020B0604030504040204" pitchFamily="34" charset="0"/>
                <a:cs typeface="Verdana" panose="020B0604030504040204" pitchFamily="34" charset="0"/>
              </a:rPr>
              <a:t>data exchanges over the network</a:t>
            </a:r>
            <a:r>
              <a:rPr lang="en-US" sz="2200" dirty="0">
                <a:latin typeface="Verdana" panose="020B0604030504040204" pitchFamily="34" charset="0"/>
                <a:ea typeface="Verdana" panose="020B0604030504040204" pitchFamily="34" charset="0"/>
                <a:cs typeface="Verdana" panose="020B0604030504040204" pitchFamily="34" charset="0"/>
              </a:rPr>
              <a:t>.</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The document model consists of </a:t>
            </a:r>
            <a:r>
              <a:rPr lang="en-US" sz="2200" b="1" dirty="0">
                <a:latin typeface="Verdana" panose="020B0604030504040204" pitchFamily="34" charset="0"/>
                <a:ea typeface="Verdana" panose="020B0604030504040204" pitchFamily="34" charset="0"/>
                <a:cs typeface="Verdana" panose="020B0604030504040204" pitchFamily="34" charset="0"/>
              </a:rPr>
              <a:t>root element and their sub-elements</a:t>
            </a:r>
            <a:r>
              <a:rPr lang="en-US" sz="2200" dirty="0">
                <a:latin typeface="Verdana" panose="020B0604030504040204" pitchFamily="34" charset="0"/>
                <a:ea typeface="Verdana" panose="020B0604030504040204" pitchFamily="34" charset="0"/>
                <a:cs typeface="Verdana" panose="020B0604030504040204" pitchFamily="34" charset="0"/>
              </a:rPr>
              <a:t>.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XML document model has a </a:t>
            </a:r>
            <a:r>
              <a:rPr lang="en-US" sz="2200" b="1" dirty="0">
                <a:latin typeface="Verdana" panose="020B0604030504040204" pitchFamily="34" charset="0"/>
                <a:ea typeface="Verdana" panose="020B0604030504040204" pitchFamily="34" charset="0"/>
                <a:cs typeface="Verdana" panose="020B0604030504040204" pitchFamily="34" charset="0"/>
              </a:rPr>
              <a:t>hierarchical structure</a:t>
            </a:r>
            <a:r>
              <a:rPr lang="en-US" sz="2200" dirty="0">
                <a:latin typeface="Verdana" panose="020B0604030504040204" pitchFamily="34" charset="0"/>
                <a:ea typeface="Verdana" panose="020B0604030504040204" pitchFamily="34" charset="0"/>
                <a:cs typeface="Verdana" panose="020B0604030504040204" pitchFamily="34" charset="0"/>
              </a:rPr>
              <a:t>.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XML document model has </a:t>
            </a:r>
            <a:r>
              <a:rPr lang="en-US" sz="2200" b="1" dirty="0">
                <a:latin typeface="Verdana" panose="020B0604030504040204" pitchFamily="34" charset="0"/>
                <a:ea typeface="Verdana" panose="020B0604030504040204" pitchFamily="34" charset="0"/>
                <a:cs typeface="Verdana" panose="020B0604030504040204" pitchFamily="34" charset="0"/>
              </a:rPr>
              <a:t>features of object-oriented records</a:t>
            </a:r>
            <a:r>
              <a:rPr lang="en-US" sz="2200" dirty="0">
                <a:latin typeface="Verdana" panose="020B0604030504040204" pitchFamily="34" charset="0"/>
                <a:ea typeface="Verdana" panose="020B0604030504040204" pitchFamily="34" charset="0"/>
                <a:cs typeface="Verdana" panose="020B0604030504040204" pitchFamily="34" charset="0"/>
              </a:rPr>
              <a:t>.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XML is </a:t>
            </a:r>
            <a:r>
              <a:rPr lang="en-US" sz="2200" b="1" dirty="0">
                <a:latin typeface="Verdana" panose="020B0604030504040204" pitchFamily="34" charset="0"/>
                <a:ea typeface="Verdana" panose="020B0604030504040204" pitchFamily="34" charset="0"/>
                <a:cs typeface="Verdana" panose="020B0604030504040204" pitchFamily="34" charset="0"/>
              </a:rPr>
              <a:t>semi-structured</a:t>
            </a:r>
            <a:r>
              <a:rPr lang="en-US" sz="2200" dirty="0">
                <a:latin typeface="Verdana" panose="020B0604030504040204" pitchFamily="34" charset="0"/>
                <a:ea typeface="Verdana" panose="020B0604030504040204" pitchFamily="34" charset="0"/>
                <a:cs typeface="Verdana" panose="020B0604030504040204" pitchFamily="34" charset="0"/>
              </a:rPr>
              <a:t>.</a:t>
            </a:r>
          </a:p>
        </p:txBody>
      </p:sp>
    </p:spTree>
    <p:extLst>
      <p:ext uri="{BB962C8B-B14F-4D97-AF65-F5344CB8AC3E}">
        <p14:creationId xmlns:p14="http://schemas.microsoft.com/office/powerpoint/2010/main" val="25679389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fontScale="90000"/>
          </a:bodyPr>
          <a:lstStyle/>
          <a:p>
            <a:pPr algn="ctr"/>
            <a:r>
              <a:rPr lang="fr-FR" dirty="0">
                <a:solidFill>
                  <a:srgbClr val="C00000"/>
                </a:solidFill>
                <a:latin typeface="Verdana" panose="020B0604030504040204" pitchFamily="34" charset="0"/>
                <a:ea typeface="Verdana" panose="020B0604030504040204" pitchFamily="34" charset="0"/>
                <a:cs typeface="Verdana" panose="020B0604030504040204" pitchFamily="34" charset="0"/>
              </a:rPr>
              <a:t>Document JSON Format </a:t>
            </a:r>
            <a:r>
              <a:rPr lang="fr-FR" dirty="0" err="1">
                <a:solidFill>
                  <a:srgbClr val="C00000"/>
                </a:solidFill>
                <a:latin typeface="Verdana" panose="020B0604030504040204" pitchFamily="34" charset="0"/>
                <a:ea typeface="Verdana" panose="020B0604030504040204" pitchFamily="34" charset="0"/>
                <a:cs typeface="Verdana" panose="020B0604030504040204" pitchFamily="34" charset="0"/>
              </a:rPr>
              <a:t>CouchDB</a:t>
            </a:r>
            <a:r>
              <a:rPr lang="fr-FR" dirty="0">
                <a:solidFill>
                  <a:srgbClr val="C00000"/>
                </a:solidFill>
                <a:latin typeface="Verdana" panose="020B0604030504040204" pitchFamily="34" charset="0"/>
                <a:ea typeface="Verdana" panose="020B0604030504040204" pitchFamily="34" charset="0"/>
                <a:cs typeface="Verdana" panose="020B0604030504040204" pitchFamily="34" charset="0"/>
              </a:rPr>
              <a:t> </a:t>
            </a:r>
            <a:r>
              <a:rPr lang="fr-FR" dirty="0" err="1">
                <a:solidFill>
                  <a:srgbClr val="C00000"/>
                </a:solidFill>
                <a:latin typeface="Verdana" panose="020B0604030504040204" pitchFamily="34" charset="0"/>
                <a:ea typeface="Verdana" panose="020B0604030504040204" pitchFamily="34" charset="0"/>
                <a:cs typeface="Verdana" panose="020B0604030504040204" pitchFamily="34" charset="0"/>
              </a:rPr>
              <a:t>Database</a:t>
            </a:r>
            <a:r>
              <a:rPr lang="fr-FR" dirty="0">
                <a:solidFill>
                  <a:srgbClr val="C00000"/>
                </a:solidFill>
                <a:latin typeface="Verdana" panose="020B0604030504040204" pitchFamily="34" charset="0"/>
                <a:ea typeface="Verdana" panose="020B0604030504040204" pitchFamily="34" charset="0"/>
                <a:cs typeface="Verdana" panose="020B0604030504040204" pitchFamily="34" charset="0"/>
              </a:rPr>
              <a:t> </a:t>
            </a:r>
            <a:endParaRPr lang="en-US" dirty="0">
              <a:solidFill>
                <a:srgbClr val="C00000"/>
              </a:solidFill>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136477" y="952461"/>
            <a:ext cx="11941791" cy="5196290"/>
          </a:xfrm>
        </p:spPr>
        <p:txBody>
          <a:bodyPr>
            <a:normAutofit fontScale="85000" lnSpcReduction="20000"/>
          </a:bodyPr>
          <a:lstStyle/>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Its features are:</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1.	</a:t>
            </a:r>
            <a:r>
              <a:rPr lang="en-US" sz="2200" dirty="0" err="1">
                <a:latin typeface="Verdana" panose="020B0604030504040204" pitchFamily="34" charset="0"/>
                <a:ea typeface="Verdana" panose="020B0604030504040204" pitchFamily="34" charset="0"/>
                <a:cs typeface="Verdana" panose="020B0604030504040204" pitchFamily="34" charset="0"/>
              </a:rPr>
              <a:t>CouchDB</a:t>
            </a:r>
            <a:r>
              <a:rPr lang="en-US" sz="2200" dirty="0">
                <a:latin typeface="Verdana" panose="020B0604030504040204" pitchFamily="34" charset="0"/>
                <a:ea typeface="Verdana" panose="020B0604030504040204" pitchFamily="34" charset="0"/>
                <a:cs typeface="Verdana" panose="020B0604030504040204" pitchFamily="34" charset="0"/>
              </a:rPr>
              <a:t> provides </a:t>
            </a:r>
            <a:r>
              <a:rPr lang="en-US" sz="2200" b="1" dirty="0">
                <a:latin typeface="Verdana" panose="020B0604030504040204" pitchFamily="34" charset="0"/>
                <a:ea typeface="Verdana" panose="020B0604030504040204" pitchFamily="34" charset="0"/>
                <a:cs typeface="Verdana" panose="020B0604030504040204" pitchFamily="34" charset="0"/>
              </a:rPr>
              <a:t>querying, combining and filtering of information</a:t>
            </a:r>
            <a:r>
              <a:rPr lang="en-US" sz="2200" dirty="0">
                <a:latin typeface="Verdana" panose="020B0604030504040204" pitchFamily="34" charset="0"/>
                <a:ea typeface="Verdana" panose="020B0604030504040204" pitchFamily="34" charset="0"/>
                <a:cs typeface="Verdana" panose="020B0604030504040204" pitchFamily="34" charset="0"/>
              </a:rPr>
              <a:t>.</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2.	</a:t>
            </a:r>
            <a:r>
              <a:rPr lang="en-US" sz="2200" dirty="0" err="1">
                <a:latin typeface="Verdana" panose="020B0604030504040204" pitchFamily="34" charset="0"/>
                <a:ea typeface="Verdana" panose="020B0604030504040204" pitchFamily="34" charset="0"/>
                <a:cs typeface="Verdana" panose="020B0604030504040204" pitchFamily="34" charset="0"/>
              </a:rPr>
              <a:t>CouchDB</a:t>
            </a:r>
            <a:r>
              <a:rPr lang="en-US" sz="2200" dirty="0">
                <a:latin typeface="Verdana" panose="020B0604030504040204" pitchFamily="34" charset="0"/>
                <a:ea typeface="Verdana" panose="020B0604030504040204" pitchFamily="34" charset="0"/>
                <a:cs typeface="Verdana" panose="020B0604030504040204" pitchFamily="34" charset="0"/>
              </a:rPr>
              <a:t> uses </a:t>
            </a:r>
            <a:r>
              <a:rPr lang="en-US" sz="2200" b="1" dirty="0">
                <a:latin typeface="Verdana" panose="020B0604030504040204" pitchFamily="34" charset="0"/>
                <a:ea typeface="Verdana" panose="020B0604030504040204" pitchFamily="34" charset="0"/>
                <a:cs typeface="Verdana" panose="020B0604030504040204" pitchFamily="34" charset="0"/>
              </a:rPr>
              <a:t>JSON Data Store model for documents</a:t>
            </a:r>
            <a:r>
              <a:rPr lang="en-US" sz="2200" dirty="0">
                <a:latin typeface="Verdana" panose="020B0604030504040204" pitchFamily="34" charset="0"/>
                <a:ea typeface="Verdana" panose="020B0604030504040204" pitchFamily="34" charset="0"/>
                <a:cs typeface="Verdana" panose="020B0604030504040204" pitchFamily="34" charset="0"/>
              </a:rPr>
              <a:t>. Each document </a:t>
            </a:r>
            <a:r>
              <a:rPr lang="en-US" sz="2200" b="1" dirty="0">
                <a:latin typeface="Verdana" panose="020B0604030504040204" pitchFamily="34" charset="0"/>
                <a:ea typeface="Verdana" panose="020B0604030504040204" pitchFamily="34" charset="0"/>
                <a:cs typeface="Verdana" panose="020B0604030504040204" pitchFamily="34" charset="0"/>
              </a:rPr>
              <a:t>maintains 	separate data and metadata</a:t>
            </a:r>
            <a:r>
              <a:rPr lang="en-US" sz="2200" dirty="0">
                <a:latin typeface="Verdana" panose="020B0604030504040204" pitchFamily="34" charset="0"/>
                <a:ea typeface="Verdana" panose="020B0604030504040204" pitchFamily="34" charset="0"/>
                <a:cs typeface="Verdana" panose="020B0604030504040204" pitchFamily="34" charset="0"/>
              </a:rPr>
              <a:t> (schema).</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3.	</a:t>
            </a:r>
            <a:r>
              <a:rPr lang="en-US" sz="2200" dirty="0" err="1">
                <a:latin typeface="Verdana" panose="020B0604030504040204" pitchFamily="34" charset="0"/>
                <a:ea typeface="Verdana" panose="020B0604030504040204" pitchFamily="34" charset="0"/>
                <a:cs typeface="Verdana" panose="020B0604030504040204" pitchFamily="34" charset="0"/>
              </a:rPr>
              <a:t>CouchDB</a:t>
            </a:r>
            <a:r>
              <a:rPr lang="en-US" sz="2200" dirty="0">
                <a:latin typeface="Verdana" panose="020B0604030504040204" pitchFamily="34" charset="0"/>
                <a:ea typeface="Verdana" panose="020B0604030504040204" pitchFamily="34" charset="0"/>
                <a:cs typeface="Verdana" panose="020B0604030504040204" pitchFamily="34" charset="0"/>
              </a:rPr>
              <a:t> is a </a:t>
            </a:r>
            <a:r>
              <a:rPr lang="en-US" sz="2200" b="1" dirty="0">
                <a:latin typeface="Verdana" panose="020B0604030504040204" pitchFamily="34" charset="0"/>
                <a:ea typeface="Verdana" panose="020B0604030504040204" pitchFamily="34" charset="0"/>
                <a:cs typeface="Verdana" panose="020B0604030504040204" pitchFamily="34" charset="0"/>
              </a:rPr>
              <a:t>multi-master application</a:t>
            </a:r>
            <a:r>
              <a:rPr lang="en-US" sz="2200" dirty="0">
                <a:latin typeface="Verdana" panose="020B0604030504040204" pitchFamily="34" charset="0"/>
                <a:ea typeface="Verdana" panose="020B0604030504040204" pitchFamily="34" charset="0"/>
                <a:cs typeface="Verdana" panose="020B0604030504040204" pitchFamily="34" charset="0"/>
              </a:rPr>
              <a:t>. Write </a:t>
            </a:r>
            <a:r>
              <a:rPr lang="en-US" sz="2200" b="1" dirty="0">
                <a:latin typeface="Verdana" panose="020B0604030504040204" pitchFamily="34" charset="0"/>
                <a:ea typeface="Verdana" panose="020B0604030504040204" pitchFamily="34" charset="0"/>
                <a:cs typeface="Verdana" panose="020B0604030504040204" pitchFamily="34" charset="0"/>
              </a:rPr>
              <a:t>does not require field locking </a:t>
            </a:r>
            <a:r>
              <a:rPr lang="en-US" sz="2200" dirty="0">
                <a:latin typeface="Verdana" panose="020B0604030504040204" pitchFamily="34" charset="0"/>
                <a:ea typeface="Verdana" panose="020B0604030504040204" pitchFamily="34" charset="0"/>
                <a:cs typeface="Verdana" panose="020B0604030504040204" pitchFamily="34" charset="0"/>
              </a:rPr>
              <a:t>when 	controlling the concurrency during multi-master application.</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4.	</a:t>
            </a:r>
            <a:r>
              <a:rPr lang="en-US" sz="2200" dirty="0" err="1">
                <a:latin typeface="Verdana" panose="020B0604030504040204" pitchFamily="34" charset="0"/>
                <a:ea typeface="Verdana" panose="020B0604030504040204" pitchFamily="34" charset="0"/>
                <a:cs typeface="Verdana" panose="020B0604030504040204" pitchFamily="34" charset="0"/>
              </a:rPr>
              <a:t>CouchDB</a:t>
            </a:r>
            <a:r>
              <a:rPr lang="en-US" sz="2200" dirty="0">
                <a:latin typeface="Verdana" panose="020B0604030504040204" pitchFamily="34" charset="0"/>
                <a:ea typeface="Verdana" panose="020B0604030504040204" pitchFamily="34" charset="0"/>
                <a:cs typeface="Verdana" panose="020B0604030504040204" pitchFamily="34" charset="0"/>
              </a:rPr>
              <a:t> </a:t>
            </a:r>
            <a:r>
              <a:rPr lang="en-US" sz="2200" b="1" dirty="0">
                <a:latin typeface="Verdana" panose="020B0604030504040204" pitchFamily="34" charset="0"/>
                <a:ea typeface="Verdana" panose="020B0604030504040204" pitchFamily="34" charset="0"/>
                <a:cs typeface="Verdana" panose="020B0604030504040204" pitchFamily="34" charset="0"/>
              </a:rPr>
              <a:t>querying language is JavaScript</a:t>
            </a:r>
            <a:r>
              <a:rPr lang="en-US" sz="2200" dirty="0">
                <a:latin typeface="Verdana" panose="020B0604030504040204" pitchFamily="34" charset="0"/>
                <a:ea typeface="Verdana" panose="020B0604030504040204" pitchFamily="34" charset="0"/>
                <a:cs typeface="Verdana" panose="020B0604030504040204" pitchFamily="34" charset="0"/>
              </a:rPr>
              <a:t>. </a:t>
            </a:r>
          </a:p>
          <a:p>
            <a:pPr marL="457200" indent="-457200" algn="just">
              <a:lnSpc>
                <a:spcPct val="150000"/>
              </a:lnSpc>
              <a:buAutoNum type="arabicPeriod" startAt="5"/>
            </a:pPr>
            <a:r>
              <a:rPr lang="en-US" sz="2200" dirty="0">
                <a:latin typeface="Verdana" panose="020B0604030504040204" pitchFamily="34" charset="0"/>
                <a:ea typeface="Verdana" panose="020B0604030504040204" pitchFamily="34" charset="0"/>
                <a:cs typeface="Verdana" panose="020B0604030504040204" pitchFamily="34" charset="0"/>
              </a:rPr>
              <a:t>     </a:t>
            </a:r>
            <a:r>
              <a:rPr lang="en-US" sz="2200" dirty="0" err="1">
                <a:latin typeface="Verdana" panose="020B0604030504040204" pitchFamily="34" charset="0"/>
                <a:ea typeface="Verdana" panose="020B0604030504040204" pitchFamily="34" charset="0"/>
                <a:cs typeface="Verdana" panose="020B0604030504040204" pitchFamily="34" charset="0"/>
              </a:rPr>
              <a:t>CouchDB</a:t>
            </a:r>
            <a:r>
              <a:rPr lang="en-US" sz="2200" dirty="0">
                <a:latin typeface="Verdana" panose="020B0604030504040204" pitchFamily="34" charset="0"/>
                <a:ea typeface="Verdana" panose="020B0604030504040204" pitchFamily="34" charset="0"/>
                <a:cs typeface="Verdana" panose="020B0604030504040204" pitchFamily="34" charset="0"/>
              </a:rPr>
              <a:t> accesses the </a:t>
            </a:r>
            <a:r>
              <a:rPr lang="en-US" sz="2200" b="1" dirty="0">
                <a:latin typeface="Verdana" panose="020B0604030504040204" pitchFamily="34" charset="0"/>
                <a:ea typeface="Verdana" panose="020B0604030504040204" pitchFamily="34" charset="0"/>
                <a:cs typeface="Verdana" panose="020B0604030504040204" pitchFamily="34" charset="0"/>
              </a:rPr>
              <a:t>documents using HTTP API</a:t>
            </a:r>
            <a:r>
              <a:rPr lang="en-US" sz="2200" dirty="0">
                <a:latin typeface="Verdana" panose="020B0604030504040204" pitchFamily="34" charset="0"/>
                <a:ea typeface="Verdana" panose="020B0604030504040204" pitchFamily="34" charset="0"/>
                <a:cs typeface="Verdana" panose="020B0604030504040204" pitchFamily="34" charset="0"/>
              </a:rPr>
              <a:t>. HTTP methods are </a:t>
            </a:r>
            <a:r>
              <a:rPr lang="en-US" sz="2200" b="1" dirty="0">
                <a:latin typeface="Verdana" panose="020B0604030504040204" pitchFamily="34" charset="0"/>
                <a:ea typeface="Verdana" panose="020B0604030504040204" pitchFamily="34" charset="0"/>
                <a:cs typeface="Verdana" panose="020B0604030504040204" pitchFamily="34" charset="0"/>
              </a:rPr>
              <a:t>Get, Put and 	Delete</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6.	</a:t>
            </a:r>
            <a:r>
              <a:rPr lang="en-US" sz="2200" dirty="0" err="1">
                <a:latin typeface="Verdana" panose="020B0604030504040204" pitchFamily="34" charset="0"/>
                <a:ea typeface="Verdana" panose="020B0604030504040204" pitchFamily="34" charset="0"/>
                <a:cs typeface="Verdana" panose="020B0604030504040204" pitchFamily="34" charset="0"/>
              </a:rPr>
              <a:t>CouchDB</a:t>
            </a:r>
            <a:r>
              <a:rPr lang="en-US" sz="2200" dirty="0">
                <a:latin typeface="Verdana" panose="020B0604030504040204" pitchFamily="34" charset="0"/>
                <a:ea typeface="Verdana" panose="020B0604030504040204" pitchFamily="34" charset="0"/>
                <a:cs typeface="Verdana" panose="020B0604030504040204" pitchFamily="34" charset="0"/>
              </a:rPr>
              <a:t> data </a:t>
            </a:r>
            <a:r>
              <a:rPr lang="en-US" sz="2200" b="1" dirty="0">
                <a:latin typeface="Verdana" panose="020B0604030504040204" pitchFamily="34" charset="0"/>
                <a:ea typeface="Verdana" panose="020B0604030504040204" pitchFamily="34" charset="0"/>
                <a:cs typeface="Verdana" panose="020B0604030504040204" pitchFamily="34" charset="0"/>
              </a:rPr>
              <a:t>replication is the distribution model </a:t>
            </a:r>
            <a:r>
              <a:rPr lang="en-US" sz="2200" dirty="0">
                <a:latin typeface="Verdana" panose="020B0604030504040204" pitchFamily="34" charset="0"/>
                <a:ea typeface="Verdana" panose="020B0604030504040204" pitchFamily="34" charset="0"/>
                <a:cs typeface="Verdana" panose="020B0604030504040204" pitchFamily="34" charset="0"/>
              </a:rPr>
              <a:t>that results in </a:t>
            </a:r>
            <a:r>
              <a:rPr lang="en-US" sz="2200" b="1" dirty="0">
                <a:latin typeface="Verdana" panose="020B0604030504040204" pitchFamily="34" charset="0"/>
                <a:ea typeface="Verdana" panose="020B0604030504040204" pitchFamily="34" charset="0"/>
                <a:cs typeface="Verdana" panose="020B0604030504040204" pitchFamily="34" charset="0"/>
              </a:rPr>
              <a:t>fault tolerance 	</a:t>
            </a:r>
            <a:r>
              <a:rPr lang="en-US" sz="2200" dirty="0">
                <a:latin typeface="Verdana" panose="020B0604030504040204" pitchFamily="34" charset="0"/>
                <a:ea typeface="Verdana" panose="020B0604030504040204" pitchFamily="34" charset="0"/>
                <a:cs typeface="Verdana" panose="020B0604030504040204" pitchFamily="34" charset="0"/>
              </a:rPr>
              <a:t>and </a:t>
            </a:r>
            <a:r>
              <a:rPr lang="en-US" sz="2200" b="1" dirty="0">
                <a:latin typeface="Verdana" panose="020B0604030504040204" pitchFamily="34" charset="0"/>
                <a:ea typeface="Verdana" panose="020B0604030504040204" pitchFamily="34" charset="0"/>
                <a:cs typeface="Verdana" panose="020B0604030504040204" pitchFamily="34" charset="0"/>
              </a:rPr>
              <a:t>reliability</a:t>
            </a:r>
            <a:r>
              <a:rPr lang="en-US" sz="2200" dirty="0">
                <a:latin typeface="Verdana" panose="020B0604030504040204" pitchFamily="34" charset="0"/>
                <a:ea typeface="Verdana" panose="020B0604030504040204" pitchFamily="34" charset="0"/>
                <a:cs typeface="Verdana" panose="020B0604030504040204" pitchFamily="34" charset="0"/>
              </a:rPr>
              <a:t>.   </a:t>
            </a: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27510746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fontScale="90000"/>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Document JSON Format—MongoDB Database </a:t>
            </a:r>
          </a:p>
        </p:txBody>
      </p:sp>
      <p:sp>
        <p:nvSpPr>
          <p:cNvPr id="3" name="Content Placeholder 2"/>
          <p:cNvSpPr>
            <a:spLocks noGrp="1"/>
          </p:cNvSpPr>
          <p:nvPr>
            <p:ph idx="1"/>
          </p:nvPr>
        </p:nvSpPr>
        <p:spPr>
          <a:xfrm>
            <a:off x="136477" y="952461"/>
            <a:ext cx="11941791" cy="5196290"/>
          </a:xfrm>
        </p:spPr>
        <p:txBody>
          <a:bodyPr>
            <a:normAutofit/>
          </a:bodyPr>
          <a:lstStyle/>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MongoDB Document database provides a </a:t>
            </a:r>
            <a:r>
              <a:rPr lang="en-US" sz="2200" b="1" dirty="0">
                <a:latin typeface="Verdana" panose="020B0604030504040204" pitchFamily="34" charset="0"/>
                <a:ea typeface="Verdana" panose="020B0604030504040204" pitchFamily="34" charset="0"/>
                <a:cs typeface="Verdana" panose="020B0604030504040204" pitchFamily="34" charset="0"/>
              </a:rPr>
              <a:t>rich query language </a:t>
            </a:r>
            <a:r>
              <a:rPr lang="en-US" sz="2200" dirty="0">
                <a:latin typeface="Verdana" panose="020B0604030504040204" pitchFamily="34" charset="0"/>
                <a:ea typeface="Verdana" panose="020B0604030504040204" pitchFamily="34" charset="0"/>
                <a:cs typeface="Verdana" panose="020B0604030504040204" pitchFamily="34" charset="0"/>
              </a:rPr>
              <a:t>and constructs, such as database indexes allowing easier handling of Big Data.</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Example of Document in Document Store:</a:t>
            </a: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p:txBody>
      </p:sp>
      <p:pic>
        <p:nvPicPr>
          <p:cNvPr id="4" name="Picture 3"/>
          <p:cNvPicPr>
            <a:picLocks noChangeAspect="1"/>
          </p:cNvPicPr>
          <p:nvPr/>
        </p:nvPicPr>
        <p:blipFill>
          <a:blip r:embed="rId2"/>
          <a:stretch>
            <a:fillRect/>
          </a:stretch>
        </p:blipFill>
        <p:spPr>
          <a:xfrm>
            <a:off x="4039561" y="2952051"/>
            <a:ext cx="4602163" cy="2990968"/>
          </a:xfrm>
          <a:prstGeom prst="rect">
            <a:avLst/>
          </a:prstGeom>
        </p:spPr>
      </p:pic>
    </p:spTree>
    <p:extLst>
      <p:ext uri="{BB962C8B-B14F-4D97-AF65-F5344CB8AC3E}">
        <p14:creationId xmlns:p14="http://schemas.microsoft.com/office/powerpoint/2010/main" val="298552264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477" y="450185"/>
            <a:ext cx="11941791" cy="5196290"/>
          </a:xfrm>
        </p:spPr>
        <p:txBody>
          <a:bodyPr>
            <a:normAutofit/>
          </a:bodyPr>
          <a:lstStyle/>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The document store </a:t>
            </a:r>
            <a:r>
              <a:rPr lang="en-US" sz="2200" b="1" dirty="0">
                <a:latin typeface="Verdana" panose="020B0604030504040204" pitchFamily="34" charset="0"/>
                <a:ea typeface="Verdana" panose="020B0604030504040204" pitchFamily="34" charset="0"/>
                <a:cs typeface="Verdana" panose="020B0604030504040204" pitchFamily="34" charset="0"/>
              </a:rPr>
              <a:t>allows querying the data based on the contents as well</a:t>
            </a:r>
            <a:r>
              <a:rPr lang="en-US" sz="2200" dirty="0">
                <a:latin typeface="Verdana" panose="020B0604030504040204" pitchFamily="34" charset="0"/>
                <a:ea typeface="Verdana" panose="020B0604030504040204" pitchFamily="34" charset="0"/>
                <a:cs typeface="Verdana" panose="020B0604030504040204" pitchFamily="34" charset="0"/>
              </a:rPr>
              <a:t>.</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 For example, it is possible to search the document where student's first name is "Ashish". </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Document store can also provide the </a:t>
            </a:r>
            <a:r>
              <a:rPr lang="en-US" sz="2200" b="1" dirty="0">
                <a:latin typeface="Verdana" panose="020B0604030504040204" pitchFamily="34" charset="0"/>
                <a:ea typeface="Verdana" panose="020B0604030504040204" pitchFamily="34" charset="0"/>
                <a:cs typeface="Verdana" panose="020B0604030504040204" pitchFamily="34" charset="0"/>
              </a:rPr>
              <a:t>search value's exact location</a:t>
            </a:r>
            <a:r>
              <a:rPr lang="en-US" sz="2200" dirty="0">
                <a:latin typeface="Verdana" panose="020B0604030504040204" pitchFamily="34" charset="0"/>
                <a:ea typeface="Verdana" panose="020B0604030504040204" pitchFamily="34" charset="0"/>
                <a:cs typeface="Verdana" panose="020B0604030504040204" pitchFamily="34" charset="0"/>
              </a:rPr>
              <a:t>. </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The search is by using the </a:t>
            </a:r>
            <a:r>
              <a:rPr lang="en-US" sz="2200" b="1" dirty="0">
                <a:latin typeface="Verdana" panose="020B0604030504040204" pitchFamily="34" charset="0"/>
                <a:ea typeface="Verdana" panose="020B0604030504040204" pitchFamily="34" charset="0"/>
                <a:cs typeface="Verdana" panose="020B0604030504040204" pitchFamily="34" charset="0"/>
              </a:rPr>
              <a:t>document path</a:t>
            </a:r>
            <a:r>
              <a:rPr lang="en-US" sz="2200" dirty="0">
                <a:latin typeface="Verdana" panose="020B0604030504040204" pitchFamily="34" charset="0"/>
                <a:ea typeface="Verdana" panose="020B0604030504040204" pitchFamily="34" charset="0"/>
                <a:cs typeface="Verdana" panose="020B0604030504040204" pitchFamily="34" charset="0"/>
              </a:rPr>
              <a:t>. </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A type of key accesses the </a:t>
            </a:r>
            <a:r>
              <a:rPr lang="en-US" sz="2200" b="1" dirty="0">
                <a:latin typeface="Verdana" panose="020B0604030504040204" pitchFamily="34" charset="0"/>
                <a:ea typeface="Verdana" panose="020B0604030504040204" pitchFamily="34" charset="0"/>
                <a:cs typeface="Verdana" panose="020B0604030504040204" pitchFamily="34" charset="0"/>
              </a:rPr>
              <a:t>leaf values in the tree structure</a:t>
            </a:r>
            <a:r>
              <a:rPr lang="en-US" sz="2200" dirty="0">
                <a:latin typeface="Verdana" panose="020B0604030504040204" pitchFamily="34" charset="0"/>
                <a:ea typeface="Verdana" panose="020B0604030504040204" pitchFamily="34" charset="0"/>
                <a:cs typeface="Verdana" panose="020B0604030504040204" pitchFamily="34" charset="0"/>
              </a:rPr>
              <a:t>. </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Since the document stores are </a:t>
            </a:r>
            <a:r>
              <a:rPr lang="en-US" sz="2200" b="1" dirty="0">
                <a:latin typeface="Verdana" panose="020B0604030504040204" pitchFamily="34" charset="0"/>
                <a:ea typeface="Verdana" panose="020B0604030504040204" pitchFamily="34" charset="0"/>
                <a:cs typeface="Verdana" panose="020B0604030504040204" pitchFamily="34" charset="0"/>
              </a:rPr>
              <a:t>schema-less,</a:t>
            </a:r>
            <a:r>
              <a:rPr lang="en-US" sz="2200" dirty="0">
                <a:latin typeface="Verdana" panose="020B0604030504040204" pitchFamily="34" charset="0"/>
                <a:ea typeface="Verdana" panose="020B0604030504040204" pitchFamily="34" charset="0"/>
                <a:cs typeface="Verdana" panose="020B0604030504040204" pitchFamily="34" charset="0"/>
              </a:rPr>
              <a:t> adding fields to </a:t>
            </a:r>
            <a:r>
              <a:rPr lang="en-US" sz="2200" b="1" dirty="0">
                <a:latin typeface="Verdana" panose="020B0604030504040204" pitchFamily="34" charset="0"/>
                <a:ea typeface="Verdana" panose="020B0604030504040204" pitchFamily="34" charset="0"/>
                <a:cs typeface="Verdana" panose="020B0604030504040204" pitchFamily="34" charset="0"/>
              </a:rPr>
              <a:t>documents (XML or JSON) becomes a simple task.</a:t>
            </a:r>
          </a:p>
        </p:txBody>
      </p:sp>
    </p:spTree>
    <p:extLst>
      <p:ext uri="{BB962C8B-B14F-4D97-AF65-F5344CB8AC3E}">
        <p14:creationId xmlns:p14="http://schemas.microsoft.com/office/powerpoint/2010/main" val="276056882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XML document architecture pattern</a:t>
            </a:r>
          </a:p>
        </p:txBody>
      </p:sp>
      <p:sp>
        <p:nvSpPr>
          <p:cNvPr id="3" name="Content Placeholder 2"/>
          <p:cNvSpPr>
            <a:spLocks noGrp="1"/>
          </p:cNvSpPr>
          <p:nvPr>
            <p:ph idx="1"/>
          </p:nvPr>
        </p:nvSpPr>
        <p:spPr>
          <a:xfrm>
            <a:off x="136477" y="952461"/>
            <a:ext cx="11941791" cy="5196290"/>
          </a:xfrm>
        </p:spPr>
        <p:txBody>
          <a:bodyPr>
            <a:normAutofit/>
          </a:bodyPr>
          <a:lstStyle/>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An XML document architecture pattern is a </a:t>
            </a:r>
            <a:r>
              <a:rPr lang="en-US" sz="2200" b="1" dirty="0">
                <a:latin typeface="Verdana" panose="020B0604030504040204" pitchFamily="34" charset="0"/>
                <a:ea typeface="Verdana" panose="020B0604030504040204" pitchFamily="34" charset="0"/>
                <a:cs typeface="Verdana" panose="020B0604030504040204" pitchFamily="34" charset="0"/>
              </a:rPr>
              <a:t>document fragment and document tree structure.</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The document store follows a </a:t>
            </a:r>
            <a:r>
              <a:rPr lang="en-US" sz="2200" b="1" dirty="0">
                <a:latin typeface="Verdana" panose="020B0604030504040204" pitchFamily="34" charset="0"/>
                <a:ea typeface="Verdana" panose="020B0604030504040204" pitchFamily="34" charset="0"/>
                <a:cs typeface="Verdana" panose="020B0604030504040204" pitchFamily="34" charset="0"/>
              </a:rPr>
              <a:t>tree-like structure</a:t>
            </a:r>
            <a:r>
              <a:rPr lang="en-US" sz="2200" dirty="0">
                <a:latin typeface="Verdana" panose="020B0604030504040204" pitchFamily="34" charset="0"/>
                <a:ea typeface="Verdana" panose="020B0604030504040204" pitchFamily="34" charset="0"/>
                <a:cs typeface="Verdana" panose="020B0604030504040204" pitchFamily="34" charset="0"/>
              </a:rPr>
              <a:t> (similar to directory structure in file system). </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The root element there are multiple branches. </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Each branch has a </a:t>
            </a:r>
            <a:r>
              <a:rPr lang="en-US" sz="2200" b="1" dirty="0">
                <a:latin typeface="Verdana" panose="020B0604030504040204" pitchFamily="34" charset="0"/>
                <a:ea typeface="Verdana" panose="020B0604030504040204" pitchFamily="34" charset="0"/>
                <a:cs typeface="Verdana" panose="020B0604030504040204" pitchFamily="34" charset="0"/>
              </a:rPr>
              <a:t>related path expression </a:t>
            </a:r>
            <a:r>
              <a:rPr lang="en-US" sz="2200" dirty="0">
                <a:latin typeface="Verdana" panose="020B0604030504040204" pitchFamily="34" charset="0"/>
                <a:ea typeface="Verdana" panose="020B0604030504040204" pitchFamily="34" charset="0"/>
                <a:cs typeface="Verdana" panose="020B0604030504040204" pitchFamily="34" charset="0"/>
              </a:rPr>
              <a:t>that provides a way to </a:t>
            </a:r>
            <a:r>
              <a:rPr lang="en-US" sz="2200" b="1" dirty="0">
                <a:latin typeface="Verdana" panose="020B0604030504040204" pitchFamily="34" charset="0"/>
                <a:ea typeface="Verdana" panose="020B0604030504040204" pitchFamily="34" charset="0"/>
                <a:cs typeface="Verdana" panose="020B0604030504040204" pitchFamily="34" charset="0"/>
              </a:rPr>
              <a:t>navigate from the root to any given branch</a:t>
            </a:r>
            <a:r>
              <a:rPr lang="en-US" sz="2200" dirty="0">
                <a:latin typeface="Verdana" panose="020B0604030504040204" pitchFamily="34" charset="0"/>
                <a:ea typeface="Verdana" panose="020B0604030504040204" pitchFamily="34" charset="0"/>
                <a:cs typeface="Verdana" panose="020B0604030504040204" pitchFamily="34" charset="0"/>
              </a:rPr>
              <a:t>, </a:t>
            </a:r>
            <a:r>
              <a:rPr lang="en-US" sz="2200" b="1" dirty="0">
                <a:latin typeface="Verdana" panose="020B0604030504040204" pitchFamily="34" charset="0"/>
                <a:ea typeface="Verdana" panose="020B0604030504040204" pitchFamily="34" charset="0"/>
                <a:cs typeface="Verdana" panose="020B0604030504040204" pitchFamily="34" charset="0"/>
              </a:rPr>
              <a:t>sub-branch or value</a:t>
            </a:r>
            <a:r>
              <a:rPr lang="en-US" sz="2200" dirty="0">
                <a:latin typeface="Verdana" panose="020B0604030504040204" pitchFamily="34" charset="0"/>
                <a:ea typeface="Verdana" panose="020B0604030504040204" pitchFamily="34" charset="0"/>
                <a:cs typeface="Verdana" panose="020B0604030504040204" pitchFamily="34" charset="0"/>
              </a:rPr>
              <a:t>.</a:t>
            </a:r>
          </a:p>
        </p:txBody>
      </p:sp>
    </p:spTree>
    <p:extLst>
      <p:ext uri="{BB962C8B-B14F-4D97-AF65-F5344CB8AC3E}">
        <p14:creationId xmlns:p14="http://schemas.microsoft.com/office/powerpoint/2010/main" val="391803460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stretch>
            <a:fillRect/>
          </a:stretch>
        </p:blipFill>
        <p:spPr>
          <a:xfrm>
            <a:off x="1813670" y="259646"/>
            <a:ext cx="8463671" cy="5900724"/>
          </a:xfrm>
          <a:prstGeom prst="rect">
            <a:avLst/>
          </a:prstGeom>
        </p:spPr>
      </p:pic>
    </p:spTree>
    <p:extLst>
      <p:ext uri="{BB962C8B-B14F-4D97-AF65-F5344CB8AC3E}">
        <p14:creationId xmlns:p14="http://schemas.microsoft.com/office/powerpoint/2010/main" val="189621412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477" y="218941"/>
            <a:ext cx="11941791" cy="5929810"/>
          </a:xfrm>
        </p:spPr>
        <p:txBody>
          <a:bodyPr>
            <a:normAutofit/>
          </a:bodyPr>
          <a:lstStyle/>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XQuery and XPath </a:t>
            </a:r>
            <a:r>
              <a:rPr lang="en-US" sz="2200" dirty="0">
                <a:latin typeface="Verdana" panose="020B0604030504040204" pitchFamily="34" charset="0"/>
                <a:ea typeface="Verdana" panose="020B0604030504040204" pitchFamily="34" charset="0"/>
                <a:cs typeface="Verdana" panose="020B0604030504040204" pitchFamily="34" charset="0"/>
              </a:rPr>
              <a:t>are query languages for finding and extracting elements and attributes from XML documents.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The query commands use </a:t>
            </a:r>
            <a:r>
              <a:rPr lang="en-US" sz="2200" b="1" dirty="0">
                <a:latin typeface="Verdana" panose="020B0604030504040204" pitchFamily="34" charset="0"/>
                <a:ea typeface="Verdana" panose="020B0604030504040204" pitchFamily="34" charset="0"/>
                <a:cs typeface="Verdana" panose="020B0604030504040204" pitchFamily="34" charset="0"/>
              </a:rPr>
              <a:t>sub-trees and attributes of documents</a:t>
            </a:r>
            <a:r>
              <a:rPr lang="en-US" sz="2200" dirty="0">
                <a:latin typeface="Verdana" panose="020B0604030504040204" pitchFamily="34" charset="0"/>
                <a:ea typeface="Verdana" panose="020B0604030504040204" pitchFamily="34" charset="0"/>
                <a:cs typeface="Verdana" panose="020B0604030504040204" pitchFamily="34" charset="0"/>
              </a:rPr>
              <a:t>.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The querying is similar as in </a:t>
            </a:r>
            <a:r>
              <a:rPr lang="en-US" sz="2200" b="1" dirty="0">
                <a:latin typeface="Verdana" panose="020B0604030504040204" pitchFamily="34" charset="0"/>
                <a:ea typeface="Verdana" panose="020B0604030504040204" pitchFamily="34" charset="0"/>
                <a:cs typeface="Verdana" panose="020B0604030504040204" pitchFamily="34" charset="0"/>
              </a:rPr>
              <a:t>SQL for databases</a:t>
            </a:r>
            <a:r>
              <a:rPr lang="en-US" sz="2200" dirty="0">
                <a:latin typeface="Verdana" panose="020B0604030504040204" pitchFamily="34" charset="0"/>
                <a:ea typeface="Verdana" panose="020B0604030504040204" pitchFamily="34" charset="0"/>
                <a:cs typeface="Verdana" panose="020B0604030504040204" pitchFamily="34" charset="0"/>
              </a:rPr>
              <a:t>.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XPath treats XML document as a tree of nodes. XPath queries are expressed in the form of XPath expressions. </a:t>
            </a:r>
          </a:p>
        </p:txBody>
      </p:sp>
    </p:spTree>
    <p:extLst>
      <p:ext uri="{BB962C8B-B14F-4D97-AF65-F5344CB8AC3E}">
        <p14:creationId xmlns:p14="http://schemas.microsoft.com/office/powerpoint/2010/main" val="217133405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Example</a:t>
            </a:r>
          </a:p>
        </p:txBody>
      </p:sp>
      <p:sp>
        <p:nvSpPr>
          <p:cNvPr id="3" name="Content Placeholder 2"/>
          <p:cNvSpPr>
            <a:spLocks noGrp="1"/>
          </p:cNvSpPr>
          <p:nvPr>
            <p:ph idx="1"/>
          </p:nvPr>
        </p:nvSpPr>
        <p:spPr>
          <a:xfrm>
            <a:off x="136477" y="952461"/>
            <a:ext cx="11941791" cy="5196290"/>
          </a:xfrm>
        </p:spPr>
        <p:txBody>
          <a:bodyPr>
            <a:normAutofit fontScale="92500"/>
          </a:bodyPr>
          <a:lstStyle/>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Give examples of XPath expressions. Let outermost element of the XML document is a.</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SOLUTION</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An XPath expression /a/b/c selects c elements that are children of b elements that are children of element a that forms the outermost element of the XML document.</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An XPath expression /a/b[c=5] selects elements b and c that are children of a and value of c element is 5.</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An XPath expression /a[b/c]/d selects elements c and d where c is child of b and, b and d are children of a.</a:t>
            </a: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42524486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504958" y="1225704"/>
            <a:ext cx="11201248" cy="4544031"/>
          </a:xfrm>
          <a:prstGeom prst="rect">
            <a:avLst/>
          </a:prstGeom>
        </p:spPr>
      </p:pic>
    </p:spTree>
    <p:extLst>
      <p:ext uri="{BB962C8B-B14F-4D97-AF65-F5344CB8AC3E}">
        <p14:creationId xmlns:p14="http://schemas.microsoft.com/office/powerpoint/2010/main" val="187963409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Benefits of JSON over XML</a:t>
            </a:r>
          </a:p>
        </p:txBody>
      </p:sp>
      <p:sp>
        <p:nvSpPr>
          <p:cNvPr id="3" name="Content Placeholder 2"/>
          <p:cNvSpPr>
            <a:spLocks noGrp="1"/>
          </p:cNvSpPr>
          <p:nvPr>
            <p:ph idx="1"/>
          </p:nvPr>
        </p:nvSpPr>
        <p:spPr>
          <a:xfrm>
            <a:off x="136477" y="952461"/>
            <a:ext cx="11941791" cy="5196290"/>
          </a:xfrm>
        </p:spPr>
        <p:txBody>
          <a:bodyPr>
            <a:normAutofit/>
          </a:bodyPr>
          <a:lstStyle/>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When compared with XML, JSON has the following advantages:</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	XML is easier to understand but XML is more verbose than JSON.</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	XML is used to describe structured data and does not include arrays, 	whereas JSON includes arrays.</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	JSON has basically key-value pairs and is easier to parse from JavaScript.</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 	The concise syntax of JSON for defining lists of elements makes it preferable 	for serialization of text format objects.</a:t>
            </a:r>
          </a:p>
        </p:txBody>
      </p:sp>
    </p:spTree>
    <p:extLst>
      <p:ext uri="{BB962C8B-B14F-4D97-AF65-F5344CB8AC3E}">
        <p14:creationId xmlns:p14="http://schemas.microsoft.com/office/powerpoint/2010/main" val="386627982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Benefits of Document Collection</a:t>
            </a:r>
          </a:p>
        </p:txBody>
      </p:sp>
      <p:sp>
        <p:nvSpPr>
          <p:cNvPr id="3" name="Content Placeholder 2"/>
          <p:cNvSpPr>
            <a:spLocks noGrp="1"/>
          </p:cNvSpPr>
          <p:nvPr>
            <p:ph idx="1"/>
          </p:nvPr>
        </p:nvSpPr>
        <p:spPr>
          <a:xfrm>
            <a:off x="136477" y="952461"/>
            <a:ext cx="11941791" cy="5196290"/>
          </a:xfrm>
        </p:spPr>
        <p:txBody>
          <a:bodyPr>
            <a:normAutofit/>
          </a:bodyPr>
          <a:lstStyle/>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1.	Group the documents together, similar to a directory structure in a file-		system. (A directory consists of grouping of file folders.)</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2.	Enables navigating through document hierarchies, logically grouping similar 	documents and storing business rules such as permissions, indexes and 	triggers (special procedure on some actions in a database).</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3.	A collection can contain other collections as well. </a:t>
            </a: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p:txBody>
      </p:sp>
      <p:pic>
        <p:nvPicPr>
          <p:cNvPr id="4" name="Picture 3"/>
          <p:cNvPicPr>
            <a:picLocks noChangeAspect="1"/>
          </p:cNvPicPr>
          <p:nvPr/>
        </p:nvPicPr>
        <p:blipFill>
          <a:blip r:embed="rId2"/>
          <a:stretch>
            <a:fillRect/>
          </a:stretch>
        </p:blipFill>
        <p:spPr>
          <a:xfrm>
            <a:off x="8305783" y="4026441"/>
            <a:ext cx="3772485" cy="2122310"/>
          </a:xfrm>
          <a:prstGeom prst="rect">
            <a:avLst/>
          </a:prstGeom>
        </p:spPr>
      </p:pic>
    </p:spTree>
    <p:extLst>
      <p:ext uri="{BB962C8B-B14F-4D97-AF65-F5344CB8AC3E}">
        <p14:creationId xmlns:p14="http://schemas.microsoft.com/office/powerpoint/2010/main" val="36284434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3.3.3 Tabular Data</a:t>
            </a:r>
          </a:p>
        </p:txBody>
      </p:sp>
      <p:sp>
        <p:nvSpPr>
          <p:cNvPr id="3" name="Content Placeholder 2"/>
          <p:cNvSpPr>
            <a:spLocks noGrp="1"/>
          </p:cNvSpPr>
          <p:nvPr>
            <p:ph idx="1"/>
          </p:nvPr>
        </p:nvSpPr>
        <p:spPr>
          <a:xfrm>
            <a:off x="136477" y="952461"/>
            <a:ext cx="11941791" cy="5196290"/>
          </a:xfrm>
        </p:spPr>
        <p:txBody>
          <a:bodyPr>
            <a:normAutofit fontScale="92500"/>
          </a:bodyPr>
          <a:lstStyle/>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Tabular data stores use rows and columns. </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Row Oriented or Row Format Data</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Row-head field may be used as a key which access and retrieves multiple values from the successive columns in that row.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The OLTP is fast on in-memory row-format data.</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In-memory row-based data is the example for row oriented data, </a:t>
            </a:r>
            <a:r>
              <a:rPr lang="en-US" sz="2200" dirty="0">
                <a:latin typeface="Verdana" panose="020B0604030504040204" pitchFamily="34" charset="0"/>
                <a:ea typeface="Verdana" panose="020B0604030504040204" pitchFamily="34" charset="0"/>
                <a:cs typeface="Verdana" panose="020B0604030504040204" pitchFamily="34" charset="0"/>
              </a:rPr>
              <a:t>in which a key in the first column of the row is at a memory address, and values in successive columns at successive memory addresses.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That makes OLTP easier. All fields of a row are accessed at a time together during OLTP.</a:t>
            </a:r>
          </a:p>
        </p:txBody>
      </p:sp>
    </p:spTree>
    <p:extLst>
      <p:ext uri="{BB962C8B-B14F-4D97-AF65-F5344CB8AC3E}">
        <p14:creationId xmlns:p14="http://schemas.microsoft.com/office/powerpoint/2010/main" val="406580199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477" y="180304"/>
            <a:ext cx="11941791" cy="5968447"/>
          </a:xfrm>
        </p:spPr>
        <p:txBody>
          <a:bodyPr>
            <a:normAutofit/>
          </a:bodyPr>
          <a:lstStyle/>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Column-based data Tabular Data:</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In-memory column-based data has the keys (row-head keys) in the first row is the key of the each column.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The next column of each row after the key has the values at successive memory addresses.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The column-based data makes the OLAP easier.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All fields of a column can be accessed together. All fields of a set of columns may also be accessed together during OLAP.</a:t>
            </a:r>
          </a:p>
        </p:txBody>
      </p:sp>
      <p:pic>
        <p:nvPicPr>
          <p:cNvPr id="4" name="Picture 3"/>
          <p:cNvPicPr>
            <a:picLocks noChangeAspect="1"/>
          </p:cNvPicPr>
          <p:nvPr/>
        </p:nvPicPr>
        <p:blipFill>
          <a:blip r:embed="rId2"/>
          <a:stretch>
            <a:fillRect/>
          </a:stretch>
        </p:blipFill>
        <p:spPr>
          <a:xfrm>
            <a:off x="7587803" y="4602520"/>
            <a:ext cx="3352800" cy="1362075"/>
          </a:xfrm>
          <a:prstGeom prst="rect">
            <a:avLst/>
          </a:prstGeom>
        </p:spPr>
      </p:pic>
    </p:spTree>
    <p:extLst>
      <p:ext uri="{BB962C8B-B14F-4D97-AF65-F5344CB8AC3E}">
        <p14:creationId xmlns:p14="http://schemas.microsoft.com/office/powerpoint/2010/main" val="95843114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Example</a:t>
            </a:r>
          </a:p>
        </p:txBody>
      </p:sp>
      <p:pic>
        <p:nvPicPr>
          <p:cNvPr id="6" name="Picture 5"/>
          <p:cNvPicPr>
            <a:picLocks noChangeAspect="1"/>
          </p:cNvPicPr>
          <p:nvPr/>
        </p:nvPicPr>
        <p:blipFill>
          <a:blip r:embed="rId2"/>
          <a:stretch>
            <a:fillRect/>
          </a:stretch>
        </p:blipFill>
        <p:spPr>
          <a:xfrm>
            <a:off x="648731" y="1197159"/>
            <a:ext cx="10917282" cy="3864237"/>
          </a:xfrm>
          <a:prstGeom prst="rect">
            <a:avLst/>
          </a:prstGeom>
        </p:spPr>
      </p:pic>
    </p:spTree>
    <p:extLst>
      <p:ext uri="{BB962C8B-B14F-4D97-AF65-F5344CB8AC3E}">
        <p14:creationId xmlns:p14="http://schemas.microsoft.com/office/powerpoint/2010/main" val="127773427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Solution</a:t>
            </a:r>
          </a:p>
        </p:txBody>
      </p:sp>
      <p:pic>
        <p:nvPicPr>
          <p:cNvPr id="4" name="Content Placeholder 3"/>
          <p:cNvPicPr>
            <a:picLocks noGrp="1" noChangeAspect="1"/>
          </p:cNvPicPr>
          <p:nvPr>
            <p:ph idx="1"/>
          </p:nvPr>
        </p:nvPicPr>
        <p:blipFill>
          <a:blip r:embed="rId2"/>
          <a:stretch>
            <a:fillRect/>
          </a:stretch>
        </p:blipFill>
        <p:spPr>
          <a:xfrm>
            <a:off x="0" y="1446814"/>
            <a:ext cx="11941175" cy="3434528"/>
          </a:xfrm>
          <a:prstGeom prst="rect">
            <a:avLst/>
          </a:prstGeom>
        </p:spPr>
      </p:pic>
    </p:spTree>
    <p:extLst>
      <p:ext uri="{BB962C8B-B14F-4D97-AF65-F5344CB8AC3E}">
        <p14:creationId xmlns:p14="http://schemas.microsoft.com/office/powerpoint/2010/main" val="389681463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456879" y="475981"/>
            <a:ext cx="8398947" cy="5195888"/>
          </a:xfrm>
          <a:prstGeom prst="rect">
            <a:avLst/>
          </a:prstGeom>
        </p:spPr>
      </p:pic>
    </p:spTree>
    <p:extLst>
      <p:ext uri="{BB962C8B-B14F-4D97-AF65-F5344CB8AC3E}">
        <p14:creationId xmlns:p14="http://schemas.microsoft.com/office/powerpoint/2010/main" val="14711729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600230" y="512889"/>
            <a:ext cx="10363858" cy="4921996"/>
          </a:xfrm>
          <a:prstGeom prst="rect">
            <a:avLst/>
          </a:prstGeom>
        </p:spPr>
      </p:pic>
    </p:spTree>
    <p:extLst>
      <p:ext uri="{BB962C8B-B14F-4D97-AF65-F5344CB8AC3E}">
        <p14:creationId xmlns:p14="http://schemas.microsoft.com/office/powerpoint/2010/main" val="121091147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477" y="321972"/>
            <a:ext cx="11941791" cy="5826779"/>
          </a:xfrm>
        </p:spPr>
        <p:txBody>
          <a:bodyPr>
            <a:normAutofit fontScale="92500"/>
          </a:bodyPr>
          <a:lstStyle/>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Advantages of column stores are:</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1.	Scalability: </a:t>
            </a:r>
            <a:r>
              <a:rPr lang="en-US" sz="2200" dirty="0">
                <a:latin typeface="Verdana" panose="020B0604030504040204" pitchFamily="34" charset="0"/>
                <a:ea typeface="Verdana" panose="020B0604030504040204" pitchFamily="34" charset="0"/>
                <a:cs typeface="Verdana" panose="020B0604030504040204" pitchFamily="34" charset="0"/>
              </a:rPr>
              <a:t>The database uses row IDs and column names to locate a column and 	values at the column fields. The back-end 	system can distribute queries over a 	large number of processing nodes without 	performing any Join operations. </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2.	</a:t>
            </a:r>
            <a:r>
              <a:rPr lang="en-US" sz="2200" b="1" dirty="0" err="1">
                <a:latin typeface="Verdana" panose="020B0604030504040204" pitchFamily="34" charset="0"/>
                <a:ea typeface="Verdana" panose="020B0604030504040204" pitchFamily="34" charset="0"/>
                <a:cs typeface="Verdana" panose="020B0604030504040204" pitchFamily="34" charset="0"/>
              </a:rPr>
              <a:t>Partitionability</a:t>
            </a:r>
            <a:r>
              <a:rPr lang="en-US" sz="2200" b="1" dirty="0">
                <a:latin typeface="Verdana" panose="020B0604030504040204" pitchFamily="34" charset="0"/>
                <a:ea typeface="Verdana" panose="020B0604030504040204" pitchFamily="34" charset="0"/>
                <a:cs typeface="Verdana" panose="020B0604030504040204" pitchFamily="34" charset="0"/>
              </a:rPr>
              <a:t>: </a:t>
            </a:r>
            <a:r>
              <a:rPr lang="en-US" sz="2200" dirty="0">
                <a:latin typeface="Verdana" panose="020B0604030504040204" pitchFamily="34" charset="0"/>
                <a:ea typeface="Verdana" panose="020B0604030504040204" pitchFamily="34" charset="0"/>
                <a:cs typeface="Verdana" panose="020B0604030504040204" pitchFamily="34" charset="0"/>
              </a:rPr>
              <a:t>For example, large data of ACVMs can be partitioned into datasets 	of size, </a:t>
            </a:r>
            <a:r>
              <a:rPr lang="en-US" sz="2200" b="1" dirty="0">
                <a:latin typeface="Verdana" panose="020B0604030504040204" pitchFamily="34" charset="0"/>
                <a:ea typeface="Verdana" panose="020B0604030504040204" pitchFamily="34" charset="0"/>
                <a:cs typeface="Verdana" panose="020B0604030504040204" pitchFamily="34" charset="0"/>
              </a:rPr>
              <a:t>say 1 MB in the number of row-groups</a:t>
            </a:r>
            <a:r>
              <a:rPr lang="en-US" sz="2200" dirty="0">
                <a:latin typeface="Verdana" panose="020B0604030504040204" pitchFamily="34" charset="0"/>
                <a:ea typeface="Verdana" panose="020B0604030504040204" pitchFamily="34" charset="0"/>
                <a:cs typeface="Verdana" panose="020B0604030504040204" pitchFamily="34" charset="0"/>
              </a:rPr>
              <a:t>. Values in columns of each row-	group 	independently </a:t>
            </a:r>
            <a:r>
              <a:rPr lang="en-US" sz="2200" dirty="0" err="1">
                <a:latin typeface="Verdana" panose="020B0604030504040204" pitchFamily="34" charset="0"/>
                <a:ea typeface="Verdana" panose="020B0604030504040204" pitchFamily="34" charset="0"/>
                <a:cs typeface="Verdana" panose="020B0604030504040204" pitchFamily="34" charset="0"/>
              </a:rPr>
              <a:t>parallelly</a:t>
            </a:r>
            <a:r>
              <a:rPr lang="en-US" sz="2200" dirty="0">
                <a:latin typeface="Verdana" panose="020B0604030504040204" pitchFamily="34" charset="0"/>
                <a:ea typeface="Verdana" panose="020B0604030504040204" pitchFamily="34" charset="0"/>
                <a:cs typeface="Verdana" panose="020B0604030504040204" pitchFamily="34" charset="0"/>
              </a:rPr>
              <a:t> process in-memory at the partitioned nodes.</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3.	Availability: </a:t>
            </a:r>
            <a:r>
              <a:rPr lang="en-US" sz="2200" dirty="0">
                <a:latin typeface="Verdana" panose="020B0604030504040204" pitchFamily="34" charset="0"/>
                <a:ea typeface="Verdana" panose="020B0604030504040204" pitchFamily="34" charset="0"/>
                <a:cs typeface="Verdana" panose="020B0604030504040204" pitchFamily="34" charset="0"/>
              </a:rPr>
              <a:t>The cost of replication is lower since the system </a:t>
            </a:r>
            <a:r>
              <a:rPr lang="en-US" sz="2200" b="1" dirty="0">
                <a:latin typeface="Verdana" panose="020B0604030504040204" pitchFamily="34" charset="0"/>
                <a:ea typeface="Verdana" panose="020B0604030504040204" pitchFamily="34" charset="0"/>
                <a:cs typeface="Verdana" panose="020B0604030504040204" pitchFamily="34" charset="0"/>
              </a:rPr>
              <a:t>scales on 	distributed 	nodes efficiently</a:t>
            </a:r>
            <a:r>
              <a:rPr lang="en-US" sz="2200" dirty="0">
                <a:latin typeface="Verdana" panose="020B0604030504040204" pitchFamily="34" charset="0"/>
                <a:ea typeface="Verdana" panose="020B0604030504040204" pitchFamily="34" charset="0"/>
                <a:cs typeface="Verdana" panose="020B0604030504040204" pitchFamily="34" charset="0"/>
              </a:rPr>
              <a:t>. Thus, the data is always available in case of 	failure of any node.</a:t>
            </a:r>
          </a:p>
        </p:txBody>
      </p:sp>
    </p:spTree>
    <p:extLst>
      <p:ext uri="{BB962C8B-B14F-4D97-AF65-F5344CB8AC3E}">
        <p14:creationId xmlns:p14="http://schemas.microsoft.com/office/powerpoint/2010/main" val="120730332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477" y="656823"/>
            <a:ext cx="11941791" cy="5491928"/>
          </a:xfrm>
        </p:spPr>
        <p:txBody>
          <a:bodyPr>
            <a:normAutofit fontScale="92500" lnSpcReduction="10000"/>
          </a:bodyPr>
          <a:lstStyle/>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4.	Tree-like columnar structure </a:t>
            </a:r>
            <a:r>
              <a:rPr lang="en-US" sz="2200" dirty="0">
                <a:latin typeface="Verdana" panose="020B0604030504040204" pitchFamily="34" charset="0"/>
                <a:ea typeface="Verdana" panose="020B0604030504040204" pitchFamily="34" charset="0"/>
                <a:cs typeface="Verdana" panose="020B0604030504040204" pitchFamily="34" charset="0"/>
              </a:rPr>
              <a:t>A key for the column fields consists of three 	secondary keys: column-families group ID, column-family ID and column-head 	name.</a:t>
            </a:r>
          </a:p>
          <a:p>
            <a:pPr marL="457200" indent="-457200" algn="just">
              <a:lnSpc>
                <a:spcPct val="150000"/>
              </a:lnSpc>
              <a:buAutoNum type="arabicPeriod" startAt="5"/>
            </a:pPr>
            <a:r>
              <a:rPr lang="en-US" sz="2200" b="1" dirty="0">
                <a:latin typeface="Verdana" panose="020B0604030504040204" pitchFamily="34" charset="0"/>
                <a:ea typeface="Verdana" panose="020B0604030504040204" pitchFamily="34" charset="0"/>
                <a:cs typeface="Verdana" panose="020B0604030504040204" pitchFamily="34" charset="0"/>
              </a:rPr>
              <a:t>Adding new data at ease: </a:t>
            </a:r>
            <a:r>
              <a:rPr lang="en-US" sz="2200" dirty="0">
                <a:latin typeface="Verdana" panose="020B0604030504040204" pitchFamily="34" charset="0"/>
                <a:ea typeface="Verdana" panose="020B0604030504040204" pitchFamily="34" charset="0"/>
                <a:cs typeface="Verdana" panose="020B0604030504040204" pitchFamily="34" charset="0"/>
              </a:rPr>
              <a:t>Permits new column Insert operations.</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6.	Querying all the field values in a column in a family</a:t>
            </a:r>
            <a:r>
              <a:rPr lang="en-US" sz="2200" dirty="0">
                <a:latin typeface="Verdana" panose="020B0604030504040204" pitchFamily="34" charset="0"/>
                <a:ea typeface="Verdana" panose="020B0604030504040204" pitchFamily="34" charset="0"/>
                <a:cs typeface="Verdana" panose="020B0604030504040204" pitchFamily="34" charset="0"/>
              </a:rPr>
              <a:t>, all columns in the family 	or a group of column-families, is fast in in-memory column-family data store.</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7.	Replication of columns: </a:t>
            </a:r>
            <a:r>
              <a:rPr lang="en-US" sz="2200" dirty="0">
                <a:latin typeface="Verdana" panose="020B0604030504040204" pitchFamily="34" charset="0"/>
                <a:ea typeface="Verdana" panose="020B0604030504040204" pitchFamily="34" charset="0"/>
                <a:cs typeface="Verdana" panose="020B0604030504040204" pitchFamily="34" charset="0"/>
              </a:rPr>
              <a:t>HDFS-compatible column-family data stores replicate 	each data store with default replication factor = 3.</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8.	No optimization for Join: </a:t>
            </a:r>
            <a:r>
              <a:rPr lang="en-US" sz="2200" dirty="0">
                <a:latin typeface="Verdana" panose="020B0604030504040204" pitchFamily="34" charset="0"/>
                <a:ea typeface="Verdana" panose="020B0604030504040204" pitchFamily="34" charset="0"/>
                <a:cs typeface="Verdana" panose="020B0604030504040204" pitchFamily="34" charset="0"/>
              </a:rPr>
              <a:t>Column-family data stores are similar to sparse matrix 	data. The data do not optimize for Join operations.</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 </a:t>
            </a: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08044328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477" y="167425"/>
            <a:ext cx="11941791" cy="5981326"/>
          </a:xfrm>
        </p:spPr>
        <p:txBody>
          <a:bodyPr>
            <a:normAutofit fontScale="77500" lnSpcReduction="20000"/>
          </a:bodyPr>
          <a:lstStyle/>
          <a:p>
            <a:pPr marL="0" indent="0" algn="just">
              <a:lnSpc>
                <a:spcPct val="150000"/>
              </a:lnSpc>
              <a:buNone/>
            </a:pPr>
            <a:r>
              <a:rPr lang="en-US" sz="3200" b="1" dirty="0"/>
              <a:t>Examples of widely used column-family data store:</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Google's </a:t>
            </a:r>
            <a:r>
              <a:rPr lang="en-US" sz="2200" dirty="0" err="1">
                <a:latin typeface="Verdana" panose="020B0604030504040204" pitchFamily="34" charset="0"/>
                <a:ea typeface="Verdana" panose="020B0604030504040204" pitchFamily="34" charset="0"/>
                <a:cs typeface="Verdana" panose="020B0604030504040204" pitchFamily="34" charset="0"/>
              </a:rPr>
              <a:t>BigTable</a:t>
            </a:r>
            <a:r>
              <a:rPr lang="en-US" sz="2200" dirty="0">
                <a:latin typeface="Verdana" panose="020B0604030504040204" pitchFamily="34" charset="0"/>
                <a:ea typeface="Verdana" panose="020B0604030504040204" pitchFamily="34" charset="0"/>
                <a:cs typeface="Verdana" panose="020B0604030504040204" pitchFamily="34" charset="0"/>
              </a:rPr>
              <a:t>, </a:t>
            </a:r>
            <a:r>
              <a:rPr lang="en-US" sz="2200" dirty="0" err="1">
                <a:latin typeface="Verdana" panose="020B0604030504040204" pitchFamily="34" charset="0"/>
                <a:ea typeface="Verdana" panose="020B0604030504040204" pitchFamily="34" charset="0"/>
                <a:cs typeface="Verdana" panose="020B0604030504040204" pitchFamily="34" charset="0"/>
              </a:rPr>
              <a:t>HBase</a:t>
            </a:r>
            <a:r>
              <a:rPr lang="en-US" sz="2200" dirty="0">
                <a:latin typeface="Verdana" panose="020B0604030504040204" pitchFamily="34" charset="0"/>
                <a:ea typeface="Verdana" panose="020B0604030504040204" pitchFamily="34" charset="0"/>
                <a:cs typeface="Verdana" panose="020B0604030504040204" pitchFamily="34" charset="0"/>
              </a:rPr>
              <a:t> and Cassandra.</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Following are features of a </a:t>
            </a:r>
            <a:r>
              <a:rPr lang="en-US" sz="2200" b="1" dirty="0" err="1">
                <a:latin typeface="Verdana" panose="020B0604030504040204" pitchFamily="34" charset="0"/>
                <a:ea typeface="Verdana" panose="020B0604030504040204" pitchFamily="34" charset="0"/>
                <a:cs typeface="Verdana" panose="020B0604030504040204" pitchFamily="34" charset="0"/>
              </a:rPr>
              <a:t>BigTable</a:t>
            </a:r>
            <a:r>
              <a:rPr lang="en-US" sz="2200" b="1" dirty="0">
                <a:latin typeface="Verdana" panose="020B0604030504040204" pitchFamily="34" charset="0"/>
                <a:ea typeface="Verdana" panose="020B0604030504040204" pitchFamily="34" charset="0"/>
                <a:cs typeface="Verdana" panose="020B0604030504040204" pitchFamily="34" charset="0"/>
              </a:rPr>
              <a:t>:</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1.	Massively scalable NoSQL. </a:t>
            </a:r>
            <a:r>
              <a:rPr lang="en-US" sz="2200" b="1" dirty="0" err="1">
                <a:latin typeface="Verdana" panose="020B0604030504040204" pitchFamily="34" charset="0"/>
                <a:ea typeface="Verdana" panose="020B0604030504040204" pitchFamily="34" charset="0"/>
                <a:cs typeface="Verdana" panose="020B0604030504040204" pitchFamily="34" charset="0"/>
              </a:rPr>
              <a:t>BigTable</a:t>
            </a:r>
            <a:r>
              <a:rPr lang="en-US" sz="2200" b="1" dirty="0">
                <a:latin typeface="Verdana" panose="020B0604030504040204" pitchFamily="34" charset="0"/>
                <a:ea typeface="Verdana" panose="020B0604030504040204" pitchFamily="34" charset="0"/>
                <a:cs typeface="Verdana" panose="020B0604030504040204" pitchFamily="34" charset="0"/>
              </a:rPr>
              <a:t> scales up to 100s of petabytes</a:t>
            </a:r>
            <a:r>
              <a:rPr lang="en-US" sz="2200" dirty="0">
                <a:latin typeface="Verdana" panose="020B0604030504040204" pitchFamily="34" charset="0"/>
                <a:ea typeface="Verdana" panose="020B0604030504040204" pitchFamily="34" charset="0"/>
                <a:cs typeface="Verdana" panose="020B0604030504040204" pitchFamily="34" charset="0"/>
              </a:rPr>
              <a:t>.</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2.	</a:t>
            </a:r>
            <a:r>
              <a:rPr lang="en-US" sz="2200" b="1" dirty="0">
                <a:latin typeface="Verdana" panose="020B0604030504040204" pitchFamily="34" charset="0"/>
                <a:ea typeface="Verdana" panose="020B0604030504040204" pitchFamily="34" charset="0"/>
                <a:cs typeface="Verdana" panose="020B0604030504040204" pitchFamily="34" charset="0"/>
              </a:rPr>
              <a:t>Integrates easily </a:t>
            </a:r>
            <a:r>
              <a:rPr lang="en-US" sz="2200" dirty="0">
                <a:latin typeface="Verdana" panose="020B0604030504040204" pitchFamily="34" charset="0"/>
                <a:ea typeface="Verdana" panose="020B0604030504040204" pitchFamily="34" charset="0"/>
                <a:cs typeface="Verdana" panose="020B0604030504040204" pitchFamily="34" charset="0"/>
              </a:rPr>
              <a:t>with Hadoop and Hadoop compatible systems.</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3.	</a:t>
            </a:r>
            <a:r>
              <a:rPr lang="en-US" sz="2200" b="1" dirty="0">
                <a:latin typeface="Verdana" panose="020B0604030504040204" pitchFamily="34" charset="0"/>
                <a:ea typeface="Verdana" panose="020B0604030504040204" pitchFamily="34" charset="0"/>
                <a:cs typeface="Verdana" panose="020B0604030504040204" pitchFamily="34" charset="0"/>
              </a:rPr>
              <a:t>Compatibility with MapReduce, </a:t>
            </a:r>
            <a:r>
              <a:rPr lang="en-US" sz="2200" b="1" dirty="0" err="1">
                <a:latin typeface="Verdana" panose="020B0604030504040204" pitchFamily="34" charset="0"/>
                <a:ea typeface="Verdana" panose="020B0604030504040204" pitchFamily="34" charset="0"/>
                <a:cs typeface="Verdana" panose="020B0604030504040204" pitchFamily="34" charset="0"/>
              </a:rPr>
              <a:t>HBase</a:t>
            </a:r>
            <a:r>
              <a:rPr lang="en-US" sz="2200" b="1" dirty="0">
                <a:latin typeface="Verdana" panose="020B0604030504040204" pitchFamily="34" charset="0"/>
                <a:ea typeface="Verdana" panose="020B0604030504040204" pitchFamily="34" charset="0"/>
                <a:cs typeface="Verdana" panose="020B0604030504040204" pitchFamily="34" charset="0"/>
              </a:rPr>
              <a:t> APIs </a:t>
            </a:r>
            <a:r>
              <a:rPr lang="en-US" sz="2200" dirty="0">
                <a:latin typeface="Verdana" panose="020B0604030504040204" pitchFamily="34" charset="0"/>
                <a:ea typeface="Verdana" panose="020B0604030504040204" pitchFamily="34" charset="0"/>
                <a:cs typeface="Verdana" panose="020B0604030504040204" pitchFamily="34" charset="0"/>
              </a:rPr>
              <a:t>which are open-source Big Data platforms.</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5.	</a:t>
            </a:r>
            <a:r>
              <a:rPr lang="en-US" sz="2200" b="1" dirty="0">
                <a:latin typeface="Verdana" panose="020B0604030504040204" pitchFamily="34" charset="0"/>
                <a:ea typeface="Verdana" panose="020B0604030504040204" pitchFamily="34" charset="0"/>
                <a:cs typeface="Verdana" panose="020B0604030504040204" pitchFamily="34" charset="0"/>
              </a:rPr>
              <a:t>Handles million of operations per second</a:t>
            </a:r>
            <a:r>
              <a:rPr lang="en-US" sz="2200" dirty="0">
                <a:latin typeface="Verdana" panose="020B0604030504040204" pitchFamily="34" charset="0"/>
                <a:ea typeface="Verdana" panose="020B0604030504040204" pitchFamily="34" charset="0"/>
                <a:cs typeface="Verdana" panose="020B0604030504040204" pitchFamily="34" charset="0"/>
              </a:rPr>
              <a:t>.</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6.	Handle </a:t>
            </a:r>
            <a:r>
              <a:rPr lang="en-US" sz="2200" b="1" dirty="0">
                <a:latin typeface="Verdana" panose="020B0604030504040204" pitchFamily="34" charset="0"/>
                <a:ea typeface="Verdana" panose="020B0604030504040204" pitchFamily="34" charset="0"/>
                <a:cs typeface="Verdana" panose="020B0604030504040204" pitchFamily="34" charset="0"/>
              </a:rPr>
              <a:t>large workloads with low latency and high throughput</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7.	Consistent </a:t>
            </a:r>
            <a:r>
              <a:rPr lang="en-US" sz="2200" b="1" dirty="0">
                <a:latin typeface="Verdana" panose="020B0604030504040204" pitchFamily="34" charset="0"/>
                <a:ea typeface="Verdana" panose="020B0604030504040204" pitchFamily="34" charset="0"/>
                <a:cs typeface="Verdana" panose="020B0604030504040204" pitchFamily="34" charset="0"/>
              </a:rPr>
              <a:t>low latency and high throughput</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8.	APIs include </a:t>
            </a:r>
            <a:r>
              <a:rPr lang="en-US" sz="2200" b="1" dirty="0">
                <a:latin typeface="Verdana" panose="020B0604030504040204" pitchFamily="34" charset="0"/>
                <a:ea typeface="Verdana" panose="020B0604030504040204" pitchFamily="34" charset="0"/>
                <a:cs typeface="Verdana" panose="020B0604030504040204" pitchFamily="34" charset="0"/>
              </a:rPr>
              <a:t>security and permissions</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9.	</a:t>
            </a:r>
            <a:r>
              <a:rPr lang="en-US" sz="2200" dirty="0" err="1">
                <a:latin typeface="Verdana" panose="020B0604030504040204" pitchFamily="34" charset="0"/>
                <a:ea typeface="Verdana" panose="020B0604030504040204" pitchFamily="34" charset="0"/>
                <a:cs typeface="Verdana" panose="020B0604030504040204" pitchFamily="34" charset="0"/>
              </a:rPr>
              <a:t>BigTable</a:t>
            </a:r>
            <a:r>
              <a:rPr lang="en-US" sz="2200" dirty="0">
                <a:latin typeface="Verdana" panose="020B0604030504040204" pitchFamily="34" charset="0"/>
                <a:ea typeface="Verdana" panose="020B0604030504040204" pitchFamily="34" charset="0"/>
                <a:cs typeface="Verdana" panose="020B0604030504040204" pitchFamily="34" charset="0"/>
              </a:rPr>
              <a:t>, being Google's cloud service, </a:t>
            </a:r>
            <a:r>
              <a:rPr lang="en-US" sz="2200" b="1" dirty="0">
                <a:latin typeface="Verdana" panose="020B0604030504040204" pitchFamily="34" charset="0"/>
                <a:ea typeface="Verdana" panose="020B0604030504040204" pitchFamily="34" charset="0"/>
                <a:cs typeface="Verdana" panose="020B0604030504040204" pitchFamily="34" charset="0"/>
              </a:rPr>
              <a:t>has global availability and its service </a:t>
            </a:r>
            <a:r>
              <a:rPr lang="en-US" sz="2200" dirty="0">
                <a:latin typeface="Verdana" panose="020B0604030504040204" pitchFamily="34" charset="0"/>
                <a:ea typeface="Verdana" panose="020B0604030504040204" pitchFamily="34" charset="0"/>
                <a:cs typeface="Verdana" panose="020B0604030504040204" pitchFamily="34" charset="0"/>
              </a:rPr>
              <a:t>is seamless.</a:t>
            </a: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9413430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3.3.3.4 ORC File Format</a:t>
            </a:r>
          </a:p>
        </p:txBody>
      </p:sp>
      <p:sp>
        <p:nvSpPr>
          <p:cNvPr id="3" name="Content Placeholder 2"/>
          <p:cNvSpPr>
            <a:spLocks noGrp="1"/>
          </p:cNvSpPr>
          <p:nvPr>
            <p:ph idx="1"/>
          </p:nvPr>
        </p:nvSpPr>
        <p:spPr>
          <a:xfrm>
            <a:off x="136477" y="952461"/>
            <a:ext cx="11941791" cy="5196290"/>
          </a:xfrm>
        </p:spPr>
        <p:txBody>
          <a:bodyPr>
            <a:normAutofit fontScale="92500" lnSpcReduction="10000"/>
          </a:bodyPr>
          <a:lstStyle/>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ORC (</a:t>
            </a:r>
            <a:r>
              <a:rPr lang="en-US" sz="2200" b="1" dirty="0">
                <a:latin typeface="Verdana" panose="020B0604030504040204" pitchFamily="34" charset="0"/>
                <a:ea typeface="Verdana" panose="020B0604030504040204" pitchFamily="34" charset="0"/>
                <a:cs typeface="Verdana" panose="020B0604030504040204" pitchFamily="34" charset="0"/>
              </a:rPr>
              <a:t>Optimized Row Columnar</a:t>
            </a:r>
            <a:r>
              <a:rPr lang="en-US" sz="2200" dirty="0">
                <a:latin typeface="Verdana" panose="020B0604030504040204" pitchFamily="34" charset="0"/>
                <a:ea typeface="Verdana" panose="020B0604030504040204" pitchFamily="34" charset="0"/>
                <a:cs typeface="Verdana" panose="020B0604030504040204" pitchFamily="34" charset="0"/>
              </a:rPr>
              <a:t>).</a:t>
            </a:r>
          </a:p>
          <a:p>
            <a:pPr algn="just">
              <a:lnSpc>
                <a:spcPct val="150000"/>
              </a:lnSpc>
            </a:pPr>
            <a:r>
              <a:rPr lang="en-US" sz="2400" dirty="0"/>
              <a:t>ORC is an </a:t>
            </a:r>
            <a:r>
              <a:rPr lang="en-US" sz="2400" b="1" dirty="0"/>
              <a:t>intelligent Big Data file format </a:t>
            </a:r>
            <a:r>
              <a:rPr lang="en-US" sz="2400" dirty="0"/>
              <a:t>for HDFS and Hive. </a:t>
            </a:r>
          </a:p>
          <a:p>
            <a:pPr algn="just">
              <a:lnSpc>
                <a:spcPct val="150000"/>
              </a:lnSpc>
            </a:pPr>
            <a:r>
              <a:rPr lang="en-US" sz="2400" dirty="0"/>
              <a:t>An ORC file stores a </a:t>
            </a:r>
            <a:r>
              <a:rPr lang="en-US" sz="2400" b="1" dirty="0"/>
              <a:t>collections of rows as a row-group</a:t>
            </a:r>
            <a:r>
              <a:rPr lang="en-US" sz="2400" dirty="0"/>
              <a:t>.</a:t>
            </a:r>
          </a:p>
          <a:p>
            <a:pPr algn="just">
              <a:lnSpc>
                <a:spcPct val="150000"/>
              </a:lnSpc>
            </a:pPr>
            <a:r>
              <a:rPr lang="en-US" sz="2400" dirty="0"/>
              <a:t> Each row-group data store in </a:t>
            </a:r>
            <a:r>
              <a:rPr lang="en-US" sz="2400" b="1" dirty="0"/>
              <a:t>columnar format</a:t>
            </a:r>
            <a:r>
              <a:rPr lang="en-US" sz="2400" dirty="0"/>
              <a:t>. </a:t>
            </a:r>
          </a:p>
          <a:p>
            <a:pPr algn="just">
              <a:lnSpc>
                <a:spcPct val="150000"/>
              </a:lnSpc>
            </a:pPr>
            <a:r>
              <a:rPr lang="en-US" sz="2400" dirty="0"/>
              <a:t>This </a:t>
            </a:r>
            <a:r>
              <a:rPr lang="en-US" sz="2400" b="1" dirty="0"/>
              <a:t>enables parallel processing</a:t>
            </a:r>
            <a:r>
              <a:rPr lang="en-US" sz="2400" dirty="0"/>
              <a:t> of multiple row-groups in an HDFS cluster.</a:t>
            </a:r>
            <a:endParaRPr lang="en-IN" sz="2400" dirty="0"/>
          </a:p>
          <a:p>
            <a:pPr algn="just">
              <a:lnSpc>
                <a:spcPct val="150000"/>
              </a:lnSpc>
            </a:pPr>
            <a:r>
              <a:rPr lang="en-GB" sz="2200" dirty="0">
                <a:latin typeface="Verdana" panose="020B0604030504040204" pitchFamily="34" charset="0"/>
                <a:ea typeface="Verdana" panose="020B0604030504040204" pitchFamily="34" charset="0"/>
                <a:cs typeface="Verdana" panose="020B0604030504040204" pitchFamily="34" charset="0"/>
              </a:rPr>
              <a:t>A mapped column has contents required by the query. </a:t>
            </a:r>
          </a:p>
          <a:p>
            <a:pPr algn="just">
              <a:lnSpc>
                <a:spcPct val="150000"/>
              </a:lnSpc>
            </a:pPr>
            <a:r>
              <a:rPr lang="en-GB" sz="2200" dirty="0">
                <a:latin typeface="Verdana" panose="020B0604030504040204" pitchFamily="34" charset="0"/>
                <a:ea typeface="Verdana" panose="020B0604030504040204" pitchFamily="34" charset="0"/>
                <a:cs typeface="Verdana" panose="020B0604030504040204" pitchFamily="34" charset="0"/>
              </a:rPr>
              <a:t>The columnar layout in each ORC file thus, </a:t>
            </a:r>
            <a:r>
              <a:rPr lang="en-GB" sz="2200" b="1" dirty="0">
                <a:latin typeface="Verdana" panose="020B0604030504040204" pitchFamily="34" charset="0"/>
                <a:ea typeface="Verdana" panose="020B0604030504040204" pitchFamily="34" charset="0"/>
                <a:cs typeface="Verdana" panose="020B0604030504040204" pitchFamily="34" charset="0"/>
              </a:rPr>
              <a:t>optimizes for compression and enables skipping of data in columns. </a:t>
            </a:r>
          </a:p>
          <a:p>
            <a:pPr algn="just">
              <a:lnSpc>
                <a:spcPct val="150000"/>
              </a:lnSpc>
            </a:pPr>
            <a:r>
              <a:rPr lang="en-GB" sz="2200" dirty="0">
                <a:latin typeface="Verdana" panose="020B0604030504040204" pitchFamily="34" charset="0"/>
                <a:ea typeface="Verdana" panose="020B0604030504040204" pitchFamily="34" charset="0"/>
                <a:cs typeface="Verdana" panose="020B0604030504040204" pitchFamily="34" charset="0"/>
              </a:rPr>
              <a:t>This reduces </a:t>
            </a:r>
            <a:r>
              <a:rPr lang="en-GB" sz="2200" b="1" dirty="0">
                <a:latin typeface="Verdana" panose="020B0604030504040204" pitchFamily="34" charset="0"/>
                <a:ea typeface="Verdana" panose="020B0604030504040204" pitchFamily="34" charset="0"/>
                <a:cs typeface="Verdana" panose="020B0604030504040204" pitchFamily="34" charset="0"/>
              </a:rPr>
              <a:t>read and decompression load.</a:t>
            </a:r>
            <a:endParaRPr lang="en-US" sz="2200" b="1" dirty="0">
              <a:latin typeface="Verdana" panose="020B0604030504040204" pitchFamily="34" charset="0"/>
              <a:ea typeface="Verdana" panose="020B0604030504040204" pitchFamily="34" charset="0"/>
              <a:cs typeface="Verdana" panose="020B0604030504040204" pitchFamily="34" charset="0"/>
            </a:endParaRPr>
          </a:p>
        </p:txBody>
      </p:sp>
      <p:pic>
        <p:nvPicPr>
          <p:cNvPr id="4" name="Picture 3"/>
          <p:cNvPicPr>
            <a:picLocks noChangeAspect="1"/>
          </p:cNvPicPr>
          <p:nvPr/>
        </p:nvPicPr>
        <p:blipFill>
          <a:blip r:embed="rId2" cstate="print"/>
          <a:stretch>
            <a:fillRect/>
          </a:stretch>
        </p:blipFill>
        <p:spPr>
          <a:xfrm>
            <a:off x="7670113" y="773785"/>
            <a:ext cx="4218214" cy="2655351"/>
          </a:xfrm>
          <a:prstGeom prst="rect">
            <a:avLst/>
          </a:prstGeom>
        </p:spPr>
      </p:pic>
    </p:spTree>
    <p:extLst>
      <p:ext uri="{BB962C8B-B14F-4D97-AF65-F5344CB8AC3E}">
        <p14:creationId xmlns:p14="http://schemas.microsoft.com/office/powerpoint/2010/main" val="38794147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477" y="952461"/>
            <a:ext cx="11941791" cy="5196290"/>
          </a:xfrm>
        </p:spPr>
        <p:txBody>
          <a:bodyPr>
            <a:normAutofit/>
          </a:bodyPr>
          <a:lstStyle/>
          <a:p>
            <a:pPr algn="just">
              <a:lnSpc>
                <a:spcPct val="150000"/>
              </a:lnSpc>
            </a:pPr>
            <a:r>
              <a:rPr lang="en-GB" sz="2200" dirty="0">
                <a:latin typeface="Verdana" panose="020B0604030504040204" pitchFamily="34" charset="0"/>
                <a:ea typeface="Verdana" panose="020B0604030504040204" pitchFamily="34" charset="0"/>
                <a:cs typeface="Verdana" panose="020B0604030504040204" pitchFamily="34" charset="0"/>
              </a:rPr>
              <a:t>An ORC thus, </a:t>
            </a:r>
            <a:r>
              <a:rPr lang="en-GB" sz="2200" b="1" dirty="0">
                <a:latin typeface="Verdana" panose="020B0604030504040204" pitchFamily="34" charset="0"/>
                <a:ea typeface="Verdana" panose="020B0604030504040204" pitchFamily="34" charset="0"/>
                <a:cs typeface="Verdana" panose="020B0604030504040204" pitchFamily="34" charset="0"/>
              </a:rPr>
              <a:t>optimizes for reading serially the column fields </a:t>
            </a:r>
            <a:r>
              <a:rPr lang="en-GB" sz="2200" dirty="0">
                <a:latin typeface="Verdana" panose="020B0604030504040204" pitchFamily="34" charset="0"/>
                <a:ea typeface="Verdana" panose="020B0604030504040204" pitchFamily="34" charset="0"/>
                <a:cs typeface="Verdana" panose="020B0604030504040204" pitchFamily="34" charset="0"/>
              </a:rPr>
              <a:t>in HDFS environment.</a:t>
            </a:r>
          </a:p>
          <a:p>
            <a:pPr algn="just">
              <a:lnSpc>
                <a:spcPct val="150000"/>
              </a:lnSpc>
            </a:pPr>
            <a:r>
              <a:rPr lang="en-GB" sz="2200" dirty="0">
                <a:latin typeface="Verdana" panose="020B0604030504040204" pitchFamily="34" charset="0"/>
                <a:ea typeface="Verdana" panose="020B0604030504040204" pitchFamily="34" charset="0"/>
                <a:cs typeface="Verdana" panose="020B0604030504040204" pitchFamily="34" charset="0"/>
              </a:rPr>
              <a:t>The </a:t>
            </a:r>
            <a:r>
              <a:rPr lang="en-GB" sz="2200" b="1" dirty="0">
                <a:latin typeface="Verdana" panose="020B0604030504040204" pitchFamily="34" charset="0"/>
                <a:ea typeface="Verdana" panose="020B0604030504040204" pitchFamily="34" charset="0"/>
                <a:cs typeface="Verdana" panose="020B0604030504040204" pitchFamily="34" charset="0"/>
              </a:rPr>
              <a:t>throughput increases due to skipping and reading </a:t>
            </a:r>
            <a:r>
              <a:rPr lang="en-GB" sz="2200" dirty="0">
                <a:latin typeface="Verdana" panose="020B0604030504040204" pitchFamily="34" charset="0"/>
                <a:ea typeface="Verdana" panose="020B0604030504040204" pitchFamily="34" charset="0"/>
                <a:cs typeface="Verdana" panose="020B0604030504040204" pitchFamily="34" charset="0"/>
              </a:rPr>
              <a:t>of the required fields at contents-column key. </a:t>
            </a:r>
          </a:p>
          <a:p>
            <a:pPr algn="just">
              <a:lnSpc>
                <a:spcPct val="150000"/>
              </a:lnSpc>
            </a:pPr>
            <a:r>
              <a:rPr lang="en-GB" sz="2200" dirty="0">
                <a:latin typeface="Verdana" panose="020B0604030504040204" pitchFamily="34" charset="0"/>
                <a:ea typeface="Verdana" panose="020B0604030504040204" pitchFamily="34" charset="0"/>
                <a:cs typeface="Verdana" panose="020B0604030504040204" pitchFamily="34" charset="0"/>
              </a:rPr>
              <a:t>Reading less number of </a:t>
            </a:r>
            <a:r>
              <a:rPr lang="en-GB" sz="2200" b="1" dirty="0">
                <a:latin typeface="Verdana" panose="020B0604030504040204" pitchFamily="34" charset="0"/>
                <a:ea typeface="Verdana" panose="020B0604030504040204" pitchFamily="34" charset="0"/>
                <a:cs typeface="Verdana" panose="020B0604030504040204" pitchFamily="34" charset="0"/>
              </a:rPr>
              <a:t>ORC file content-columns reduces </a:t>
            </a:r>
            <a:r>
              <a:rPr lang="en-GB" sz="2200" dirty="0">
                <a:latin typeface="Verdana" panose="020B0604030504040204" pitchFamily="34" charset="0"/>
                <a:ea typeface="Verdana" panose="020B0604030504040204" pitchFamily="34" charset="0"/>
                <a:cs typeface="Verdana" panose="020B0604030504040204" pitchFamily="34" charset="0"/>
              </a:rPr>
              <a:t>the workload on the </a:t>
            </a:r>
            <a:r>
              <a:rPr lang="en-GB" sz="2200" dirty="0" err="1">
                <a:latin typeface="Verdana" panose="020B0604030504040204" pitchFamily="34" charset="0"/>
                <a:ea typeface="Verdana" panose="020B0604030504040204" pitchFamily="34" charset="0"/>
                <a:cs typeface="Verdana" panose="020B0604030504040204" pitchFamily="34" charset="0"/>
              </a:rPr>
              <a:t>NameNode</a:t>
            </a:r>
            <a:r>
              <a:rPr lang="en-GB" sz="2200" dirty="0">
                <a:latin typeface="Verdana" panose="020B0604030504040204" pitchFamily="34" charset="0"/>
                <a:ea typeface="Verdana" panose="020B0604030504040204" pitchFamily="34" charset="0"/>
                <a:cs typeface="Verdana" panose="020B0604030504040204" pitchFamily="34" charset="0"/>
              </a:rPr>
              <a:t>.</a:t>
            </a:r>
            <a:endParaRPr lang="en-US" sz="2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24995444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3.3.3.5 Parquet File Formats</a:t>
            </a:r>
          </a:p>
        </p:txBody>
      </p:sp>
      <p:sp>
        <p:nvSpPr>
          <p:cNvPr id="3" name="Content Placeholder 2"/>
          <p:cNvSpPr>
            <a:spLocks noGrp="1"/>
          </p:cNvSpPr>
          <p:nvPr>
            <p:ph idx="1"/>
          </p:nvPr>
        </p:nvSpPr>
        <p:spPr>
          <a:xfrm>
            <a:off x="136477" y="952461"/>
            <a:ext cx="11941791" cy="5196290"/>
          </a:xfrm>
        </p:spPr>
        <p:txBody>
          <a:bodyPr>
            <a:normAutofit/>
          </a:bodyPr>
          <a:lstStyle/>
          <a:p>
            <a:pPr marL="0" indent="0" algn="just">
              <a:lnSpc>
                <a:spcPct val="150000"/>
              </a:lnSpc>
              <a:buNone/>
            </a:pPr>
            <a:r>
              <a:rPr lang="en-GB" sz="2200" dirty="0">
                <a:latin typeface="Verdana" panose="020B0604030504040204" pitchFamily="34" charset="0"/>
                <a:ea typeface="Verdana" panose="020B0604030504040204" pitchFamily="34" charset="0"/>
                <a:cs typeface="Verdana" panose="020B0604030504040204" pitchFamily="34" charset="0"/>
              </a:rPr>
              <a:t>Apache Parquet is a </a:t>
            </a:r>
            <a:r>
              <a:rPr lang="en-GB" sz="2200" b="1" dirty="0">
                <a:latin typeface="Verdana" panose="020B0604030504040204" pitchFamily="34" charset="0"/>
                <a:ea typeface="Verdana" panose="020B0604030504040204" pitchFamily="34" charset="0"/>
                <a:cs typeface="Verdana" panose="020B0604030504040204" pitchFamily="34" charset="0"/>
              </a:rPr>
              <a:t>columnar storage file format available </a:t>
            </a:r>
            <a:r>
              <a:rPr lang="en-GB" sz="2200" dirty="0">
                <a:latin typeface="Verdana" panose="020B0604030504040204" pitchFamily="34" charset="0"/>
                <a:ea typeface="Verdana" panose="020B0604030504040204" pitchFamily="34" charset="0"/>
                <a:cs typeface="Verdana" panose="020B0604030504040204" pitchFamily="34" charset="0"/>
              </a:rPr>
              <a:t>to any project in the Hadoop ecosystem (Hive, </a:t>
            </a:r>
            <a:r>
              <a:rPr lang="en-GB" sz="2200" dirty="0" err="1">
                <a:latin typeface="Verdana" panose="020B0604030504040204" pitchFamily="34" charset="0"/>
                <a:ea typeface="Verdana" panose="020B0604030504040204" pitchFamily="34" charset="0"/>
                <a:cs typeface="Verdana" panose="020B0604030504040204" pitchFamily="34" charset="0"/>
              </a:rPr>
              <a:t>Hbase</a:t>
            </a:r>
            <a:r>
              <a:rPr lang="en-GB" sz="2200" dirty="0">
                <a:latin typeface="Verdana" panose="020B0604030504040204" pitchFamily="34" charset="0"/>
                <a:ea typeface="Verdana" panose="020B0604030504040204" pitchFamily="34" charset="0"/>
                <a:cs typeface="Verdana" panose="020B0604030504040204" pitchFamily="34" charset="0"/>
              </a:rPr>
              <a:t>, MapReduce, Pig, Spark).</a:t>
            </a:r>
          </a:p>
          <a:p>
            <a:pPr marL="0" indent="0" algn="just">
              <a:lnSpc>
                <a:spcPct val="150000"/>
              </a:lnSpc>
              <a:buNone/>
            </a:pPr>
            <a:r>
              <a:rPr lang="en-GB" sz="2200" b="1" dirty="0">
                <a:latin typeface="Verdana" panose="020B0604030504040204" pitchFamily="34" charset="0"/>
                <a:ea typeface="Verdana" panose="020B0604030504040204" pitchFamily="34" charset="0"/>
                <a:cs typeface="Verdana" panose="020B0604030504040204" pitchFamily="34" charset="0"/>
              </a:rPr>
              <a:t>What is a columnar storage format?</a:t>
            </a:r>
          </a:p>
          <a:p>
            <a:pPr marL="0" indent="0" algn="just">
              <a:lnSpc>
                <a:spcPct val="150000"/>
              </a:lnSpc>
              <a:buNone/>
            </a:pPr>
            <a:r>
              <a:rPr lang="en-GB" sz="2200" dirty="0">
                <a:latin typeface="Verdana" panose="020B0604030504040204" pitchFamily="34" charset="0"/>
                <a:ea typeface="Verdana" panose="020B0604030504040204" pitchFamily="34" charset="0"/>
                <a:cs typeface="Verdana" panose="020B0604030504040204" pitchFamily="34" charset="0"/>
              </a:rPr>
              <a:t>In order to understand Parquet file format in Hadoop better, first let’s see what is columnar format. </a:t>
            </a:r>
          </a:p>
          <a:p>
            <a:pPr marL="0" indent="0" algn="just">
              <a:lnSpc>
                <a:spcPct val="150000"/>
              </a:lnSpc>
              <a:buNone/>
            </a:pPr>
            <a:r>
              <a:rPr lang="en-GB" sz="2200" b="1" dirty="0">
                <a:latin typeface="Verdana" panose="020B0604030504040204" pitchFamily="34" charset="0"/>
                <a:ea typeface="Verdana" panose="020B0604030504040204" pitchFamily="34" charset="0"/>
                <a:cs typeface="Verdana" panose="020B0604030504040204" pitchFamily="34" charset="0"/>
              </a:rPr>
              <a:t>In a column oriented format values of each column of in the records are stored together.</a:t>
            </a:r>
            <a:endParaRPr lang="en-US" sz="2200" b="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78169549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5591" y="244889"/>
            <a:ext cx="11941791" cy="5196290"/>
          </a:xfrm>
        </p:spPr>
        <p:txBody>
          <a:bodyPr>
            <a:normAutofit/>
          </a:bodyPr>
          <a:lstStyle/>
          <a:p>
            <a:pPr marL="0" indent="0" algn="just">
              <a:lnSpc>
                <a:spcPct val="150000"/>
              </a:lnSpc>
              <a:buNone/>
            </a:pPr>
            <a:r>
              <a:rPr lang="en-GB" sz="2200" dirty="0">
                <a:latin typeface="Verdana" panose="020B0604030504040204" pitchFamily="34" charset="0"/>
                <a:ea typeface="Verdana" panose="020B0604030504040204" pitchFamily="34" charset="0"/>
                <a:cs typeface="Verdana" panose="020B0604030504040204" pitchFamily="34" charset="0"/>
              </a:rPr>
              <a:t>For example if there is a record which comprises of ID, </a:t>
            </a:r>
            <a:r>
              <a:rPr lang="en-GB" sz="2200" dirty="0" err="1">
                <a:latin typeface="Verdana" panose="020B0604030504040204" pitchFamily="34" charset="0"/>
                <a:ea typeface="Verdana" panose="020B0604030504040204" pitchFamily="34" charset="0"/>
                <a:cs typeface="Verdana" panose="020B0604030504040204" pitchFamily="34" charset="0"/>
              </a:rPr>
              <a:t>emp</a:t>
            </a:r>
            <a:r>
              <a:rPr lang="en-GB" sz="2200" dirty="0">
                <a:latin typeface="Verdana" panose="020B0604030504040204" pitchFamily="34" charset="0"/>
                <a:ea typeface="Verdana" panose="020B0604030504040204" pitchFamily="34" charset="0"/>
                <a:cs typeface="Verdana" panose="020B0604030504040204" pitchFamily="34" charset="0"/>
              </a:rPr>
              <a:t> Name and Department then all the </a:t>
            </a:r>
            <a:r>
              <a:rPr lang="en-GB" sz="2200" b="1" dirty="0">
                <a:latin typeface="Verdana" panose="020B0604030504040204" pitchFamily="34" charset="0"/>
                <a:ea typeface="Verdana" panose="020B0604030504040204" pitchFamily="34" charset="0"/>
                <a:cs typeface="Verdana" panose="020B0604030504040204" pitchFamily="34" charset="0"/>
              </a:rPr>
              <a:t>values for ID column will be stored together</a:t>
            </a:r>
            <a:r>
              <a:rPr lang="en-GB" sz="2200" dirty="0">
                <a:latin typeface="Verdana" panose="020B0604030504040204" pitchFamily="34" charset="0"/>
                <a:ea typeface="Verdana" panose="020B0604030504040204" pitchFamily="34" charset="0"/>
                <a:cs typeface="Verdana" panose="020B0604030504040204" pitchFamily="34" charset="0"/>
              </a:rPr>
              <a:t>, values for Name column together and so on. </a:t>
            </a:r>
          </a:p>
          <a:p>
            <a:pPr marL="0" indent="0" algn="just">
              <a:lnSpc>
                <a:spcPct val="150000"/>
              </a:lnSpc>
              <a:buNone/>
            </a:pPr>
            <a:r>
              <a:rPr lang="en-GB" sz="2200" dirty="0">
                <a:latin typeface="Verdana" panose="020B0604030504040204" pitchFamily="34" charset="0"/>
                <a:ea typeface="Verdana" panose="020B0604030504040204" pitchFamily="34" charset="0"/>
                <a:cs typeface="Verdana" panose="020B0604030504040204" pitchFamily="34" charset="0"/>
              </a:rPr>
              <a:t>If we take the same record schema as mentioned above having three fields </a:t>
            </a:r>
            <a:r>
              <a:rPr lang="en-GB" sz="2200" b="1" dirty="0">
                <a:latin typeface="Verdana" panose="020B0604030504040204" pitchFamily="34" charset="0"/>
                <a:ea typeface="Verdana" panose="020B0604030504040204" pitchFamily="34" charset="0"/>
                <a:cs typeface="Verdana" panose="020B0604030504040204" pitchFamily="34" charset="0"/>
              </a:rPr>
              <a:t>ID (</a:t>
            </a:r>
            <a:r>
              <a:rPr lang="en-GB" sz="2200" b="1" dirty="0" err="1">
                <a:latin typeface="Verdana" panose="020B0604030504040204" pitchFamily="34" charset="0"/>
                <a:ea typeface="Verdana" panose="020B0604030504040204" pitchFamily="34" charset="0"/>
                <a:cs typeface="Verdana" panose="020B0604030504040204" pitchFamily="34" charset="0"/>
              </a:rPr>
              <a:t>int</a:t>
            </a:r>
            <a:r>
              <a:rPr lang="en-GB" sz="2200" b="1" dirty="0">
                <a:latin typeface="Verdana" panose="020B0604030504040204" pitchFamily="34" charset="0"/>
                <a:ea typeface="Verdana" panose="020B0604030504040204" pitchFamily="34" charset="0"/>
                <a:cs typeface="Verdana" panose="020B0604030504040204" pitchFamily="34" charset="0"/>
              </a:rPr>
              <a:t>), NAME (varchar) and Department (varchar)</a:t>
            </a: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p:txBody>
      </p:sp>
      <p:pic>
        <p:nvPicPr>
          <p:cNvPr id="5" name="Picture 4"/>
          <p:cNvPicPr>
            <a:picLocks noChangeAspect="1"/>
          </p:cNvPicPr>
          <p:nvPr/>
        </p:nvPicPr>
        <p:blipFill>
          <a:blip r:embed="rId2"/>
          <a:stretch>
            <a:fillRect/>
          </a:stretch>
        </p:blipFill>
        <p:spPr>
          <a:xfrm>
            <a:off x="2121867" y="3474303"/>
            <a:ext cx="7730551" cy="1215680"/>
          </a:xfrm>
          <a:prstGeom prst="rect">
            <a:avLst/>
          </a:prstGeom>
        </p:spPr>
      </p:pic>
    </p:spTree>
    <p:extLst>
      <p:ext uri="{BB962C8B-B14F-4D97-AF65-F5344CB8AC3E}">
        <p14:creationId xmlns:p14="http://schemas.microsoft.com/office/powerpoint/2010/main" val="310076583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477" y="195943"/>
            <a:ext cx="11941791" cy="5952808"/>
          </a:xfrm>
        </p:spPr>
        <p:txBody>
          <a:bodyPr>
            <a:normAutofit/>
          </a:bodyPr>
          <a:lstStyle/>
          <a:p>
            <a:pPr marL="0" indent="0" algn="just">
              <a:lnSpc>
                <a:spcPct val="150000"/>
              </a:lnSpc>
              <a:buNone/>
            </a:pPr>
            <a:r>
              <a:rPr lang="en-IN" sz="2400" b="1" dirty="0"/>
              <a:t>row wise storage format :</a:t>
            </a:r>
          </a:p>
          <a:p>
            <a:pPr marL="0" indent="0" algn="just">
              <a:lnSpc>
                <a:spcPct val="150000"/>
              </a:lnSpc>
              <a:buNone/>
            </a:pPr>
            <a:r>
              <a:rPr lang="en-GB" sz="2400" dirty="0"/>
              <a:t>For this table in a row wise storage format the data will be stored as follows-</a:t>
            </a:r>
          </a:p>
          <a:p>
            <a:pPr marL="0" indent="0" algn="just">
              <a:lnSpc>
                <a:spcPct val="150000"/>
              </a:lnSpc>
              <a:buNone/>
            </a:pPr>
            <a:endParaRPr lang="en-GB" sz="2400" dirty="0">
              <a:latin typeface="Verdana" panose="020B0604030504040204" pitchFamily="34" charset="0"/>
              <a:ea typeface="Verdana" panose="020B0604030504040204" pitchFamily="34" charset="0"/>
              <a:cs typeface="Verdana" panose="020B0604030504040204" pitchFamily="34" charset="0"/>
            </a:endParaRPr>
          </a:p>
          <a:p>
            <a:pPr marL="0" indent="0" algn="just">
              <a:lnSpc>
                <a:spcPct val="150000"/>
              </a:lnSpc>
              <a:buNone/>
            </a:pPr>
            <a:endParaRPr lang="en-GB" sz="2400" dirty="0">
              <a:latin typeface="Verdana" panose="020B0604030504040204" pitchFamily="34" charset="0"/>
              <a:ea typeface="Verdana" panose="020B0604030504040204" pitchFamily="34" charset="0"/>
              <a:cs typeface="Verdana" panose="020B0604030504040204" pitchFamily="34" charset="0"/>
            </a:endParaRP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Column oriented storage format-</a:t>
            </a:r>
          </a:p>
          <a:p>
            <a:pPr marL="0" indent="0" algn="just">
              <a:lnSpc>
                <a:spcPct val="150000"/>
              </a:lnSpc>
              <a:buNone/>
            </a:pPr>
            <a:r>
              <a:rPr lang="en-GB" sz="2400" dirty="0"/>
              <a:t>data will be stored as follows in a Column oriented storage format-</a:t>
            </a:r>
          </a:p>
          <a:p>
            <a:pPr marL="0" indent="0" algn="just">
              <a:lnSpc>
                <a:spcPct val="150000"/>
              </a:lnSpc>
              <a:buNone/>
            </a:pPr>
            <a:endParaRPr lang="en-US" sz="2200" b="1" dirty="0">
              <a:latin typeface="Verdana" panose="020B0604030504040204" pitchFamily="34" charset="0"/>
              <a:ea typeface="Verdana" panose="020B0604030504040204" pitchFamily="34" charset="0"/>
              <a:cs typeface="Verdana" panose="020B0604030504040204" pitchFamily="34" charset="0"/>
            </a:endParaRPr>
          </a:p>
        </p:txBody>
      </p:sp>
      <p:pic>
        <p:nvPicPr>
          <p:cNvPr id="4" name="Picture 3"/>
          <p:cNvPicPr>
            <a:picLocks noChangeAspect="1"/>
          </p:cNvPicPr>
          <p:nvPr/>
        </p:nvPicPr>
        <p:blipFill>
          <a:blip r:embed="rId2"/>
          <a:stretch>
            <a:fillRect/>
          </a:stretch>
        </p:blipFill>
        <p:spPr>
          <a:xfrm>
            <a:off x="1303564" y="1814512"/>
            <a:ext cx="7734300" cy="485775"/>
          </a:xfrm>
          <a:prstGeom prst="rect">
            <a:avLst/>
          </a:prstGeom>
        </p:spPr>
      </p:pic>
      <p:pic>
        <p:nvPicPr>
          <p:cNvPr id="5" name="Picture 4"/>
          <p:cNvPicPr>
            <a:picLocks noChangeAspect="1"/>
          </p:cNvPicPr>
          <p:nvPr/>
        </p:nvPicPr>
        <p:blipFill>
          <a:blip r:embed="rId3"/>
          <a:stretch>
            <a:fillRect/>
          </a:stretch>
        </p:blipFill>
        <p:spPr>
          <a:xfrm>
            <a:off x="1436477" y="4455943"/>
            <a:ext cx="7751501" cy="471600"/>
          </a:xfrm>
          <a:prstGeom prst="rect">
            <a:avLst/>
          </a:prstGeom>
        </p:spPr>
      </p:pic>
    </p:spTree>
    <p:extLst>
      <p:ext uri="{BB962C8B-B14F-4D97-AF65-F5344CB8AC3E}">
        <p14:creationId xmlns:p14="http://schemas.microsoft.com/office/powerpoint/2010/main" val="307566713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GB" dirty="0">
                <a:solidFill>
                  <a:srgbClr val="C00000"/>
                </a:solidFill>
                <a:latin typeface="Verdana" panose="020B0604030504040204" pitchFamily="34" charset="0"/>
                <a:ea typeface="Verdana" panose="020B0604030504040204" pitchFamily="34" charset="0"/>
                <a:cs typeface="Verdana" panose="020B0604030504040204" pitchFamily="34" charset="0"/>
              </a:rPr>
              <a:t>How columnar storage format helps?</a:t>
            </a:r>
            <a:endParaRPr lang="en-US" dirty="0">
              <a:solidFill>
                <a:srgbClr val="C00000"/>
              </a:solidFill>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136477" y="952461"/>
            <a:ext cx="11941791" cy="5196290"/>
          </a:xfrm>
        </p:spPr>
        <p:txBody>
          <a:bodyPr>
            <a:normAutofit/>
          </a:bodyPr>
          <a:lstStyle/>
          <a:p>
            <a:pPr algn="just">
              <a:lnSpc>
                <a:spcPct val="150000"/>
              </a:lnSpc>
            </a:pPr>
            <a:r>
              <a:rPr lang="en-GB" sz="2200" dirty="0">
                <a:latin typeface="Verdana" panose="020B0604030504040204" pitchFamily="34" charset="0"/>
                <a:ea typeface="Verdana" panose="020B0604030504040204" pitchFamily="34" charset="0"/>
                <a:cs typeface="Verdana" panose="020B0604030504040204" pitchFamily="34" charset="0"/>
              </a:rPr>
              <a:t>If you need to query few columns from a table then columnar storage format is more efficient as it will read only required columns </a:t>
            </a:r>
            <a:r>
              <a:rPr lang="en-GB" sz="2200" b="1" dirty="0">
                <a:latin typeface="Verdana" panose="020B0604030504040204" pitchFamily="34" charset="0"/>
                <a:ea typeface="Verdana" panose="020B0604030504040204" pitchFamily="34" charset="0"/>
                <a:cs typeface="Verdana" panose="020B0604030504040204" pitchFamily="34" charset="0"/>
              </a:rPr>
              <a:t>since they are adjacent in memory thus minimizing IO.</a:t>
            </a:r>
          </a:p>
          <a:p>
            <a:pPr algn="just">
              <a:lnSpc>
                <a:spcPct val="150000"/>
              </a:lnSpc>
            </a:pPr>
            <a:r>
              <a:rPr lang="en-GB" sz="2200" dirty="0">
                <a:latin typeface="Verdana" panose="020B0604030504040204" pitchFamily="34" charset="0"/>
                <a:ea typeface="Verdana" panose="020B0604030504040204" pitchFamily="34" charset="0"/>
                <a:cs typeface="Verdana" panose="020B0604030504040204" pitchFamily="34" charset="0"/>
              </a:rPr>
              <a:t>If you want only the NAME column. </a:t>
            </a:r>
            <a:r>
              <a:rPr lang="en-GB" sz="2200" b="1" dirty="0">
                <a:latin typeface="Verdana" panose="020B0604030504040204" pitchFamily="34" charset="0"/>
                <a:ea typeface="Verdana" panose="020B0604030504040204" pitchFamily="34" charset="0"/>
                <a:cs typeface="Verdana" panose="020B0604030504040204" pitchFamily="34" charset="0"/>
              </a:rPr>
              <a:t>In a row storage format </a:t>
            </a:r>
            <a:r>
              <a:rPr lang="en-GB" sz="2200" dirty="0">
                <a:latin typeface="Verdana" panose="020B0604030504040204" pitchFamily="34" charset="0"/>
                <a:ea typeface="Verdana" panose="020B0604030504040204" pitchFamily="34" charset="0"/>
                <a:cs typeface="Verdana" panose="020B0604030504040204" pitchFamily="34" charset="0"/>
              </a:rPr>
              <a:t>each record in the </a:t>
            </a:r>
            <a:r>
              <a:rPr lang="en-GB" sz="2200" b="1" dirty="0">
                <a:latin typeface="Verdana" panose="020B0604030504040204" pitchFamily="34" charset="0"/>
                <a:ea typeface="Verdana" panose="020B0604030504040204" pitchFamily="34" charset="0"/>
                <a:cs typeface="Verdana" panose="020B0604030504040204" pitchFamily="34" charset="0"/>
              </a:rPr>
              <a:t>dataset has to be loaded, parsed into fields and then data for Name is extracted</a:t>
            </a:r>
            <a:r>
              <a:rPr lang="en-GB" sz="2200" dirty="0">
                <a:latin typeface="Verdana" panose="020B0604030504040204" pitchFamily="34" charset="0"/>
                <a:ea typeface="Verdana" panose="020B0604030504040204" pitchFamily="34" charset="0"/>
                <a:cs typeface="Verdana" panose="020B0604030504040204" pitchFamily="34" charset="0"/>
              </a:rPr>
              <a:t>. </a:t>
            </a:r>
          </a:p>
          <a:p>
            <a:pPr algn="just">
              <a:lnSpc>
                <a:spcPct val="150000"/>
              </a:lnSpc>
            </a:pPr>
            <a:r>
              <a:rPr lang="en-GB" sz="2200" dirty="0">
                <a:latin typeface="Verdana" panose="020B0604030504040204" pitchFamily="34" charset="0"/>
                <a:ea typeface="Verdana" panose="020B0604030504040204" pitchFamily="34" charset="0"/>
                <a:cs typeface="Verdana" panose="020B0604030504040204" pitchFamily="34" charset="0"/>
              </a:rPr>
              <a:t>With column oriented format it can directly go to Name column as all the values for that columns are stored together and get those values. </a:t>
            </a:r>
            <a:r>
              <a:rPr lang="en-GB" sz="2200" b="1" dirty="0">
                <a:latin typeface="Verdana" panose="020B0604030504040204" pitchFamily="34" charset="0"/>
                <a:ea typeface="Verdana" panose="020B0604030504040204" pitchFamily="34" charset="0"/>
                <a:cs typeface="Verdana" panose="020B0604030504040204" pitchFamily="34" charset="0"/>
              </a:rPr>
              <a:t>No need to go through the whole record.</a:t>
            </a:r>
            <a:endParaRPr lang="en-US" sz="2200" b="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45828003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477" y="952461"/>
            <a:ext cx="11941791" cy="5196290"/>
          </a:xfrm>
        </p:spPr>
        <p:txBody>
          <a:bodyPr>
            <a:normAutofit/>
          </a:bodyPr>
          <a:lstStyle/>
          <a:p>
            <a:pPr algn="just">
              <a:lnSpc>
                <a:spcPct val="150000"/>
              </a:lnSpc>
            </a:pPr>
            <a:r>
              <a:rPr lang="en-GB" sz="2200" dirty="0">
                <a:latin typeface="Verdana" panose="020B0604030504040204" pitchFamily="34" charset="0"/>
                <a:ea typeface="Verdana" panose="020B0604030504040204" pitchFamily="34" charset="0"/>
                <a:cs typeface="Verdana" panose="020B0604030504040204" pitchFamily="34" charset="0"/>
              </a:rPr>
              <a:t>Column oriented format increases the </a:t>
            </a:r>
            <a:r>
              <a:rPr lang="en-GB" sz="2200" b="1" dirty="0">
                <a:latin typeface="Verdana" panose="020B0604030504040204" pitchFamily="34" charset="0"/>
                <a:ea typeface="Verdana" panose="020B0604030504040204" pitchFamily="34" charset="0"/>
                <a:cs typeface="Verdana" panose="020B0604030504040204" pitchFamily="34" charset="0"/>
              </a:rPr>
              <a:t>query performance as less seek time </a:t>
            </a:r>
            <a:r>
              <a:rPr lang="en-GB" sz="2200" dirty="0">
                <a:latin typeface="Verdana" panose="020B0604030504040204" pitchFamily="34" charset="0"/>
                <a:ea typeface="Verdana" panose="020B0604030504040204" pitchFamily="34" charset="0"/>
                <a:cs typeface="Verdana" panose="020B0604030504040204" pitchFamily="34" charset="0"/>
              </a:rPr>
              <a:t>is required to go the required columns and less IO is required as it needs to read only the columns whose data is required.</a:t>
            </a:r>
          </a:p>
          <a:p>
            <a:pPr algn="just">
              <a:lnSpc>
                <a:spcPct val="150000"/>
              </a:lnSpc>
            </a:pPr>
            <a:r>
              <a:rPr lang="en-GB" sz="2200" dirty="0">
                <a:latin typeface="Verdana" panose="020B0604030504040204" pitchFamily="34" charset="0"/>
                <a:ea typeface="Verdana" panose="020B0604030504040204" pitchFamily="34" charset="0"/>
                <a:cs typeface="Verdana" panose="020B0604030504040204" pitchFamily="34" charset="0"/>
              </a:rPr>
              <a:t>Another benefit that </a:t>
            </a:r>
            <a:r>
              <a:rPr lang="en-GB" sz="2200" b="1" dirty="0">
                <a:latin typeface="Verdana" panose="020B0604030504040204" pitchFamily="34" charset="0"/>
                <a:ea typeface="Verdana" panose="020B0604030504040204" pitchFamily="34" charset="0"/>
                <a:cs typeface="Verdana" panose="020B0604030504040204" pitchFamily="34" charset="0"/>
              </a:rPr>
              <a:t>you get is in the form of less storage</a:t>
            </a:r>
            <a:r>
              <a:rPr lang="en-GB" sz="2200" dirty="0">
                <a:latin typeface="Verdana" panose="020B0604030504040204" pitchFamily="34" charset="0"/>
                <a:ea typeface="Verdana" panose="020B0604030504040204" pitchFamily="34" charset="0"/>
                <a:cs typeface="Verdana" panose="020B0604030504040204" pitchFamily="34" charset="0"/>
              </a:rPr>
              <a:t>. </a:t>
            </a:r>
            <a:r>
              <a:rPr lang="en-GB" sz="2200" b="1" dirty="0">
                <a:latin typeface="Verdana" panose="020B0604030504040204" pitchFamily="34" charset="0"/>
                <a:ea typeface="Verdana" panose="020B0604030504040204" pitchFamily="34" charset="0"/>
                <a:cs typeface="Verdana" panose="020B0604030504040204" pitchFamily="34" charset="0"/>
              </a:rPr>
              <a:t>Compression works </a:t>
            </a:r>
            <a:r>
              <a:rPr lang="en-GB" sz="2200" dirty="0">
                <a:latin typeface="Verdana" panose="020B0604030504040204" pitchFamily="34" charset="0"/>
                <a:ea typeface="Verdana" panose="020B0604030504040204" pitchFamily="34" charset="0"/>
                <a:cs typeface="Verdana" panose="020B0604030504040204" pitchFamily="34" charset="0"/>
              </a:rPr>
              <a:t>better if data is of same type. With column oriented format columns of the same type are stored together resulting in better compression.</a:t>
            </a:r>
            <a:endParaRPr lang="en-US" sz="2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69707213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Parquet format</a:t>
            </a:r>
          </a:p>
        </p:txBody>
      </p:sp>
      <p:sp>
        <p:nvSpPr>
          <p:cNvPr id="3" name="Content Placeholder 2"/>
          <p:cNvSpPr>
            <a:spLocks noGrp="1"/>
          </p:cNvSpPr>
          <p:nvPr>
            <p:ph idx="1"/>
          </p:nvPr>
        </p:nvSpPr>
        <p:spPr>
          <a:xfrm>
            <a:off x="136477" y="952461"/>
            <a:ext cx="11941791" cy="5196290"/>
          </a:xfrm>
        </p:spPr>
        <p:txBody>
          <a:bodyPr>
            <a:normAutofit/>
          </a:bodyPr>
          <a:lstStyle/>
          <a:p>
            <a:pPr marL="0" indent="0" algn="just">
              <a:lnSpc>
                <a:spcPct val="150000"/>
              </a:lnSpc>
              <a:buNone/>
            </a:pPr>
            <a:r>
              <a:rPr lang="en-GB" sz="2200" dirty="0">
                <a:latin typeface="Verdana" panose="020B0604030504040204" pitchFamily="34" charset="0"/>
                <a:ea typeface="Verdana" panose="020B0604030504040204" pitchFamily="34" charset="0"/>
                <a:cs typeface="Verdana" panose="020B0604030504040204" pitchFamily="34" charset="0"/>
              </a:rPr>
              <a:t>Parquet file format </a:t>
            </a:r>
            <a:r>
              <a:rPr lang="en-GB" sz="2200" b="1" dirty="0">
                <a:latin typeface="Verdana" panose="020B0604030504040204" pitchFamily="34" charset="0"/>
                <a:ea typeface="Verdana" panose="020B0604030504040204" pitchFamily="34" charset="0"/>
                <a:cs typeface="Verdana" panose="020B0604030504040204" pitchFamily="34" charset="0"/>
              </a:rPr>
              <a:t>is also a column oriented format </a:t>
            </a:r>
            <a:r>
              <a:rPr lang="en-GB" sz="2200" dirty="0">
                <a:latin typeface="Verdana" panose="020B0604030504040204" pitchFamily="34" charset="0"/>
                <a:ea typeface="Verdana" panose="020B0604030504040204" pitchFamily="34" charset="0"/>
                <a:cs typeface="Verdana" panose="020B0604030504040204" pitchFamily="34" charset="0"/>
              </a:rPr>
              <a:t>so it brings the same benefit </a:t>
            </a:r>
            <a:r>
              <a:rPr lang="en-GB" sz="2200" b="1" dirty="0">
                <a:latin typeface="Verdana" panose="020B0604030504040204" pitchFamily="34" charset="0"/>
                <a:ea typeface="Verdana" panose="020B0604030504040204" pitchFamily="34" charset="0"/>
                <a:cs typeface="Verdana" panose="020B0604030504040204" pitchFamily="34" charset="0"/>
              </a:rPr>
              <a:t>of improved performance and better compression</a:t>
            </a:r>
            <a:r>
              <a:rPr lang="en-GB" sz="2200" dirty="0">
                <a:latin typeface="Verdana" panose="020B0604030504040204" pitchFamily="34" charset="0"/>
                <a:ea typeface="Verdana" panose="020B0604030504040204" pitchFamily="34" charset="0"/>
                <a:cs typeface="Verdana" panose="020B0604030504040204" pitchFamily="34" charset="0"/>
              </a:rPr>
              <a:t>.</a:t>
            </a:r>
          </a:p>
          <a:p>
            <a:pPr marL="0" indent="0" algn="just">
              <a:lnSpc>
                <a:spcPct val="150000"/>
              </a:lnSpc>
              <a:buNone/>
            </a:pPr>
            <a:endParaRPr lang="en-GB" sz="2200" dirty="0">
              <a:latin typeface="Verdana" panose="020B0604030504040204" pitchFamily="34" charset="0"/>
              <a:ea typeface="Verdana" panose="020B0604030504040204" pitchFamily="34" charset="0"/>
              <a:cs typeface="Verdana" panose="020B0604030504040204" pitchFamily="34" charset="0"/>
            </a:endParaRPr>
          </a:p>
          <a:p>
            <a:pPr marL="0" indent="0" algn="just">
              <a:lnSpc>
                <a:spcPct val="150000"/>
              </a:lnSpc>
              <a:buNone/>
            </a:pPr>
            <a:r>
              <a:rPr lang="en-GB" sz="2200" dirty="0">
                <a:latin typeface="Verdana" panose="020B0604030504040204" pitchFamily="34" charset="0"/>
                <a:ea typeface="Verdana" panose="020B0604030504040204" pitchFamily="34" charset="0"/>
                <a:cs typeface="Verdana" panose="020B0604030504040204" pitchFamily="34" charset="0"/>
              </a:rPr>
              <a:t>One of the unique feature of Parquet is that it can store data with </a:t>
            </a:r>
            <a:r>
              <a:rPr lang="en-GB" sz="2200" b="1" dirty="0">
                <a:latin typeface="Verdana" panose="020B0604030504040204" pitchFamily="34" charset="0"/>
                <a:ea typeface="Verdana" panose="020B0604030504040204" pitchFamily="34" charset="0"/>
                <a:cs typeface="Verdana" panose="020B0604030504040204" pitchFamily="34" charset="0"/>
              </a:rPr>
              <a:t>nested structures also in columnar fashion</a:t>
            </a:r>
            <a:r>
              <a:rPr lang="en-GB" sz="2200" dirty="0">
                <a:latin typeface="Verdana" panose="020B0604030504040204" pitchFamily="34" charset="0"/>
                <a:ea typeface="Verdana" panose="020B0604030504040204" pitchFamily="34" charset="0"/>
                <a:cs typeface="Verdana" panose="020B0604030504040204" pitchFamily="34" charset="0"/>
              </a:rPr>
              <a:t>.</a:t>
            </a:r>
            <a:endParaRPr lang="en-US" sz="2200" dirty="0">
              <a:latin typeface="Verdana" panose="020B0604030504040204" pitchFamily="34" charset="0"/>
              <a:ea typeface="Verdana" panose="020B0604030504040204" pitchFamily="34" charset="0"/>
              <a:cs typeface="Verdana" panose="020B0604030504040204" pitchFamily="34" charset="0"/>
            </a:endParaRPr>
          </a:p>
        </p:txBody>
      </p:sp>
      <p:pic>
        <p:nvPicPr>
          <p:cNvPr id="4" name="Picture 3"/>
          <p:cNvPicPr>
            <a:picLocks noChangeAspect="1"/>
          </p:cNvPicPr>
          <p:nvPr/>
        </p:nvPicPr>
        <p:blipFill>
          <a:blip r:embed="rId2"/>
          <a:stretch>
            <a:fillRect/>
          </a:stretch>
        </p:blipFill>
        <p:spPr>
          <a:xfrm>
            <a:off x="7625443" y="3320143"/>
            <a:ext cx="4022271" cy="3059192"/>
          </a:xfrm>
          <a:prstGeom prst="rect">
            <a:avLst/>
          </a:prstGeom>
          <a:ln>
            <a:solidFill>
              <a:schemeClr val="accent1"/>
            </a:solidFill>
          </a:ln>
        </p:spPr>
      </p:pic>
      <p:pic>
        <p:nvPicPr>
          <p:cNvPr id="5" name="Picture 4"/>
          <p:cNvPicPr>
            <a:picLocks noChangeAspect="1"/>
          </p:cNvPicPr>
          <p:nvPr/>
        </p:nvPicPr>
        <p:blipFill>
          <a:blip r:embed="rId3"/>
          <a:stretch>
            <a:fillRect/>
          </a:stretch>
        </p:blipFill>
        <p:spPr>
          <a:xfrm>
            <a:off x="1003437" y="4033888"/>
            <a:ext cx="5103935" cy="1975026"/>
          </a:xfrm>
          <a:prstGeom prst="rect">
            <a:avLst/>
          </a:prstGeom>
          <a:ln>
            <a:solidFill>
              <a:schemeClr val="accent1"/>
            </a:solidFill>
          </a:ln>
        </p:spPr>
      </p:pic>
    </p:spTree>
    <p:extLst>
      <p:ext uri="{BB962C8B-B14F-4D97-AF65-F5344CB8AC3E}">
        <p14:creationId xmlns:p14="http://schemas.microsoft.com/office/powerpoint/2010/main" val="398590525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3.3.4 Object Data Store</a:t>
            </a:r>
          </a:p>
        </p:txBody>
      </p:sp>
      <p:sp>
        <p:nvSpPr>
          <p:cNvPr id="3" name="Content Placeholder 2"/>
          <p:cNvSpPr>
            <a:spLocks noGrp="1"/>
          </p:cNvSpPr>
          <p:nvPr>
            <p:ph idx="1"/>
          </p:nvPr>
        </p:nvSpPr>
        <p:spPr>
          <a:xfrm>
            <a:off x="136477" y="952461"/>
            <a:ext cx="11941791" cy="5196290"/>
          </a:xfrm>
        </p:spPr>
        <p:txBody>
          <a:bodyPr>
            <a:normAutofit/>
          </a:bodyPr>
          <a:lstStyle/>
          <a:p>
            <a:pPr marL="0" indent="0" algn="just">
              <a:lnSpc>
                <a:spcPct val="150000"/>
              </a:lnSpc>
              <a:buNone/>
            </a:pPr>
            <a:r>
              <a:rPr lang="en-GB" sz="2200" dirty="0">
                <a:latin typeface="Verdana" panose="020B0604030504040204" pitchFamily="34" charset="0"/>
                <a:ea typeface="Verdana" panose="020B0604030504040204" pitchFamily="34" charset="0"/>
                <a:cs typeface="Verdana" panose="020B0604030504040204" pitchFamily="34" charset="0"/>
              </a:rPr>
              <a:t>An object store refers to a repository which stores the:</a:t>
            </a:r>
          </a:p>
          <a:p>
            <a:pPr marL="0" indent="0" algn="just">
              <a:lnSpc>
                <a:spcPct val="150000"/>
              </a:lnSpc>
              <a:buNone/>
            </a:pPr>
            <a:r>
              <a:rPr lang="en-GB" sz="2200" dirty="0">
                <a:latin typeface="Verdana" panose="020B0604030504040204" pitchFamily="34" charset="0"/>
                <a:ea typeface="Verdana" panose="020B0604030504040204" pitchFamily="34" charset="0"/>
                <a:cs typeface="Verdana" panose="020B0604030504040204" pitchFamily="34" charset="0"/>
              </a:rPr>
              <a:t>1.	Objects (such as files, images, documents, folders, and business reports)</a:t>
            </a:r>
          </a:p>
          <a:p>
            <a:pPr marL="0" indent="0" algn="just">
              <a:lnSpc>
                <a:spcPct val="150000"/>
              </a:lnSpc>
              <a:buNone/>
            </a:pPr>
            <a:r>
              <a:rPr lang="en-GB" sz="2200" dirty="0">
                <a:latin typeface="Verdana" panose="020B0604030504040204" pitchFamily="34" charset="0"/>
                <a:ea typeface="Verdana" panose="020B0604030504040204" pitchFamily="34" charset="0"/>
                <a:cs typeface="Verdana" panose="020B0604030504040204" pitchFamily="34" charset="0"/>
              </a:rPr>
              <a:t>2.	System metadata which provides information such as filename, 	</a:t>
            </a:r>
            <a:r>
              <a:rPr lang="en-GB" sz="2200" dirty="0" err="1">
                <a:latin typeface="Verdana" panose="020B0604030504040204" pitchFamily="34" charset="0"/>
                <a:ea typeface="Verdana" panose="020B0604030504040204" pitchFamily="34" charset="0"/>
                <a:cs typeface="Verdana" panose="020B0604030504040204" pitchFamily="34" charset="0"/>
              </a:rPr>
              <a:t>creation_date</a:t>
            </a:r>
            <a:r>
              <a:rPr lang="en-GB" sz="2200" dirty="0">
                <a:latin typeface="Verdana" panose="020B0604030504040204" pitchFamily="34" charset="0"/>
                <a:ea typeface="Verdana" panose="020B0604030504040204" pitchFamily="34" charset="0"/>
                <a:cs typeface="Verdana" panose="020B0604030504040204" pitchFamily="34" charset="0"/>
              </a:rPr>
              <a:t>, </a:t>
            </a:r>
            <a:r>
              <a:rPr lang="en-GB" sz="2200" dirty="0" err="1">
                <a:latin typeface="Verdana" panose="020B0604030504040204" pitchFamily="34" charset="0"/>
                <a:ea typeface="Verdana" panose="020B0604030504040204" pitchFamily="34" charset="0"/>
                <a:cs typeface="Verdana" panose="020B0604030504040204" pitchFamily="34" charset="0"/>
              </a:rPr>
              <a:t>last_modified</a:t>
            </a:r>
            <a:r>
              <a:rPr lang="en-GB" sz="2200" dirty="0">
                <a:latin typeface="Verdana" panose="020B0604030504040204" pitchFamily="34" charset="0"/>
                <a:ea typeface="Verdana" panose="020B0604030504040204" pitchFamily="34" charset="0"/>
                <a:cs typeface="Verdana" panose="020B0604030504040204" pitchFamily="34" charset="0"/>
              </a:rPr>
              <a:t>, </a:t>
            </a:r>
            <a:r>
              <a:rPr lang="en-GB" sz="2200" dirty="0" err="1">
                <a:latin typeface="Verdana" panose="020B0604030504040204" pitchFamily="34" charset="0"/>
                <a:ea typeface="Verdana" panose="020B0604030504040204" pitchFamily="34" charset="0"/>
                <a:cs typeface="Verdana" panose="020B0604030504040204" pitchFamily="34" charset="0"/>
              </a:rPr>
              <a:t>language_used</a:t>
            </a:r>
            <a:r>
              <a:rPr lang="en-GB" sz="2200" dirty="0">
                <a:latin typeface="Verdana" panose="020B0604030504040204" pitchFamily="34" charset="0"/>
                <a:ea typeface="Verdana" panose="020B0604030504040204" pitchFamily="34" charset="0"/>
                <a:cs typeface="Verdana" panose="020B0604030504040204" pitchFamily="34" charset="0"/>
              </a:rPr>
              <a:t> (such as Java, C, C#, C++, 	Smalltalk, Python), </a:t>
            </a:r>
            <a:r>
              <a:rPr lang="en-GB" sz="2200" dirty="0" err="1">
                <a:latin typeface="Verdana" panose="020B0604030504040204" pitchFamily="34" charset="0"/>
                <a:ea typeface="Verdana" panose="020B0604030504040204" pitchFamily="34" charset="0"/>
                <a:cs typeface="Verdana" panose="020B0604030504040204" pitchFamily="34" charset="0"/>
              </a:rPr>
              <a:t>access_permissions</a:t>
            </a:r>
            <a:r>
              <a:rPr lang="en-GB" sz="2200" dirty="0">
                <a:latin typeface="Verdana" panose="020B0604030504040204" pitchFamily="34" charset="0"/>
                <a:ea typeface="Verdana" panose="020B0604030504040204" pitchFamily="34" charset="0"/>
                <a:cs typeface="Verdana" panose="020B0604030504040204" pitchFamily="34" charset="0"/>
              </a:rPr>
              <a:t>, supported query languages)</a:t>
            </a:r>
          </a:p>
          <a:p>
            <a:pPr marL="0" indent="0" algn="just">
              <a:lnSpc>
                <a:spcPct val="150000"/>
              </a:lnSpc>
              <a:buNone/>
            </a:pPr>
            <a:r>
              <a:rPr lang="en-GB" sz="2200" dirty="0">
                <a:latin typeface="Verdana" panose="020B0604030504040204" pitchFamily="34" charset="0"/>
                <a:ea typeface="Verdana" panose="020B0604030504040204" pitchFamily="34" charset="0"/>
                <a:cs typeface="Verdana" panose="020B0604030504040204" pitchFamily="34" charset="0"/>
              </a:rPr>
              <a:t>3.	Custom metadata which provides information, such as subject, category, 	sharing permissions.</a:t>
            </a: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93658786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Eleven Functions Supporting APIs</a:t>
            </a:r>
          </a:p>
        </p:txBody>
      </p:sp>
      <p:sp>
        <p:nvSpPr>
          <p:cNvPr id="3" name="Content Placeholder 2"/>
          <p:cNvSpPr>
            <a:spLocks noGrp="1"/>
          </p:cNvSpPr>
          <p:nvPr>
            <p:ph idx="1"/>
          </p:nvPr>
        </p:nvSpPr>
        <p:spPr>
          <a:xfrm>
            <a:off x="136477" y="952461"/>
            <a:ext cx="11941791" cy="5196290"/>
          </a:xfrm>
        </p:spPr>
        <p:txBody>
          <a:bodyPr>
            <a:normAutofit/>
          </a:bodyPr>
          <a:lstStyle/>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An Object data store consists of functions supporting APIs for: </a:t>
            </a:r>
          </a:p>
          <a:p>
            <a:pPr marL="514350" indent="-514350" algn="just">
              <a:lnSpc>
                <a:spcPct val="150000"/>
              </a:lnSpc>
              <a:buAutoNum type="romanLcParenBoth"/>
            </a:pPr>
            <a:r>
              <a:rPr lang="en-US" sz="2200" dirty="0">
                <a:latin typeface="Verdana" panose="020B0604030504040204" pitchFamily="34" charset="0"/>
                <a:ea typeface="Verdana" panose="020B0604030504040204" pitchFamily="34" charset="0"/>
                <a:cs typeface="Verdana" panose="020B0604030504040204" pitchFamily="34" charset="0"/>
              </a:rPr>
              <a:t>scalability, </a:t>
            </a:r>
          </a:p>
          <a:p>
            <a:pPr marL="514350" indent="-514350" algn="just">
              <a:lnSpc>
                <a:spcPct val="150000"/>
              </a:lnSpc>
              <a:buAutoNum type="romanLcParenBoth"/>
            </a:pPr>
            <a:r>
              <a:rPr lang="en-US" sz="2200" dirty="0">
                <a:latin typeface="Verdana" panose="020B0604030504040204" pitchFamily="34" charset="0"/>
                <a:ea typeface="Verdana" panose="020B0604030504040204" pitchFamily="34" charset="0"/>
                <a:cs typeface="Verdana" panose="020B0604030504040204" pitchFamily="34" charset="0"/>
              </a:rPr>
              <a:t>indexing, </a:t>
            </a:r>
          </a:p>
          <a:p>
            <a:pPr marL="514350" indent="-514350" algn="just">
              <a:lnSpc>
                <a:spcPct val="150000"/>
              </a:lnSpc>
              <a:buAutoNum type="romanLcParenBoth"/>
            </a:pPr>
            <a:r>
              <a:rPr lang="en-US" sz="2200" dirty="0">
                <a:latin typeface="Verdana" panose="020B0604030504040204" pitchFamily="34" charset="0"/>
                <a:ea typeface="Verdana" panose="020B0604030504040204" pitchFamily="34" charset="0"/>
                <a:cs typeface="Verdana" panose="020B0604030504040204" pitchFamily="34" charset="0"/>
              </a:rPr>
              <a:t>large collections, </a:t>
            </a:r>
          </a:p>
          <a:p>
            <a:pPr marL="514350" indent="-514350" algn="just">
              <a:lnSpc>
                <a:spcPct val="150000"/>
              </a:lnSpc>
              <a:buAutoNum type="romanLcParenBoth"/>
            </a:pPr>
            <a:r>
              <a:rPr lang="en-US" sz="2200" dirty="0">
                <a:latin typeface="Verdana" panose="020B0604030504040204" pitchFamily="34" charset="0"/>
                <a:ea typeface="Verdana" panose="020B0604030504040204" pitchFamily="34" charset="0"/>
                <a:cs typeface="Verdana" panose="020B0604030504040204" pitchFamily="34" charset="0"/>
              </a:rPr>
              <a:t>querying language, processing and optimization (s), </a:t>
            </a:r>
          </a:p>
          <a:p>
            <a:pPr marL="514350" indent="-514350" algn="just">
              <a:lnSpc>
                <a:spcPct val="150000"/>
              </a:lnSpc>
              <a:buAutoNum type="romanLcParenBoth"/>
            </a:pPr>
            <a:r>
              <a:rPr lang="en-US" sz="2200" dirty="0">
                <a:latin typeface="Verdana" panose="020B0604030504040204" pitchFamily="34" charset="0"/>
                <a:ea typeface="Verdana" panose="020B0604030504040204" pitchFamily="34" charset="0"/>
                <a:cs typeface="Verdana" panose="020B0604030504040204" pitchFamily="34" charset="0"/>
              </a:rPr>
              <a:t>Transactions, </a:t>
            </a:r>
          </a:p>
          <a:p>
            <a:pPr marL="514350" indent="-514350" algn="just">
              <a:lnSpc>
                <a:spcPct val="150000"/>
              </a:lnSpc>
              <a:buAutoNum type="romanLcParenBoth"/>
            </a:pPr>
            <a:r>
              <a:rPr lang="en-US" sz="2200" dirty="0">
                <a:latin typeface="Verdana" panose="020B0604030504040204" pitchFamily="34" charset="0"/>
                <a:ea typeface="Verdana" panose="020B0604030504040204" pitchFamily="34" charset="0"/>
                <a:cs typeface="Verdana" panose="020B0604030504040204" pitchFamily="34" charset="0"/>
              </a:rPr>
              <a:t>data replication for high availability, data distribution model, data integration (such as with relational database, XML, custom code), </a:t>
            </a:r>
          </a:p>
        </p:txBody>
      </p:sp>
    </p:spTree>
    <p:extLst>
      <p:ext uri="{BB962C8B-B14F-4D97-AF65-F5344CB8AC3E}">
        <p14:creationId xmlns:p14="http://schemas.microsoft.com/office/powerpoint/2010/main" val="107976015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endParaRPr lang="en-US" dirty="0">
              <a:solidFill>
                <a:srgbClr val="C00000"/>
              </a:solidFill>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136477" y="952461"/>
            <a:ext cx="11941791" cy="5196290"/>
          </a:xfrm>
        </p:spPr>
        <p:txBody>
          <a:bodyPr>
            <a:normAutofit/>
          </a:bodyPr>
          <a:lstStyle/>
          <a:p>
            <a:pPr marL="0" indent="0" algn="just">
              <a:lnSpc>
                <a:spcPct val="150000"/>
              </a:lnSpc>
              <a:buNone/>
            </a:pPr>
            <a:r>
              <a:rPr lang="en-GB" sz="2200" dirty="0">
                <a:latin typeface="Verdana" panose="020B0604030504040204" pitchFamily="34" charset="0"/>
                <a:ea typeface="Verdana" panose="020B0604030504040204" pitchFamily="34" charset="0"/>
                <a:cs typeface="Verdana" panose="020B0604030504040204" pitchFamily="34" charset="0"/>
              </a:rPr>
              <a:t>(vii) schema evolution, </a:t>
            </a:r>
          </a:p>
          <a:p>
            <a:pPr marL="0" indent="0" algn="just">
              <a:lnSpc>
                <a:spcPct val="150000"/>
              </a:lnSpc>
              <a:buNone/>
            </a:pPr>
            <a:r>
              <a:rPr lang="en-GB" sz="2200" dirty="0">
                <a:latin typeface="Verdana" panose="020B0604030504040204" pitchFamily="34" charset="0"/>
                <a:ea typeface="Verdana" panose="020B0604030504040204" pitchFamily="34" charset="0"/>
                <a:cs typeface="Verdana" panose="020B0604030504040204" pitchFamily="34" charset="0"/>
              </a:rPr>
              <a:t>(viii) persistency, </a:t>
            </a:r>
          </a:p>
          <a:p>
            <a:pPr marL="0" indent="0" algn="just">
              <a:lnSpc>
                <a:spcPct val="150000"/>
              </a:lnSpc>
              <a:buNone/>
            </a:pPr>
            <a:r>
              <a:rPr lang="en-GB" sz="2200" dirty="0">
                <a:latin typeface="Verdana" panose="020B0604030504040204" pitchFamily="34" charset="0"/>
                <a:ea typeface="Verdana" panose="020B0604030504040204" pitchFamily="34" charset="0"/>
                <a:cs typeface="Verdana" panose="020B0604030504040204" pitchFamily="34" charset="0"/>
              </a:rPr>
              <a:t>(ix) persistent object life cycle, </a:t>
            </a:r>
          </a:p>
          <a:p>
            <a:pPr marL="0" indent="0" algn="just">
              <a:lnSpc>
                <a:spcPct val="150000"/>
              </a:lnSpc>
              <a:buNone/>
            </a:pPr>
            <a:r>
              <a:rPr lang="en-GB" sz="2200" dirty="0">
                <a:latin typeface="Verdana" panose="020B0604030504040204" pitchFamily="34" charset="0"/>
                <a:ea typeface="Verdana" panose="020B0604030504040204" pitchFamily="34" charset="0"/>
                <a:cs typeface="Verdana" panose="020B0604030504040204" pitchFamily="34" charset="0"/>
              </a:rPr>
              <a:t>(x) adding modules and </a:t>
            </a:r>
          </a:p>
          <a:p>
            <a:pPr marL="0" indent="0" algn="just">
              <a:lnSpc>
                <a:spcPct val="150000"/>
              </a:lnSpc>
              <a:buNone/>
            </a:pPr>
            <a:r>
              <a:rPr lang="en-GB" sz="2200" dirty="0">
                <a:latin typeface="Verdana" panose="020B0604030504040204" pitchFamily="34" charset="0"/>
                <a:ea typeface="Verdana" panose="020B0604030504040204" pitchFamily="34" charset="0"/>
                <a:cs typeface="Verdana" panose="020B0604030504040204" pitchFamily="34" charset="0"/>
              </a:rPr>
              <a:t>(xi) locking and caching strategy.</a:t>
            </a: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8713658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Examples of Object Store</a:t>
            </a:r>
          </a:p>
        </p:txBody>
      </p:sp>
      <p:sp>
        <p:nvSpPr>
          <p:cNvPr id="3" name="Content Placeholder 2"/>
          <p:cNvSpPr>
            <a:spLocks noGrp="1"/>
          </p:cNvSpPr>
          <p:nvPr>
            <p:ph idx="1"/>
          </p:nvPr>
        </p:nvSpPr>
        <p:spPr>
          <a:xfrm>
            <a:off x="136477" y="952461"/>
            <a:ext cx="11941791" cy="5196290"/>
          </a:xfrm>
        </p:spPr>
        <p:txBody>
          <a:bodyPr>
            <a:normAutofit fontScale="77500" lnSpcReduction="20000"/>
          </a:bodyPr>
          <a:lstStyle/>
          <a:p>
            <a:pPr marL="0" indent="0" algn="just">
              <a:lnSpc>
                <a:spcPct val="150000"/>
              </a:lnSpc>
              <a:buNone/>
            </a:pPr>
            <a:r>
              <a:rPr lang="en-GB" sz="2200" b="1" dirty="0">
                <a:latin typeface="Verdana" panose="020B0604030504040204" pitchFamily="34" charset="0"/>
                <a:ea typeface="Verdana" panose="020B0604030504040204" pitchFamily="34" charset="0"/>
                <a:cs typeface="Verdana" panose="020B0604030504040204" pitchFamily="34" charset="0"/>
              </a:rPr>
              <a:t>Amazon S3 and Microsoft Azure BLOB </a:t>
            </a:r>
            <a:r>
              <a:rPr lang="en-GB" sz="2200" dirty="0">
                <a:latin typeface="Verdana" panose="020B0604030504040204" pitchFamily="34" charset="0"/>
                <a:ea typeface="Verdana" panose="020B0604030504040204" pitchFamily="34" charset="0"/>
                <a:cs typeface="Verdana" panose="020B0604030504040204" pitchFamily="34" charset="0"/>
              </a:rPr>
              <a:t>support the Object Store.</a:t>
            </a:r>
          </a:p>
          <a:p>
            <a:pPr marL="0" indent="0" algn="just">
              <a:lnSpc>
                <a:spcPct val="150000"/>
              </a:lnSpc>
              <a:buNone/>
            </a:pPr>
            <a:r>
              <a:rPr lang="en-GB" sz="2200" b="1" dirty="0">
                <a:latin typeface="Verdana" panose="020B0604030504040204" pitchFamily="34" charset="0"/>
                <a:ea typeface="Verdana" panose="020B0604030504040204" pitchFamily="34" charset="0"/>
                <a:cs typeface="Verdana" panose="020B0604030504040204" pitchFamily="34" charset="0"/>
              </a:rPr>
              <a:t>Amazon S3 (Simple Storage Service) S3 </a:t>
            </a:r>
            <a:r>
              <a:rPr lang="en-GB" sz="2200" dirty="0">
                <a:latin typeface="Verdana" panose="020B0604030504040204" pitchFamily="34" charset="0"/>
                <a:ea typeface="Verdana" panose="020B0604030504040204" pitchFamily="34" charset="0"/>
                <a:cs typeface="Verdana" panose="020B0604030504040204" pitchFamily="34" charset="0"/>
              </a:rPr>
              <a:t>refers to Amazon web service on the cloud named S3. </a:t>
            </a:r>
          </a:p>
          <a:p>
            <a:pPr marL="0" indent="0" algn="just">
              <a:lnSpc>
                <a:spcPct val="150000"/>
              </a:lnSpc>
              <a:buNone/>
            </a:pPr>
            <a:r>
              <a:rPr lang="en-GB" sz="2200" dirty="0">
                <a:latin typeface="Verdana" panose="020B0604030504040204" pitchFamily="34" charset="0"/>
                <a:ea typeface="Verdana" panose="020B0604030504040204" pitchFamily="34" charset="0"/>
                <a:cs typeface="Verdana" panose="020B0604030504040204" pitchFamily="34" charset="0"/>
              </a:rPr>
              <a:t>The S3 provides the Object Store. </a:t>
            </a:r>
          </a:p>
          <a:p>
            <a:pPr marL="0" indent="0" algn="just">
              <a:lnSpc>
                <a:spcPct val="150000"/>
              </a:lnSpc>
              <a:buNone/>
            </a:pPr>
            <a:r>
              <a:rPr lang="en-GB" sz="2200" dirty="0">
                <a:latin typeface="Verdana" panose="020B0604030504040204" pitchFamily="34" charset="0"/>
                <a:ea typeface="Verdana" panose="020B0604030504040204" pitchFamily="34" charset="0"/>
                <a:cs typeface="Verdana" panose="020B0604030504040204" pitchFamily="34" charset="0"/>
              </a:rPr>
              <a:t>The Object Store </a:t>
            </a:r>
            <a:r>
              <a:rPr lang="en-GB" sz="2200" b="1" dirty="0">
                <a:latin typeface="Verdana" panose="020B0604030504040204" pitchFamily="34" charset="0"/>
                <a:ea typeface="Verdana" panose="020B0604030504040204" pitchFamily="34" charset="0"/>
                <a:cs typeface="Verdana" panose="020B0604030504040204" pitchFamily="34" charset="0"/>
              </a:rPr>
              <a:t>differs from the block and file-based cloud storage</a:t>
            </a:r>
            <a:r>
              <a:rPr lang="en-GB" sz="2200" dirty="0">
                <a:latin typeface="Verdana" panose="020B0604030504040204" pitchFamily="34" charset="0"/>
                <a:ea typeface="Verdana" panose="020B0604030504040204" pitchFamily="34" charset="0"/>
                <a:cs typeface="Verdana" panose="020B0604030504040204" pitchFamily="34" charset="0"/>
              </a:rPr>
              <a:t>. </a:t>
            </a:r>
          </a:p>
          <a:p>
            <a:pPr marL="0" indent="0" algn="just">
              <a:lnSpc>
                <a:spcPct val="150000"/>
              </a:lnSpc>
              <a:buNone/>
            </a:pPr>
            <a:r>
              <a:rPr lang="en-GB" sz="2200" dirty="0">
                <a:latin typeface="Verdana" panose="020B0604030504040204" pitchFamily="34" charset="0"/>
                <a:ea typeface="Verdana" panose="020B0604030504040204" pitchFamily="34" charset="0"/>
                <a:cs typeface="Verdana" panose="020B0604030504040204" pitchFamily="34" charset="0"/>
              </a:rPr>
              <a:t>S3 assigns an </a:t>
            </a:r>
            <a:r>
              <a:rPr lang="en-GB" sz="2200" b="1" dirty="0">
                <a:latin typeface="Verdana" panose="020B0604030504040204" pitchFamily="34" charset="0"/>
                <a:ea typeface="Verdana" panose="020B0604030504040204" pitchFamily="34" charset="0"/>
                <a:cs typeface="Verdana" panose="020B0604030504040204" pitchFamily="34" charset="0"/>
              </a:rPr>
              <a:t>ID number for each stored object</a:t>
            </a:r>
            <a:r>
              <a:rPr lang="en-GB" sz="2200" dirty="0">
                <a:latin typeface="Verdana" panose="020B0604030504040204" pitchFamily="34" charset="0"/>
                <a:ea typeface="Verdana" panose="020B0604030504040204" pitchFamily="34" charset="0"/>
                <a:cs typeface="Verdana" panose="020B0604030504040204" pitchFamily="34" charset="0"/>
              </a:rPr>
              <a:t>. </a:t>
            </a:r>
          </a:p>
          <a:p>
            <a:pPr marL="0" indent="0" algn="just">
              <a:lnSpc>
                <a:spcPct val="150000"/>
              </a:lnSpc>
              <a:buNone/>
            </a:pPr>
            <a:r>
              <a:rPr lang="en-GB" sz="2200" dirty="0">
                <a:latin typeface="Verdana" panose="020B0604030504040204" pitchFamily="34" charset="0"/>
                <a:ea typeface="Verdana" panose="020B0604030504040204" pitchFamily="34" charset="0"/>
                <a:cs typeface="Verdana" panose="020B0604030504040204" pitchFamily="34" charset="0"/>
              </a:rPr>
              <a:t>The service has two storage classes: </a:t>
            </a:r>
            <a:r>
              <a:rPr lang="en-GB" sz="2200" b="1" dirty="0">
                <a:latin typeface="Verdana" panose="020B0604030504040204" pitchFamily="34" charset="0"/>
                <a:ea typeface="Verdana" panose="020B0604030504040204" pitchFamily="34" charset="0"/>
                <a:cs typeface="Verdana" panose="020B0604030504040204" pitchFamily="34" charset="0"/>
              </a:rPr>
              <a:t>Standard and infrequent access</a:t>
            </a:r>
            <a:r>
              <a:rPr lang="en-GB" sz="2200" dirty="0">
                <a:latin typeface="Verdana" panose="020B0604030504040204" pitchFamily="34" charset="0"/>
                <a:ea typeface="Verdana" panose="020B0604030504040204" pitchFamily="34" charset="0"/>
                <a:cs typeface="Verdana" panose="020B0604030504040204" pitchFamily="34" charset="0"/>
              </a:rPr>
              <a:t>. </a:t>
            </a:r>
          </a:p>
          <a:p>
            <a:pPr marL="0" indent="0" algn="just">
              <a:lnSpc>
                <a:spcPct val="150000"/>
              </a:lnSpc>
              <a:buNone/>
            </a:pPr>
            <a:r>
              <a:rPr lang="en-GB" sz="2200" dirty="0">
                <a:latin typeface="Verdana" panose="020B0604030504040204" pitchFamily="34" charset="0"/>
                <a:ea typeface="Verdana" panose="020B0604030504040204" pitchFamily="34" charset="0"/>
                <a:cs typeface="Verdana" panose="020B0604030504040204" pitchFamily="34" charset="0"/>
              </a:rPr>
              <a:t>Interfaces for S3 service are </a:t>
            </a:r>
            <a:r>
              <a:rPr lang="en-GB" sz="2200" b="1" dirty="0">
                <a:latin typeface="Verdana" panose="020B0604030504040204" pitchFamily="34" charset="0"/>
                <a:ea typeface="Verdana" panose="020B0604030504040204" pitchFamily="34" charset="0"/>
                <a:cs typeface="Verdana" panose="020B0604030504040204" pitchFamily="34" charset="0"/>
              </a:rPr>
              <a:t>REST </a:t>
            </a:r>
            <a:r>
              <a:rPr lang="en-US" sz="2000" b="1" dirty="0"/>
              <a:t>representational state transfer</a:t>
            </a:r>
            <a:r>
              <a:rPr lang="en-GB" sz="2200" b="1" dirty="0">
                <a:latin typeface="Verdana" panose="020B0604030504040204" pitchFamily="34" charset="0"/>
                <a:ea typeface="Verdana" panose="020B0604030504040204" pitchFamily="34" charset="0"/>
                <a:cs typeface="Verdana" panose="020B0604030504040204" pitchFamily="34" charset="0"/>
              </a:rPr>
              <a:t>, </a:t>
            </a:r>
          </a:p>
          <a:p>
            <a:pPr marL="0" indent="0" algn="just">
              <a:lnSpc>
                <a:spcPct val="150000"/>
              </a:lnSpc>
              <a:buNone/>
            </a:pPr>
            <a:r>
              <a:rPr lang="en-GB" sz="2200" b="1" dirty="0">
                <a:latin typeface="Verdana" panose="020B0604030504040204" pitchFamily="34" charset="0"/>
                <a:ea typeface="Verdana" panose="020B0604030504040204" pitchFamily="34" charset="0"/>
                <a:cs typeface="Verdana" panose="020B0604030504040204" pitchFamily="34" charset="0"/>
              </a:rPr>
              <a:t>SOAP </a:t>
            </a:r>
            <a:r>
              <a:rPr lang="en-US" sz="2000" b="1" dirty="0"/>
              <a:t>Simple Object Access Protocol</a:t>
            </a:r>
            <a:r>
              <a:rPr lang="en-GB" sz="2200" b="1" dirty="0">
                <a:latin typeface="Verdana" panose="020B0604030504040204" pitchFamily="34" charset="0"/>
                <a:ea typeface="Verdana" panose="020B0604030504040204" pitchFamily="34" charset="0"/>
                <a:cs typeface="Verdana" panose="020B0604030504040204" pitchFamily="34" charset="0"/>
              </a:rPr>
              <a:t> and Bit Torrent</a:t>
            </a:r>
            <a:r>
              <a:rPr lang="en-GB" sz="2200" dirty="0">
                <a:latin typeface="Verdana" panose="020B0604030504040204" pitchFamily="34" charset="0"/>
                <a:ea typeface="Verdana" panose="020B0604030504040204" pitchFamily="34" charset="0"/>
                <a:cs typeface="Verdana" panose="020B0604030504040204" pitchFamily="34" charset="0"/>
              </a:rPr>
              <a:t>. </a:t>
            </a:r>
          </a:p>
          <a:p>
            <a:pPr marL="0" indent="0" algn="just">
              <a:lnSpc>
                <a:spcPct val="150000"/>
              </a:lnSpc>
              <a:buNone/>
            </a:pPr>
            <a:r>
              <a:rPr lang="en-GB" sz="2200" dirty="0">
                <a:latin typeface="Verdana" panose="020B0604030504040204" pitchFamily="34" charset="0"/>
                <a:ea typeface="Verdana" panose="020B0604030504040204" pitchFamily="34" charset="0"/>
                <a:cs typeface="Verdana" panose="020B0604030504040204" pitchFamily="34" charset="0"/>
              </a:rPr>
              <a:t>S3 uses include </a:t>
            </a:r>
            <a:r>
              <a:rPr lang="en-GB" sz="2200" b="1" dirty="0">
                <a:latin typeface="Verdana" panose="020B0604030504040204" pitchFamily="34" charset="0"/>
                <a:ea typeface="Verdana" panose="020B0604030504040204" pitchFamily="34" charset="0"/>
                <a:cs typeface="Verdana" panose="020B0604030504040204" pitchFamily="34" charset="0"/>
              </a:rPr>
              <a:t>web hosting, image hosting and storage for backup systems</a:t>
            </a:r>
            <a:r>
              <a:rPr lang="en-GB" sz="2200" dirty="0">
                <a:latin typeface="Verdana" panose="020B0604030504040204" pitchFamily="34" charset="0"/>
                <a:ea typeface="Verdana" panose="020B0604030504040204" pitchFamily="34" charset="0"/>
                <a:cs typeface="Verdana" panose="020B0604030504040204" pitchFamily="34" charset="0"/>
              </a:rPr>
              <a:t>. </a:t>
            </a:r>
          </a:p>
          <a:p>
            <a:pPr marL="0" indent="0" algn="just">
              <a:lnSpc>
                <a:spcPct val="150000"/>
              </a:lnSpc>
              <a:buNone/>
            </a:pPr>
            <a:r>
              <a:rPr lang="en-GB" sz="2200" dirty="0">
                <a:latin typeface="Verdana" panose="020B0604030504040204" pitchFamily="34" charset="0"/>
                <a:ea typeface="Verdana" panose="020B0604030504040204" pitchFamily="34" charset="0"/>
                <a:cs typeface="Verdana" panose="020B0604030504040204" pitchFamily="34" charset="0"/>
              </a:rPr>
              <a:t>S3 is scalable storage infrastructure, same as used in Amazon e-commerce service. </a:t>
            </a:r>
          </a:p>
          <a:p>
            <a:pPr marL="0" indent="0" algn="just">
              <a:lnSpc>
                <a:spcPct val="150000"/>
              </a:lnSpc>
              <a:buNone/>
            </a:pPr>
            <a:r>
              <a:rPr lang="en-GB" sz="2200" dirty="0">
                <a:latin typeface="Verdana" panose="020B0604030504040204" pitchFamily="34" charset="0"/>
                <a:ea typeface="Verdana" panose="020B0604030504040204" pitchFamily="34" charset="0"/>
                <a:cs typeface="Verdana" panose="020B0604030504040204" pitchFamily="34" charset="0"/>
              </a:rPr>
              <a:t>S3 may </a:t>
            </a:r>
            <a:r>
              <a:rPr lang="en-GB" sz="2200" b="1" dirty="0">
                <a:latin typeface="Verdana" panose="020B0604030504040204" pitchFamily="34" charset="0"/>
                <a:ea typeface="Verdana" panose="020B0604030504040204" pitchFamily="34" charset="0"/>
                <a:cs typeface="Verdana" panose="020B0604030504040204" pitchFamily="34" charset="0"/>
              </a:rPr>
              <a:t>store trillions of objects.</a:t>
            </a: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p:txBody>
      </p:sp>
      <p:pic>
        <p:nvPicPr>
          <p:cNvPr id="4" name="Picture 3"/>
          <p:cNvPicPr>
            <a:picLocks noChangeAspect="1"/>
          </p:cNvPicPr>
          <p:nvPr/>
        </p:nvPicPr>
        <p:blipFill>
          <a:blip r:embed="rId2"/>
          <a:stretch>
            <a:fillRect/>
          </a:stretch>
        </p:blipFill>
        <p:spPr>
          <a:xfrm>
            <a:off x="8430986" y="2430030"/>
            <a:ext cx="3761014" cy="2241152"/>
          </a:xfrm>
          <a:prstGeom prst="rect">
            <a:avLst/>
          </a:prstGeom>
        </p:spPr>
      </p:pic>
    </p:spTree>
    <p:extLst>
      <p:ext uri="{BB962C8B-B14F-4D97-AF65-F5344CB8AC3E}">
        <p14:creationId xmlns:p14="http://schemas.microsoft.com/office/powerpoint/2010/main" val="135969095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3.3.5 Graph Database</a:t>
            </a:r>
          </a:p>
        </p:txBody>
      </p:sp>
      <p:sp>
        <p:nvSpPr>
          <p:cNvPr id="3" name="Content Placeholder 2"/>
          <p:cNvSpPr>
            <a:spLocks noGrp="1"/>
          </p:cNvSpPr>
          <p:nvPr>
            <p:ph idx="1"/>
          </p:nvPr>
        </p:nvSpPr>
        <p:spPr>
          <a:xfrm>
            <a:off x="136477" y="952461"/>
            <a:ext cx="11941791" cy="5196290"/>
          </a:xfrm>
        </p:spPr>
        <p:txBody>
          <a:bodyPr>
            <a:normAutofit fontScale="92500"/>
          </a:bodyPr>
          <a:lstStyle/>
          <a:p>
            <a:pPr marL="0" indent="0" algn="just">
              <a:lnSpc>
                <a:spcPct val="150000"/>
              </a:lnSpc>
              <a:buNone/>
            </a:pPr>
            <a:r>
              <a:rPr lang="en-GB" sz="2200" dirty="0">
                <a:latin typeface="Verdana" panose="020B0604030504040204" pitchFamily="34" charset="0"/>
                <a:ea typeface="Verdana" panose="020B0604030504040204" pitchFamily="34" charset="0"/>
                <a:cs typeface="Verdana" panose="020B0604030504040204" pitchFamily="34" charset="0"/>
              </a:rPr>
              <a:t>Another way to implement a data store is to use </a:t>
            </a:r>
            <a:r>
              <a:rPr lang="en-GB" sz="2200" b="1" dirty="0">
                <a:latin typeface="Verdana" panose="020B0604030504040204" pitchFamily="34" charset="0"/>
                <a:ea typeface="Verdana" panose="020B0604030504040204" pitchFamily="34" charset="0"/>
                <a:cs typeface="Verdana" panose="020B0604030504040204" pitchFamily="34" charset="0"/>
              </a:rPr>
              <a:t>graph database</a:t>
            </a:r>
            <a:r>
              <a:rPr lang="en-GB" sz="2200" dirty="0">
                <a:latin typeface="Verdana" panose="020B0604030504040204" pitchFamily="34" charset="0"/>
                <a:ea typeface="Verdana" panose="020B0604030504040204" pitchFamily="34" charset="0"/>
                <a:cs typeface="Verdana" panose="020B0604030504040204" pitchFamily="34" charset="0"/>
              </a:rPr>
              <a:t>. </a:t>
            </a:r>
          </a:p>
          <a:p>
            <a:pPr marL="0" indent="0" algn="just">
              <a:lnSpc>
                <a:spcPct val="150000"/>
              </a:lnSpc>
              <a:buNone/>
            </a:pPr>
            <a:r>
              <a:rPr lang="en-GB" sz="2200" dirty="0">
                <a:latin typeface="Verdana" panose="020B0604030504040204" pitchFamily="34" charset="0"/>
                <a:ea typeface="Verdana" panose="020B0604030504040204" pitchFamily="34" charset="0"/>
                <a:cs typeface="Verdana" panose="020B0604030504040204" pitchFamily="34" charset="0"/>
              </a:rPr>
              <a:t>Data store as </a:t>
            </a:r>
            <a:r>
              <a:rPr lang="en-GB" sz="2200" b="1" dirty="0">
                <a:latin typeface="Verdana" panose="020B0604030504040204" pitchFamily="34" charset="0"/>
                <a:ea typeface="Verdana" panose="020B0604030504040204" pitchFamily="34" charset="0"/>
                <a:cs typeface="Verdana" panose="020B0604030504040204" pitchFamily="34" charset="0"/>
              </a:rPr>
              <a:t>series of interconnected nodes. </a:t>
            </a:r>
          </a:p>
          <a:p>
            <a:r>
              <a:rPr lang="en-US" sz="2400" b="1" dirty="0"/>
              <a:t>Data Store focuses on modeling </a:t>
            </a:r>
            <a:r>
              <a:rPr lang="en-US" sz="2400" i="1" dirty="0"/>
              <a:t>interconnected </a:t>
            </a:r>
            <a:r>
              <a:rPr lang="en-US" sz="2400" b="1" dirty="0"/>
              <a:t>structure of data. Data stores based on graph theory relation G = (E, V), where E is set of edges e</a:t>
            </a:r>
            <a:r>
              <a:rPr lang="en-US" sz="2400" b="1" baseline="-25000" dirty="0"/>
              <a:t>l</a:t>
            </a:r>
            <a:r>
              <a:rPr lang="en-US" sz="2400" b="1" dirty="0"/>
              <a:t>, e</a:t>
            </a:r>
            <a:r>
              <a:rPr lang="en-US" sz="2400" b="1" baseline="-25000" dirty="0"/>
              <a:t>2</a:t>
            </a:r>
            <a:r>
              <a:rPr lang="en-US" sz="2400" b="1" dirty="0"/>
              <a:t>, ... and V is set of vertices, v</a:t>
            </a:r>
            <a:r>
              <a:rPr lang="en-US" sz="2400" b="1" baseline="-25000" dirty="0"/>
              <a:t>1</a:t>
            </a:r>
            <a:r>
              <a:rPr lang="en-US" sz="2400" b="1" dirty="0"/>
              <a:t>, v</a:t>
            </a:r>
            <a:r>
              <a:rPr lang="en-US" sz="2400" b="1" baseline="-25000" dirty="0"/>
              <a:t>2</a:t>
            </a:r>
            <a:r>
              <a:rPr lang="en-US" sz="2400" b="1" dirty="0"/>
              <a:t>, ..., </a:t>
            </a:r>
            <a:r>
              <a:rPr lang="en-US" sz="2400" b="1" dirty="0" err="1"/>
              <a:t>v</a:t>
            </a:r>
            <a:r>
              <a:rPr lang="en-US" sz="2400" b="1" baseline="-25000" dirty="0" err="1"/>
              <a:t>n</a:t>
            </a:r>
            <a:r>
              <a:rPr lang="en-US" sz="2400" b="1" dirty="0" err="1"/>
              <a:t>.</a:t>
            </a:r>
            <a:endParaRPr lang="en-US" sz="2400" b="1" dirty="0"/>
          </a:p>
          <a:p>
            <a:endParaRPr lang="en-US" sz="2400" b="1" dirty="0"/>
          </a:p>
          <a:p>
            <a:pPr>
              <a:lnSpc>
                <a:spcPct val="150000"/>
              </a:lnSpc>
            </a:pPr>
            <a:r>
              <a:rPr lang="en-GB" sz="2400" dirty="0">
                <a:latin typeface="Verdana" panose="020B0604030504040204" pitchFamily="34" charset="0"/>
                <a:ea typeface="Verdana" panose="020B0604030504040204" pitchFamily="34" charset="0"/>
              </a:rPr>
              <a:t>Nodes represent </a:t>
            </a:r>
            <a:r>
              <a:rPr lang="en-GB" sz="2400" b="1" dirty="0">
                <a:latin typeface="Verdana" panose="020B0604030504040204" pitchFamily="34" charset="0"/>
                <a:ea typeface="Verdana" panose="020B0604030504040204" pitchFamily="34" charset="0"/>
              </a:rPr>
              <a:t>entities or objects</a:t>
            </a:r>
            <a:r>
              <a:rPr lang="en-GB" sz="2400" dirty="0">
                <a:latin typeface="Verdana" panose="020B0604030504040204" pitchFamily="34" charset="0"/>
                <a:ea typeface="Verdana" panose="020B0604030504040204" pitchFamily="34" charset="0"/>
              </a:rPr>
              <a:t>. </a:t>
            </a:r>
            <a:r>
              <a:rPr lang="en-GB" sz="2400" b="1" dirty="0">
                <a:latin typeface="Verdana" panose="020B0604030504040204" pitchFamily="34" charset="0"/>
                <a:ea typeface="Verdana" panose="020B0604030504040204" pitchFamily="34" charset="0"/>
              </a:rPr>
              <a:t>Edges encode relationships between nodes</a:t>
            </a:r>
            <a:r>
              <a:rPr lang="en-GB" sz="2400" dirty="0">
                <a:latin typeface="Verdana" panose="020B0604030504040204" pitchFamily="34" charset="0"/>
                <a:ea typeface="Verdana" panose="020B0604030504040204" pitchFamily="34" charset="0"/>
              </a:rPr>
              <a:t>. Some operations become </a:t>
            </a:r>
            <a:r>
              <a:rPr lang="en-GB" sz="2400" b="1" dirty="0">
                <a:latin typeface="Verdana" panose="020B0604030504040204" pitchFamily="34" charset="0"/>
                <a:ea typeface="Verdana" panose="020B0604030504040204" pitchFamily="34" charset="0"/>
              </a:rPr>
              <a:t>simpler to perform using graph models</a:t>
            </a:r>
            <a:r>
              <a:rPr lang="en-GB" sz="2400" dirty="0">
                <a:latin typeface="Verdana" panose="020B0604030504040204" pitchFamily="34" charset="0"/>
                <a:ea typeface="Verdana" panose="020B0604030504040204" pitchFamily="34" charset="0"/>
              </a:rPr>
              <a:t>. </a:t>
            </a:r>
          </a:p>
          <a:p>
            <a:pPr>
              <a:lnSpc>
                <a:spcPct val="150000"/>
              </a:lnSpc>
            </a:pPr>
            <a:r>
              <a:rPr lang="en-GB" sz="2400" dirty="0">
                <a:latin typeface="Verdana" panose="020B0604030504040204" pitchFamily="34" charset="0"/>
                <a:ea typeface="Verdana" panose="020B0604030504040204" pitchFamily="34" charset="0"/>
              </a:rPr>
              <a:t>Examples of graph model usages are </a:t>
            </a:r>
            <a:r>
              <a:rPr lang="en-GB" sz="2400" b="1" dirty="0">
                <a:latin typeface="Verdana" panose="020B0604030504040204" pitchFamily="34" charset="0"/>
                <a:ea typeface="Verdana" panose="020B0604030504040204" pitchFamily="34" charset="0"/>
              </a:rPr>
              <a:t>social networks of connected people</a:t>
            </a:r>
            <a:r>
              <a:rPr lang="en-GB" sz="2400" dirty="0">
                <a:latin typeface="Verdana" panose="020B0604030504040204" pitchFamily="34" charset="0"/>
                <a:ea typeface="Verdana" panose="020B0604030504040204" pitchFamily="34" charset="0"/>
              </a:rPr>
              <a:t>. The connections to related persons become easier to model when using the graph model.</a:t>
            </a:r>
            <a:endParaRPr lang="en-IN" sz="24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13559572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Example</a:t>
            </a:r>
          </a:p>
        </p:txBody>
      </p:sp>
      <p:pic>
        <p:nvPicPr>
          <p:cNvPr id="4" name="Content Placeholder 3"/>
          <p:cNvPicPr>
            <a:picLocks noGrp="1" noChangeAspect="1"/>
          </p:cNvPicPr>
          <p:nvPr>
            <p:ph idx="1"/>
          </p:nvPr>
        </p:nvPicPr>
        <p:blipFill>
          <a:blip r:embed="rId2"/>
          <a:stretch>
            <a:fillRect/>
          </a:stretch>
        </p:blipFill>
        <p:spPr>
          <a:xfrm>
            <a:off x="879285" y="1334020"/>
            <a:ext cx="10456174" cy="3237979"/>
          </a:xfrm>
          <a:prstGeom prst="rect">
            <a:avLst/>
          </a:prstGeom>
        </p:spPr>
      </p:pic>
    </p:spTree>
    <p:extLst>
      <p:ext uri="{BB962C8B-B14F-4D97-AF65-F5344CB8AC3E}">
        <p14:creationId xmlns:p14="http://schemas.microsoft.com/office/powerpoint/2010/main" val="285538206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477" y="304800"/>
            <a:ext cx="11941791" cy="5843951"/>
          </a:xfrm>
        </p:spPr>
        <p:txBody>
          <a:bodyPr>
            <a:normAutofit/>
          </a:bodyPr>
          <a:lstStyle/>
          <a:p>
            <a:pPr marL="457200" indent="-457200" algn="just">
              <a:lnSpc>
                <a:spcPct val="150000"/>
              </a:lnSpc>
              <a:buAutoNum type="arabicParenBoth"/>
            </a:pPr>
            <a:r>
              <a:rPr lang="en-US" sz="2200" dirty="0">
                <a:latin typeface="Verdana" panose="020B0604030504040204" pitchFamily="34" charset="0"/>
                <a:ea typeface="Verdana" panose="020B0604030504040204" pitchFamily="34" charset="0"/>
                <a:cs typeface="Verdana" panose="020B0604030504040204" pitchFamily="34" charset="0"/>
              </a:rPr>
              <a:t>Solution:</a:t>
            </a: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p:txBody>
      </p:sp>
      <p:pic>
        <p:nvPicPr>
          <p:cNvPr id="4" name="Picture 3"/>
          <p:cNvPicPr>
            <a:picLocks noChangeAspect="1"/>
          </p:cNvPicPr>
          <p:nvPr/>
        </p:nvPicPr>
        <p:blipFill>
          <a:blip r:embed="rId2"/>
          <a:stretch>
            <a:fillRect/>
          </a:stretch>
        </p:blipFill>
        <p:spPr>
          <a:xfrm>
            <a:off x="2757353" y="720730"/>
            <a:ext cx="5446313" cy="5199421"/>
          </a:xfrm>
          <a:prstGeom prst="rect">
            <a:avLst/>
          </a:prstGeom>
        </p:spPr>
      </p:pic>
    </p:spTree>
    <p:extLst>
      <p:ext uri="{BB962C8B-B14F-4D97-AF65-F5344CB8AC3E}">
        <p14:creationId xmlns:p14="http://schemas.microsoft.com/office/powerpoint/2010/main" val="299366452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477" y="952461"/>
            <a:ext cx="11941791" cy="5196290"/>
          </a:xfrm>
        </p:spPr>
        <p:txBody>
          <a:bodyPr>
            <a:normAutofit/>
          </a:bodyPr>
          <a:lstStyle/>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(ii) Solution:</a:t>
            </a:r>
          </a:p>
          <a:p>
            <a:pPr marL="0" indent="0" algn="just">
              <a:lnSpc>
                <a:spcPct val="150000"/>
              </a:lnSpc>
              <a:buNone/>
            </a:pPr>
            <a:r>
              <a:rPr lang="en-GB" sz="2200" dirty="0">
                <a:latin typeface="Verdana" panose="020B0604030504040204" pitchFamily="34" charset="0"/>
                <a:ea typeface="Verdana" panose="020B0604030504040204" pitchFamily="34" charset="0"/>
                <a:cs typeface="Verdana" panose="020B0604030504040204" pitchFamily="34" charset="0"/>
              </a:rPr>
              <a:t>The yearly sales compute by path traversals from nodes for weekly sales to yearly sales data.</a:t>
            </a:r>
          </a:p>
          <a:p>
            <a:pPr marL="0" indent="0" algn="just">
              <a:lnSpc>
                <a:spcPct val="150000"/>
              </a:lnSpc>
              <a:buNone/>
            </a:pPr>
            <a:r>
              <a:rPr lang="en-GB" sz="2200" dirty="0">
                <a:latin typeface="Verdana" panose="020B0604030504040204" pitchFamily="34" charset="0"/>
                <a:ea typeface="Verdana" panose="020B0604030504040204" pitchFamily="34" charset="0"/>
                <a:cs typeface="Verdana" panose="020B0604030504040204" pitchFamily="34" charset="0"/>
              </a:rPr>
              <a:t>(iii) Solution:</a:t>
            </a:r>
          </a:p>
          <a:p>
            <a:pPr marL="0" indent="0" algn="just">
              <a:lnSpc>
                <a:spcPct val="150000"/>
              </a:lnSpc>
              <a:buNone/>
            </a:pPr>
            <a:r>
              <a:rPr lang="en-GB" sz="2200" dirty="0">
                <a:latin typeface="Verdana" panose="020B0604030504040204" pitchFamily="34" charset="0"/>
                <a:ea typeface="Verdana" panose="020B0604030504040204" pitchFamily="34" charset="0"/>
                <a:cs typeface="Verdana" panose="020B0604030504040204" pitchFamily="34" charset="0"/>
              </a:rPr>
              <a:t>The path traversals exhibit BASE properties because during the intermediate paths, consistency is not maintained. Eventually when all the path traversals complete, the data becomes consistent.</a:t>
            </a: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6020131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477" y="152400"/>
            <a:ext cx="11941791" cy="5996351"/>
          </a:xfrm>
        </p:spPr>
        <p:txBody>
          <a:bodyPr>
            <a:normAutofit fontScale="92500" lnSpcReduction="10000"/>
          </a:bodyPr>
          <a:lstStyle/>
          <a:p>
            <a:pPr marL="0" indent="0" algn="just">
              <a:lnSpc>
                <a:spcPct val="150000"/>
              </a:lnSpc>
              <a:buNone/>
            </a:pPr>
            <a:r>
              <a:rPr lang="en-GB" sz="2200" b="1" dirty="0">
                <a:latin typeface="Verdana" panose="020B0604030504040204" pitchFamily="34" charset="0"/>
                <a:ea typeface="Verdana" panose="020B0604030504040204" pitchFamily="34" charset="0"/>
                <a:cs typeface="Verdana" panose="020B0604030504040204" pitchFamily="34" charset="0"/>
              </a:rPr>
              <a:t>Typical uses of graph databases are:</a:t>
            </a:r>
          </a:p>
          <a:p>
            <a:pPr marL="0" indent="0" algn="just">
              <a:lnSpc>
                <a:spcPct val="150000"/>
              </a:lnSpc>
              <a:buNone/>
            </a:pPr>
            <a:r>
              <a:rPr lang="en-GB" sz="2200" dirty="0">
                <a:latin typeface="Verdana" panose="020B0604030504040204" pitchFamily="34" charset="0"/>
                <a:ea typeface="Verdana" panose="020B0604030504040204" pitchFamily="34" charset="0"/>
                <a:cs typeface="Verdana" panose="020B0604030504040204" pitchFamily="34" charset="0"/>
              </a:rPr>
              <a:t> (</a:t>
            </a:r>
            <a:r>
              <a:rPr lang="en-GB" sz="2200" dirty="0" err="1">
                <a:latin typeface="Verdana" panose="020B0604030504040204" pitchFamily="34" charset="0"/>
                <a:ea typeface="Verdana" panose="020B0604030504040204" pitchFamily="34" charset="0"/>
                <a:cs typeface="Verdana" panose="020B0604030504040204" pitchFamily="34" charset="0"/>
              </a:rPr>
              <a:t>i</a:t>
            </a:r>
            <a:r>
              <a:rPr lang="en-GB" sz="2200" dirty="0">
                <a:latin typeface="Verdana" panose="020B0604030504040204" pitchFamily="34" charset="0"/>
                <a:ea typeface="Verdana" panose="020B0604030504040204" pitchFamily="34" charset="0"/>
                <a:cs typeface="Verdana" panose="020B0604030504040204" pitchFamily="34" charset="0"/>
              </a:rPr>
              <a:t>) link analysis, </a:t>
            </a:r>
          </a:p>
          <a:p>
            <a:pPr marL="0" indent="0" algn="just">
              <a:lnSpc>
                <a:spcPct val="150000"/>
              </a:lnSpc>
              <a:buNone/>
            </a:pPr>
            <a:r>
              <a:rPr lang="en-GB" sz="2200" dirty="0">
                <a:latin typeface="Verdana" panose="020B0604030504040204" pitchFamily="34" charset="0"/>
                <a:ea typeface="Verdana" panose="020B0604030504040204" pitchFamily="34" charset="0"/>
                <a:cs typeface="Verdana" panose="020B0604030504040204" pitchFamily="34" charset="0"/>
              </a:rPr>
              <a:t>(ii) friend of friend queries, </a:t>
            </a:r>
          </a:p>
          <a:p>
            <a:pPr marL="0" indent="0" algn="just">
              <a:lnSpc>
                <a:spcPct val="150000"/>
              </a:lnSpc>
              <a:buNone/>
            </a:pPr>
            <a:r>
              <a:rPr lang="en-GB" sz="2200" dirty="0">
                <a:latin typeface="Verdana" panose="020B0604030504040204" pitchFamily="34" charset="0"/>
                <a:ea typeface="Verdana" panose="020B0604030504040204" pitchFamily="34" charset="0"/>
                <a:cs typeface="Verdana" panose="020B0604030504040204" pitchFamily="34" charset="0"/>
              </a:rPr>
              <a:t>(iii) rule checking and [Finite Automata Theory]</a:t>
            </a:r>
          </a:p>
          <a:p>
            <a:pPr marL="0" indent="0" algn="just">
              <a:lnSpc>
                <a:spcPct val="150000"/>
              </a:lnSpc>
              <a:buNone/>
            </a:pPr>
            <a:r>
              <a:rPr lang="en-GB" sz="2200" dirty="0">
                <a:latin typeface="Verdana" panose="020B0604030504040204" pitchFamily="34" charset="0"/>
                <a:ea typeface="Verdana" panose="020B0604030504040204" pitchFamily="34" charset="0"/>
                <a:cs typeface="Verdana" panose="020B0604030504040204" pitchFamily="34" charset="0"/>
              </a:rPr>
              <a:t>(iv) Pattern matching. </a:t>
            </a:r>
          </a:p>
          <a:p>
            <a:pPr marL="0" indent="0" algn="just">
              <a:lnSpc>
                <a:spcPct val="150000"/>
              </a:lnSpc>
              <a:buNone/>
            </a:pPr>
            <a:r>
              <a:rPr lang="en-GB" sz="2200" b="1" dirty="0">
                <a:latin typeface="Verdana" panose="020B0604030504040204" pitchFamily="34" charset="0"/>
                <a:ea typeface="Verdana" panose="020B0604030504040204" pitchFamily="34" charset="0"/>
                <a:cs typeface="Verdana" panose="020B0604030504040204" pitchFamily="34" charset="0"/>
              </a:rPr>
              <a:t>Limitations of Graph Data Base:</a:t>
            </a:r>
          </a:p>
          <a:p>
            <a:pPr algn="just">
              <a:lnSpc>
                <a:spcPct val="150000"/>
              </a:lnSpc>
            </a:pPr>
            <a:r>
              <a:rPr lang="en-GB" sz="2200" dirty="0">
                <a:latin typeface="Verdana" panose="020B0604030504040204" pitchFamily="34" charset="0"/>
                <a:ea typeface="Verdana" panose="020B0604030504040204" pitchFamily="34" charset="0"/>
                <a:cs typeface="Verdana" panose="020B0604030504040204" pitchFamily="34" charset="0"/>
              </a:rPr>
              <a:t>Graph databases have </a:t>
            </a:r>
            <a:r>
              <a:rPr lang="en-GB" sz="2200" b="1" dirty="0">
                <a:latin typeface="Verdana" panose="020B0604030504040204" pitchFamily="34" charset="0"/>
                <a:ea typeface="Verdana" panose="020B0604030504040204" pitchFamily="34" charset="0"/>
                <a:cs typeface="Verdana" panose="020B0604030504040204" pitchFamily="34" charset="0"/>
              </a:rPr>
              <a:t>poor scalability</a:t>
            </a:r>
            <a:r>
              <a:rPr lang="en-GB" sz="2200" dirty="0">
                <a:latin typeface="Verdana" panose="020B0604030504040204" pitchFamily="34" charset="0"/>
                <a:ea typeface="Verdana" panose="020B0604030504040204" pitchFamily="34" charset="0"/>
                <a:cs typeface="Verdana" panose="020B0604030504040204" pitchFamily="34" charset="0"/>
              </a:rPr>
              <a:t>. </a:t>
            </a:r>
          </a:p>
          <a:p>
            <a:pPr algn="just">
              <a:lnSpc>
                <a:spcPct val="150000"/>
              </a:lnSpc>
            </a:pPr>
            <a:r>
              <a:rPr lang="en-GB" sz="2200" dirty="0">
                <a:latin typeface="Verdana" panose="020B0604030504040204" pitchFamily="34" charset="0"/>
                <a:ea typeface="Verdana" panose="020B0604030504040204" pitchFamily="34" charset="0"/>
                <a:cs typeface="Verdana" panose="020B0604030504040204" pitchFamily="34" charset="0"/>
              </a:rPr>
              <a:t>They are </a:t>
            </a:r>
            <a:r>
              <a:rPr lang="en-GB" sz="2200" b="1" dirty="0">
                <a:latin typeface="Verdana" panose="020B0604030504040204" pitchFamily="34" charset="0"/>
                <a:ea typeface="Verdana" panose="020B0604030504040204" pitchFamily="34" charset="0"/>
                <a:cs typeface="Verdana" panose="020B0604030504040204" pitchFamily="34" charset="0"/>
              </a:rPr>
              <a:t>difficult to scale out on multiple servers</a:t>
            </a:r>
            <a:r>
              <a:rPr lang="en-GB" sz="2200" dirty="0">
                <a:latin typeface="Verdana" panose="020B0604030504040204" pitchFamily="34" charset="0"/>
                <a:ea typeface="Verdana" panose="020B0604030504040204" pitchFamily="34" charset="0"/>
                <a:cs typeface="Verdana" panose="020B0604030504040204" pitchFamily="34" charset="0"/>
              </a:rPr>
              <a:t>. This is due to the close connectivity feature of each node in the graph. </a:t>
            </a:r>
          </a:p>
          <a:p>
            <a:pPr algn="just">
              <a:lnSpc>
                <a:spcPct val="150000"/>
              </a:lnSpc>
            </a:pPr>
            <a:r>
              <a:rPr lang="en-GB" sz="2200" dirty="0">
                <a:latin typeface="Verdana" panose="020B0604030504040204" pitchFamily="34" charset="0"/>
                <a:ea typeface="Verdana" panose="020B0604030504040204" pitchFamily="34" charset="0"/>
                <a:cs typeface="Verdana" panose="020B0604030504040204" pitchFamily="34" charset="0"/>
              </a:rPr>
              <a:t>Write operations to multiple servers and graph queries that span multiple nodes, can be complex to implement.</a:t>
            </a:r>
            <a:endParaRPr lang="en-US" sz="2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87982226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477" y="195943"/>
            <a:ext cx="11941791" cy="5952808"/>
          </a:xfrm>
        </p:spPr>
        <p:txBody>
          <a:bodyPr>
            <a:normAutofit/>
          </a:bodyPr>
          <a:lstStyle/>
          <a:p>
            <a:pPr marL="0" indent="0" algn="just">
              <a:lnSpc>
                <a:spcPct val="150000"/>
              </a:lnSpc>
              <a:buNone/>
            </a:pPr>
            <a:r>
              <a:rPr lang="en-GB" sz="2200" b="1" dirty="0">
                <a:latin typeface="Verdana" panose="020B0604030504040204" pitchFamily="34" charset="0"/>
                <a:ea typeface="Verdana" panose="020B0604030504040204" pitchFamily="34" charset="0"/>
                <a:cs typeface="Verdana" panose="020B0604030504040204" pitchFamily="34" charset="0"/>
              </a:rPr>
              <a:t>Examples of graph DBs are </a:t>
            </a:r>
          </a:p>
          <a:p>
            <a:pPr marL="0" indent="0" algn="just">
              <a:lnSpc>
                <a:spcPct val="150000"/>
              </a:lnSpc>
              <a:buNone/>
            </a:pPr>
            <a:r>
              <a:rPr lang="en-GB" sz="2200" dirty="0">
                <a:latin typeface="Verdana" panose="020B0604030504040204" pitchFamily="34" charset="0"/>
                <a:ea typeface="Verdana" panose="020B0604030504040204" pitchFamily="34" charset="0"/>
                <a:cs typeface="Verdana" panose="020B0604030504040204" pitchFamily="34" charset="0"/>
              </a:rPr>
              <a:t>Neo4J, </a:t>
            </a:r>
          </a:p>
          <a:p>
            <a:pPr marL="0" indent="0" algn="just">
              <a:lnSpc>
                <a:spcPct val="150000"/>
              </a:lnSpc>
              <a:buNone/>
            </a:pPr>
            <a:r>
              <a:rPr lang="en-GB" sz="2200" dirty="0" err="1">
                <a:latin typeface="Verdana" panose="020B0604030504040204" pitchFamily="34" charset="0"/>
                <a:ea typeface="Verdana" panose="020B0604030504040204" pitchFamily="34" charset="0"/>
                <a:cs typeface="Verdana" panose="020B0604030504040204" pitchFamily="34" charset="0"/>
              </a:rPr>
              <a:t>AllegroGraph</a:t>
            </a:r>
            <a:r>
              <a:rPr lang="en-GB" sz="2200" dirty="0">
                <a:latin typeface="Verdana" panose="020B0604030504040204" pitchFamily="34" charset="0"/>
                <a:ea typeface="Verdana" panose="020B0604030504040204" pitchFamily="34" charset="0"/>
                <a:cs typeface="Verdana" panose="020B0604030504040204" pitchFamily="34" charset="0"/>
              </a:rPr>
              <a:t>, </a:t>
            </a:r>
          </a:p>
          <a:p>
            <a:pPr marL="0" indent="0" algn="just">
              <a:lnSpc>
                <a:spcPct val="150000"/>
              </a:lnSpc>
              <a:buNone/>
            </a:pPr>
            <a:r>
              <a:rPr lang="en-GB" sz="2200" dirty="0" err="1">
                <a:latin typeface="Verdana" panose="020B0604030504040204" pitchFamily="34" charset="0"/>
                <a:ea typeface="Verdana" panose="020B0604030504040204" pitchFamily="34" charset="0"/>
                <a:cs typeface="Verdana" panose="020B0604030504040204" pitchFamily="34" charset="0"/>
              </a:rPr>
              <a:t>HyperGraph</a:t>
            </a:r>
            <a:r>
              <a:rPr lang="en-GB" sz="2200" dirty="0">
                <a:latin typeface="Verdana" panose="020B0604030504040204" pitchFamily="34" charset="0"/>
                <a:ea typeface="Verdana" panose="020B0604030504040204" pitchFamily="34" charset="0"/>
                <a:cs typeface="Verdana" panose="020B0604030504040204" pitchFamily="34" charset="0"/>
              </a:rPr>
              <a:t>, </a:t>
            </a:r>
          </a:p>
          <a:p>
            <a:pPr marL="0" indent="0" algn="just">
              <a:lnSpc>
                <a:spcPct val="150000"/>
              </a:lnSpc>
              <a:buNone/>
            </a:pPr>
            <a:r>
              <a:rPr lang="en-GB" sz="2200" dirty="0">
                <a:latin typeface="Verdana" panose="020B0604030504040204" pitchFamily="34" charset="0"/>
                <a:ea typeface="Verdana" panose="020B0604030504040204" pitchFamily="34" charset="0"/>
                <a:cs typeface="Verdana" panose="020B0604030504040204" pitchFamily="34" charset="0"/>
              </a:rPr>
              <a:t>Infinite Graph, </a:t>
            </a:r>
          </a:p>
          <a:p>
            <a:pPr marL="0" indent="0" algn="just">
              <a:lnSpc>
                <a:spcPct val="150000"/>
              </a:lnSpc>
              <a:buNone/>
            </a:pPr>
            <a:r>
              <a:rPr lang="en-GB" sz="2200" dirty="0">
                <a:latin typeface="Verdana" panose="020B0604030504040204" pitchFamily="34" charset="0"/>
                <a:ea typeface="Verdana" panose="020B0604030504040204" pitchFamily="34" charset="0"/>
                <a:cs typeface="Verdana" panose="020B0604030504040204" pitchFamily="34" charset="0"/>
              </a:rPr>
              <a:t>Titan </a:t>
            </a:r>
          </a:p>
          <a:p>
            <a:pPr marL="0" indent="0" algn="just">
              <a:lnSpc>
                <a:spcPct val="150000"/>
              </a:lnSpc>
              <a:buNone/>
            </a:pPr>
            <a:r>
              <a:rPr lang="en-GB" sz="2200" dirty="0">
                <a:latin typeface="Verdana" panose="020B0604030504040204" pitchFamily="34" charset="0"/>
                <a:ea typeface="Verdana" panose="020B0604030504040204" pitchFamily="34" charset="0"/>
                <a:cs typeface="Verdana" panose="020B0604030504040204" pitchFamily="34" charset="0"/>
              </a:rPr>
              <a:t>and </a:t>
            </a:r>
            <a:r>
              <a:rPr lang="en-GB" sz="2200" dirty="0" err="1">
                <a:latin typeface="Verdana" panose="020B0604030504040204" pitchFamily="34" charset="0"/>
                <a:ea typeface="Verdana" panose="020B0604030504040204" pitchFamily="34" charset="0"/>
                <a:cs typeface="Verdana" panose="020B0604030504040204" pitchFamily="34" charset="0"/>
              </a:rPr>
              <a:t>FlockDB</a:t>
            </a:r>
            <a:r>
              <a:rPr lang="en-GB" sz="2200" dirty="0">
                <a:latin typeface="Verdana" panose="020B0604030504040204" pitchFamily="34" charset="0"/>
                <a:ea typeface="Verdana" panose="020B0604030504040204" pitchFamily="34" charset="0"/>
                <a:cs typeface="Verdana" panose="020B0604030504040204" pitchFamily="34" charset="0"/>
              </a:rPr>
              <a:t>.</a:t>
            </a:r>
            <a:endParaRPr lang="en-US" sz="2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68672717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GB" dirty="0">
                <a:solidFill>
                  <a:srgbClr val="C00000"/>
                </a:solidFill>
                <a:latin typeface="Verdana" panose="020B0604030504040204" pitchFamily="34" charset="0"/>
                <a:ea typeface="Verdana" panose="020B0604030504040204" pitchFamily="34" charset="0"/>
                <a:cs typeface="Verdana" panose="020B0604030504040204" pitchFamily="34" charset="0"/>
              </a:rPr>
              <a:t>3.4 NOSQL TO MANAGE BIG DATA</a:t>
            </a:r>
            <a:endParaRPr lang="en-US" dirty="0">
              <a:solidFill>
                <a:srgbClr val="C00000"/>
              </a:solidFill>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136477" y="952461"/>
            <a:ext cx="11941791" cy="5196290"/>
          </a:xfrm>
        </p:spPr>
        <p:txBody>
          <a:bodyPr>
            <a:normAutofit fontScale="92500"/>
          </a:bodyPr>
          <a:lstStyle/>
          <a:p>
            <a:pPr marL="0" indent="0" algn="just">
              <a:lnSpc>
                <a:spcPct val="150000"/>
              </a:lnSpc>
              <a:buNone/>
            </a:pPr>
            <a:r>
              <a:rPr lang="en-GB" sz="2200" b="1" dirty="0">
                <a:latin typeface="Verdana" panose="020B0604030504040204" pitchFamily="34" charset="0"/>
                <a:ea typeface="Verdana" panose="020B0604030504040204" pitchFamily="34" charset="0"/>
                <a:cs typeface="Verdana" panose="020B0604030504040204" pitchFamily="34" charset="0"/>
              </a:rPr>
              <a:t>Using NoSQL to Manage Big Data</a:t>
            </a:r>
          </a:p>
          <a:p>
            <a:pPr marL="0" indent="0" algn="just">
              <a:lnSpc>
                <a:spcPct val="150000"/>
              </a:lnSpc>
              <a:buNone/>
            </a:pPr>
            <a:r>
              <a:rPr lang="en-GB" sz="2200" dirty="0">
                <a:latin typeface="Verdana" panose="020B0604030504040204" pitchFamily="34" charset="0"/>
                <a:ea typeface="Verdana" panose="020B0604030504040204" pitchFamily="34" charset="0"/>
                <a:cs typeface="Verdana" panose="020B0604030504040204" pitchFamily="34" charset="0"/>
              </a:rPr>
              <a:t>NoSQL </a:t>
            </a:r>
          </a:p>
          <a:p>
            <a:pPr marL="514350" indent="-514350" algn="just">
              <a:lnSpc>
                <a:spcPct val="150000"/>
              </a:lnSpc>
              <a:buAutoNum type="romanLcParenBoth"/>
            </a:pPr>
            <a:r>
              <a:rPr lang="en-GB" sz="2200" b="1" dirty="0">
                <a:latin typeface="Verdana" panose="020B0604030504040204" pitchFamily="34" charset="0"/>
                <a:ea typeface="Verdana" panose="020B0604030504040204" pitchFamily="34" charset="0"/>
                <a:cs typeface="Verdana" panose="020B0604030504040204" pitchFamily="34" charset="0"/>
              </a:rPr>
              <a:t>limits the support for Join queries</a:t>
            </a:r>
            <a:r>
              <a:rPr lang="en-GB" sz="2200" dirty="0">
                <a:latin typeface="Verdana" panose="020B0604030504040204" pitchFamily="34" charset="0"/>
                <a:ea typeface="Verdana" panose="020B0604030504040204" pitchFamily="34" charset="0"/>
                <a:cs typeface="Verdana" panose="020B0604030504040204" pitchFamily="34" charset="0"/>
              </a:rPr>
              <a:t>, supports </a:t>
            </a:r>
            <a:r>
              <a:rPr lang="en-GB" sz="2200" b="1" dirty="0">
                <a:latin typeface="Verdana" panose="020B0604030504040204" pitchFamily="34" charset="0"/>
                <a:ea typeface="Verdana" panose="020B0604030504040204" pitchFamily="34" charset="0"/>
                <a:cs typeface="Verdana" panose="020B0604030504040204" pitchFamily="34" charset="0"/>
              </a:rPr>
              <a:t>sparse matrix like columnar-family,</a:t>
            </a:r>
            <a:r>
              <a:rPr lang="en-GB" sz="2200" dirty="0">
                <a:latin typeface="Verdana" panose="020B0604030504040204" pitchFamily="34" charset="0"/>
                <a:ea typeface="Verdana" panose="020B0604030504040204" pitchFamily="34" charset="0"/>
                <a:cs typeface="Verdana" panose="020B0604030504040204" pitchFamily="34" charset="0"/>
              </a:rPr>
              <a:t> </a:t>
            </a:r>
          </a:p>
          <a:p>
            <a:pPr marL="514350" indent="-514350" algn="just">
              <a:lnSpc>
                <a:spcPct val="150000"/>
              </a:lnSpc>
              <a:buAutoNum type="romanLcParenBoth"/>
            </a:pPr>
            <a:r>
              <a:rPr lang="en-GB" sz="2200" dirty="0">
                <a:latin typeface="Verdana" panose="020B0604030504040204" pitchFamily="34" charset="0"/>
                <a:ea typeface="Verdana" panose="020B0604030504040204" pitchFamily="34" charset="0"/>
                <a:cs typeface="Verdana" panose="020B0604030504040204" pitchFamily="34" charset="0"/>
              </a:rPr>
              <a:t>Has characteristics of </a:t>
            </a:r>
            <a:r>
              <a:rPr lang="en-GB" sz="2200" b="1" dirty="0">
                <a:latin typeface="Verdana" panose="020B0604030504040204" pitchFamily="34" charset="0"/>
                <a:ea typeface="Verdana" panose="020B0604030504040204" pitchFamily="34" charset="0"/>
                <a:cs typeface="Verdana" panose="020B0604030504040204" pitchFamily="34" charset="0"/>
              </a:rPr>
              <a:t>easy creation and high processing speed</a:t>
            </a:r>
            <a:r>
              <a:rPr lang="en-GB" sz="2200" dirty="0">
                <a:latin typeface="Verdana" panose="020B0604030504040204" pitchFamily="34" charset="0"/>
                <a:ea typeface="Verdana" panose="020B0604030504040204" pitchFamily="34" charset="0"/>
                <a:cs typeface="Verdana" panose="020B0604030504040204" pitchFamily="34" charset="0"/>
              </a:rPr>
              <a:t>, scalability and storability of much higher magnitude of data (terabytes and petabytes).</a:t>
            </a:r>
          </a:p>
          <a:p>
            <a:pPr marL="0" indent="0" algn="just">
              <a:lnSpc>
                <a:spcPct val="150000"/>
              </a:lnSpc>
              <a:buNone/>
            </a:pPr>
            <a:r>
              <a:rPr lang="en-GB" sz="2200" dirty="0">
                <a:latin typeface="Verdana" panose="020B0604030504040204" pitchFamily="34" charset="0"/>
                <a:ea typeface="Verdana" panose="020B0604030504040204" pitchFamily="34" charset="0"/>
                <a:cs typeface="Verdana" panose="020B0604030504040204" pitchFamily="34" charset="0"/>
              </a:rPr>
              <a:t>(iii) </a:t>
            </a:r>
            <a:r>
              <a:rPr lang="en-GB" sz="2200" b="1" dirty="0">
                <a:latin typeface="Verdana" panose="020B0604030504040204" pitchFamily="34" charset="0"/>
                <a:ea typeface="Verdana" panose="020B0604030504040204" pitchFamily="34" charset="0"/>
                <a:cs typeface="Verdana" panose="020B0604030504040204" pitchFamily="34" charset="0"/>
              </a:rPr>
              <a:t>NoSQL sacrifices the support of ACID properties</a:t>
            </a:r>
            <a:r>
              <a:rPr lang="en-GB" sz="2200" dirty="0">
                <a:latin typeface="Verdana" panose="020B0604030504040204" pitchFamily="34" charset="0"/>
                <a:ea typeface="Verdana" panose="020B0604030504040204" pitchFamily="34" charset="0"/>
                <a:cs typeface="Verdana" panose="020B0604030504040204" pitchFamily="34" charset="0"/>
              </a:rPr>
              <a:t>, and instead </a:t>
            </a:r>
            <a:r>
              <a:rPr lang="en-GB" sz="2200" b="1" dirty="0">
                <a:latin typeface="Verdana" panose="020B0604030504040204" pitchFamily="34" charset="0"/>
                <a:ea typeface="Verdana" panose="020B0604030504040204" pitchFamily="34" charset="0"/>
                <a:cs typeface="Verdana" panose="020B0604030504040204" pitchFamily="34" charset="0"/>
              </a:rPr>
              <a:t>supports CAP and    </a:t>
            </a:r>
          </a:p>
          <a:p>
            <a:pPr marL="0" indent="0" algn="just">
              <a:lnSpc>
                <a:spcPct val="150000"/>
              </a:lnSpc>
              <a:buNone/>
            </a:pPr>
            <a:r>
              <a:rPr lang="en-GB" sz="2200" b="1" dirty="0">
                <a:latin typeface="Verdana" panose="020B0604030504040204" pitchFamily="34" charset="0"/>
                <a:ea typeface="Verdana" panose="020B0604030504040204" pitchFamily="34" charset="0"/>
                <a:cs typeface="Verdana" panose="020B0604030504040204" pitchFamily="34" charset="0"/>
              </a:rPr>
              <a:t>      BASE properties.</a:t>
            </a:r>
          </a:p>
          <a:p>
            <a:pPr marL="0" indent="0" algn="just">
              <a:lnSpc>
                <a:spcPct val="150000"/>
              </a:lnSpc>
              <a:buNone/>
            </a:pPr>
            <a:r>
              <a:rPr lang="en-GB" sz="2200" dirty="0">
                <a:latin typeface="Verdana" panose="020B0604030504040204" pitchFamily="34" charset="0"/>
                <a:ea typeface="Verdana" panose="020B0604030504040204" pitchFamily="34" charset="0"/>
                <a:cs typeface="Verdana" panose="020B0604030504040204" pitchFamily="34" charset="0"/>
              </a:rPr>
              <a:t>(iv) NoSQL data processing </a:t>
            </a:r>
            <a:r>
              <a:rPr lang="en-GB" sz="2200" b="1" dirty="0">
                <a:latin typeface="Verdana" panose="020B0604030504040204" pitchFamily="34" charset="0"/>
                <a:ea typeface="Verdana" panose="020B0604030504040204" pitchFamily="34" charset="0"/>
                <a:cs typeface="Verdana" panose="020B0604030504040204" pitchFamily="34" charset="0"/>
              </a:rPr>
              <a:t>scales horizontally as well vertically.</a:t>
            </a: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08937628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209" y="0"/>
            <a:ext cx="11941791" cy="1023582"/>
          </a:xfrm>
        </p:spPr>
        <p:txBody>
          <a:bodyPr>
            <a:normAutofit fontScale="90000"/>
          </a:bodyPr>
          <a:lstStyle/>
          <a:p>
            <a:pPr algn="ctr"/>
            <a:r>
              <a:rPr lang="en-GB" dirty="0">
                <a:solidFill>
                  <a:srgbClr val="C00000"/>
                </a:solidFill>
                <a:latin typeface="Verdana" panose="020B0604030504040204" pitchFamily="34" charset="0"/>
                <a:ea typeface="Verdana" panose="020B0604030504040204" pitchFamily="34" charset="0"/>
                <a:cs typeface="Verdana" panose="020B0604030504040204" pitchFamily="34" charset="0"/>
              </a:rPr>
              <a:t>Characteristics of Big Data NoSQL solution are:</a:t>
            </a:r>
            <a:endParaRPr lang="en-US" dirty="0">
              <a:solidFill>
                <a:srgbClr val="C00000"/>
              </a:solidFill>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136477" y="952461"/>
            <a:ext cx="11941791" cy="5196290"/>
          </a:xfrm>
        </p:spPr>
        <p:txBody>
          <a:bodyPr>
            <a:normAutofit/>
          </a:bodyPr>
          <a:lstStyle/>
          <a:p>
            <a:pPr marL="0" indent="0" algn="just">
              <a:lnSpc>
                <a:spcPct val="150000"/>
              </a:lnSpc>
              <a:buNone/>
            </a:pPr>
            <a:r>
              <a:rPr lang="en-GB" sz="2200" b="1" dirty="0">
                <a:latin typeface="Verdana" panose="020B0604030504040204" pitchFamily="34" charset="0"/>
                <a:ea typeface="Verdana" panose="020B0604030504040204" pitchFamily="34" charset="0"/>
                <a:cs typeface="Verdana" panose="020B0604030504040204" pitchFamily="34" charset="0"/>
              </a:rPr>
              <a:t>1.	High and easy scalability: </a:t>
            </a:r>
            <a:r>
              <a:rPr lang="en-GB" sz="2200" dirty="0">
                <a:latin typeface="Verdana" panose="020B0604030504040204" pitchFamily="34" charset="0"/>
                <a:ea typeface="Verdana" panose="020B0604030504040204" pitchFamily="34" charset="0"/>
                <a:cs typeface="Verdana" panose="020B0604030504040204" pitchFamily="34" charset="0"/>
              </a:rPr>
              <a:t>NoSQL data stores are designed to expand horizontally. Horizontal scaling means that scaling out by adding more machines as data nodes (servers) into the pool of resources (processing, memory, network connections). The design scales out using multi-utility cloud services.</a:t>
            </a:r>
          </a:p>
          <a:p>
            <a:pPr marL="0" indent="0" algn="just">
              <a:lnSpc>
                <a:spcPct val="150000"/>
              </a:lnSpc>
              <a:buNone/>
            </a:pPr>
            <a:r>
              <a:rPr lang="en-GB" sz="2200" b="1" dirty="0">
                <a:latin typeface="Verdana" panose="020B0604030504040204" pitchFamily="34" charset="0"/>
                <a:ea typeface="Verdana" panose="020B0604030504040204" pitchFamily="34" charset="0"/>
                <a:cs typeface="Verdana" panose="020B0604030504040204" pitchFamily="34" charset="0"/>
              </a:rPr>
              <a:t>2.	Support to replication: </a:t>
            </a:r>
            <a:r>
              <a:rPr lang="en-GB" sz="2200" dirty="0">
                <a:latin typeface="Verdana" panose="020B0604030504040204" pitchFamily="34" charset="0"/>
                <a:ea typeface="Verdana" panose="020B0604030504040204" pitchFamily="34" charset="0"/>
                <a:cs typeface="Verdana" panose="020B0604030504040204" pitchFamily="34" charset="0"/>
              </a:rPr>
              <a:t>Multiple copies of data store across multiple nodes of a cluster. This ensures high availability, partition, reliability and fault tolerance.</a:t>
            </a:r>
          </a:p>
          <a:p>
            <a:pPr marL="0" indent="0" algn="just">
              <a:lnSpc>
                <a:spcPct val="150000"/>
              </a:lnSpc>
              <a:buNone/>
            </a:pPr>
            <a:r>
              <a:rPr lang="en-GB" sz="2200" b="1" dirty="0">
                <a:latin typeface="Verdana" panose="020B0604030504040204" pitchFamily="34" charset="0"/>
                <a:ea typeface="Verdana" panose="020B0604030504040204" pitchFamily="34" charset="0"/>
                <a:cs typeface="Verdana" panose="020B0604030504040204" pitchFamily="34" charset="0"/>
              </a:rPr>
              <a:t>3.	Distributable: </a:t>
            </a:r>
            <a:r>
              <a:rPr lang="en-GB" sz="2200" dirty="0">
                <a:latin typeface="Verdana" panose="020B0604030504040204" pitchFamily="34" charset="0"/>
                <a:ea typeface="Verdana" panose="020B0604030504040204" pitchFamily="34" charset="0"/>
                <a:cs typeface="Verdana" panose="020B0604030504040204" pitchFamily="34" charset="0"/>
              </a:rPr>
              <a:t>Big Data solutions permit </a:t>
            </a:r>
            <a:r>
              <a:rPr lang="en-GB" sz="2200" b="1" dirty="0" err="1">
                <a:latin typeface="Verdana" panose="020B0604030504040204" pitchFamily="34" charset="0"/>
                <a:ea typeface="Verdana" panose="020B0604030504040204" pitchFamily="34" charset="0"/>
                <a:cs typeface="Verdana" panose="020B0604030504040204" pitchFamily="34" charset="0"/>
              </a:rPr>
              <a:t>sharding</a:t>
            </a:r>
            <a:r>
              <a:rPr lang="en-GB" sz="2200" b="1" dirty="0">
                <a:latin typeface="Verdana" panose="020B0604030504040204" pitchFamily="34" charset="0"/>
                <a:ea typeface="Verdana" panose="020B0604030504040204" pitchFamily="34" charset="0"/>
                <a:cs typeface="Verdana" panose="020B0604030504040204" pitchFamily="34" charset="0"/>
              </a:rPr>
              <a:t> and distributing of shards </a:t>
            </a:r>
            <a:r>
              <a:rPr lang="en-GB" sz="2200" dirty="0">
                <a:latin typeface="Verdana" panose="020B0604030504040204" pitchFamily="34" charset="0"/>
                <a:ea typeface="Verdana" panose="020B0604030504040204" pitchFamily="34" charset="0"/>
                <a:cs typeface="Verdana" panose="020B0604030504040204" pitchFamily="34" charset="0"/>
              </a:rPr>
              <a:t>on multiple clusters which enhances performance and throughput.</a:t>
            </a:r>
          </a:p>
        </p:txBody>
      </p:sp>
    </p:spTree>
    <p:extLst>
      <p:ext uri="{BB962C8B-B14F-4D97-AF65-F5344CB8AC3E}">
        <p14:creationId xmlns:p14="http://schemas.microsoft.com/office/powerpoint/2010/main" val="268609420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477" y="206829"/>
            <a:ext cx="11941791" cy="5941922"/>
          </a:xfrm>
        </p:spPr>
        <p:txBody>
          <a:bodyPr>
            <a:normAutofit fontScale="92500" lnSpcReduction="10000"/>
          </a:bodyPr>
          <a:lstStyle/>
          <a:p>
            <a:pPr marL="0" indent="0" algn="just">
              <a:lnSpc>
                <a:spcPct val="150000"/>
              </a:lnSpc>
              <a:buNone/>
            </a:pPr>
            <a:r>
              <a:rPr lang="en-GB" sz="2200" b="1" dirty="0">
                <a:latin typeface="Verdana" panose="020B0604030504040204" pitchFamily="34" charset="0"/>
                <a:ea typeface="Verdana" panose="020B0604030504040204" pitchFamily="34" charset="0"/>
                <a:cs typeface="Verdana" panose="020B0604030504040204" pitchFamily="34" charset="0"/>
              </a:rPr>
              <a:t>4.	Usages of NoSQL servers </a:t>
            </a:r>
            <a:r>
              <a:rPr lang="en-GB" sz="2200" dirty="0">
                <a:latin typeface="Verdana" panose="020B0604030504040204" pitchFamily="34" charset="0"/>
                <a:ea typeface="Verdana" panose="020B0604030504040204" pitchFamily="34" charset="0"/>
                <a:cs typeface="Verdana" panose="020B0604030504040204" pitchFamily="34" charset="0"/>
              </a:rPr>
              <a:t>which are less expensive. NoSQL data stores require less management efforts. It supports many features like automatic repair, easier data distribution and simpler data models that makes database administrator (DBA) and tuning requirements less stringent.</a:t>
            </a:r>
          </a:p>
          <a:p>
            <a:pPr marL="0" indent="0" algn="just">
              <a:lnSpc>
                <a:spcPct val="150000"/>
              </a:lnSpc>
              <a:buNone/>
            </a:pPr>
            <a:r>
              <a:rPr lang="en-GB" sz="2200" b="1" dirty="0">
                <a:latin typeface="Verdana" panose="020B0604030504040204" pitchFamily="34" charset="0"/>
                <a:ea typeface="Verdana" panose="020B0604030504040204" pitchFamily="34" charset="0"/>
                <a:cs typeface="Verdana" panose="020B0604030504040204" pitchFamily="34" charset="0"/>
              </a:rPr>
              <a:t>5.	Usages of open-source tools: </a:t>
            </a:r>
            <a:r>
              <a:rPr lang="en-GB" sz="2200" dirty="0">
                <a:latin typeface="Verdana" panose="020B0604030504040204" pitchFamily="34" charset="0"/>
                <a:ea typeface="Verdana" panose="020B0604030504040204" pitchFamily="34" charset="0"/>
                <a:cs typeface="Verdana" panose="020B0604030504040204" pitchFamily="34" charset="0"/>
              </a:rPr>
              <a:t>NoSQL data stores are cheap and open source. Database implementation is easy and typically uses cheap servers to manage the exploding data and transaction while RDBMS databases are expensive and use big servers and storage systems. So, cost per gigabyte data store and processing of that data can be many times less than the cost of RDBMS.</a:t>
            </a:r>
          </a:p>
          <a:p>
            <a:pPr marL="0" indent="0" algn="just">
              <a:lnSpc>
                <a:spcPct val="150000"/>
              </a:lnSpc>
              <a:buNone/>
            </a:pPr>
            <a:r>
              <a:rPr lang="en-GB" sz="2200" b="1" dirty="0">
                <a:latin typeface="Verdana" panose="020B0604030504040204" pitchFamily="34" charset="0"/>
                <a:ea typeface="Verdana" panose="020B0604030504040204" pitchFamily="34" charset="0"/>
                <a:cs typeface="Verdana" panose="020B0604030504040204" pitchFamily="34" charset="0"/>
              </a:rPr>
              <a:t>6.	Support to schema-less data model: </a:t>
            </a:r>
            <a:r>
              <a:rPr lang="en-GB" sz="2200" dirty="0">
                <a:latin typeface="Verdana" panose="020B0604030504040204" pitchFamily="34" charset="0"/>
                <a:ea typeface="Verdana" panose="020B0604030504040204" pitchFamily="34" charset="0"/>
                <a:cs typeface="Verdana" panose="020B0604030504040204" pitchFamily="34" charset="0"/>
              </a:rPr>
              <a:t>NoSQL data store is schema less, so data can be inserted in a NoSQL data store without any predefined schema. So, the format or data model can be changed any time, without disruption of application. Managing the changes is a difficult problem in SQL.</a:t>
            </a:r>
          </a:p>
          <a:p>
            <a:pPr marL="0" indent="0" algn="just">
              <a:lnSpc>
                <a:spcPct val="150000"/>
              </a:lnSpc>
              <a:buNone/>
            </a:pPr>
            <a:endParaRPr lang="en-GB" sz="2200" dirty="0">
              <a:latin typeface="Verdana" panose="020B0604030504040204" pitchFamily="34" charset="0"/>
              <a:ea typeface="Verdana" panose="020B0604030504040204" pitchFamily="34" charset="0"/>
              <a:cs typeface="Verdana" panose="020B0604030504040204" pitchFamily="34" charset="0"/>
            </a:endParaRPr>
          </a:p>
          <a:p>
            <a:pPr marL="0" indent="0" algn="just">
              <a:lnSpc>
                <a:spcPct val="150000"/>
              </a:lnSpc>
              <a:buNone/>
            </a:pPr>
            <a:endParaRPr lang="en-GB" sz="2200" dirty="0">
              <a:latin typeface="Verdana" panose="020B0604030504040204" pitchFamily="34" charset="0"/>
              <a:ea typeface="Verdana" panose="020B0604030504040204" pitchFamily="34" charset="0"/>
              <a:cs typeface="Verdana" panose="020B0604030504040204" pitchFamily="34" charset="0"/>
            </a:endParaRP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42934382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477" y="952461"/>
            <a:ext cx="11941791" cy="5196290"/>
          </a:xfrm>
        </p:spPr>
        <p:txBody>
          <a:bodyPr>
            <a:normAutofit/>
          </a:bodyPr>
          <a:lstStyle/>
          <a:p>
            <a:pPr marL="0" indent="0" algn="just">
              <a:lnSpc>
                <a:spcPct val="150000"/>
              </a:lnSpc>
              <a:buNone/>
            </a:pPr>
            <a:r>
              <a:rPr lang="en-GB" sz="2200" b="1" dirty="0">
                <a:latin typeface="Verdana" panose="020B0604030504040204" pitchFamily="34" charset="0"/>
                <a:ea typeface="Verdana" panose="020B0604030504040204" pitchFamily="34" charset="0"/>
                <a:cs typeface="Verdana" panose="020B0604030504040204" pitchFamily="34" charset="0"/>
              </a:rPr>
              <a:t>7.	Support to integrated caching: </a:t>
            </a:r>
            <a:r>
              <a:rPr lang="en-GB" sz="2200" dirty="0">
                <a:latin typeface="Verdana" panose="020B0604030504040204" pitchFamily="34" charset="0"/>
                <a:ea typeface="Verdana" panose="020B0604030504040204" pitchFamily="34" charset="0"/>
                <a:cs typeface="Verdana" panose="020B0604030504040204" pitchFamily="34" charset="0"/>
              </a:rPr>
              <a:t>NoSQL data store support the caching in system memory. That increases output performance. SQL database needs a separate infrastructure for that.</a:t>
            </a:r>
          </a:p>
          <a:p>
            <a:pPr marL="0" indent="0" algn="just">
              <a:lnSpc>
                <a:spcPct val="150000"/>
              </a:lnSpc>
              <a:buNone/>
            </a:pPr>
            <a:r>
              <a:rPr lang="en-GB" sz="2200" b="1" dirty="0">
                <a:latin typeface="Verdana" panose="020B0604030504040204" pitchFamily="34" charset="0"/>
                <a:ea typeface="Verdana" panose="020B0604030504040204" pitchFamily="34" charset="0"/>
                <a:cs typeface="Verdana" panose="020B0604030504040204" pitchFamily="34" charset="0"/>
              </a:rPr>
              <a:t>8.	No inflexibility unlike the SQL/RDBMS</a:t>
            </a:r>
            <a:r>
              <a:rPr lang="en-GB" sz="2200" dirty="0">
                <a:latin typeface="Verdana" panose="020B0604030504040204" pitchFamily="34" charset="0"/>
                <a:ea typeface="Verdana" panose="020B0604030504040204" pitchFamily="34" charset="0"/>
                <a:cs typeface="Verdana" panose="020B0604030504040204" pitchFamily="34" charset="0"/>
              </a:rPr>
              <a:t>, NoSQL DBs are flexible (not rigid) and have no structured way of storing and manipulating data. SQL stores in the form of tables consisting of rows and columns. NoSQL data stores have flexibility in following ACID rules.</a:t>
            </a: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88057618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GB" dirty="0">
                <a:solidFill>
                  <a:srgbClr val="C00000"/>
                </a:solidFill>
                <a:latin typeface="Verdana" panose="020B0604030504040204" pitchFamily="34" charset="0"/>
                <a:ea typeface="Verdana" panose="020B0604030504040204" pitchFamily="34" charset="0"/>
                <a:cs typeface="Verdana" panose="020B0604030504040204" pitchFamily="34" charset="0"/>
              </a:rPr>
              <a:t>3.4.1.2 Types of Big Data Problems</a:t>
            </a:r>
            <a:endParaRPr lang="en-US" dirty="0">
              <a:solidFill>
                <a:srgbClr val="C00000"/>
              </a:solidFill>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136477" y="952461"/>
            <a:ext cx="11941791" cy="5196290"/>
          </a:xfrm>
        </p:spPr>
        <p:txBody>
          <a:bodyPr>
            <a:normAutofit fontScale="85000" lnSpcReduction="20000"/>
          </a:bodyPr>
          <a:lstStyle/>
          <a:p>
            <a:pPr marL="0" indent="0" algn="just">
              <a:lnSpc>
                <a:spcPct val="150000"/>
              </a:lnSpc>
              <a:buNone/>
            </a:pPr>
            <a:r>
              <a:rPr lang="en-GB" sz="2200" dirty="0">
                <a:latin typeface="Verdana" panose="020B0604030504040204" pitchFamily="34" charset="0"/>
                <a:ea typeface="Verdana" panose="020B0604030504040204" pitchFamily="34" charset="0"/>
                <a:cs typeface="Verdana" panose="020B0604030504040204" pitchFamily="34" charset="0"/>
              </a:rPr>
              <a:t>The following types of problems are faced using Big Data solutions.</a:t>
            </a:r>
          </a:p>
          <a:p>
            <a:pPr marL="0" indent="0" algn="just">
              <a:lnSpc>
                <a:spcPct val="150000"/>
              </a:lnSpc>
              <a:buNone/>
            </a:pPr>
            <a:r>
              <a:rPr lang="en-GB" sz="2200" dirty="0">
                <a:latin typeface="Verdana" panose="020B0604030504040204" pitchFamily="34" charset="0"/>
                <a:ea typeface="Verdana" panose="020B0604030504040204" pitchFamily="34" charset="0"/>
                <a:cs typeface="Verdana" panose="020B0604030504040204" pitchFamily="34" charset="0"/>
              </a:rPr>
              <a:t>1.	Big Data need the </a:t>
            </a:r>
            <a:r>
              <a:rPr lang="en-GB" sz="2200" b="1" dirty="0">
                <a:latin typeface="Verdana" panose="020B0604030504040204" pitchFamily="34" charset="0"/>
                <a:ea typeface="Verdana" panose="020B0604030504040204" pitchFamily="34" charset="0"/>
                <a:cs typeface="Verdana" panose="020B0604030504040204" pitchFamily="34" charset="0"/>
              </a:rPr>
              <a:t>scalable storage </a:t>
            </a:r>
            <a:r>
              <a:rPr lang="en-GB" sz="2200" dirty="0">
                <a:latin typeface="Verdana" panose="020B0604030504040204" pitchFamily="34" charset="0"/>
                <a:ea typeface="Verdana" panose="020B0604030504040204" pitchFamily="34" charset="0"/>
                <a:cs typeface="Verdana" panose="020B0604030504040204" pitchFamily="34" charset="0"/>
              </a:rPr>
              <a:t>and use of </a:t>
            </a:r>
            <a:r>
              <a:rPr lang="en-GB" sz="2200" b="1" dirty="0">
                <a:latin typeface="Verdana" panose="020B0604030504040204" pitchFamily="34" charset="0"/>
                <a:ea typeface="Verdana" panose="020B0604030504040204" pitchFamily="34" charset="0"/>
                <a:cs typeface="Verdana" panose="020B0604030504040204" pitchFamily="34" charset="0"/>
              </a:rPr>
              <a:t>distributed servers together as a 	cluster</a:t>
            </a:r>
            <a:r>
              <a:rPr lang="en-GB" sz="2200" dirty="0">
                <a:latin typeface="Verdana" panose="020B0604030504040204" pitchFamily="34" charset="0"/>
                <a:ea typeface="Verdana" panose="020B0604030504040204" pitchFamily="34" charset="0"/>
                <a:cs typeface="Verdana" panose="020B0604030504040204" pitchFamily="34" charset="0"/>
              </a:rPr>
              <a:t>. Therefore, the solutions must drop support for the database Joins</a:t>
            </a:r>
          </a:p>
          <a:p>
            <a:pPr marL="457200" indent="-457200" algn="just">
              <a:lnSpc>
                <a:spcPct val="150000"/>
              </a:lnSpc>
              <a:buAutoNum type="arabicPeriod" startAt="2"/>
            </a:pPr>
            <a:r>
              <a:rPr lang="en-GB" sz="2200" b="1" dirty="0">
                <a:latin typeface="Verdana" panose="020B0604030504040204" pitchFamily="34" charset="0"/>
                <a:ea typeface="Verdana" panose="020B0604030504040204" pitchFamily="34" charset="0"/>
                <a:cs typeface="Verdana" panose="020B0604030504040204" pitchFamily="34" charset="0"/>
              </a:rPr>
              <a:t>NoSQL database is open source </a:t>
            </a:r>
            <a:r>
              <a:rPr lang="en-GB" sz="2200" dirty="0">
                <a:latin typeface="Verdana" panose="020B0604030504040204" pitchFamily="34" charset="0"/>
                <a:ea typeface="Verdana" panose="020B0604030504040204" pitchFamily="34" charset="0"/>
                <a:cs typeface="Verdana" panose="020B0604030504040204" pitchFamily="34" charset="0"/>
              </a:rPr>
              <a:t>and that is its </a:t>
            </a:r>
            <a:r>
              <a:rPr lang="en-GB" sz="2200" b="1" dirty="0">
                <a:latin typeface="Verdana" panose="020B0604030504040204" pitchFamily="34" charset="0"/>
                <a:ea typeface="Verdana" panose="020B0604030504040204" pitchFamily="34" charset="0"/>
                <a:cs typeface="Verdana" panose="020B0604030504040204" pitchFamily="34" charset="0"/>
              </a:rPr>
              <a:t>greatest strength </a:t>
            </a:r>
            <a:r>
              <a:rPr lang="en-GB" sz="2200" dirty="0">
                <a:latin typeface="Verdana" panose="020B0604030504040204" pitchFamily="34" charset="0"/>
                <a:ea typeface="Verdana" panose="020B0604030504040204" pitchFamily="34" charset="0"/>
                <a:cs typeface="Verdana" panose="020B0604030504040204" pitchFamily="34" charset="0"/>
              </a:rPr>
              <a:t>but at the </a:t>
            </a:r>
            <a:r>
              <a:rPr lang="en-GB" sz="2200" b="1" dirty="0">
                <a:latin typeface="Verdana" panose="020B0604030504040204" pitchFamily="34" charset="0"/>
                <a:ea typeface="Verdana" panose="020B0604030504040204" pitchFamily="34" charset="0"/>
                <a:cs typeface="Verdana" panose="020B0604030504040204" pitchFamily="34" charset="0"/>
              </a:rPr>
              <a:t>same time its greatest weakness also </a:t>
            </a:r>
            <a:r>
              <a:rPr lang="en-GB" sz="2200" dirty="0">
                <a:latin typeface="Verdana" panose="020B0604030504040204" pitchFamily="34" charset="0"/>
                <a:ea typeface="Verdana" panose="020B0604030504040204" pitchFamily="34" charset="0"/>
                <a:cs typeface="Verdana" panose="020B0604030504040204" pitchFamily="34" charset="0"/>
              </a:rPr>
              <a:t>because there are not many defined standards for NoSQL data stores. Hence, no two NoSQL data stores are equal.</a:t>
            </a:r>
          </a:p>
          <a:p>
            <a:pPr marL="0" indent="0" algn="just">
              <a:lnSpc>
                <a:spcPct val="150000"/>
              </a:lnSpc>
              <a:buNone/>
            </a:pPr>
            <a:r>
              <a:rPr lang="en-GB" sz="2200" dirty="0">
                <a:latin typeface="Verdana" panose="020B0604030504040204" pitchFamily="34" charset="0"/>
                <a:ea typeface="Verdana" panose="020B0604030504040204" pitchFamily="34" charset="0"/>
                <a:cs typeface="Verdana" panose="020B0604030504040204" pitchFamily="34" charset="0"/>
              </a:rPr>
              <a:t> For example:</a:t>
            </a:r>
          </a:p>
          <a:p>
            <a:pPr marL="0" indent="0" algn="just">
              <a:lnSpc>
                <a:spcPct val="150000"/>
              </a:lnSpc>
              <a:buNone/>
            </a:pPr>
            <a:r>
              <a:rPr lang="en-GB" sz="2200" dirty="0">
                <a:latin typeface="Verdana" panose="020B0604030504040204" pitchFamily="34" charset="0"/>
                <a:ea typeface="Verdana" panose="020B0604030504040204" pitchFamily="34" charset="0"/>
                <a:cs typeface="Verdana" panose="020B0604030504040204" pitchFamily="34" charset="0"/>
              </a:rPr>
              <a:t>(</a:t>
            </a:r>
            <a:r>
              <a:rPr lang="en-GB" sz="2200" dirty="0" err="1">
                <a:latin typeface="Verdana" panose="020B0604030504040204" pitchFamily="34" charset="0"/>
                <a:ea typeface="Verdana" panose="020B0604030504040204" pitchFamily="34" charset="0"/>
                <a:cs typeface="Verdana" panose="020B0604030504040204" pitchFamily="34" charset="0"/>
              </a:rPr>
              <a:t>i</a:t>
            </a:r>
            <a:r>
              <a:rPr lang="en-GB" sz="2200" dirty="0">
                <a:latin typeface="Verdana" panose="020B0604030504040204" pitchFamily="34" charset="0"/>
                <a:ea typeface="Verdana" panose="020B0604030504040204" pitchFamily="34" charset="0"/>
                <a:cs typeface="Verdana" panose="020B0604030504040204" pitchFamily="34" charset="0"/>
              </a:rPr>
              <a:t>)       </a:t>
            </a:r>
            <a:r>
              <a:rPr lang="en-GB" sz="2200" b="1" dirty="0">
                <a:latin typeface="Verdana" panose="020B0604030504040204" pitchFamily="34" charset="0"/>
                <a:ea typeface="Verdana" panose="020B0604030504040204" pitchFamily="34" charset="0"/>
                <a:cs typeface="Verdana" panose="020B0604030504040204" pitchFamily="34" charset="0"/>
              </a:rPr>
              <a:t>No stored procedures </a:t>
            </a:r>
            <a:r>
              <a:rPr lang="en-GB" sz="2200" dirty="0">
                <a:latin typeface="Verdana" panose="020B0604030504040204" pitchFamily="34" charset="0"/>
                <a:ea typeface="Verdana" panose="020B0604030504040204" pitchFamily="34" charset="0"/>
                <a:cs typeface="Verdana" panose="020B0604030504040204" pitchFamily="34" charset="0"/>
              </a:rPr>
              <a:t>in MongoDB (NoSQL data store)</a:t>
            </a:r>
          </a:p>
          <a:p>
            <a:pPr marL="0" indent="0" algn="just">
              <a:lnSpc>
                <a:spcPct val="150000"/>
              </a:lnSpc>
              <a:buNone/>
            </a:pPr>
            <a:r>
              <a:rPr lang="en-GB" sz="2200" dirty="0">
                <a:latin typeface="Verdana" panose="020B0604030504040204" pitchFamily="34" charset="0"/>
                <a:ea typeface="Verdana" panose="020B0604030504040204" pitchFamily="34" charset="0"/>
                <a:cs typeface="Verdana" panose="020B0604030504040204" pitchFamily="34" charset="0"/>
              </a:rPr>
              <a:t>(ii)	</a:t>
            </a:r>
            <a:r>
              <a:rPr lang="en-GB" sz="2200" b="1" dirty="0">
                <a:latin typeface="Verdana" panose="020B0604030504040204" pitchFamily="34" charset="0"/>
                <a:ea typeface="Verdana" panose="020B0604030504040204" pitchFamily="34" charset="0"/>
                <a:cs typeface="Verdana" panose="020B0604030504040204" pitchFamily="34" charset="0"/>
              </a:rPr>
              <a:t>GUI mode tools </a:t>
            </a:r>
            <a:r>
              <a:rPr lang="en-GB" sz="2200" dirty="0">
                <a:latin typeface="Verdana" panose="020B0604030504040204" pitchFamily="34" charset="0"/>
                <a:ea typeface="Verdana" panose="020B0604030504040204" pitchFamily="34" charset="0"/>
                <a:cs typeface="Verdana" panose="020B0604030504040204" pitchFamily="34" charset="0"/>
              </a:rPr>
              <a:t>to access the data store are not available in the market</a:t>
            </a:r>
          </a:p>
          <a:p>
            <a:pPr marL="0" indent="0" algn="just">
              <a:lnSpc>
                <a:spcPct val="150000"/>
              </a:lnSpc>
              <a:buNone/>
            </a:pPr>
            <a:r>
              <a:rPr lang="en-GB" sz="2200" dirty="0">
                <a:latin typeface="Verdana" panose="020B0604030504040204" pitchFamily="34" charset="0"/>
                <a:ea typeface="Verdana" panose="020B0604030504040204" pitchFamily="34" charset="0"/>
                <a:cs typeface="Verdana" panose="020B0604030504040204" pitchFamily="34" charset="0"/>
              </a:rPr>
              <a:t>(iii)	</a:t>
            </a:r>
            <a:r>
              <a:rPr lang="en-GB" sz="2200" b="1" dirty="0">
                <a:latin typeface="Verdana" panose="020B0604030504040204" pitchFamily="34" charset="0"/>
                <a:ea typeface="Verdana" panose="020B0604030504040204" pitchFamily="34" charset="0"/>
                <a:cs typeface="Verdana" panose="020B0604030504040204" pitchFamily="34" charset="0"/>
              </a:rPr>
              <a:t>Lack of standardization</a:t>
            </a:r>
          </a:p>
          <a:p>
            <a:pPr marL="0" indent="0" algn="just">
              <a:lnSpc>
                <a:spcPct val="150000"/>
              </a:lnSpc>
              <a:buNone/>
            </a:pPr>
            <a:r>
              <a:rPr lang="en-GB" sz="2200" dirty="0">
                <a:latin typeface="Verdana" panose="020B0604030504040204" pitchFamily="34" charset="0"/>
                <a:ea typeface="Verdana" panose="020B0604030504040204" pitchFamily="34" charset="0"/>
                <a:cs typeface="Verdana" panose="020B0604030504040204" pitchFamily="34" charset="0"/>
              </a:rPr>
              <a:t>(iv)	NoSQL data stores </a:t>
            </a:r>
            <a:r>
              <a:rPr lang="en-GB" sz="2200" b="1" dirty="0">
                <a:latin typeface="Verdana" panose="020B0604030504040204" pitchFamily="34" charset="0"/>
                <a:ea typeface="Verdana" panose="020B0604030504040204" pitchFamily="34" charset="0"/>
                <a:cs typeface="Verdana" panose="020B0604030504040204" pitchFamily="34" charset="0"/>
              </a:rPr>
              <a:t>sacrifice ACID compliancy </a:t>
            </a:r>
            <a:r>
              <a:rPr lang="en-GB" sz="2200" dirty="0">
                <a:latin typeface="Verdana" panose="020B0604030504040204" pitchFamily="34" charset="0"/>
                <a:ea typeface="Verdana" panose="020B0604030504040204" pitchFamily="34" charset="0"/>
                <a:cs typeface="Verdana" panose="020B0604030504040204" pitchFamily="34" charset="0"/>
              </a:rPr>
              <a:t>for flexibility and processing speed.</a:t>
            </a: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04896302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NoSQL vs RDBMS</a:t>
            </a:r>
          </a:p>
        </p:txBody>
      </p:sp>
      <p:pic>
        <p:nvPicPr>
          <p:cNvPr id="4" name="Content Placeholder 3"/>
          <p:cNvPicPr>
            <a:picLocks noGrp="1" noChangeAspect="1"/>
          </p:cNvPicPr>
          <p:nvPr>
            <p:ph idx="1"/>
          </p:nvPr>
        </p:nvPicPr>
        <p:blipFill>
          <a:blip r:embed="rId2"/>
          <a:stretch>
            <a:fillRect/>
          </a:stretch>
        </p:blipFill>
        <p:spPr>
          <a:xfrm>
            <a:off x="2357166" y="1493558"/>
            <a:ext cx="6672576" cy="4244400"/>
          </a:xfrm>
          <a:prstGeom prst="rect">
            <a:avLst/>
          </a:prstGeom>
        </p:spPr>
      </p:pic>
      <p:sp>
        <p:nvSpPr>
          <p:cNvPr id="5" name="TextBox 4"/>
          <p:cNvSpPr txBox="1"/>
          <p:nvPr/>
        </p:nvSpPr>
        <p:spPr>
          <a:xfrm>
            <a:off x="4713515" y="1038343"/>
            <a:ext cx="845103" cy="369332"/>
          </a:xfrm>
          <a:prstGeom prst="rect">
            <a:avLst/>
          </a:prstGeom>
          <a:noFill/>
        </p:spPr>
        <p:txBody>
          <a:bodyPr wrap="none" rtlCol="0">
            <a:spAutoFit/>
          </a:bodyPr>
          <a:lstStyle/>
          <a:p>
            <a:r>
              <a:rPr lang="en-IN" dirty="0"/>
              <a:t>NOSQL</a:t>
            </a:r>
          </a:p>
        </p:txBody>
      </p:sp>
      <p:sp>
        <p:nvSpPr>
          <p:cNvPr id="6" name="TextBox 5"/>
          <p:cNvSpPr txBox="1"/>
          <p:nvPr/>
        </p:nvSpPr>
        <p:spPr>
          <a:xfrm>
            <a:off x="7728858" y="1021584"/>
            <a:ext cx="880369" cy="369332"/>
          </a:xfrm>
          <a:prstGeom prst="rect">
            <a:avLst/>
          </a:prstGeom>
          <a:noFill/>
        </p:spPr>
        <p:txBody>
          <a:bodyPr wrap="none" rtlCol="0">
            <a:spAutoFit/>
          </a:bodyPr>
          <a:lstStyle/>
          <a:p>
            <a:r>
              <a:rPr lang="en-IN" dirty="0"/>
              <a:t>RDBMS</a:t>
            </a:r>
          </a:p>
        </p:txBody>
      </p:sp>
    </p:spTree>
    <p:extLst>
      <p:ext uri="{BB962C8B-B14F-4D97-AF65-F5344CB8AC3E}">
        <p14:creationId xmlns:p14="http://schemas.microsoft.com/office/powerpoint/2010/main" val="83703538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25758"/>
            <a:ext cx="11941791" cy="1023582"/>
          </a:xfrm>
        </p:spPr>
        <p:txBody>
          <a:bodyPr>
            <a:normAutofit fontScale="90000"/>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SHARED-NOTHING ARCHITECTURE FOR BIG DATA TASKS</a:t>
            </a:r>
          </a:p>
        </p:txBody>
      </p:sp>
      <p:sp>
        <p:nvSpPr>
          <p:cNvPr id="3" name="Content Placeholder 2"/>
          <p:cNvSpPr>
            <a:spLocks noGrp="1"/>
          </p:cNvSpPr>
          <p:nvPr>
            <p:ph idx="1"/>
          </p:nvPr>
        </p:nvSpPr>
        <p:spPr>
          <a:xfrm>
            <a:off x="136477" y="952461"/>
            <a:ext cx="11941791" cy="5196290"/>
          </a:xfrm>
        </p:spPr>
        <p:txBody>
          <a:bodyPr>
            <a:normAutofit lnSpcReduction="10000"/>
          </a:bodyPr>
          <a:lstStyle/>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The columns of two RDBMS tables relate by a relationship. </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A relational algebraic equation specifies the relation. </a:t>
            </a:r>
          </a:p>
          <a:p>
            <a:pPr algn="just">
              <a:lnSpc>
                <a:spcPct val="150000"/>
              </a:lnSpc>
            </a:pPr>
            <a:r>
              <a:rPr lang="en-US" sz="2200" b="1" dirty="0">
                <a:latin typeface="Verdana" panose="020B0604030504040204" pitchFamily="34" charset="0"/>
                <a:ea typeface="Verdana" panose="020B0604030504040204" pitchFamily="34" charset="0"/>
                <a:cs typeface="Verdana" panose="020B0604030504040204" pitchFamily="34" charset="0"/>
              </a:rPr>
              <a:t>Keys share between two or more SQL tables in RDBMS. </a:t>
            </a:r>
          </a:p>
          <a:p>
            <a:pPr algn="just">
              <a:lnSpc>
                <a:spcPct val="150000"/>
              </a:lnSpc>
            </a:pPr>
            <a:r>
              <a:rPr lang="en-US" sz="2200" b="1" dirty="0">
                <a:latin typeface="Verdana" panose="020B0604030504040204" pitchFamily="34" charset="0"/>
                <a:ea typeface="Verdana" panose="020B0604030504040204" pitchFamily="34" charset="0"/>
                <a:cs typeface="Verdana" panose="020B0604030504040204" pitchFamily="34" charset="0"/>
              </a:rPr>
              <a:t>Shared nothing (SN) is a cluster architecture</a:t>
            </a:r>
            <a:r>
              <a:rPr lang="en-US" sz="2200" dirty="0">
                <a:latin typeface="Verdana" panose="020B0604030504040204" pitchFamily="34" charset="0"/>
                <a:ea typeface="Verdana" panose="020B0604030504040204" pitchFamily="34" charset="0"/>
                <a:cs typeface="Verdana" panose="020B0604030504040204" pitchFamily="34" charset="0"/>
              </a:rPr>
              <a:t>. A node </a:t>
            </a:r>
            <a:r>
              <a:rPr lang="en-US" sz="2200" b="1" dirty="0">
                <a:latin typeface="Verdana" panose="020B0604030504040204" pitchFamily="34" charset="0"/>
                <a:ea typeface="Verdana" panose="020B0604030504040204" pitchFamily="34" charset="0"/>
                <a:cs typeface="Verdana" panose="020B0604030504040204" pitchFamily="34" charset="0"/>
              </a:rPr>
              <a:t>does not share data with any other node.</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Big Data store consists of </a:t>
            </a:r>
            <a:r>
              <a:rPr lang="en-US" sz="2200" b="1" dirty="0">
                <a:latin typeface="Verdana" panose="020B0604030504040204" pitchFamily="34" charset="0"/>
                <a:ea typeface="Verdana" panose="020B0604030504040204" pitchFamily="34" charset="0"/>
                <a:cs typeface="Verdana" panose="020B0604030504040204" pitchFamily="34" charset="0"/>
              </a:rPr>
              <a:t>SN architecture. </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Big Data store, therefore, </a:t>
            </a:r>
            <a:r>
              <a:rPr lang="en-US" sz="2200" b="1" dirty="0">
                <a:latin typeface="Verdana" panose="020B0604030504040204" pitchFamily="34" charset="0"/>
                <a:ea typeface="Verdana" panose="020B0604030504040204" pitchFamily="34" charset="0"/>
                <a:cs typeface="Verdana" panose="020B0604030504040204" pitchFamily="34" charset="0"/>
              </a:rPr>
              <a:t>easily partitions into shards. </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A partition processes the </a:t>
            </a:r>
            <a:r>
              <a:rPr lang="en-US" sz="2200" b="1" dirty="0">
                <a:latin typeface="Verdana" panose="020B0604030504040204" pitchFamily="34" charset="0"/>
                <a:ea typeface="Verdana" panose="020B0604030504040204" pitchFamily="34" charset="0"/>
                <a:cs typeface="Verdana" panose="020B0604030504040204" pitchFamily="34" charset="0"/>
              </a:rPr>
              <a:t>different queries on data of the different users </a:t>
            </a:r>
            <a:r>
              <a:rPr lang="en-US" sz="2200" dirty="0">
                <a:latin typeface="Verdana" panose="020B0604030504040204" pitchFamily="34" charset="0"/>
                <a:ea typeface="Verdana" panose="020B0604030504040204" pitchFamily="34" charset="0"/>
                <a:cs typeface="Verdana" panose="020B0604030504040204" pitchFamily="34" charset="0"/>
              </a:rPr>
              <a:t>at each node independently. Thus, data processes </a:t>
            </a:r>
            <a:r>
              <a:rPr lang="en-US" sz="2200" b="1" dirty="0">
                <a:latin typeface="Verdana" panose="020B0604030504040204" pitchFamily="34" charset="0"/>
                <a:ea typeface="Verdana" panose="020B0604030504040204" pitchFamily="34" charset="0"/>
                <a:cs typeface="Verdana" panose="020B0604030504040204" pitchFamily="34" charset="0"/>
              </a:rPr>
              <a:t>run in parallel </a:t>
            </a:r>
            <a:r>
              <a:rPr lang="en-US" sz="2200" dirty="0">
                <a:latin typeface="Verdana" panose="020B0604030504040204" pitchFamily="34" charset="0"/>
                <a:ea typeface="Verdana" panose="020B0604030504040204" pitchFamily="34" charset="0"/>
                <a:cs typeface="Verdana" panose="020B0604030504040204" pitchFamily="34" charset="0"/>
              </a:rPr>
              <a:t>at the nodes. </a:t>
            </a:r>
          </a:p>
        </p:txBody>
      </p:sp>
    </p:spTree>
    <p:extLst>
      <p:ext uri="{BB962C8B-B14F-4D97-AF65-F5344CB8AC3E}">
        <p14:creationId xmlns:p14="http://schemas.microsoft.com/office/powerpoint/2010/main" val="428587807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477" y="231820"/>
            <a:ext cx="11941791" cy="5916931"/>
          </a:xfrm>
        </p:spPr>
        <p:txBody>
          <a:bodyPr>
            <a:normAutofit/>
          </a:bodyPr>
          <a:lstStyle/>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The features of SN architecture are as follows:</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1.	</a:t>
            </a:r>
            <a:r>
              <a:rPr lang="en-US" sz="2200" b="1" dirty="0">
                <a:latin typeface="Verdana" panose="020B0604030504040204" pitchFamily="34" charset="0"/>
                <a:ea typeface="Verdana" panose="020B0604030504040204" pitchFamily="34" charset="0"/>
                <a:cs typeface="Verdana" panose="020B0604030504040204" pitchFamily="34" charset="0"/>
              </a:rPr>
              <a:t>Independence:</a:t>
            </a:r>
            <a:r>
              <a:rPr lang="en-US" sz="2200" dirty="0">
                <a:latin typeface="Verdana" panose="020B0604030504040204" pitchFamily="34" charset="0"/>
                <a:ea typeface="Verdana" panose="020B0604030504040204" pitchFamily="34" charset="0"/>
                <a:cs typeface="Verdana" panose="020B0604030504040204" pitchFamily="34" charset="0"/>
              </a:rPr>
              <a:t> Each node with no memory sharing; thus possesses 	computational self-sufficiency</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2.	</a:t>
            </a:r>
            <a:r>
              <a:rPr lang="en-US" sz="2200" b="1" dirty="0">
                <a:latin typeface="Verdana" panose="020B0604030504040204" pitchFamily="34" charset="0"/>
                <a:ea typeface="Verdana" panose="020B0604030504040204" pitchFamily="34" charset="0"/>
                <a:cs typeface="Verdana" panose="020B0604030504040204" pitchFamily="34" charset="0"/>
              </a:rPr>
              <a:t>Self-Healing:</a:t>
            </a:r>
            <a:r>
              <a:rPr lang="en-US" sz="2200" dirty="0">
                <a:latin typeface="Verdana" panose="020B0604030504040204" pitchFamily="34" charset="0"/>
                <a:ea typeface="Verdana" panose="020B0604030504040204" pitchFamily="34" charset="0"/>
                <a:cs typeface="Verdana" panose="020B0604030504040204" pitchFamily="34" charset="0"/>
              </a:rPr>
              <a:t> A link failure causes creation of another link</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3.	</a:t>
            </a:r>
            <a:r>
              <a:rPr lang="en-US" sz="2200" b="1" dirty="0">
                <a:latin typeface="Verdana" panose="020B0604030504040204" pitchFamily="34" charset="0"/>
                <a:ea typeface="Verdana" panose="020B0604030504040204" pitchFamily="34" charset="0"/>
                <a:cs typeface="Verdana" panose="020B0604030504040204" pitchFamily="34" charset="0"/>
              </a:rPr>
              <a:t>Each node functioning as a shard:</a:t>
            </a:r>
            <a:r>
              <a:rPr lang="en-US" sz="2200" dirty="0">
                <a:latin typeface="Verdana" panose="020B0604030504040204" pitchFamily="34" charset="0"/>
                <a:ea typeface="Verdana" panose="020B0604030504040204" pitchFamily="34" charset="0"/>
                <a:cs typeface="Verdana" panose="020B0604030504040204" pitchFamily="34" charset="0"/>
              </a:rPr>
              <a:t> Each node stores a shard (a partition 	of large DBs)</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4.	</a:t>
            </a:r>
            <a:r>
              <a:rPr lang="en-US" sz="2200" b="1" dirty="0">
                <a:latin typeface="Verdana" panose="020B0604030504040204" pitchFamily="34" charset="0"/>
                <a:ea typeface="Verdana" panose="020B0604030504040204" pitchFamily="34" charset="0"/>
                <a:cs typeface="Verdana" panose="020B0604030504040204" pitchFamily="34" charset="0"/>
              </a:rPr>
              <a:t>No network contention</a:t>
            </a:r>
          </a:p>
        </p:txBody>
      </p:sp>
    </p:spTree>
    <p:extLst>
      <p:ext uri="{BB962C8B-B14F-4D97-AF65-F5344CB8AC3E}">
        <p14:creationId xmlns:p14="http://schemas.microsoft.com/office/powerpoint/2010/main" val="313119442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3.5.1 Choosing the Distribution Models</a:t>
            </a:r>
          </a:p>
        </p:txBody>
      </p:sp>
      <p:sp>
        <p:nvSpPr>
          <p:cNvPr id="3" name="Content Placeholder 2"/>
          <p:cNvSpPr>
            <a:spLocks noGrp="1"/>
          </p:cNvSpPr>
          <p:nvPr>
            <p:ph idx="1"/>
          </p:nvPr>
        </p:nvSpPr>
        <p:spPr>
          <a:xfrm>
            <a:off x="136477" y="952461"/>
            <a:ext cx="11941791" cy="5196290"/>
          </a:xfrm>
        </p:spPr>
        <p:txBody>
          <a:bodyPr>
            <a:normAutofit/>
          </a:bodyPr>
          <a:lstStyle/>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Big Data requires distribution of data on multiple data nodes at clusters. Distributed software components give advantage of parallel processing, providing horizontal scalability.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Distribution gives </a:t>
            </a:r>
          </a:p>
          <a:p>
            <a:pPr marL="514350" indent="-514350" algn="just">
              <a:lnSpc>
                <a:spcPct val="150000"/>
              </a:lnSpc>
              <a:buAutoNum type="romanLcParenBoth"/>
            </a:pPr>
            <a:r>
              <a:rPr lang="en-US" sz="2200" dirty="0">
                <a:latin typeface="Verdana" panose="020B0604030504040204" pitchFamily="34" charset="0"/>
                <a:ea typeface="Verdana" panose="020B0604030504040204" pitchFamily="34" charset="0"/>
                <a:cs typeface="Verdana" panose="020B0604030504040204" pitchFamily="34" charset="0"/>
              </a:rPr>
              <a:t>ability to handle large-sized data, and </a:t>
            </a:r>
          </a:p>
          <a:p>
            <a:pPr marL="514350" indent="-514350" algn="just">
              <a:lnSpc>
                <a:spcPct val="150000"/>
              </a:lnSpc>
              <a:buAutoNum type="romanLcParenBoth"/>
            </a:pPr>
            <a:r>
              <a:rPr lang="en-US" sz="2200" dirty="0">
                <a:latin typeface="Verdana" panose="020B0604030504040204" pitchFamily="34" charset="0"/>
                <a:ea typeface="Verdana" panose="020B0604030504040204" pitchFamily="34" charset="0"/>
                <a:cs typeface="Verdana" panose="020B0604030504040204" pitchFamily="34" charset="0"/>
              </a:rPr>
              <a:t>processing of many read and write operations simultaneously in an application. </a:t>
            </a:r>
          </a:p>
          <a:p>
            <a:pPr marL="514350" indent="-514350" algn="just">
              <a:lnSpc>
                <a:spcPct val="150000"/>
              </a:lnSpc>
              <a:buAutoNum type="romanLcParenBoth"/>
            </a:pPr>
            <a:r>
              <a:rPr lang="en-US" sz="2200" dirty="0">
                <a:latin typeface="Verdana" panose="020B0604030504040204" pitchFamily="34" charset="0"/>
                <a:ea typeface="Verdana" panose="020B0604030504040204" pitchFamily="34" charset="0"/>
                <a:cs typeface="Verdana" panose="020B0604030504040204" pitchFamily="34" charset="0"/>
              </a:rPr>
              <a:t> A resource manager manages, allocates, and schedules the resources of each processor, memory and network connection. </a:t>
            </a:r>
          </a:p>
          <a:p>
            <a:pPr marL="514350" indent="-514350" algn="just">
              <a:lnSpc>
                <a:spcPct val="150000"/>
              </a:lnSpc>
              <a:buAutoNum type="romanLcParenBoth"/>
            </a:pPr>
            <a:r>
              <a:rPr lang="en-US" sz="2200" dirty="0">
                <a:latin typeface="Verdana" panose="020B0604030504040204" pitchFamily="34" charset="0"/>
                <a:ea typeface="Verdana" panose="020B0604030504040204" pitchFamily="34" charset="0"/>
                <a:cs typeface="Verdana" panose="020B0604030504040204" pitchFamily="34" charset="0"/>
              </a:rPr>
              <a:t> Distribution increases the availability when a network slows or link fails. </a:t>
            </a:r>
          </a:p>
        </p:txBody>
      </p:sp>
    </p:spTree>
    <p:extLst>
      <p:ext uri="{BB962C8B-B14F-4D97-AF65-F5344CB8AC3E}">
        <p14:creationId xmlns:p14="http://schemas.microsoft.com/office/powerpoint/2010/main" val="193642879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477" y="270456"/>
            <a:ext cx="11941791" cy="5878295"/>
          </a:xfrm>
        </p:spPr>
        <p:txBody>
          <a:bodyPr>
            <a:normAutofit/>
          </a:bodyPr>
          <a:lstStyle/>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Four distribution models data store:</a:t>
            </a:r>
          </a:p>
          <a:p>
            <a:pPr marL="0" indent="0" algn="just">
              <a:lnSpc>
                <a:spcPct val="150000"/>
              </a:lnSpc>
              <a:buNone/>
            </a:pPr>
            <a:r>
              <a:rPr lang="en-US" sz="2400" b="1" i="1" dirty="0"/>
              <a:t>3.5.1.1 </a:t>
            </a:r>
            <a:r>
              <a:rPr lang="en-US" sz="2400" b="1" dirty="0"/>
              <a:t>Single Server Distribution (SSD):</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The SSD model suits well for graph </a:t>
            </a:r>
            <a:r>
              <a:rPr lang="en-US" sz="2200" dirty="0" err="1">
                <a:latin typeface="Verdana" panose="020B0604030504040204" pitchFamily="34" charset="0"/>
                <a:ea typeface="Verdana" panose="020B0604030504040204" pitchFamily="34" charset="0"/>
                <a:cs typeface="Verdana" panose="020B0604030504040204" pitchFamily="34" charset="0"/>
              </a:rPr>
              <a:t>DBs.</a:t>
            </a:r>
            <a:r>
              <a:rPr lang="en-US" sz="2200" dirty="0">
                <a:latin typeface="Verdana" panose="020B0604030504040204" pitchFamily="34" charset="0"/>
                <a:ea typeface="Verdana" panose="020B0604030504040204" pitchFamily="34" charset="0"/>
                <a:cs typeface="Verdana" panose="020B0604030504040204" pitchFamily="34" charset="0"/>
              </a:rPr>
              <a:t> </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Datasets in the key-value pair, column-family or </a:t>
            </a:r>
            <a:r>
              <a:rPr lang="en-US" sz="2200" dirty="0" err="1">
                <a:latin typeface="Verdana" panose="020B0604030504040204" pitchFamily="34" charset="0"/>
                <a:ea typeface="Verdana" panose="020B0604030504040204" pitchFamily="34" charset="0"/>
                <a:cs typeface="Verdana" panose="020B0604030504040204" pitchFamily="34" charset="0"/>
              </a:rPr>
              <a:t>BigTable</a:t>
            </a:r>
            <a:r>
              <a:rPr lang="en-US" sz="2200" dirty="0">
                <a:latin typeface="Verdana" panose="020B0604030504040204" pitchFamily="34" charset="0"/>
                <a:ea typeface="Verdana" panose="020B0604030504040204" pitchFamily="34" charset="0"/>
                <a:cs typeface="Verdana" panose="020B0604030504040204" pitchFamily="34" charset="0"/>
              </a:rPr>
              <a:t> data stores which require sequential processing also use the SSD model. </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An application executes the </a:t>
            </a:r>
            <a:r>
              <a:rPr lang="en-US" sz="2200" b="1" dirty="0">
                <a:latin typeface="Verdana" panose="020B0604030504040204" pitchFamily="34" charset="0"/>
                <a:ea typeface="Verdana" panose="020B0604030504040204" pitchFamily="34" charset="0"/>
                <a:cs typeface="Verdana" panose="020B0604030504040204" pitchFamily="34" charset="0"/>
              </a:rPr>
              <a:t>data sequentially on a single server. </a:t>
            </a:r>
          </a:p>
        </p:txBody>
      </p:sp>
      <p:pic>
        <p:nvPicPr>
          <p:cNvPr id="4" name="Picture 3"/>
          <p:cNvPicPr>
            <a:picLocks noChangeAspect="1"/>
          </p:cNvPicPr>
          <p:nvPr/>
        </p:nvPicPr>
        <p:blipFill>
          <a:blip r:embed="rId2"/>
          <a:stretch>
            <a:fillRect/>
          </a:stretch>
        </p:blipFill>
        <p:spPr>
          <a:xfrm>
            <a:off x="9334648" y="3846031"/>
            <a:ext cx="2743620" cy="3011969"/>
          </a:xfrm>
          <a:prstGeom prst="rect">
            <a:avLst/>
          </a:prstGeom>
        </p:spPr>
      </p:pic>
    </p:spTree>
    <p:extLst>
      <p:ext uri="{BB962C8B-B14F-4D97-AF65-F5344CB8AC3E}">
        <p14:creationId xmlns:p14="http://schemas.microsoft.com/office/powerpoint/2010/main" val="415264899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477" y="168442"/>
            <a:ext cx="11941791" cy="5980309"/>
          </a:xfrm>
        </p:spPr>
        <p:txBody>
          <a:bodyPr>
            <a:normAutofit/>
          </a:bodyPr>
          <a:lstStyle/>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3.5.1.2 </a:t>
            </a:r>
            <a:r>
              <a:rPr lang="en-US" sz="2200" b="1" dirty="0" err="1">
                <a:latin typeface="Verdana" panose="020B0604030504040204" pitchFamily="34" charset="0"/>
                <a:ea typeface="Verdana" panose="020B0604030504040204" pitchFamily="34" charset="0"/>
                <a:cs typeface="Verdana" panose="020B0604030504040204" pitchFamily="34" charset="0"/>
              </a:rPr>
              <a:t>Sharding</a:t>
            </a:r>
            <a:r>
              <a:rPr lang="en-US" sz="2200" b="1" dirty="0">
                <a:latin typeface="Verdana" panose="020B0604030504040204" pitchFamily="34" charset="0"/>
                <a:ea typeface="Verdana" panose="020B0604030504040204" pitchFamily="34" charset="0"/>
                <a:cs typeface="Verdana" panose="020B0604030504040204" pitchFamily="34" charset="0"/>
              </a:rPr>
              <a:t> Very Large Databases:</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Very large datasets is </a:t>
            </a:r>
            <a:r>
              <a:rPr lang="en-US" sz="2200" dirty="0" err="1">
                <a:latin typeface="Verdana" panose="020B0604030504040204" pitchFamily="34" charset="0"/>
                <a:ea typeface="Verdana" panose="020B0604030504040204" pitchFamily="34" charset="0"/>
                <a:cs typeface="Verdana" panose="020B0604030504040204" pitchFamily="34" charset="0"/>
              </a:rPr>
              <a:t>sharded</a:t>
            </a:r>
            <a:r>
              <a:rPr lang="en-US" sz="2200" dirty="0">
                <a:latin typeface="Verdana" panose="020B0604030504040204" pitchFamily="34" charset="0"/>
                <a:ea typeface="Verdana" panose="020B0604030504040204" pitchFamily="34" charset="0"/>
                <a:cs typeface="Verdana" panose="020B0604030504040204" pitchFamily="34" charset="0"/>
              </a:rPr>
              <a:t> into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four divisions, each running the application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on four </a:t>
            </a:r>
            <a:r>
              <a:rPr lang="en-US" sz="2200" dirty="0" err="1">
                <a:latin typeface="Verdana" panose="020B0604030504040204" pitchFamily="34" charset="0"/>
                <a:ea typeface="Verdana" panose="020B0604030504040204" pitchFamily="34" charset="0"/>
                <a:cs typeface="Verdana" panose="020B0604030504040204" pitchFamily="34" charset="0"/>
              </a:rPr>
              <a:t>i</a:t>
            </a:r>
            <a:r>
              <a:rPr lang="en-US" sz="2200" dirty="0">
                <a:latin typeface="Verdana" panose="020B0604030504040204" pitchFamily="34" charset="0"/>
                <a:ea typeface="Verdana" panose="020B0604030504040204" pitchFamily="34" charset="0"/>
                <a:cs typeface="Verdana" panose="020B0604030504040204" pitchFamily="34" charset="0"/>
              </a:rPr>
              <a:t>, j, k and l different servers at the</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cluster. </a:t>
            </a:r>
          </a:p>
          <a:p>
            <a:pPr marL="0" indent="0" algn="just">
              <a:lnSpc>
                <a:spcPct val="150000"/>
              </a:lnSpc>
              <a:buNone/>
            </a:pPr>
            <a:r>
              <a:rPr lang="en-US" sz="2200" b="1" dirty="0" err="1">
                <a:latin typeface="Verdana" panose="020B0604030504040204" pitchFamily="34" charset="0"/>
                <a:ea typeface="Verdana" panose="020B0604030504040204" pitchFamily="34" charset="0"/>
                <a:cs typeface="Verdana" panose="020B0604030504040204" pitchFamily="34" charset="0"/>
              </a:rPr>
              <a:t>DBi</a:t>
            </a:r>
            <a:r>
              <a:rPr lang="en-US" sz="2200" b="1" dirty="0">
                <a:latin typeface="Verdana" panose="020B0604030504040204" pitchFamily="34" charset="0"/>
                <a:ea typeface="Verdana" panose="020B0604030504040204" pitchFamily="34" charset="0"/>
                <a:cs typeface="Verdana" panose="020B0604030504040204" pitchFamily="34" charset="0"/>
              </a:rPr>
              <a:t>, </a:t>
            </a:r>
            <a:r>
              <a:rPr lang="en-US" sz="2200" b="1" dirty="0" err="1">
                <a:latin typeface="Verdana" panose="020B0604030504040204" pitchFamily="34" charset="0"/>
                <a:ea typeface="Verdana" panose="020B0604030504040204" pitchFamily="34" charset="0"/>
                <a:cs typeface="Verdana" panose="020B0604030504040204" pitchFamily="34" charset="0"/>
              </a:rPr>
              <a:t>DBj</a:t>
            </a:r>
            <a:r>
              <a:rPr lang="en-US" sz="2200" b="1" dirty="0">
                <a:latin typeface="Verdana" panose="020B0604030504040204" pitchFamily="34" charset="0"/>
                <a:ea typeface="Verdana" panose="020B0604030504040204" pitchFamily="34" charset="0"/>
                <a:cs typeface="Verdana" panose="020B0604030504040204" pitchFamily="34" charset="0"/>
              </a:rPr>
              <a:t>, </a:t>
            </a:r>
            <a:r>
              <a:rPr lang="en-US" sz="2200" b="1" dirty="0" err="1">
                <a:latin typeface="Verdana" panose="020B0604030504040204" pitchFamily="34" charset="0"/>
                <a:ea typeface="Verdana" panose="020B0604030504040204" pitchFamily="34" charset="0"/>
                <a:cs typeface="Verdana" panose="020B0604030504040204" pitchFamily="34" charset="0"/>
              </a:rPr>
              <a:t>DBk</a:t>
            </a:r>
            <a:r>
              <a:rPr lang="en-US" sz="2200" b="1" dirty="0">
                <a:latin typeface="Verdana" panose="020B0604030504040204" pitchFamily="34" charset="0"/>
                <a:ea typeface="Verdana" panose="020B0604030504040204" pitchFamily="34" charset="0"/>
                <a:cs typeface="Verdana" panose="020B0604030504040204" pitchFamily="34" charset="0"/>
              </a:rPr>
              <a:t> and </a:t>
            </a:r>
            <a:r>
              <a:rPr lang="en-US" sz="2200" b="1" dirty="0" err="1">
                <a:latin typeface="Verdana" panose="020B0604030504040204" pitchFamily="34" charset="0"/>
                <a:ea typeface="Verdana" panose="020B0604030504040204" pitchFamily="34" charset="0"/>
                <a:cs typeface="Verdana" panose="020B0604030504040204" pitchFamily="34" charset="0"/>
              </a:rPr>
              <a:t>DBl</a:t>
            </a:r>
            <a:r>
              <a:rPr lang="en-US" sz="2200" b="1" dirty="0">
                <a:latin typeface="Verdana" panose="020B0604030504040204" pitchFamily="34" charset="0"/>
                <a:ea typeface="Verdana" panose="020B0604030504040204" pitchFamily="34" charset="0"/>
                <a:cs typeface="Verdana" panose="020B0604030504040204" pitchFamily="34" charset="0"/>
              </a:rPr>
              <a:t> are four shards.</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 </a:t>
            </a: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p:txBody>
      </p:sp>
      <p:pic>
        <p:nvPicPr>
          <p:cNvPr id="4" name="Picture 3"/>
          <p:cNvPicPr>
            <a:picLocks noChangeAspect="1"/>
          </p:cNvPicPr>
          <p:nvPr/>
        </p:nvPicPr>
        <p:blipFill>
          <a:blip r:embed="rId2"/>
          <a:stretch>
            <a:fillRect/>
          </a:stretch>
        </p:blipFill>
        <p:spPr>
          <a:xfrm>
            <a:off x="7321748" y="444008"/>
            <a:ext cx="4120284" cy="4649566"/>
          </a:xfrm>
          <a:prstGeom prst="rect">
            <a:avLst/>
          </a:prstGeom>
          <a:ln>
            <a:solidFill>
              <a:schemeClr val="accent1"/>
            </a:solidFill>
          </a:ln>
        </p:spPr>
      </p:pic>
    </p:spTree>
    <p:extLst>
      <p:ext uri="{BB962C8B-B14F-4D97-AF65-F5344CB8AC3E}">
        <p14:creationId xmlns:p14="http://schemas.microsoft.com/office/powerpoint/2010/main" val="153626622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477" y="228600"/>
            <a:ext cx="11941791" cy="5920151"/>
          </a:xfrm>
        </p:spPr>
        <p:txBody>
          <a:bodyPr>
            <a:normAutofit/>
          </a:bodyPr>
          <a:lstStyle/>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SN architecture makes application process </a:t>
            </a:r>
            <a:r>
              <a:rPr lang="en-US" sz="2200" b="1" dirty="0">
                <a:latin typeface="Verdana" panose="020B0604030504040204" pitchFamily="34" charset="0"/>
                <a:ea typeface="Verdana" panose="020B0604030504040204" pitchFamily="34" charset="0"/>
                <a:cs typeface="Verdana" panose="020B0604030504040204" pitchFamily="34" charset="0"/>
              </a:rPr>
              <a:t>run on multiple shards in parallel</a:t>
            </a:r>
            <a:r>
              <a:rPr lang="en-US" sz="2200" dirty="0">
                <a:latin typeface="Verdana" panose="020B0604030504040204" pitchFamily="34" charset="0"/>
                <a:ea typeface="Verdana" panose="020B0604030504040204" pitchFamily="34" charset="0"/>
                <a:cs typeface="Verdana" panose="020B0604030504040204" pitchFamily="34" charset="0"/>
              </a:rPr>
              <a:t>.</a:t>
            </a:r>
          </a:p>
          <a:p>
            <a:pPr algn="just">
              <a:lnSpc>
                <a:spcPct val="150000"/>
              </a:lnSpc>
            </a:pPr>
            <a:r>
              <a:rPr lang="en-US" sz="2200" dirty="0" err="1">
                <a:latin typeface="Verdana" panose="020B0604030504040204" pitchFamily="34" charset="0"/>
                <a:ea typeface="Verdana" panose="020B0604030504040204" pitchFamily="34" charset="0"/>
                <a:cs typeface="Verdana" panose="020B0604030504040204" pitchFamily="34" charset="0"/>
              </a:rPr>
              <a:t>Sharding</a:t>
            </a:r>
            <a:r>
              <a:rPr lang="en-US" sz="2200" dirty="0">
                <a:latin typeface="Verdana" panose="020B0604030504040204" pitchFamily="34" charset="0"/>
                <a:ea typeface="Verdana" panose="020B0604030504040204" pitchFamily="34" charset="0"/>
                <a:cs typeface="Verdana" panose="020B0604030504040204" pitchFamily="34" charset="0"/>
              </a:rPr>
              <a:t> provides </a:t>
            </a:r>
            <a:r>
              <a:rPr lang="en-US" sz="2200" b="1" i="1" dirty="0">
                <a:latin typeface="Verdana" panose="020B0604030504040204" pitchFamily="34" charset="0"/>
                <a:ea typeface="Verdana" panose="020B0604030504040204" pitchFamily="34" charset="0"/>
                <a:cs typeface="Verdana" panose="020B0604030504040204" pitchFamily="34" charset="0"/>
              </a:rPr>
              <a:t>horizontal scalability</a:t>
            </a:r>
            <a:r>
              <a:rPr lang="en-US" sz="2200" dirty="0">
                <a:latin typeface="Verdana" panose="020B0604030504040204" pitchFamily="34" charset="0"/>
                <a:ea typeface="Verdana" panose="020B0604030504040204" pitchFamily="34" charset="0"/>
                <a:cs typeface="Verdana" panose="020B0604030504040204" pitchFamily="34" charset="0"/>
              </a:rPr>
              <a:t>. </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The </a:t>
            </a:r>
            <a:r>
              <a:rPr lang="en-US" sz="2200" b="1" dirty="0">
                <a:latin typeface="Verdana" panose="020B0604030504040204" pitchFamily="34" charset="0"/>
                <a:ea typeface="Verdana" panose="020B0604030504040204" pitchFamily="34" charset="0"/>
                <a:cs typeface="Verdana" panose="020B0604030504040204" pitchFamily="34" charset="0"/>
              </a:rPr>
              <a:t>performance improves in the SN</a:t>
            </a:r>
            <a:r>
              <a:rPr lang="en-US" sz="2200" dirty="0">
                <a:latin typeface="Verdana" panose="020B0604030504040204" pitchFamily="34" charset="0"/>
                <a:ea typeface="Verdana" panose="020B0604030504040204" pitchFamily="34" charset="0"/>
                <a:cs typeface="Verdana" panose="020B0604030504040204" pitchFamily="34" charset="0"/>
              </a:rPr>
              <a:t>. </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In case of a link failure, the application can </a:t>
            </a:r>
            <a:r>
              <a:rPr lang="en-US" sz="2200" b="1" dirty="0">
                <a:latin typeface="Verdana" panose="020B0604030504040204" pitchFamily="34" charset="0"/>
                <a:ea typeface="Verdana" panose="020B0604030504040204" pitchFamily="34" charset="0"/>
                <a:cs typeface="Verdana" panose="020B0604030504040204" pitchFamily="34" charset="0"/>
              </a:rPr>
              <a:t>migrate the shard DB to another node.</a:t>
            </a:r>
          </a:p>
        </p:txBody>
      </p:sp>
    </p:spTree>
    <p:extLst>
      <p:ext uri="{BB962C8B-B14F-4D97-AF65-F5344CB8AC3E}">
        <p14:creationId xmlns:p14="http://schemas.microsoft.com/office/powerpoint/2010/main" val="101982651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3.5.1.3 Master-Slave Distribution Model</a:t>
            </a:r>
          </a:p>
        </p:txBody>
      </p:sp>
      <p:pic>
        <p:nvPicPr>
          <p:cNvPr id="4" name="Content Placeholder 3"/>
          <p:cNvPicPr>
            <a:picLocks noGrp="1" noChangeAspect="1"/>
          </p:cNvPicPr>
          <p:nvPr>
            <p:ph idx="1"/>
          </p:nvPr>
        </p:nvPicPr>
        <p:blipFill>
          <a:blip r:embed="rId2"/>
          <a:stretch>
            <a:fillRect/>
          </a:stretch>
        </p:blipFill>
        <p:spPr>
          <a:xfrm>
            <a:off x="136525" y="1192106"/>
            <a:ext cx="11941175" cy="4716676"/>
          </a:xfrm>
          <a:prstGeom prst="rect">
            <a:avLst/>
          </a:prstGeom>
        </p:spPr>
      </p:pic>
      <p:sp>
        <p:nvSpPr>
          <p:cNvPr id="5" name="TextBox 4"/>
          <p:cNvSpPr txBox="1"/>
          <p:nvPr/>
        </p:nvSpPr>
        <p:spPr>
          <a:xfrm>
            <a:off x="4247147" y="5963761"/>
            <a:ext cx="4053674" cy="369332"/>
          </a:xfrm>
          <a:prstGeom prst="rect">
            <a:avLst/>
          </a:prstGeom>
          <a:noFill/>
        </p:spPr>
        <p:txBody>
          <a:bodyPr wrap="none" rtlCol="0">
            <a:spAutoFit/>
          </a:bodyPr>
          <a:lstStyle/>
          <a:p>
            <a:r>
              <a:rPr lang="en-US" dirty="0"/>
              <a:t>Mongo – is a client, </a:t>
            </a:r>
            <a:r>
              <a:rPr lang="en-US" dirty="0" err="1"/>
              <a:t>Mongod</a:t>
            </a:r>
            <a:r>
              <a:rPr lang="en-US" dirty="0"/>
              <a:t> is the server</a:t>
            </a:r>
          </a:p>
        </p:txBody>
      </p:sp>
    </p:spTree>
    <p:extLst>
      <p:ext uri="{BB962C8B-B14F-4D97-AF65-F5344CB8AC3E}">
        <p14:creationId xmlns:p14="http://schemas.microsoft.com/office/powerpoint/2010/main" val="10586233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3.5.1.3 Master-Slave Distribution Model</a:t>
            </a:r>
          </a:p>
        </p:txBody>
      </p:sp>
      <p:sp>
        <p:nvSpPr>
          <p:cNvPr id="3" name="Content Placeholder 2"/>
          <p:cNvSpPr>
            <a:spLocks noGrp="1"/>
          </p:cNvSpPr>
          <p:nvPr>
            <p:ph idx="1"/>
          </p:nvPr>
        </p:nvSpPr>
        <p:spPr>
          <a:xfrm>
            <a:off x="136477" y="952461"/>
            <a:ext cx="11941791" cy="5196290"/>
          </a:xfrm>
        </p:spPr>
        <p:txBody>
          <a:bodyPr>
            <a:normAutofit/>
          </a:bodyPr>
          <a:lstStyle/>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A node serves as a master or primary node and the other nodes are slave nodes.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Master directs the slaves.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Data gets replicated on the slave nodes.</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When a process updates the master, it updates the slaves also.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A process uses the slaves for read operations and write is done in master.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Processing performance improves when process runs large datasets distributed onto the slave nodes.</a:t>
            </a: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36490126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477" y="192505"/>
            <a:ext cx="11941791" cy="5956246"/>
          </a:xfrm>
        </p:spPr>
        <p:txBody>
          <a:bodyPr>
            <a:normAutofit/>
          </a:bodyPr>
          <a:lstStyle/>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Limitations of Master Slave Distribution Model:</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1. </a:t>
            </a:r>
            <a:r>
              <a:rPr lang="en-US" sz="2200" b="1" dirty="0">
                <a:latin typeface="Verdana" panose="020B0604030504040204" pitchFamily="34" charset="0"/>
                <a:ea typeface="Verdana" panose="020B0604030504040204" pitchFamily="34" charset="0"/>
                <a:cs typeface="Verdana" panose="020B0604030504040204" pitchFamily="34" charset="0"/>
              </a:rPr>
              <a:t>Processing performance decreases </a:t>
            </a:r>
            <a:r>
              <a:rPr lang="en-US" sz="2200" dirty="0">
                <a:latin typeface="Verdana" panose="020B0604030504040204" pitchFamily="34" charset="0"/>
                <a:ea typeface="Verdana" panose="020B0604030504040204" pitchFamily="34" charset="0"/>
                <a:cs typeface="Verdana" panose="020B0604030504040204" pitchFamily="34" charset="0"/>
              </a:rPr>
              <a:t>due to replication in MSD distribution model, if in case the data is not found on the salve node. [Then it has to be obtained from the other node on which the data is replicated]</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2. </a:t>
            </a:r>
            <a:r>
              <a:rPr lang="en-US" sz="2200" b="1" dirty="0">
                <a:latin typeface="Verdana" panose="020B0604030504040204" pitchFamily="34" charset="0"/>
                <a:ea typeface="Verdana" panose="020B0604030504040204" pitchFamily="34" charset="0"/>
                <a:cs typeface="Verdana" panose="020B0604030504040204" pitchFamily="34" charset="0"/>
              </a:rPr>
              <a:t>Complexity increases: </a:t>
            </a:r>
            <a:r>
              <a:rPr lang="en-US" sz="2200" dirty="0">
                <a:latin typeface="Verdana" panose="020B0604030504040204" pitchFamily="34" charset="0"/>
                <a:ea typeface="Verdana" panose="020B0604030504040204" pitchFamily="34" charset="0"/>
                <a:cs typeface="Verdana" panose="020B0604030504040204" pitchFamily="34" charset="0"/>
              </a:rPr>
              <a:t>Cluster-based processing has greater complexity than the other architectures. Consistency can also be affected in case of problem of significant time taken for updating.</a:t>
            </a:r>
          </a:p>
        </p:txBody>
      </p:sp>
    </p:spTree>
    <p:extLst>
      <p:ext uri="{BB962C8B-B14F-4D97-AF65-F5344CB8AC3E}">
        <p14:creationId xmlns:p14="http://schemas.microsoft.com/office/powerpoint/2010/main" val="114118139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477" y="156411"/>
            <a:ext cx="11941791" cy="5992340"/>
          </a:xfrm>
        </p:spPr>
        <p:txBody>
          <a:bodyPr>
            <a:normAutofit fontScale="92500" lnSpcReduction="10000"/>
          </a:bodyPr>
          <a:lstStyle/>
          <a:p>
            <a:pPr marL="0" indent="0" algn="just">
              <a:lnSpc>
                <a:spcPct val="150000"/>
              </a:lnSpc>
              <a:buNone/>
            </a:pPr>
            <a:r>
              <a:rPr lang="en-US" sz="3000" b="1" dirty="0">
                <a:latin typeface="Verdana" panose="020B0604030504040204" pitchFamily="34" charset="0"/>
                <a:ea typeface="Verdana" panose="020B0604030504040204" pitchFamily="34" charset="0"/>
                <a:cs typeface="Verdana" panose="020B0604030504040204" pitchFamily="34" charset="0"/>
              </a:rPr>
              <a:t>3.5.1.4 Peer-to-Peer Distribution Model [PPD Model]:</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Peer-to-Peer distribution (PPD) model and replication has the following characteristics: </a:t>
            </a:r>
          </a:p>
          <a:p>
            <a:pPr marL="457200" indent="-457200" algn="just">
              <a:lnSpc>
                <a:spcPct val="150000"/>
              </a:lnSpc>
              <a:buAutoNum type="arabicParenBoth"/>
            </a:pPr>
            <a:r>
              <a:rPr lang="en-US" sz="2200" dirty="0">
                <a:latin typeface="Verdana" panose="020B0604030504040204" pitchFamily="34" charset="0"/>
                <a:ea typeface="Verdana" panose="020B0604030504040204" pitchFamily="34" charset="0"/>
                <a:cs typeface="Verdana" panose="020B0604030504040204" pitchFamily="34" charset="0"/>
              </a:rPr>
              <a:t>All replication nodes accept read request and send the responses. </a:t>
            </a:r>
          </a:p>
          <a:p>
            <a:pPr marL="457200" indent="-457200" algn="just">
              <a:lnSpc>
                <a:spcPct val="150000"/>
              </a:lnSpc>
              <a:buAutoNum type="arabicParenBoth"/>
            </a:pPr>
            <a:r>
              <a:rPr lang="en-US" sz="2200" dirty="0">
                <a:latin typeface="Verdana" panose="020B0604030504040204" pitchFamily="34" charset="0"/>
                <a:ea typeface="Verdana" panose="020B0604030504040204" pitchFamily="34" charset="0"/>
                <a:cs typeface="Verdana" panose="020B0604030504040204" pitchFamily="34" charset="0"/>
              </a:rPr>
              <a:t> All replicas function equally [read support and write support also]. </a:t>
            </a:r>
          </a:p>
          <a:p>
            <a:pPr marL="457200" indent="-457200" algn="just">
              <a:lnSpc>
                <a:spcPct val="150000"/>
              </a:lnSpc>
              <a:buAutoNum type="arabicParenBoth"/>
            </a:pPr>
            <a:r>
              <a:rPr lang="en-US" sz="2200" dirty="0">
                <a:latin typeface="Verdana" panose="020B0604030504040204" pitchFamily="34" charset="0"/>
                <a:ea typeface="Verdana" panose="020B0604030504040204" pitchFamily="34" charset="0"/>
                <a:cs typeface="Verdana" panose="020B0604030504040204" pitchFamily="34" charset="0"/>
              </a:rPr>
              <a:t> Node failures do not cause loss of write capability, as other replicated node responds.</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Cassandra adopts the PPD model. </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Benefits:</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Performance can further be enhanced by adding the nodes. </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Since nodes read and write both, a replicated node also has updated data. Therefore, the biggest advantage in the model is consistency. </a:t>
            </a:r>
          </a:p>
          <a:p>
            <a:pPr marL="0" indent="0" algn="just">
              <a:lnSpc>
                <a:spcPct val="150000"/>
              </a:lnSpc>
              <a:buNone/>
            </a:pPr>
            <a:endParaRPr lang="en-US" sz="2200" b="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79686803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00431" y="885645"/>
            <a:ext cx="11941175" cy="4318945"/>
          </a:xfrm>
          <a:prstGeom prst="rect">
            <a:avLst/>
          </a:prstGeom>
        </p:spPr>
      </p:pic>
      <p:sp>
        <p:nvSpPr>
          <p:cNvPr id="5" name="Rectangle 4"/>
          <p:cNvSpPr/>
          <p:nvPr/>
        </p:nvSpPr>
        <p:spPr>
          <a:xfrm>
            <a:off x="3023018" y="5403867"/>
            <a:ext cx="6096000" cy="923330"/>
          </a:xfrm>
          <a:prstGeom prst="rect">
            <a:avLst/>
          </a:prstGeom>
        </p:spPr>
        <p:txBody>
          <a:bodyPr>
            <a:spAutoFit/>
          </a:bodyPr>
          <a:lstStyle/>
          <a:p>
            <a:pPr algn="ctr"/>
            <a:r>
              <a:rPr lang="en-US" b="1" dirty="0">
                <a:latin typeface="Verdana" panose="020B0604030504040204" pitchFamily="34" charset="0"/>
                <a:ea typeface="Verdana" panose="020B0604030504040204" pitchFamily="34" charset="0"/>
                <a:cs typeface="Verdana" panose="020B0604030504040204" pitchFamily="34" charset="0"/>
              </a:rPr>
              <a:t>Peer-to-Peer Distribution Model [PPD Model]: </a:t>
            </a:r>
            <a:r>
              <a:rPr lang="en-US" dirty="0"/>
              <a:t>Shards replicating on the nodes, which does read and write operations both</a:t>
            </a:r>
          </a:p>
        </p:txBody>
      </p:sp>
    </p:spTree>
    <p:extLst>
      <p:ext uri="{BB962C8B-B14F-4D97-AF65-F5344CB8AC3E}">
        <p14:creationId xmlns:p14="http://schemas.microsoft.com/office/powerpoint/2010/main" val="260690719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fontScale="90000"/>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3.5.2 Ways of Handling Big Data Problems</a:t>
            </a:r>
          </a:p>
        </p:txBody>
      </p:sp>
      <p:sp>
        <p:nvSpPr>
          <p:cNvPr id="3" name="Content Placeholder 2"/>
          <p:cNvSpPr>
            <a:spLocks noGrp="1"/>
          </p:cNvSpPr>
          <p:nvPr>
            <p:ph idx="1"/>
          </p:nvPr>
        </p:nvSpPr>
        <p:spPr>
          <a:xfrm>
            <a:off x="136477" y="952461"/>
            <a:ext cx="11941791" cy="5196290"/>
          </a:xfrm>
        </p:spPr>
        <p:txBody>
          <a:bodyPr>
            <a:normAutofit/>
          </a:bodyPr>
          <a:lstStyle/>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Four ways for handling Big Data problems:</a:t>
            </a:r>
          </a:p>
        </p:txBody>
      </p:sp>
      <p:pic>
        <p:nvPicPr>
          <p:cNvPr id="5" name="Picture 4"/>
          <p:cNvPicPr>
            <a:picLocks noChangeAspect="1"/>
          </p:cNvPicPr>
          <p:nvPr/>
        </p:nvPicPr>
        <p:blipFill>
          <a:blip r:embed="rId2"/>
          <a:stretch>
            <a:fillRect/>
          </a:stretch>
        </p:blipFill>
        <p:spPr>
          <a:xfrm>
            <a:off x="986105" y="1742136"/>
            <a:ext cx="8595777" cy="4204300"/>
          </a:xfrm>
          <a:prstGeom prst="rect">
            <a:avLst/>
          </a:prstGeom>
        </p:spPr>
      </p:pic>
    </p:spTree>
    <p:extLst>
      <p:ext uri="{BB962C8B-B14F-4D97-AF65-F5344CB8AC3E}">
        <p14:creationId xmlns:p14="http://schemas.microsoft.com/office/powerpoint/2010/main" val="415060488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477" y="952461"/>
            <a:ext cx="11941791" cy="5196290"/>
          </a:xfrm>
        </p:spPr>
        <p:txBody>
          <a:bodyPr>
            <a:normAutofit/>
          </a:bodyPr>
          <a:lstStyle/>
          <a:p>
            <a:pPr marL="457200" indent="-457200" algn="just">
              <a:lnSpc>
                <a:spcPct val="150000"/>
              </a:lnSpc>
              <a:buAutoNum type="arabicPeriod"/>
            </a:pPr>
            <a:r>
              <a:rPr lang="en-US" sz="2200" b="1" dirty="0">
                <a:latin typeface="Verdana" panose="020B0604030504040204" pitchFamily="34" charset="0"/>
                <a:ea typeface="Verdana" panose="020B0604030504040204" pitchFamily="34" charset="0"/>
                <a:cs typeface="Verdana" panose="020B0604030504040204" pitchFamily="34" charset="0"/>
              </a:rPr>
              <a:t>Evenly distribute the data on a cluster using the hash rings: </a:t>
            </a:r>
          </a:p>
          <a:p>
            <a:pPr algn="just">
              <a:lnSpc>
                <a:spcPct val="150000"/>
              </a:lnSpc>
            </a:pPr>
            <a:r>
              <a:rPr lang="en-US" sz="2200" b="1" dirty="0">
                <a:latin typeface="Verdana" panose="020B0604030504040204" pitchFamily="34" charset="0"/>
                <a:ea typeface="Verdana" panose="020B0604030504040204" pitchFamily="34" charset="0"/>
                <a:cs typeface="Verdana" panose="020B0604030504040204" pitchFamily="34" charset="0"/>
              </a:rPr>
              <a:t>	</a:t>
            </a:r>
            <a:r>
              <a:rPr lang="en-US" sz="2200" dirty="0">
                <a:latin typeface="Verdana" panose="020B0604030504040204" pitchFamily="34" charset="0"/>
                <a:ea typeface="Verdana" panose="020B0604030504040204" pitchFamily="34" charset="0"/>
                <a:cs typeface="Verdana" panose="020B0604030504040204" pitchFamily="34" charset="0"/>
              </a:rPr>
              <a:t>Uses the hashing algorithm which generates the pointer to the data 	collection. </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	Generated hash ID determines the data location in the cluster. </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	Hash Ring refers to a map of hashes with locations. </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	The client, use the hash ring for data searches.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	</a:t>
            </a:r>
          </a:p>
        </p:txBody>
      </p:sp>
    </p:spTree>
    <p:extLst>
      <p:ext uri="{BB962C8B-B14F-4D97-AF65-F5344CB8AC3E}">
        <p14:creationId xmlns:p14="http://schemas.microsoft.com/office/powerpoint/2010/main" val="390231250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477" y="204537"/>
            <a:ext cx="11941791" cy="5944214"/>
          </a:xfrm>
        </p:spPr>
        <p:txBody>
          <a:bodyPr>
            <a:normAutofit/>
          </a:bodyPr>
          <a:lstStyle/>
          <a:p>
            <a:pPr marL="457200" indent="-457200" algn="just">
              <a:lnSpc>
                <a:spcPct val="150000"/>
              </a:lnSpc>
              <a:buAutoNum type="arabicPeriod" startAt="2"/>
            </a:pPr>
            <a:r>
              <a:rPr lang="en-US" sz="2200" b="1" dirty="0">
                <a:latin typeface="Verdana" panose="020B0604030504040204" pitchFamily="34" charset="0"/>
                <a:ea typeface="Verdana" panose="020B0604030504040204" pitchFamily="34" charset="0"/>
                <a:cs typeface="Verdana" panose="020B0604030504040204" pitchFamily="34" charset="0"/>
              </a:rPr>
              <a:t>Use replication to horizontally distribute the client read-requests: 	</a:t>
            </a:r>
            <a:r>
              <a:rPr lang="en-US" sz="2200" dirty="0">
                <a:latin typeface="Verdana" panose="020B0604030504040204" pitchFamily="34" charset="0"/>
                <a:ea typeface="Verdana" panose="020B0604030504040204" pitchFamily="34" charset="0"/>
                <a:cs typeface="Verdana" panose="020B0604030504040204" pitchFamily="34" charset="0"/>
              </a:rPr>
              <a:t>Replication means creating backup copies of data in real time.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	Using replication enables horizontal scaling out of 	the client requests.</a:t>
            </a:r>
          </a:p>
          <a:p>
            <a:pPr marL="457200" indent="-457200" algn="just">
              <a:lnSpc>
                <a:spcPct val="150000"/>
              </a:lnSpc>
              <a:buAutoNum type="arabicPeriod" startAt="3"/>
            </a:pPr>
            <a:r>
              <a:rPr lang="en-US" sz="2200" b="1" dirty="0">
                <a:latin typeface="Verdana" panose="020B0604030504040204" pitchFamily="34" charset="0"/>
                <a:ea typeface="Verdana" panose="020B0604030504040204" pitchFamily="34" charset="0"/>
                <a:cs typeface="Verdana" panose="020B0604030504040204" pitchFamily="34" charset="0"/>
              </a:rPr>
              <a:t>Moving queries to the data, not the data to the queries: </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	</a:t>
            </a:r>
            <a:r>
              <a:rPr lang="en-US" sz="2200" dirty="0">
                <a:latin typeface="Verdana" panose="020B0604030504040204" pitchFamily="34" charset="0"/>
                <a:ea typeface="Verdana" panose="020B0604030504040204" pitchFamily="34" charset="0"/>
                <a:cs typeface="Verdana" panose="020B0604030504040204" pitchFamily="34" charset="0"/>
              </a:rPr>
              <a:t>Moving client node queries to the data is efficient as well as a requirement 	in Big Data solutions.</a:t>
            </a:r>
          </a:p>
          <a:p>
            <a:pPr marL="457200" indent="-457200" algn="just">
              <a:lnSpc>
                <a:spcPct val="150000"/>
              </a:lnSpc>
              <a:buAutoNum type="arabicPeriod" startAt="4"/>
            </a:pPr>
            <a:r>
              <a:rPr lang="en-US" sz="2200" b="1" dirty="0">
                <a:latin typeface="Verdana" panose="020B0604030504040204" pitchFamily="34" charset="0"/>
                <a:ea typeface="Verdana" panose="020B0604030504040204" pitchFamily="34" charset="0"/>
                <a:cs typeface="Verdana" panose="020B0604030504040204" pitchFamily="34" charset="0"/>
              </a:rPr>
              <a:t>Queries distribution to multiple nodes: </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	E</a:t>
            </a:r>
            <a:r>
              <a:rPr lang="en-US" sz="2200" dirty="0">
                <a:latin typeface="Verdana" panose="020B0604030504040204" pitchFamily="34" charset="0"/>
                <a:ea typeface="Verdana" panose="020B0604030504040204" pitchFamily="34" charset="0"/>
                <a:cs typeface="Verdana" panose="020B0604030504040204" pitchFamily="34" charset="0"/>
              </a:rPr>
              <a:t>venly distribute the queries to data nodes/ replica nodes.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	High performance query processing requires usages of multiple nodes. </a:t>
            </a: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20325763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3.6 MONGODB DATABASE</a:t>
            </a:r>
          </a:p>
        </p:txBody>
      </p:sp>
      <p:sp>
        <p:nvSpPr>
          <p:cNvPr id="3" name="Content Placeholder 2"/>
          <p:cNvSpPr>
            <a:spLocks noGrp="1"/>
          </p:cNvSpPr>
          <p:nvPr>
            <p:ph idx="1"/>
          </p:nvPr>
        </p:nvSpPr>
        <p:spPr>
          <a:xfrm>
            <a:off x="136477" y="952461"/>
            <a:ext cx="11941791" cy="5196290"/>
          </a:xfrm>
        </p:spPr>
        <p:txBody>
          <a:bodyPr>
            <a:normAutofit fontScale="62500" lnSpcReduction="20000"/>
          </a:bodyPr>
          <a:lstStyle/>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MongoDB is </a:t>
            </a:r>
          </a:p>
          <a:p>
            <a:pPr marL="514350" indent="-514350" algn="just">
              <a:lnSpc>
                <a:spcPct val="150000"/>
              </a:lnSpc>
              <a:buAutoNum type="romanLcParenBoth"/>
            </a:pPr>
            <a:r>
              <a:rPr lang="en-US" sz="2200" dirty="0">
                <a:latin typeface="Verdana" panose="020B0604030504040204" pitchFamily="34" charset="0"/>
                <a:ea typeface="Verdana" panose="020B0604030504040204" pitchFamily="34" charset="0"/>
                <a:cs typeface="Verdana" panose="020B0604030504040204" pitchFamily="34" charset="0"/>
              </a:rPr>
              <a:t>non-relational, </a:t>
            </a:r>
          </a:p>
          <a:p>
            <a:pPr marL="514350" indent="-514350" algn="just">
              <a:lnSpc>
                <a:spcPct val="150000"/>
              </a:lnSpc>
              <a:buAutoNum type="romanLcParenBoth"/>
            </a:pPr>
            <a:r>
              <a:rPr lang="en-US" sz="2200" dirty="0">
                <a:latin typeface="Verdana" panose="020B0604030504040204" pitchFamily="34" charset="0"/>
                <a:ea typeface="Verdana" panose="020B0604030504040204" pitchFamily="34" charset="0"/>
                <a:cs typeface="Verdana" panose="020B0604030504040204" pitchFamily="34" charset="0"/>
              </a:rPr>
              <a:t>NoSQL, </a:t>
            </a:r>
          </a:p>
          <a:p>
            <a:pPr marL="514350" indent="-514350" algn="just">
              <a:lnSpc>
                <a:spcPct val="150000"/>
              </a:lnSpc>
              <a:buAutoNum type="romanLcParenBoth"/>
            </a:pPr>
            <a:r>
              <a:rPr lang="en-US" sz="2200" dirty="0">
                <a:latin typeface="Verdana" panose="020B0604030504040204" pitchFamily="34" charset="0"/>
                <a:ea typeface="Verdana" panose="020B0604030504040204" pitchFamily="34" charset="0"/>
                <a:cs typeface="Verdana" panose="020B0604030504040204" pitchFamily="34" charset="0"/>
              </a:rPr>
              <a:t>distributed, </a:t>
            </a:r>
          </a:p>
          <a:p>
            <a:pPr marL="514350" indent="-514350" algn="just">
              <a:lnSpc>
                <a:spcPct val="150000"/>
              </a:lnSpc>
              <a:buAutoNum type="romanLcParenBoth"/>
            </a:pPr>
            <a:r>
              <a:rPr lang="en-US" sz="2200" dirty="0">
                <a:latin typeface="Verdana" panose="020B0604030504040204" pitchFamily="34" charset="0"/>
                <a:ea typeface="Verdana" panose="020B0604030504040204" pitchFamily="34" charset="0"/>
                <a:cs typeface="Verdana" panose="020B0604030504040204" pitchFamily="34" charset="0"/>
              </a:rPr>
              <a:t>open source, </a:t>
            </a:r>
          </a:p>
          <a:p>
            <a:pPr marL="514350" indent="-514350" algn="just">
              <a:lnSpc>
                <a:spcPct val="150000"/>
              </a:lnSpc>
              <a:buAutoNum type="romanLcParenBoth"/>
            </a:pPr>
            <a:r>
              <a:rPr lang="en-US" sz="2200" dirty="0">
                <a:latin typeface="Verdana" panose="020B0604030504040204" pitchFamily="34" charset="0"/>
                <a:ea typeface="Verdana" panose="020B0604030504040204" pitchFamily="34" charset="0"/>
                <a:cs typeface="Verdana" panose="020B0604030504040204" pitchFamily="34" charset="0"/>
              </a:rPr>
              <a:t>document based,</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(vi) cross-platform,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(vii) Scalable,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(viii) flexible data model,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(ix) Indexed,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(x) multi-master and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(xi) fault tolerant.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Store the document in JSON format. </a:t>
            </a:r>
          </a:p>
        </p:txBody>
      </p:sp>
    </p:spTree>
    <p:extLst>
      <p:ext uri="{BB962C8B-B14F-4D97-AF65-F5344CB8AC3E}">
        <p14:creationId xmlns:p14="http://schemas.microsoft.com/office/powerpoint/2010/main" val="240418098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Features of MongoDB</a:t>
            </a:r>
          </a:p>
        </p:txBody>
      </p:sp>
      <p:sp>
        <p:nvSpPr>
          <p:cNvPr id="3" name="Content Placeholder 2"/>
          <p:cNvSpPr>
            <a:spLocks noGrp="1"/>
          </p:cNvSpPr>
          <p:nvPr>
            <p:ph idx="1"/>
          </p:nvPr>
        </p:nvSpPr>
        <p:spPr>
          <a:xfrm>
            <a:off x="136477" y="952461"/>
            <a:ext cx="11941791" cy="5196290"/>
          </a:xfrm>
        </p:spPr>
        <p:txBody>
          <a:bodyPr>
            <a:normAutofit fontScale="77500" lnSpcReduction="20000"/>
          </a:bodyPr>
          <a:lstStyle/>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1.	MongoDB data store is a </a:t>
            </a:r>
            <a:r>
              <a:rPr lang="en-US" sz="2200" b="1" dirty="0">
                <a:latin typeface="Verdana" panose="020B0604030504040204" pitchFamily="34" charset="0"/>
                <a:ea typeface="Verdana" panose="020B0604030504040204" pitchFamily="34" charset="0"/>
                <a:cs typeface="Verdana" panose="020B0604030504040204" pitchFamily="34" charset="0"/>
              </a:rPr>
              <a:t>physical container for collections</a:t>
            </a:r>
            <a:r>
              <a:rPr lang="en-US" sz="2200" dirty="0">
                <a:latin typeface="Verdana" panose="020B0604030504040204" pitchFamily="34" charset="0"/>
                <a:ea typeface="Verdana" panose="020B0604030504040204" pitchFamily="34" charset="0"/>
                <a:cs typeface="Verdana" panose="020B0604030504040204" pitchFamily="34" charset="0"/>
              </a:rPr>
              <a:t>. A number of DBs can run on a single MongoDB server. The database server of MongoDB is </a:t>
            </a:r>
            <a:r>
              <a:rPr lang="en-US" sz="2200" b="1" dirty="0" err="1">
                <a:latin typeface="Verdana" panose="020B0604030504040204" pitchFamily="34" charset="0"/>
                <a:ea typeface="Verdana" panose="020B0604030504040204" pitchFamily="34" charset="0"/>
                <a:cs typeface="Verdana" panose="020B0604030504040204" pitchFamily="34" charset="0"/>
              </a:rPr>
              <a:t>mongod</a:t>
            </a:r>
            <a:r>
              <a:rPr lang="en-US" sz="2200" dirty="0">
                <a:latin typeface="Verdana" panose="020B0604030504040204" pitchFamily="34" charset="0"/>
                <a:ea typeface="Verdana" panose="020B0604030504040204" pitchFamily="34" charset="0"/>
                <a:cs typeface="Verdana" panose="020B0604030504040204" pitchFamily="34" charset="0"/>
              </a:rPr>
              <a:t> and the client is </a:t>
            </a:r>
            <a:r>
              <a:rPr lang="en-US" sz="2200" b="1" dirty="0">
                <a:latin typeface="Verdana" panose="020B0604030504040204" pitchFamily="34" charset="0"/>
                <a:ea typeface="Verdana" panose="020B0604030504040204" pitchFamily="34" charset="0"/>
                <a:cs typeface="Verdana" panose="020B0604030504040204" pitchFamily="34" charset="0"/>
              </a:rPr>
              <a:t>mongo</a:t>
            </a:r>
            <a:r>
              <a:rPr lang="en-US" sz="2200" dirty="0">
                <a:latin typeface="Verdana" panose="020B0604030504040204" pitchFamily="34" charset="0"/>
                <a:ea typeface="Verdana" panose="020B0604030504040204" pitchFamily="34" charset="0"/>
                <a:cs typeface="Verdana" panose="020B0604030504040204" pitchFamily="34" charset="0"/>
              </a:rPr>
              <a:t>.</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2.	</a:t>
            </a:r>
            <a:r>
              <a:rPr lang="en-US" sz="2200" b="1" dirty="0">
                <a:latin typeface="Verdana" panose="020B0604030504040204" pitchFamily="34" charset="0"/>
                <a:ea typeface="Verdana" panose="020B0604030504040204" pitchFamily="34" charset="0"/>
                <a:cs typeface="Verdana" panose="020B0604030504040204" pitchFamily="34" charset="0"/>
              </a:rPr>
              <a:t>Collection stores </a:t>
            </a:r>
            <a:r>
              <a:rPr lang="en-US" sz="2200" dirty="0">
                <a:latin typeface="Verdana" panose="020B0604030504040204" pitchFamily="34" charset="0"/>
                <a:ea typeface="Verdana" panose="020B0604030504040204" pitchFamily="34" charset="0"/>
                <a:cs typeface="Verdana" panose="020B0604030504040204" pitchFamily="34" charset="0"/>
              </a:rPr>
              <a:t>a number of </a:t>
            </a:r>
            <a:r>
              <a:rPr lang="en-US" sz="2200" b="1" dirty="0">
                <a:latin typeface="Verdana" panose="020B0604030504040204" pitchFamily="34" charset="0"/>
                <a:ea typeface="Verdana" panose="020B0604030504040204" pitchFamily="34" charset="0"/>
                <a:cs typeface="Verdana" panose="020B0604030504040204" pitchFamily="34" charset="0"/>
              </a:rPr>
              <a:t>MongoDB documents</a:t>
            </a:r>
            <a:r>
              <a:rPr lang="en-US" sz="2200" dirty="0">
                <a:latin typeface="Verdana" panose="020B0604030504040204" pitchFamily="34" charset="0"/>
                <a:ea typeface="Verdana" panose="020B0604030504040204" pitchFamily="34" charset="0"/>
                <a:cs typeface="Verdana" panose="020B0604030504040204" pitchFamily="34" charset="0"/>
              </a:rPr>
              <a:t>. It is analogous to a table of RDBMS. </a:t>
            </a:r>
            <a:r>
              <a:rPr lang="en-US" sz="2200" b="1" dirty="0">
                <a:latin typeface="Verdana" panose="020B0604030504040204" pitchFamily="34" charset="0"/>
                <a:ea typeface="Verdana" panose="020B0604030504040204" pitchFamily="34" charset="0"/>
                <a:cs typeface="Verdana" panose="020B0604030504040204" pitchFamily="34" charset="0"/>
              </a:rPr>
              <a:t>Collections may store documents that do not have the same fields</a:t>
            </a:r>
            <a:r>
              <a:rPr lang="en-US" sz="2200" dirty="0">
                <a:latin typeface="Verdana" panose="020B0604030504040204" pitchFamily="34" charset="0"/>
                <a:ea typeface="Verdana" panose="020B0604030504040204" pitchFamily="34" charset="0"/>
                <a:cs typeface="Verdana" panose="020B0604030504040204" pitchFamily="34" charset="0"/>
              </a:rPr>
              <a:t>. Thus, documents of the collection are schema-less. Thus, it is possible to store documents of varying structures in a collection. Practically, in an RDBMS, it is required to define a column and its data type, but does not need them while working with the MongoDB.</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3.	</a:t>
            </a:r>
            <a:r>
              <a:rPr lang="en-US" sz="2200" b="1" dirty="0">
                <a:latin typeface="Verdana" panose="020B0604030504040204" pitchFamily="34" charset="0"/>
                <a:ea typeface="Verdana" panose="020B0604030504040204" pitchFamily="34" charset="0"/>
                <a:cs typeface="Verdana" panose="020B0604030504040204" pitchFamily="34" charset="0"/>
              </a:rPr>
              <a:t>Document model is well defined</a:t>
            </a:r>
            <a:r>
              <a:rPr lang="en-US" sz="2200" dirty="0">
                <a:latin typeface="Verdana" panose="020B0604030504040204" pitchFamily="34" charset="0"/>
                <a:ea typeface="Verdana" panose="020B0604030504040204" pitchFamily="34" charset="0"/>
                <a:cs typeface="Verdana" panose="020B0604030504040204" pitchFamily="34" charset="0"/>
              </a:rPr>
              <a:t>. Structure of document is clear, </a:t>
            </a:r>
            <a:r>
              <a:rPr lang="en-US" sz="2200" b="1" dirty="0">
                <a:latin typeface="Verdana" panose="020B0604030504040204" pitchFamily="34" charset="0"/>
                <a:ea typeface="Verdana" panose="020B0604030504040204" pitchFamily="34" charset="0"/>
                <a:cs typeface="Verdana" panose="020B0604030504040204" pitchFamily="34" charset="0"/>
              </a:rPr>
              <a:t>Document is the unit of storing data in a MongoDB database</a:t>
            </a:r>
            <a:r>
              <a:rPr lang="en-US" sz="2200" dirty="0">
                <a:latin typeface="Verdana" panose="020B0604030504040204" pitchFamily="34" charset="0"/>
                <a:ea typeface="Verdana" panose="020B0604030504040204" pitchFamily="34" charset="0"/>
                <a:cs typeface="Verdana" panose="020B0604030504040204" pitchFamily="34" charset="0"/>
              </a:rPr>
              <a:t>. Documents are analogous to the records of RDBMS table</a:t>
            </a:r>
            <a:r>
              <a:rPr lang="en-US" sz="2200" b="1" dirty="0">
                <a:latin typeface="Verdana" panose="020B0604030504040204" pitchFamily="34" charset="0"/>
                <a:ea typeface="Verdana" panose="020B0604030504040204" pitchFamily="34" charset="0"/>
                <a:cs typeface="Verdana" panose="020B0604030504040204" pitchFamily="34" charset="0"/>
              </a:rPr>
              <a:t>. Insert, update and delete operations can be performed on a collection</a:t>
            </a:r>
            <a:r>
              <a:rPr lang="en-US" sz="2200" dirty="0">
                <a:latin typeface="Verdana" panose="020B0604030504040204" pitchFamily="34" charset="0"/>
                <a:ea typeface="Verdana" panose="020B0604030504040204" pitchFamily="34" charset="0"/>
                <a:cs typeface="Verdana" panose="020B0604030504040204" pitchFamily="34" charset="0"/>
              </a:rPr>
              <a:t>. Document use JSON (JavaScript Object Notation) approach for storing data. JSON is a </a:t>
            </a:r>
            <a:r>
              <a:rPr lang="en-US" sz="2200" b="1" dirty="0">
                <a:latin typeface="Verdana" panose="020B0604030504040204" pitchFamily="34" charset="0"/>
                <a:ea typeface="Verdana" panose="020B0604030504040204" pitchFamily="34" charset="0"/>
                <a:cs typeface="Verdana" panose="020B0604030504040204" pitchFamily="34" charset="0"/>
              </a:rPr>
              <a:t>lightweight, self-describing format used to exchange data between various applications</a:t>
            </a:r>
            <a:r>
              <a:rPr lang="en-US" sz="2200" dirty="0">
                <a:latin typeface="Verdana" panose="020B0604030504040204" pitchFamily="34" charset="0"/>
                <a:ea typeface="Verdana" panose="020B0604030504040204" pitchFamily="34" charset="0"/>
                <a:cs typeface="Verdana" panose="020B0604030504040204" pitchFamily="34" charset="0"/>
              </a:rPr>
              <a:t>. JSON data basically has key-value pairs. Documents have dynamic schema.</a:t>
            </a: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92215233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477" y="154546"/>
            <a:ext cx="11941791" cy="5994205"/>
          </a:xfrm>
        </p:spPr>
        <p:txBody>
          <a:bodyPr>
            <a:normAutofit lnSpcReduction="10000"/>
          </a:bodyPr>
          <a:lstStyle/>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4.	MongoDB is a document data store in which </a:t>
            </a:r>
            <a:r>
              <a:rPr lang="en-US" sz="2200" b="1" dirty="0">
                <a:latin typeface="Verdana" panose="020B0604030504040204" pitchFamily="34" charset="0"/>
                <a:ea typeface="Verdana" panose="020B0604030504040204" pitchFamily="34" charset="0"/>
                <a:cs typeface="Verdana" panose="020B0604030504040204" pitchFamily="34" charset="0"/>
              </a:rPr>
              <a:t>one collection holds 	different 	documents</a:t>
            </a:r>
            <a:r>
              <a:rPr lang="en-US" sz="2200" dirty="0">
                <a:latin typeface="Verdana" panose="020B0604030504040204" pitchFamily="34" charset="0"/>
                <a:ea typeface="Verdana" panose="020B0604030504040204" pitchFamily="34" charset="0"/>
                <a:cs typeface="Verdana" panose="020B0604030504040204" pitchFamily="34" charset="0"/>
              </a:rPr>
              <a:t>. Data store in the form of JSON-style documents. 	Number of 	fields, content and size of the document can differ from one 	document to another.</a:t>
            </a:r>
          </a:p>
          <a:p>
            <a:pPr marL="457200" indent="-457200" algn="just">
              <a:lnSpc>
                <a:spcPct val="150000"/>
              </a:lnSpc>
              <a:buAutoNum type="arabicPeriod" startAt="5"/>
            </a:pPr>
            <a:r>
              <a:rPr lang="en-US" sz="2200" b="1" dirty="0">
                <a:latin typeface="Verdana" panose="020B0604030504040204" pitchFamily="34" charset="0"/>
                <a:ea typeface="Verdana" panose="020B0604030504040204" pitchFamily="34" charset="0"/>
                <a:cs typeface="Verdana" panose="020B0604030504040204" pitchFamily="34" charset="0"/>
              </a:rPr>
              <a:t>Storing of data is flexible</a:t>
            </a:r>
            <a:r>
              <a:rPr lang="en-US" sz="2200" dirty="0">
                <a:latin typeface="Verdana" panose="020B0604030504040204" pitchFamily="34" charset="0"/>
                <a:ea typeface="Verdana" panose="020B0604030504040204" pitchFamily="34" charset="0"/>
                <a:cs typeface="Verdana" panose="020B0604030504040204" pitchFamily="34" charset="0"/>
              </a:rPr>
              <a:t>, and data store consists of JSON-like documents. </a:t>
            </a:r>
            <a:r>
              <a:rPr lang="en-US" sz="2200" b="1" dirty="0">
                <a:latin typeface="Verdana" panose="020B0604030504040204" pitchFamily="34" charset="0"/>
                <a:ea typeface="Verdana" panose="020B0604030504040204" pitchFamily="34" charset="0"/>
                <a:cs typeface="Verdana" panose="020B0604030504040204" pitchFamily="34" charset="0"/>
              </a:rPr>
              <a:t>This implies that the fields can vary from document to document </a:t>
            </a:r>
            <a:r>
              <a:rPr lang="en-US" sz="2200" dirty="0">
                <a:latin typeface="Verdana" panose="020B0604030504040204" pitchFamily="34" charset="0"/>
                <a:ea typeface="Verdana" panose="020B0604030504040204" pitchFamily="34" charset="0"/>
                <a:cs typeface="Verdana" panose="020B0604030504040204" pitchFamily="34" charset="0"/>
              </a:rPr>
              <a:t>and data structure can be changed over time; JSON has a standard structure, and scalable way of describing hierarchical data </a:t>
            </a:r>
          </a:p>
          <a:p>
            <a:pPr marL="457200" indent="-457200" algn="just">
              <a:lnSpc>
                <a:spcPct val="150000"/>
              </a:lnSpc>
              <a:buAutoNum type="arabicPeriod" startAt="5"/>
            </a:pPr>
            <a:r>
              <a:rPr lang="en-US" sz="2200" dirty="0">
                <a:latin typeface="Verdana" panose="020B0604030504040204" pitchFamily="34" charset="0"/>
                <a:ea typeface="Verdana" panose="020B0604030504040204" pitchFamily="34" charset="0"/>
                <a:cs typeface="Verdana" panose="020B0604030504040204" pitchFamily="34" charset="0"/>
              </a:rPr>
              <a:t>Storing of documents on disk is in </a:t>
            </a:r>
            <a:r>
              <a:rPr lang="en-US" sz="2200" b="1" dirty="0">
                <a:latin typeface="Verdana" panose="020B0604030504040204" pitchFamily="34" charset="0"/>
                <a:ea typeface="Verdana" panose="020B0604030504040204" pitchFamily="34" charset="0"/>
                <a:cs typeface="Verdana" panose="020B0604030504040204" pitchFamily="34" charset="0"/>
              </a:rPr>
              <a:t>BSON serialization format</a:t>
            </a:r>
            <a:r>
              <a:rPr lang="en-US" sz="2200" dirty="0">
                <a:latin typeface="Verdana" panose="020B0604030504040204" pitchFamily="34" charset="0"/>
                <a:ea typeface="Verdana" panose="020B0604030504040204" pitchFamily="34" charset="0"/>
                <a:cs typeface="Verdana" panose="020B0604030504040204" pitchFamily="34" charset="0"/>
              </a:rPr>
              <a:t>. </a:t>
            </a:r>
            <a:r>
              <a:rPr lang="en-US" sz="2200" b="1" dirty="0">
                <a:latin typeface="Verdana" panose="020B0604030504040204" pitchFamily="34" charset="0"/>
                <a:ea typeface="Verdana" panose="020B0604030504040204" pitchFamily="34" charset="0"/>
                <a:cs typeface="Verdana" panose="020B0604030504040204" pitchFamily="34" charset="0"/>
              </a:rPr>
              <a:t>BSON is a binary representation of JSON documents</a:t>
            </a:r>
            <a:r>
              <a:rPr lang="en-US" sz="2200" dirty="0">
                <a:latin typeface="Verdana" panose="020B0604030504040204" pitchFamily="34" charset="0"/>
                <a:ea typeface="Verdana" panose="020B0604030504040204" pitchFamily="34" charset="0"/>
                <a:cs typeface="Verdana" panose="020B0604030504040204" pitchFamily="34" charset="0"/>
              </a:rPr>
              <a:t>. The mongo JavaScript shell and MongoDB language drivers perform translation between BSON and language-specific document representation.</a:t>
            </a: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27708491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477" y="154546"/>
            <a:ext cx="11941791" cy="5994205"/>
          </a:xfrm>
        </p:spPr>
        <p:txBody>
          <a:bodyPr>
            <a:normAutofit/>
          </a:bodyPr>
          <a:lstStyle/>
          <a:p>
            <a:pPr marL="457200" indent="-457200" algn="just">
              <a:lnSpc>
                <a:spcPct val="150000"/>
              </a:lnSpc>
              <a:buAutoNum type="arabicPeriod" startAt="7"/>
            </a:pPr>
            <a:r>
              <a:rPr lang="en-US" sz="2200" dirty="0">
                <a:latin typeface="Verdana" panose="020B0604030504040204" pitchFamily="34" charset="0"/>
                <a:ea typeface="Verdana" panose="020B0604030504040204" pitchFamily="34" charset="0"/>
                <a:cs typeface="Verdana" panose="020B0604030504040204" pitchFamily="34" charset="0"/>
              </a:rPr>
              <a:t>Querying, indexing, and real time aggregation allows accessing and analyzing the data efficiently.</a:t>
            </a:r>
          </a:p>
          <a:p>
            <a:pPr marL="457200" indent="-457200" algn="just">
              <a:lnSpc>
                <a:spcPct val="150000"/>
              </a:lnSpc>
              <a:buAutoNum type="arabicPeriod" startAt="7"/>
            </a:pPr>
            <a:r>
              <a:rPr lang="en-US" sz="2200" dirty="0">
                <a:latin typeface="Verdana" panose="020B0604030504040204" pitchFamily="34" charset="0"/>
                <a:ea typeface="Verdana" panose="020B0604030504040204" pitchFamily="34" charset="0"/>
                <a:cs typeface="Verdana" panose="020B0604030504040204" pitchFamily="34" charset="0"/>
              </a:rPr>
              <a:t>Deep query-ability—Supports dynamic queries on documents using a document-based query language that's nearly as powerful as SQL.</a:t>
            </a:r>
          </a:p>
          <a:p>
            <a:pPr marL="457200" indent="-457200" algn="just">
              <a:lnSpc>
                <a:spcPct val="150000"/>
              </a:lnSpc>
              <a:buAutoNum type="arabicPeriod" startAt="7"/>
            </a:pPr>
            <a:r>
              <a:rPr lang="en-US" sz="2200" dirty="0">
                <a:latin typeface="Verdana" panose="020B0604030504040204" pitchFamily="34" charset="0"/>
                <a:ea typeface="Verdana" panose="020B0604030504040204" pitchFamily="34" charset="0"/>
                <a:cs typeface="Verdana" panose="020B0604030504040204" pitchFamily="34" charset="0"/>
              </a:rPr>
              <a:t>No complex Joins.</a:t>
            </a:r>
          </a:p>
          <a:p>
            <a:pPr marL="457200" indent="-457200" algn="just">
              <a:lnSpc>
                <a:spcPct val="150000"/>
              </a:lnSpc>
              <a:buAutoNum type="arabicPeriod" startAt="7"/>
            </a:pPr>
            <a:r>
              <a:rPr lang="en-US" sz="2200" dirty="0">
                <a:latin typeface="Verdana" panose="020B0604030504040204" pitchFamily="34" charset="0"/>
                <a:ea typeface="Verdana" panose="020B0604030504040204" pitchFamily="34" charset="0"/>
                <a:cs typeface="Verdana" panose="020B0604030504040204" pitchFamily="34" charset="0"/>
              </a:rPr>
              <a:t>Distributed DB makes availability high, and provides horizontal scalability.</a:t>
            </a:r>
          </a:p>
          <a:p>
            <a:pPr marL="457200" indent="-457200" algn="just">
              <a:lnSpc>
                <a:spcPct val="150000"/>
              </a:lnSpc>
              <a:buAutoNum type="arabicPeriod" startAt="7"/>
            </a:pPr>
            <a:r>
              <a:rPr lang="en-US" sz="2200" dirty="0">
                <a:latin typeface="Verdana" panose="020B0604030504040204" pitchFamily="34" charset="0"/>
                <a:ea typeface="Verdana" panose="020B0604030504040204" pitchFamily="34" charset="0"/>
                <a:cs typeface="Verdana" panose="020B0604030504040204" pitchFamily="34" charset="0"/>
              </a:rPr>
              <a:t>Indexes on any field in a collection of documents: Users can create indexes on any field in a document. Indices support queries and operations. By default, MongoDB creates an index on the _id field of every collection.</a:t>
            </a:r>
          </a:p>
          <a:p>
            <a:pPr marL="457200" indent="-457200" algn="just">
              <a:lnSpc>
                <a:spcPct val="150000"/>
              </a:lnSpc>
              <a:buAutoNum type="arabicPeriod" startAt="7"/>
            </a:pPr>
            <a:endParaRPr lang="en-US" sz="2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20685368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Comparison between RDBMS &amp; MongoDB</a:t>
            </a:r>
          </a:p>
        </p:txBody>
      </p:sp>
      <p:pic>
        <p:nvPicPr>
          <p:cNvPr id="4" name="Content Placeholder 3"/>
          <p:cNvPicPr>
            <a:picLocks noGrp="1" noChangeAspect="1"/>
          </p:cNvPicPr>
          <p:nvPr>
            <p:ph idx="1"/>
          </p:nvPr>
        </p:nvPicPr>
        <p:blipFill>
          <a:blip r:embed="rId2"/>
          <a:stretch>
            <a:fillRect/>
          </a:stretch>
        </p:blipFill>
        <p:spPr>
          <a:xfrm>
            <a:off x="608093" y="744938"/>
            <a:ext cx="10998558" cy="1946887"/>
          </a:xfrm>
          <a:prstGeom prst="rect">
            <a:avLst/>
          </a:prstGeom>
        </p:spPr>
      </p:pic>
      <p:pic>
        <p:nvPicPr>
          <p:cNvPr id="5" name="Picture 4"/>
          <p:cNvPicPr>
            <a:picLocks noChangeAspect="1"/>
          </p:cNvPicPr>
          <p:nvPr/>
        </p:nvPicPr>
        <p:blipFill>
          <a:blip r:embed="rId3"/>
          <a:stretch>
            <a:fillRect/>
          </a:stretch>
        </p:blipFill>
        <p:spPr>
          <a:xfrm>
            <a:off x="608092" y="2316875"/>
            <a:ext cx="10866983" cy="4541125"/>
          </a:xfrm>
          <a:prstGeom prst="rect">
            <a:avLst/>
          </a:prstGeom>
        </p:spPr>
      </p:pic>
    </p:spTree>
    <p:extLst>
      <p:ext uri="{BB962C8B-B14F-4D97-AF65-F5344CB8AC3E}">
        <p14:creationId xmlns:p14="http://schemas.microsoft.com/office/powerpoint/2010/main" val="212183431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MongoDB Replica Set</a:t>
            </a:r>
          </a:p>
        </p:txBody>
      </p:sp>
      <p:sp>
        <p:nvSpPr>
          <p:cNvPr id="3" name="Content Placeholder 2"/>
          <p:cNvSpPr>
            <a:spLocks noGrp="1"/>
          </p:cNvSpPr>
          <p:nvPr>
            <p:ph idx="1"/>
          </p:nvPr>
        </p:nvSpPr>
        <p:spPr>
          <a:xfrm>
            <a:off x="136477" y="952461"/>
            <a:ext cx="11941791" cy="5196290"/>
          </a:xfrm>
        </p:spPr>
        <p:txBody>
          <a:bodyPr>
            <a:normAutofit/>
          </a:bodyPr>
          <a:lstStyle/>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A replica set in MongoDB is a group of </a:t>
            </a:r>
            <a:r>
              <a:rPr lang="en-US" sz="2200" dirty="0" err="1">
                <a:latin typeface="Verdana" panose="020B0604030504040204" pitchFamily="34" charset="0"/>
                <a:ea typeface="Verdana" panose="020B0604030504040204" pitchFamily="34" charset="0"/>
                <a:cs typeface="Verdana" panose="020B0604030504040204" pitchFamily="34" charset="0"/>
              </a:rPr>
              <a:t>mongod</a:t>
            </a:r>
            <a:r>
              <a:rPr lang="en-US" sz="2200" dirty="0">
                <a:latin typeface="Verdana" panose="020B0604030504040204" pitchFamily="34" charset="0"/>
                <a:ea typeface="Verdana" panose="020B0604030504040204" pitchFamily="34" charset="0"/>
                <a:cs typeface="Verdana" panose="020B0604030504040204" pitchFamily="34" charset="0"/>
              </a:rPr>
              <a:t> (</a:t>
            </a:r>
            <a:r>
              <a:rPr lang="en-US" sz="2200" dirty="0" err="1">
                <a:latin typeface="Verdana" panose="020B0604030504040204" pitchFamily="34" charset="0"/>
                <a:ea typeface="Verdana" panose="020B0604030504040204" pitchFamily="34" charset="0"/>
                <a:cs typeface="Verdana" panose="020B0604030504040204" pitchFamily="34" charset="0"/>
              </a:rPr>
              <a:t>MongoDb</a:t>
            </a:r>
            <a:r>
              <a:rPr lang="en-US" sz="2200" dirty="0">
                <a:latin typeface="Verdana" panose="020B0604030504040204" pitchFamily="34" charset="0"/>
                <a:ea typeface="Verdana" panose="020B0604030504040204" pitchFamily="34" charset="0"/>
                <a:cs typeface="Verdana" panose="020B0604030504040204" pitchFamily="34" charset="0"/>
              </a:rPr>
              <a:t> server) processes that store the same dataset.</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MongoDB replicates with the help of a replica set.</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Replica sets provide redundancy but high availability. </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A replica set usually has minimum three nodes. </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Any one out of them is called primary. </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The primary node receives all the write operations. </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All the other nodes are termed as secondary. </a:t>
            </a:r>
          </a:p>
        </p:txBody>
      </p:sp>
      <p:pic>
        <p:nvPicPr>
          <p:cNvPr id="4" name="Picture 3"/>
          <p:cNvPicPr>
            <a:picLocks noChangeAspect="1"/>
          </p:cNvPicPr>
          <p:nvPr/>
        </p:nvPicPr>
        <p:blipFill>
          <a:blip r:embed="rId2"/>
          <a:stretch>
            <a:fillRect/>
          </a:stretch>
        </p:blipFill>
        <p:spPr>
          <a:xfrm>
            <a:off x="8022146" y="2101532"/>
            <a:ext cx="3646113" cy="3449262"/>
          </a:xfrm>
          <a:prstGeom prst="rect">
            <a:avLst/>
          </a:prstGeom>
        </p:spPr>
      </p:pic>
    </p:spTree>
    <p:extLst>
      <p:ext uri="{BB962C8B-B14F-4D97-AF65-F5344CB8AC3E}">
        <p14:creationId xmlns:p14="http://schemas.microsoft.com/office/powerpoint/2010/main" val="324084586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477" y="952461"/>
            <a:ext cx="11941791" cy="5196290"/>
          </a:xfrm>
        </p:spPr>
        <p:txBody>
          <a:bodyPr>
            <a:normAutofit/>
          </a:bodyPr>
          <a:lstStyle/>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The data replicates from primary to secondary nodes.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A new primary node can be chosen among the secondary nodes at the time of automatic failover or maintenance.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The failed node when recovered can join the replica set as secondary node again. </a:t>
            </a:r>
          </a:p>
        </p:txBody>
      </p:sp>
    </p:spTree>
    <p:extLst>
      <p:ext uri="{BB962C8B-B14F-4D97-AF65-F5344CB8AC3E}">
        <p14:creationId xmlns:p14="http://schemas.microsoft.com/office/powerpoint/2010/main" val="273511066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477" y="231820"/>
            <a:ext cx="11941791" cy="5916931"/>
          </a:xfrm>
        </p:spPr>
        <p:txBody>
          <a:bodyPr>
            <a:normAutofit/>
          </a:bodyPr>
          <a:lstStyle/>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Following are the commands used for replication (Recoverability means even on occurrences of failures; the transactions ensure consistency).</a:t>
            </a: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p:txBody>
      </p:sp>
      <p:pic>
        <p:nvPicPr>
          <p:cNvPr id="4" name="Picture 3"/>
          <p:cNvPicPr>
            <a:picLocks noChangeAspect="1"/>
          </p:cNvPicPr>
          <p:nvPr/>
        </p:nvPicPr>
        <p:blipFill>
          <a:blip r:embed="rId2"/>
          <a:stretch>
            <a:fillRect/>
          </a:stretch>
        </p:blipFill>
        <p:spPr>
          <a:xfrm>
            <a:off x="1572895" y="1183866"/>
            <a:ext cx="8730204" cy="2376910"/>
          </a:xfrm>
          <a:prstGeom prst="rect">
            <a:avLst/>
          </a:prstGeom>
        </p:spPr>
      </p:pic>
      <p:pic>
        <p:nvPicPr>
          <p:cNvPr id="5" name="Picture 4"/>
          <p:cNvPicPr>
            <a:picLocks noChangeAspect="1"/>
          </p:cNvPicPr>
          <p:nvPr/>
        </p:nvPicPr>
        <p:blipFill>
          <a:blip r:embed="rId3"/>
          <a:stretch>
            <a:fillRect/>
          </a:stretch>
        </p:blipFill>
        <p:spPr>
          <a:xfrm>
            <a:off x="1572895" y="3190285"/>
            <a:ext cx="8730203" cy="2982750"/>
          </a:xfrm>
          <a:prstGeom prst="rect">
            <a:avLst/>
          </a:prstGeom>
        </p:spPr>
      </p:pic>
    </p:spTree>
    <p:extLst>
      <p:ext uri="{BB962C8B-B14F-4D97-AF65-F5344CB8AC3E}">
        <p14:creationId xmlns:p14="http://schemas.microsoft.com/office/powerpoint/2010/main" val="171539772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Auto-</a:t>
            </a:r>
            <a:r>
              <a:rPr lang="en-US" dirty="0" err="1">
                <a:solidFill>
                  <a:srgbClr val="C00000"/>
                </a:solidFill>
                <a:latin typeface="Verdana" panose="020B0604030504040204" pitchFamily="34" charset="0"/>
                <a:ea typeface="Verdana" panose="020B0604030504040204" pitchFamily="34" charset="0"/>
                <a:cs typeface="Verdana" panose="020B0604030504040204" pitchFamily="34" charset="0"/>
              </a:rPr>
              <a:t>sharding</a:t>
            </a: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 </a:t>
            </a:r>
          </a:p>
        </p:txBody>
      </p:sp>
      <p:sp>
        <p:nvSpPr>
          <p:cNvPr id="3" name="Content Placeholder 2"/>
          <p:cNvSpPr>
            <a:spLocks noGrp="1"/>
          </p:cNvSpPr>
          <p:nvPr>
            <p:ph idx="1"/>
          </p:nvPr>
        </p:nvSpPr>
        <p:spPr>
          <a:xfrm>
            <a:off x="136477" y="952461"/>
            <a:ext cx="11941791" cy="5196290"/>
          </a:xfrm>
        </p:spPr>
        <p:txBody>
          <a:bodyPr>
            <a:normAutofit fontScale="92500" lnSpcReduction="20000"/>
          </a:bodyPr>
          <a:lstStyle/>
          <a:p>
            <a:pPr algn="just">
              <a:lnSpc>
                <a:spcPct val="150000"/>
              </a:lnSpc>
            </a:pPr>
            <a:r>
              <a:rPr lang="en-US" sz="2200" dirty="0" err="1">
                <a:latin typeface="Verdana" panose="020B0604030504040204" pitchFamily="34" charset="0"/>
                <a:ea typeface="Verdana" panose="020B0604030504040204" pitchFamily="34" charset="0"/>
                <a:cs typeface="Verdana" panose="020B0604030504040204" pitchFamily="34" charset="0"/>
              </a:rPr>
              <a:t>Sharding</a:t>
            </a:r>
            <a:r>
              <a:rPr lang="en-US" sz="2200" dirty="0">
                <a:latin typeface="Verdana" panose="020B0604030504040204" pitchFamily="34" charset="0"/>
                <a:ea typeface="Verdana" panose="020B0604030504040204" pitchFamily="34" charset="0"/>
                <a:cs typeface="Verdana" panose="020B0604030504040204" pitchFamily="34" charset="0"/>
              </a:rPr>
              <a:t> is a method for distributing data across multiple machines in a distributed application environment. </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Vertical scaling by increasing the resources of a single machine is quite expensive. Thus, </a:t>
            </a:r>
            <a:r>
              <a:rPr lang="en-US" sz="2200" b="1" dirty="0">
                <a:latin typeface="Verdana" panose="020B0604030504040204" pitchFamily="34" charset="0"/>
                <a:ea typeface="Verdana" panose="020B0604030504040204" pitchFamily="34" charset="0"/>
                <a:cs typeface="Verdana" panose="020B0604030504040204" pitchFamily="34" charset="0"/>
              </a:rPr>
              <a:t>horizontal scaling of the data can be achieved using </a:t>
            </a:r>
            <a:r>
              <a:rPr lang="en-US" sz="2200" b="1" dirty="0" err="1">
                <a:latin typeface="Verdana" panose="020B0604030504040204" pitchFamily="34" charset="0"/>
                <a:ea typeface="Verdana" panose="020B0604030504040204" pitchFamily="34" charset="0"/>
                <a:cs typeface="Verdana" panose="020B0604030504040204" pitchFamily="34" charset="0"/>
              </a:rPr>
              <a:t>sharding</a:t>
            </a:r>
            <a:r>
              <a:rPr lang="en-US" sz="2200" b="1" dirty="0">
                <a:latin typeface="Verdana" panose="020B0604030504040204" pitchFamily="34" charset="0"/>
                <a:ea typeface="Verdana" panose="020B0604030504040204" pitchFamily="34" charset="0"/>
                <a:cs typeface="Verdana" panose="020B0604030504040204" pitchFamily="34" charset="0"/>
              </a:rPr>
              <a:t> mechanism </a:t>
            </a:r>
            <a:r>
              <a:rPr lang="en-US" sz="2200" dirty="0">
                <a:latin typeface="Verdana" panose="020B0604030504040204" pitchFamily="34" charset="0"/>
                <a:ea typeface="Verdana" panose="020B0604030504040204" pitchFamily="34" charset="0"/>
                <a:cs typeface="Verdana" panose="020B0604030504040204" pitchFamily="34" charset="0"/>
              </a:rPr>
              <a:t>where more database servers can be added to support data growth and the demands of more read and write operations.</a:t>
            </a:r>
          </a:p>
          <a:p>
            <a:pPr algn="just">
              <a:lnSpc>
                <a:spcPct val="150000"/>
              </a:lnSpc>
            </a:pPr>
            <a:r>
              <a:rPr lang="en-US" sz="2200" dirty="0" err="1">
                <a:latin typeface="Verdana" panose="020B0604030504040204" pitchFamily="34" charset="0"/>
                <a:ea typeface="Verdana" panose="020B0604030504040204" pitchFamily="34" charset="0"/>
                <a:cs typeface="Verdana" panose="020B0604030504040204" pitchFamily="34" charset="0"/>
              </a:rPr>
              <a:t>Sharding</a:t>
            </a:r>
            <a:r>
              <a:rPr lang="en-US" sz="2200" dirty="0">
                <a:latin typeface="Verdana" panose="020B0604030504040204" pitchFamily="34" charset="0"/>
                <a:ea typeface="Verdana" panose="020B0604030504040204" pitchFamily="34" charset="0"/>
                <a:cs typeface="Verdana" panose="020B0604030504040204" pitchFamily="34" charset="0"/>
              </a:rPr>
              <a:t> automatically balances the data and load across various servers. </a:t>
            </a:r>
            <a:r>
              <a:rPr lang="en-US" sz="2200" dirty="0" err="1">
                <a:latin typeface="Verdana" panose="020B0604030504040204" pitchFamily="34" charset="0"/>
                <a:ea typeface="Verdana" panose="020B0604030504040204" pitchFamily="34" charset="0"/>
                <a:cs typeface="Verdana" panose="020B0604030504040204" pitchFamily="34" charset="0"/>
              </a:rPr>
              <a:t>Sharding</a:t>
            </a:r>
            <a:r>
              <a:rPr lang="en-US" sz="2200" dirty="0">
                <a:latin typeface="Verdana" panose="020B0604030504040204" pitchFamily="34" charset="0"/>
                <a:ea typeface="Verdana" panose="020B0604030504040204" pitchFamily="34" charset="0"/>
                <a:cs typeface="Verdana" panose="020B0604030504040204" pitchFamily="34" charset="0"/>
              </a:rPr>
              <a:t> provides additional write capability by distributing the write load over a number of </a:t>
            </a:r>
            <a:r>
              <a:rPr lang="en-US" sz="2200" dirty="0" err="1">
                <a:latin typeface="Verdana" panose="020B0604030504040204" pitchFamily="34" charset="0"/>
                <a:ea typeface="Verdana" panose="020B0604030504040204" pitchFamily="34" charset="0"/>
                <a:cs typeface="Verdana" panose="020B0604030504040204" pitchFamily="34" charset="0"/>
              </a:rPr>
              <a:t>mongod</a:t>
            </a:r>
            <a:r>
              <a:rPr lang="en-US" sz="2200" dirty="0">
                <a:latin typeface="Verdana" panose="020B0604030504040204" pitchFamily="34" charset="0"/>
                <a:ea typeface="Verdana" panose="020B0604030504040204" pitchFamily="34" charset="0"/>
                <a:cs typeface="Verdana" panose="020B0604030504040204" pitchFamily="34" charset="0"/>
              </a:rPr>
              <a:t> (MongoDB Server) instances.</a:t>
            </a:r>
          </a:p>
          <a:p>
            <a:pPr algn="just">
              <a:lnSpc>
                <a:spcPct val="150000"/>
              </a:lnSpc>
            </a:pPr>
            <a:r>
              <a:rPr lang="en-US" sz="2400" dirty="0"/>
              <a:t>DB has a 1 terabyte dataset distributed amongst 20 shards, then each shard contains only 50 Giga Byte of data.</a:t>
            </a: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84431865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fontScale="90000"/>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Data types which MongoDB documents support</a:t>
            </a:r>
          </a:p>
        </p:txBody>
      </p:sp>
      <p:pic>
        <p:nvPicPr>
          <p:cNvPr id="5" name="Content Placeholder 4"/>
          <p:cNvPicPr>
            <a:picLocks noGrp="1" noChangeAspect="1"/>
          </p:cNvPicPr>
          <p:nvPr>
            <p:ph idx="1"/>
          </p:nvPr>
        </p:nvPicPr>
        <p:blipFill>
          <a:blip r:embed="rId2"/>
          <a:stretch>
            <a:fillRect/>
          </a:stretch>
        </p:blipFill>
        <p:spPr>
          <a:xfrm>
            <a:off x="1699333" y="1125647"/>
            <a:ext cx="9183314" cy="5000921"/>
          </a:xfrm>
          <a:prstGeom prst="rect">
            <a:avLst/>
          </a:prstGeom>
        </p:spPr>
      </p:pic>
    </p:spTree>
    <p:extLst>
      <p:ext uri="{BB962C8B-B14F-4D97-AF65-F5344CB8AC3E}">
        <p14:creationId xmlns:p14="http://schemas.microsoft.com/office/powerpoint/2010/main" val="161883283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781024" y="333482"/>
            <a:ext cx="10873771" cy="5814100"/>
          </a:xfrm>
          <a:prstGeom prst="rect">
            <a:avLst/>
          </a:prstGeom>
          <a:ln>
            <a:solidFill>
              <a:schemeClr val="accent1"/>
            </a:solidFill>
          </a:ln>
        </p:spPr>
      </p:pic>
    </p:spTree>
    <p:extLst>
      <p:ext uri="{BB962C8B-B14F-4D97-AF65-F5344CB8AC3E}">
        <p14:creationId xmlns:p14="http://schemas.microsoft.com/office/powerpoint/2010/main" val="312406931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534619" y="1203752"/>
            <a:ext cx="11145505" cy="3396383"/>
          </a:xfrm>
          <a:prstGeom prst="rect">
            <a:avLst/>
          </a:prstGeom>
          <a:noFill/>
          <a:ln>
            <a:solidFill>
              <a:schemeClr val="accent1"/>
            </a:solidFill>
          </a:ln>
        </p:spPr>
      </p:pic>
    </p:spTree>
    <p:extLst>
      <p:ext uri="{BB962C8B-B14F-4D97-AF65-F5344CB8AC3E}">
        <p14:creationId xmlns:p14="http://schemas.microsoft.com/office/powerpoint/2010/main" val="154280544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MongoDB Querying Commands</a:t>
            </a:r>
          </a:p>
        </p:txBody>
      </p:sp>
      <p:pic>
        <p:nvPicPr>
          <p:cNvPr id="4" name="Content Placeholder 3"/>
          <p:cNvPicPr>
            <a:picLocks noGrp="1" noChangeAspect="1"/>
          </p:cNvPicPr>
          <p:nvPr>
            <p:ph idx="1"/>
          </p:nvPr>
        </p:nvPicPr>
        <p:blipFill>
          <a:blip r:embed="rId2"/>
          <a:stretch>
            <a:fillRect/>
          </a:stretch>
        </p:blipFill>
        <p:spPr>
          <a:xfrm>
            <a:off x="2903936" y="952461"/>
            <a:ext cx="6406871" cy="5437860"/>
          </a:xfrm>
          <a:prstGeom prst="rect">
            <a:avLst/>
          </a:prstGeom>
        </p:spPr>
      </p:pic>
    </p:spTree>
    <p:extLst>
      <p:ext uri="{BB962C8B-B14F-4D97-AF65-F5344CB8AC3E}">
        <p14:creationId xmlns:p14="http://schemas.microsoft.com/office/powerpoint/2010/main" val="338975078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9356" y="334275"/>
            <a:ext cx="11941791" cy="5196290"/>
          </a:xfrm>
        </p:spPr>
        <p:txBody>
          <a:bodyPr>
            <a:normAutofit fontScale="92500" lnSpcReduction="20000"/>
          </a:bodyPr>
          <a:lstStyle/>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To Create database:</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	Command is </a:t>
            </a:r>
            <a:r>
              <a:rPr lang="en-US" sz="2200" b="1" dirty="0">
                <a:latin typeface="Verdana" panose="020B0604030504040204" pitchFamily="34" charset="0"/>
                <a:ea typeface="Verdana" panose="020B0604030504040204" pitchFamily="34" charset="0"/>
                <a:cs typeface="Verdana" panose="020B0604030504040204" pitchFamily="34" charset="0"/>
              </a:rPr>
              <a:t>use</a:t>
            </a:r>
            <a:r>
              <a:rPr lang="en-US" sz="2200" dirty="0">
                <a:latin typeface="Verdana" panose="020B0604030504040204" pitchFamily="34" charset="0"/>
                <a:ea typeface="Verdana" panose="020B0604030504040204" pitchFamily="34" charset="0"/>
                <a:cs typeface="Verdana" panose="020B0604030504040204" pitchFamily="34" charset="0"/>
              </a:rPr>
              <a:t> — use command creates a database;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	For example, Command use </a:t>
            </a:r>
            <a:r>
              <a:rPr lang="en-US" sz="2200" dirty="0" err="1">
                <a:latin typeface="Verdana" panose="020B0604030504040204" pitchFamily="34" charset="0"/>
                <a:ea typeface="Verdana" panose="020B0604030504040204" pitchFamily="34" charset="0"/>
                <a:cs typeface="Verdana" panose="020B0604030504040204" pitchFamily="34" charset="0"/>
              </a:rPr>
              <a:t>lego</a:t>
            </a:r>
            <a:r>
              <a:rPr lang="en-US" sz="2200" dirty="0">
                <a:latin typeface="Verdana" panose="020B0604030504040204" pitchFamily="34" charset="0"/>
                <a:ea typeface="Verdana" panose="020B0604030504040204" pitchFamily="34" charset="0"/>
                <a:cs typeface="Verdana" panose="020B0604030504040204" pitchFamily="34" charset="0"/>
              </a:rPr>
              <a:t> creates a database named </a:t>
            </a:r>
            <a:r>
              <a:rPr lang="en-US" sz="2200" dirty="0" err="1">
                <a:latin typeface="Verdana" panose="020B0604030504040204" pitchFamily="34" charset="0"/>
                <a:ea typeface="Verdana" panose="020B0604030504040204" pitchFamily="34" charset="0"/>
                <a:cs typeface="Verdana" panose="020B0604030504040204" pitchFamily="34" charset="0"/>
              </a:rPr>
              <a:t>lego</a:t>
            </a:r>
            <a:r>
              <a:rPr lang="en-US" sz="2200" dirty="0">
                <a:latin typeface="Verdana" panose="020B0604030504040204" pitchFamily="34" charset="0"/>
                <a:ea typeface="Verdana" panose="020B0604030504040204" pitchFamily="34" charset="0"/>
                <a:cs typeface="Verdana" panose="020B0604030504040204" pitchFamily="34" charset="0"/>
              </a:rPr>
              <a:t>. (A sample 	database is created to demonstrate subsequent queries.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	The Lego is an international toy brand). Default database in MongoDB is 	test.</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To see the existence of database: </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	</a:t>
            </a:r>
            <a:r>
              <a:rPr lang="en-US" sz="2200" dirty="0">
                <a:latin typeface="Verdana" panose="020B0604030504040204" pitchFamily="34" charset="0"/>
                <a:ea typeface="Verdana" panose="020B0604030504040204" pitchFamily="34" charset="0"/>
                <a:cs typeface="Verdana" panose="020B0604030504040204" pitchFamily="34" charset="0"/>
              </a:rPr>
              <a:t>Command is </a:t>
            </a:r>
            <a:r>
              <a:rPr lang="en-US" sz="2200" b="1" dirty="0" err="1">
                <a:latin typeface="Verdana" panose="020B0604030504040204" pitchFamily="34" charset="0"/>
                <a:ea typeface="Verdana" panose="020B0604030504040204" pitchFamily="34" charset="0"/>
                <a:cs typeface="Verdana" panose="020B0604030504040204" pitchFamily="34" charset="0"/>
              </a:rPr>
              <a:t>db</a:t>
            </a:r>
            <a:r>
              <a:rPr lang="en-US" sz="2200" dirty="0">
                <a:latin typeface="Verdana" panose="020B0604030504040204" pitchFamily="34" charset="0"/>
                <a:ea typeface="Verdana" panose="020B0604030504040204" pitchFamily="34" charset="0"/>
                <a:cs typeface="Verdana" panose="020B0604030504040204" pitchFamily="34" charset="0"/>
              </a:rPr>
              <a:t> — </a:t>
            </a:r>
            <a:r>
              <a:rPr lang="en-US" sz="2200" dirty="0" err="1">
                <a:latin typeface="Verdana" panose="020B0604030504040204" pitchFamily="34" charset="0"/>
                <a:ea typeface="Verdana" panose="020B0604030504040204" pitchFamily="34" charset="0"/>
                <a:cs typeface="Verdana" panose="020B0604030504040204" pitchFamily="34" charset="0"/>
              </a:rPr>
              <a:t>db</a:t>
            </a:r>
            <a:r>
              <a:rPr lang="en-US" sz="2200" dirty="0">
                <a:latin typeface="Verdana" panose="020B0604030504040204" pitchFamily="34" charset="0"/>
                <a:ea typeface="Verdana" panose="020B0604030504040204" pitchFamily="34" charset="0"/>
                <a:cs typeface="Verdana" panose="020B0604030504040204" pitchFamily="34" charset="0"/>
              </a:rPr>
              <a:t> command shows that </a:t>
            </a:r>
            <a:r>
              <a:rPr lang="en-US" sz="2200" dirty="0" err="1">
                <a:latin typeface="Verdana" panose="020B0604030504040204" pitchFamily="34" charset="0"/>
                <a:ea typeface="Verdana" panose="020B0604030504040204" pitchFamily="34" charset="0"/>
                <a:cs typeface="Verdana" panose="020B0604030504040204" pitchFamily="34" charset="0"/>
              </a:rPr>
              <a:t>lego</a:t>
            </a:r>
            <a:r>
              <a:rPr lang="en-US" sz="2200" dirty="0">
                <a:latin typeface="Verdana" panose="020B0604030504040204" pitchFamily="34" charset="0"/>
                <a:ea typeface="Verdana" panose="020B0604030504040204" pitchFamily="34" charset="0"/>
                <a:cs typeface="Verdana" panose="020B0604030504040204" pitchFamily="34" charset="0"/>
              </a:rPr>
              <a:t> database is created.</a:t>
            </a: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To get list of all the databases:</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	</a:t>
            </a:r>
            <a:r>
              <a:rPr lang="en-US" sz="2200" dirty="0">
                <a:latin typeface="Verdana" panose="020B0604030504040204" pitchFamily="34" charset="0"/>
                <a:ea typeface="Verdana" panose="020B0604030504040204" pitchFamily="34" charset="0"/>
                <a:cs typeface="Verdana" panose="020B0604030504040204" pitchFamily="34" charset="0"/>
              </a:rPr>
              <a:t> Command is </a:t>
            </a:r>
            <a:r>
              <a:rPr lang="en-US" sz="2200" b="1" dirty="0">
                <a:latin typeface="Verdana" panose="020B0604030504040204" pitchFamily="34" charset="0"/>
                <a:ea typeface="Verdana" panose="020B0604030504040204" pitchFamily="34" charset="0"/>
                <a:cs typeface="Verdana" panose="020B0604030504040204" pitchFamily="34" charset="0"/>
              </a:rPr>
              <a:t>show </a:t>
            </a:r>
            <a:r>
              <a:rPr lang="en-US" sz="2200" b="1" dirty="0" err="1">
                <a:latin typeface="Verdana" panose="020B0604030504040204" pitchFamily="34" charset="0"/>
                <a:ea typeface="Verdana" panose="020B0604030504040204" pitchFamily="34" charset="0"/>
                <a:cs typeface="Verdana" panose="020B0604030504040204" pitchFamily="34" charset="0"/>
              </a:rPr>
              <a:t>dbs</a:t>
            </a:r>
            <a:r>
              <a:rPr lang="en-US" sz="2200" b="1" dirty="0">
                <a:latin typeface="Verdana" panose="020B0604030504040204" pitchFamily="34" charset="0"/>
                <a:ea typeface="Verdana" panose="020B0604030504040204" pitchFamily="34" charset="0"/>
                <a:cs typeface="Verdana" panose="020B0604030504040204" pitchFamily="34" charset="0"/>
              </a:rPr>
              <a:t> </a:t>
            </a:r>
            <a:r>
              <a:rPr lang="en-US" sz="2200" dirty="0">
                <a:latin typeface="Verdana" panose="020B0604030504040204" pitchFamily="34" charset="0"/>
                <a:ea typeface="Verdana" panose="020B0604030504040204" pitchFamily="34" charset="0"/>
                <a:cs typeface="Verdana" panose="020B0604030504040204" pitchFamily="34" charset="0"/>
              </a:rPr>
              <a:t>— This command shows the names of all the databases.</a:t>
            </a:r>
          </a:p>
        </p:txBody>
      </p:sp>
    </p:spTree>
    <p:extLst>
      <p:ext uri="{BB962C8B-B14F-4D97-AF65-F5344CB8AC3E}">
        <p14:creationId xmlns:p14="http://schemas.microsoft.com/office/powerpoint/2010/main" val="358300291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477" y="180304"/>
            <a:ext cx="11941791" cy="5968447"/>
          </a:xfrm>
        </p:spPr>
        <p:txBody>
          <a:bodyPr>
            <a:normAutofit lnSpcReduction="10000"/>
          </a:bodyPr>
          <a:lstStyle/>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To drop database:</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	Command is </a:t>
            </a:r>
            <a:r>
              <a:rPr lang="en-US" sz="2200" b="1" dirty="0" err="1">
                <a:latin typeface="Verdana" panose="020B0604030504040204" pitchFamily="34" charset="0"/>
                <a:ea typeface="Verdana" panose="020B0604030504040204" pitchFamily="34" charset="0"/>
                <a:cs typeface="Verdana" panose="020B0604030504040204" pitchFamily="34" charset="0"/>
              </a:rPr>
              <a:t>db.dropDatabase</a:t>
            </a:r>
            <a:r>
              <a:rPr lang="en-US" sz="2200" b="1" dirty="0">
                <a:latin typeface="Verdana" panose="020B0604030504040204" pitchFamily="34" charset="0"/>
                <a:ea typeface="Verdana" panose="020B0604030504040204" pitchFamily="34" charset="0"/>
                <a:cs typeface="Verdana" panose="020B0604030504040204" pitchFamily="34" charset="0"/>
              </a:rPr>
              <a:t> () </a:t>
            </a:r>
            <a:r>
              <a:rPr lang="en-US" sz="2200" dirty="0">
                <a:latin typeface="Verdana" panose="020B0604030504040204" pitchFamily="34" charset="0"/>
                <a:ea typeface="Verdana" panose="020B0604030504040204" pitchFamily="34" charset="0"/>
                <a:cs typeface="Verdana" panose="020B0604030504040204" pitchFamily="34" charset="0"/>
              </a:rPr>
              <a:t>- This command drops a database.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	Run use </a:t>
            </a:r>
            <a:r>
              <a:rPr lang="en-US" sz="2200" dirty="0" err="1">
                <a:latin typeface="Verdana" panose="020B0604030504040204" pitchFamily="34" charset="0"/>
                <a:ea typeface="Verdana" panose="020B0604030504040204" pitchFamily="34" charset="0"/>
                <a:cs typeface="Verdana" panose="020B0604030504040204" pitchFamily="34" charset="0"/>
              </a:rPr>
              <a:t>lego</a:t>
            </a:r>
            <a:r>
              <a:rPr lang="en-US" sz="2200" dirty="0">
                <a:latin typeface="Verdana" panose="020B0604030504040204" pitchFamily="34" charset="0"/>
                <a:ea typeface="Verdana" panose="020B0604030504040204" pitchFamily="34" charset="0"/>
                <a:cs typeface="Verdana" panose="020B0604030504040204" pitchFamily="34" charset="0"/>
              </a:rPr>
              <a:t> command before the </a:t>
            </a:r>
            <a:r>
              <a:rPr lang="en-US" sz="2200" dirty="0" err="1">
                <a:latin typeface="Verdana" panose="020B0604030504040204" pitchFamily="34" charset="0"/>
                <a:ea typeface="Verdana" panose="020B0604030504040204" pitchFamily="34" charset="0"/>
                <a:cs typeface="Verdana" panose="020B0604030504040204" pitchFamily="34" charset="0"/>
              </a:rPr>
              <a:t>db.dropDatabase</a:t>
            </a:r>
            <a:r>
              <a:rPr lang="en-US" sz="2200" dirty="0">
                <a:latin typeface="Verdana" panose="020B0604030504040204" pitchFamily="34" charset="0"/>
                <a:ea typeface="Verdana" panose="020B0604030504040204" pitchFamily="34" charset="0"/>
                <a:cs typeface="Verdana" panose="020B0604030504040204" pitchFamily="34" charset="0"/>
              </a:rPr>
              <a:t> () command to drop 	</a:t>
            </a:r>
            <a:r>
              <a:rPr lang="en-US" sz="2200" dirty="0" err="1">
                <a:latin typeface="Verdana" panose="020B0604030504040204" pitchFamily="34" charset="0"/>
                <a:ea typeface="Verdana" panose="020B0604030504040204" pitchFamily="34" charset="0"/>
                <a:cs typeface="Verdana" panose="020B0604030504040204" pitchFamily="34" charset="0"/>
              </a:rPr>
              <a:t>lego</a:t>
            </a:r>
            <a:r>
              <a:rPr lang="en-US" sz="2200" dirty="0">
                <a:latin typeface="Verdana" panose="020B0604030504040204" pitchFamily="34" charset="0"/>
                <a:ea typeface="Verdana" panose="020B0604030504040204" pitchFamily="34" charset="0"/>
                <a:cs typeface="Verdana" panose="020B0604030504040204" pitchFamily="34" charset="0"/>
              </a:rPr>
              <a:t> Database.</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	If no database is selected, the default database </a:t>
            </a:r>
            <a:r>
              <a:rPr lang="en-US" sz="2200" b="1" dirty="0">
                <a:latin typeface="Verdana" panose="020B0604030504040204" pitchFamily="34" charset="0"/>
                <a:ea typeface="Verdana" panose="020B0604030504040204" pitchFamily="34" charset="0"/>
                <a:cs typeface="Verdana" panose="020B0604030504040204" pitchFamily="34" charset="0"/>
              </a:rPr>
              <a:t>test will be dropped.</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To create a collection</a:t>
            </a:r>
            <a:r>
              <a:rPr lang="en-US" sz="2200" dirty="0">
                <a:latin typeface="Verdana" panose="020B0604030504040204" pitchFamily="34" charset="0"/>
                <a:ea typeface="Verdana" panose="020B0604030504040204" pitchFamily="34" charset="0"/>
                <a:cs typeface="Verdana" panose="020B0604030504040204" pitchFamily="34" charset="0"/>
              </a:rPr>
              <a:t>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	Command is </a:t>
            </a:r>
            <a:r>
              <a:rPr lang="en-US" sz="2200" b="1" dirty="0">
                <a:latin typeface="Verdana" panose="020B0604030504040204" pitchFamily="34" charset="0"/>
                <a:ea typeface="Verdana" panose="020B0604030504040204" pitchFamily="34" charset="0"/>
                <a:cs typeface="Verdana" panose="020B0604030504040204" pitchFamily="34" charset="0"/>
              </a:rPr>
              <a:t>insert () </a:t>
            </a:r>
            <a:r>
              <a:rPr lang="en-US" sz="2200" dirty="0">
                <a:latin typeface="Verdana" panose="020B0604030504040204" pitchFamily="34" charset="0"/>
                <a:ea typeface="Verdana" panose="020B0604030504040204" pitchFamily="34" charset="0"/>
                <a:cs typeface="Verdana" panose="020B0604030504040204" pitchFamily="34" charset="0"/>
              </a:rPr>
              <a:t>- To create a collection, the easiest way is to insert a record (a document consisting of keys (Field names) and Values) into a collection. A new collection will be created, if the collection does not exist. The following statements demonstrate the creation of a collection with three fields (</a:t>
            </a:r>
            <a:r>
              <a:rPr lang="en-US" sz="2200" dirty="0" err="1">
                <a:latin typeface="Verdana" panose="020B0604030504040204" pitchFamily="34" charset="0"/>
                <a:ea typeface="Verdana" panose="020B0604030504040204" pitchFamily="34" charset="0"/>
                <a:cs typeface="Verdana" panose="020B0604030504040204" pitchFamily="34" charset="0"/>
              </a:rPr>
              <a:t>ProductCategory</a:t>
            </a:r>
            <a:r>
              <a:rPr lang="en-US" sz="2200" dirty="0">
                <a:latin typeface="Verdana" panose="020B0604030504040204" pitchFamily="34" charset="0"/>
                <a:ea typeface="Verdana" panose="020B0604030504040204" pitchFamily="34" charset="0"/>
                <a:cs typeface="Verdana" panose="020B0604030504040204" pitchFamily="34" charset="0"/>
              </a:rPr>
              <a:t>, </a:t>
            </a:r>
            <a:r>
              <a:rPr lang="en-US" sz="2200" dirty="0" err="1">
                <a:latin typeface="Verdana" panose="020B0604030504040204" pitchFamily="34" charset="0"/>
                <a:ea typeface="Verdana" panose="020B0604030504040204" pitchFamily="34" charset="0"/>
                <a:cs typeface="Verdana" panose="020B0604030504040204" pitchFamily="34" charset="0"/>
              </a:rPr>
              <a:t>Productld</a:t>
            </a:r>
            <a:r>
              <a:rPr lang="en-US" sz="2200" dirty="0">
                <a:latin typeface="Verdana" panose="020B0604030504040204" pitchFamily="34" charset="0"/>
                <a:ea typeface="Verdana" panose="020B0604030504040204" pitchFamily="34" charset="0"/>
                <a:cs typeface="Verdana" panose="020B0604030504040204" pitchFamily="34" charset="0"/>
              </a:rPr>
              <a:t> and </a:t>
            </a:r>
            <a:r>
              <a:rPr lang="en-US" sz="2200" dirty="0" err="1">
                <a:latin typeface="Verdana" panose="020B0604030504040204" pitchFamily="34" charset="0"/>
                <a:ea typeface="Verdana" panose="020B0604030504040204" pitchFamily="34" charset="0"/>
                <a:cs typeface="Verdana" panose="020B0604030504040204" pitchFamily="34" charset="0"/>
              </a:rPr>
              <a:t>ProductName</a:t>
            </a:r>
            <a:r>
              <a:rPr lang="en-US" sz="2200" dirty="0">
                <a:latin typeface="Verdana" panose="020B0604030504040204" pitchFamily="34" charset="0"/>
                <a:ea typeface="Verdana" panose="020B0604030504040204" pitchFamily="34" charset="0"/>
                <a:cs typeface="Verdana" panose="020B0604030504040204" pitchFamily="34" charset="0"/>
              </a:rPr>
              <a:t>) in the </a:t>
            </a:r>
            <a:r>
              <a:rPr lang="en-US" sz="2200" dirty="0" err="1">
                <a:latin typeface="Verdana" panose="020B0604030504040204" pitchFamily="34" charset="0"/>
                <a:ea typeface="Verdana" panose="020B0604030504040204" pitchFamily="34" charset="0"/>
                <a:cs typeface="Verdana" panose="020B0604030504040204" pitchFamily="34" charset="0"/>
              </a:rPr>
              <a:t>lego</a:t>
            </a:r>
            <a:endParaRPr lang="en-US" sz="2200" dirty="0">
              <a:latin typeface="Verdana" panose="020B0604030504040204" pitchFamily="34" charset="0"/>
              <a:ea typeface="Verdana" panose="020B0604030504040204" pitchFamily="34" charset="0"/>
              <a:cs typeface="Verdana" panose="020B0604030504040204" pitchFamily="34" charset="0"/>
            </a:endParaRP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68677549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115911" y="360608"/>
            <a:ext cx="11938714" cy="5816355"/>
          </a:xfrm>
        </p:spPr>
        <p:txBody>
          <a:bodyPr>
            <a:normAutofit/>
          </a:bodyPr>
          <a:lstStyle/>
          <a:p>
            <a:pPr algn="just">
              <a:lnSpc>
                <a:spcPct val="150000"/>
              </a:lnSpc>
            </a:pPr>
            <a:r>
              <a:rPr lang="en-US" sz="2400" b="1" dirty="0">
                <a:latin typeface="Verdana" panose="020B0604030504040204" pitchFamily="34" charset="0"/>
                <a:ea typeface="Verdana" panose="020B0604030504040204" pitchFamily="34" charset="0"/>
                <a:cs typeface="Verdana" panose="020B0604030504040204" pitchFamily="34" charset="0"/>
              </a:rPr>
              <a:t>To create a collection </a:t>
            </a:r>
          </a:p>
          <a:p>
            <a:pPr marL="0" indent="0" algn="just">
              <a:lnSpc>
                <a:spcPct val="150000"/>
              </a:lnSpc>
              <a:buNone/>
            </a:pPr>
            <a:r>
              <a:rPr lang="en-US" sz="2400" dirty="0">
                <a:latin typeface="Verdana" panose="020B0604030504040204" pitchFamily="34" charset="0"/>
                <a:ea typeface="Verdana" panose="020B0604030504040204" pitchFamily="34" charset="0"/>
                <a:cs typeface="Verdana" panose="020B0604030504040204" pitchFamily="34" charset="0"/>
              </a:rPr>
              <a:t>	Command is </a:t>
            </a:r>
            <a:r>
              <a:rPr lang="en-US" sz="2400" b="1" dirty="0">
                <a:latin typeface="Verdana" panose="020B0604030504040204" pitchFamily="34" charset="0"/>
                <a:ea typeface="Verdana" panose="020B0604030504040204" pitchFamily="34" charset="0"/>
                <a:cs typeface="Verdana" panose="020B0604030504040204" pitchFamily="34" charset="0"/>
              </a:rPr>
              <a:t>insert () </a:t>
            </a:r>
            <a:r>
              <a:rPr lang="en-US" sz="2400" dirty="0">
                <a:latin typeface="Verdana" panose="020B0604030504040204" pitchFamily="34" charset="0"/>
                <a:ea typeface="Verdana" panose="020B0604030504040204" pitchFamily="34" charset="0"/>
                <a:cs typeface="Verdana" panose="020B0604030504040204" pitchFamily="34" charset="0"/>
              </a:rPr>
              <a:t>- To create a collection, the easiest way is to insert a record (a document consisting of keys (Field names) and Values) into a collection. A new collection will be created, if the collection does not exist. The following statements demonstrate the creation of a collection with three fields (</a:t>
            </a:r>
            <a:r>
              <a:rPr lang="en-US" sz="2400" dirty="0" err="1">
                <a:latin typeface="Verdana" panose="020B0604030504040204" pitchFamily="34" charset="0"/>
                <a:ea typeface="Verdana" panose="020B0604030504040204" pitchFamily="34" charset="0"/>
                <a:cs typeface="Verdana" panose="020B0604030504040204" pitchFamily="34" charset="0"/>
              </a:rPr>
              <a:t>ProductCategory</a:t>
            </a:r>
            <a:r>
              <a:rPr lang="en-US" sz="2400" dirty="0">
                <a:latin typeface="Verdana" panose="020B0604030504040204" pitchFamily="34" charset="0"/>
                <a:ea typeface="Verdana" panose="020B0604030504040204" pitchFamily="34" charset="0"/>
                <a:cs typeface="Verdana" panose="020B0604030504040204" pitchFamily="34" charset="0"/>
              </a:rPr>
              <a:t>, </a:t>
            </a:r>
            <a:r>
              <a:rPr lang="en-US" sz="2400" dirty="0" err="1">
                <a:latin typeface="Verdana" panose="020B0604030504040204" pitchFamily="34" charset="0"/>
                <a:ea typeface="Verdana" panose="020B0604030504040204" pitchFamily="34" charset="0"/>
                <a:cs typeface="Verdana" panose="020B0604030504040204" pitchFamily="34" charset="0"/>
              </a:rPr>
              <a:t>Productld</a:t>
            </a:r>
            <a:r>
              <a:rPr lang="en-US" sz="2400" dirty="0">
                <a:latin typeface="Verdana" panose="020B0604030504040204" pitchFamily="34" charset="0"/>
                <a:ea typeface="Verdana" panose="020B0604030504040204" pitchFamily="34" charset="0"/>
                <a:cs typeface="Verdana" panose="020B0604030504040204" pitchFamily="34" charset="0"/>
              </a:rPr>
              <a:t> and </a:t>
            </a:r>
            <a:r>
              <a:rPr lang="en-US" sz="2400" dirty="0" err="1">
                <a:latin typeface="Verdana" panose="020B0604030504040204" pitchFamily="34" charset="0"/>
                <a:ea typeface="Verdana" panose="020B0604030504040204" pitchFamily="34" charset="0"/>
                <a:cs typeface="Verdana" panose="020B0604030504040204" pitchFamily="34" charset="0"/>
              </a:rPr>
              <a:t>ProductName</a:t>
            </a:r>
            <a:r>
              <a:rPr lang="en-US" sz="2400" dirty="0">
                <a:latin typeface="Verdana" panose="020B0604030504040204" pitchFamily="34" charset="0"/>
                <a:ea typeface="Verdana" panose="020B0604030504040204" pitchFamily="34" charset="0"/>
                <a:cs typeface="Verdana" panose="020B0604030504040204" pitchFamily="34" charset="0"/>
              </a:rPr>
              <a:t>) in the </a:t>
            </a:r>
            <a:r>
              <a:rPr lang="en-US" sz="2400" dirty="0" err="1">
                <a:latin typeface="Verdana" panose="020B0604030504040204" pitchFamily="34" charset="0"/>
                <a:ea typeface="Verdana" panose="020B0604030504040204" pitchFamily="34" charset="0"/>
                <a:cs typeface="Verdana" panose="020B0604030504040204" pitchFamily="34" charset="0"/>
              </a:rPr>
              <a:t>lego</a:t>
            </a:r>
            <a:endParaRPr lang="en-US" sz="2400" dirty="0">
              <a:latin typeface="Verdana" panose="020B0604030504040204" pitchFamily="34" charset="0"/>
              <a:ea typeface="Verdana" panose="020B0604030504040204" pitchFamily="34" charset="0"/>
              <a:cs typeface="Verdana" panose="020B0604030504040204" pitchFamily="34" charset="0"/>
            </a:endParaRPr>
          </a:p>
          <a:p>
            <a:pPr algn="just">
              <a:lnSpc>
                <a:spcPct val="150000"/>
              </a:lnSpc>
            </a:pPr>
            <a:endParaRPr lang="en-US" sz="2400" dirty="0">
              <a:latin typeface="Verdana" panose="020B0604030504040204" pitchFamily="34" charset="0"/>
              <a:ea typeface="Verdana" panose="020B0604030504040204" pitchFamily="34" charset="0"/>
              <a:cs typeface="Verdana" panose="020B0604030504040204" pitchFamily="34" charset="0"/>
            </a:endParaRPr>
          </a:p>
        </p:txBody>
      </p:sp>
      <p:pic>
        <p:nvPicPr>
          <p:cNvPr id="8" name="Picture 7"/>
          <p:cNvPicPr>
            <a:picLocks noChangeAspect="1"/>
          </p:cNvPicPr>
          <p:nvPr/>
        </p:nvPicPr>
        <p:blipFill>
          <a:blip r:embed="rId2"/>
          <a:stretch>
            <a:fillRect/>
          </a:stretch>
        </p:blipFill>
        <p:spPr>
          <a:xfrm>
            <a:off x="3430005" y="4039664"/>
            <a:ext cx="5941717" cy="2258105"/>
          </a:xfrm>
          <a:prstGeom prst="rect">
            <a:avLst/>
          </a:prstGeom>
          <a:noFill/>
          <a:ln>
            <a:solidFill>
              <a:schemeClr val="accent1"/>
            </a:solidFill>
          </a:ln>
        </p:spPr>
      </p:pic>
    </p:spTree>
    <p:extLst>
      <p:ext uri="{BB962C8B-B14F-4D97-AF65-F5344CB8AC3E}">
        <p14:creationId xmlns:p14="http://schemas.microsoft.com/office/powerpoint/2010/main" val="165225146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477" y="140678"/>
            <a:ext cx="11941791" cy="6008074"/>
          </a:xfrm>
        </p:spPr>
        <p:txBody>
          <a:bodyPr>
            <a:normAutofit/>
          </a:bodyPr>
          <a:lstStyle/>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To add array in a collection:</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	Command is </a:t>
            </a:r>
            <a:r>
              <a:rPr lang="en-US" sz="2200" b="1" dirty="0">
                <a:latin typeface="Verdana" panose="020B0604030504040204" pitchFamily="34" charset="0"/>
                <a:ea typeface="Verdana" panose="020B0604030504040204" pitchFamily="34" charset="0"/>
                <a:cs typeface="Verdana" panose="020B0604030504040204" pitchFamily="34" charset="0"/>
              </a:rPr>
              <a:t>insert ()</a:t>
            </a:r>
            <a:r>
              <a:rPr lang="en-US" sz="2200" dirty="0">
                <a:latin typeface="Verdana" panose="020B0604030504040204" pitchFamily="34" charset="0"/>
                <a:ea typeface="Verdana" panose="020B0604030504040204" pitchFamily="34" charset="0"/>
                <a:cs typeface="Verdana" panose="020B0604030504040204" pitchFamily="34" charset="0"/>
              </a:rPr>
              <a:t> - Insert command can also be used to insert multiple documents into a collection at one time.</a:t>
            </a:r>
          </a:p>
        </p:txBody>
      </p:sp>
      <p:pic>
        <p:nvPicPr>
          <p:cNvPr id="4" name="Picture 3"/>
          <p:cNvPicPr>
            <a:picLocks noChangeAspect="1"/>
          </p:cNvPicPr>
          <p:nvPr/>
        </p:nvPicPr>
        <p:blipFill>
          <a:blip r:embed="rId2"/>
          <a:stretch>
            <a:fillRect/>
          </a:stretch>
        </p:blipFill>
        <p:spPr>
          <a:xfrm>
            <a:off x="3410270" y="1983546"/>
            <a:ext cx="5545724" cy="4276578"/>
          </a:xfrm>
          <a:prstGeom prst="rect">
            <a:avLst/>
          </a:prstGeom>
        </p:spPr>
      </p:pic>
    </p:spTree>
    <p:extLst>
      <p:ext uri="{BB962C8B-B14F-4D97-AF65-F5344CB8AC3E}">
        <p14:creationId xmlns:p14="http://schemas.microsoft.com/office/powerpoint/2010/main" val="424815454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08622" y="158627"/>
            <a:ext cx="11516178" cy="5749804"/>
          </a:xfrm>
          <a:prstGeom prst="rect">
            <a:avLst/>
          </a:prstGeom>
        </p:spPr>
      </p:pic>
    </p:spTree>
    <p:extLst>
      <p:ext uri="{BB962C8B-B14F-4D97-AF65-F5344CB8AC3E}">
        <p14:creationId xmlns:p14="http://schemas.microsoft.com/office/powerpoint/2010/main" val="348395790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3.7 Cassandra Database</a:t>
            </a:r>
          </a:p>
        </p:txBody>
      </p:sp>
      <p:sp>
        <p:nvSpPr>
          <p:cNvPr id="3" name="Content Placeholder 2"/>
          <p:cNvSpPr>
            <a:spLocks noGrp="1"/>
          </p:cNvSpPr>
          <p:nvPr>
            <p:ph idx="1"/>
          </p:nvPr>
        </p:nvSpPr>
        <p:spPr>
          <a:xfrm>
            <a:off x="136477" y="952461"/>
            <a:ext cx="11941791" cy="5196290"/>
          </a:xfrm>
        </p:spPr>
        <p:txBody>
          <a:bodyPr>
            <a:normAutofit/>
          </a:bodyPr>
          <a:lstStyle/>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Cassandra was developed by Facebook and released by Apache. </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Cassandra is basically a column family database that stores and handles massive data of any format including structured, semi-structured and unstructured data.</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Cassandra is written in Java. Big organizations, such as Facebook, IBM, Twitter, Cisco, Rackspace, eBay, Twitter and Netflix have adopted Cassandra.</a:t>
            </a:r>
          </a:p>
          <a:p>
            <a:pPr algn="just">
              <a:lnSpc>
                <a:spcPct val="150000"/>
              </a:lnSpc>
            </a:pPr>
            <a:endParaRPr lang="en-US" sz="2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5470281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latin typeface="Verdana" panose="020B0604030504040204" pitchFamily="34" charset="0"/>
                <a:ea typeface="Verdana" panose="020B0604030504040204" pitchFamily="34" charset="0"/>
                <a:cs typeface="Verdana" panose="020B0604030504040204" pitchFamily="34" charset="0"/>
              </a:rPr>
              <a:t>Characteristics of Cassandra</a:t>
            </a:r>
            <a:endParaRPr lang="en-US" dirty="0">
              <a:solidFill>
                <a:srgbClr val="C00000"/>
              </a:solidFill>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136477" y="952461"/>
            <a:ext cx="11941791" cy="5196290"/>
          </a:xfrm>
        </p:spPr>
        <p:txBody>
          <a:bodyPr>
            <a:normAutofit fontScale="92500"/>
          </a:bodyPr>
          <a:lstStyle/>
          <a:p>
            <a:pPr marL="514350" indent="-514350" algn="just">
              <a:lnSpc>
                <a:spcPct val="150000"/>
              </a:lnSpc>
              <a:buAutoNum type="romanLcParenBoth"/>
            </a:pPr>
            <a:r>
              <a:rPr lang="en-US" sz="2200" dirty="0">
                <a:latin typeface="Verdana" panose="020B0604030504040204" pitchFamily="34" charset="0"/>
                <a:ea typeface="Verdana" panose="020B0604030504040204" pitchFamily="34" charset="0"/>
                <a:cs typeface="Verdana" panose="020B0604030504040204" pitchFamily="34" charset="0"/>
              </a:rPr>
              <a:t>open source, </a:t>
            </a:r>
          </a:p>
          <a:p>
            <a:pPr marL="514350" indent="-514350" algn="just">
              <a:lnSpc>
                <a:spcPct val="150000"/>
              </a:lnSpc>
              <a:buAutoNum type="romanLcParenBoth"/>
            </a:pPr>
            <a:r>
              <a:rPr lang="en-US" sz="2200" dirty="0">
                <a:latin typeface="Verdana" panose="020B0604030504040204" pitchFamily="34" charset="0"/>
                <a:ea typeface="Verdana" panose="020B0604030504040204" pitchFamily="34" charset="0"/>
                <a:cs typeface="Verdana" panose="020B0604030504040204" pitchFamily="34" charset="0"/>
              </a:rPr>
              <a:t>scalable </a:t>
            </a:r>
          </a:p>
          <a:p>
            <a:pPr marL="514350" indent="-514350" algn="just">
              <a:lnSpc>
                <a:spcPct val="150000"/>
              </a:lnSpc>
              <a:buAutoNum type="romanLcParenBoth"/>
            </a:pPr>
            <a:r>
              <a:rPr lang="en-US" sz="2200" dirty="0">
                <a:latin typeface="Verdana" panose="020B0604030504040204" pitchFamily="34" charset="0"/>
                <a:ea typeface="Verdana" panose="020B0604030504040204" pitchFamily="34" charset="0"/>
                <a:cs typeface="Verdana" panose="020B0604030504040204" pitchFamily="34" charset="0"/>
              </a:rPr>
              <a:t>non-relational </a:t>
            </a:r>
          </a:p>
          <a:p>
            <a:pPr marL="514350" indent="-514350" algn="just">
              <a:lnSpc>
                <a:spcPct val="150000"/>
              </a:lnSpc>
              <a:buAutoNum type="romanLcParenBoth"/>
            </a:pPr>
            <a:r>
              <a:rPr lang="en-US" sz="2200" dirty="0">
                <a:latin typeface="Verdana" panose="020B0604030504040204" pitchFamily="34" charset="0"/>
                <a:ea typeface="Verdana" panose="020B0604030504040204" pitchFamily="34" charset="0"/>
                <a:cs typeface="Verdana" panose="020B0604030504040204" pitchFamily="34" charset="0"/>
              </a:rPr>
              <a:t>NoSQL </a:t>
            </a:r>
          </a:p>
          <a:p>
            <a:pPr marL="514350" indent="-514350" algn="just">
              <a:lnSpc>
                <a:spcPct val="150000"/>
              </a:lnSpc>
              <a:buAutoNum type="romanLcParenBoth"/>
            </a:pPr>
            <a:r>
              <a:rPr lang="en-US" sz="2200" dirty="0">
                <a:latin typeface="Verdana" panose="020B0604030504040204" pitchFamily="34" charset="0"/>
                <a:ea typeface="Verdana" panose="020B0604030504040204" pitchFamily="34" charset="0"/>
                <a:cs typeface="Verdana" panose="020B0604030504040204" pitchFamily="34" charset="0"/>
              </a:rPr>
              <a:t>Distributed </a:t>
            </a:r>
          </a:p>
          <a:p>
            <a:pPr marL="514350" indent="-514350" algn="just">
              <a:lnSpc>
                <a:spcPct val="150000"/>
              </a:lnSpc>
              <a:buAutoNum type="romanLcParenBoth"/>
            </a:pPr>
            <a:r>
              <a:rPr lang="en-US" sz="2200" dirty="0">
                <a:latin typeface="Verdana" panose="020B0604030504040204" pitchFamily="34" charset="0"/>
                <a:ea typeface="Verdana" panose="020B0604030504040204" pitchFamily="34" charset="0"/>
                <a:cs typeface="Verdana" panose="020B0604030504040204" pitchFamily="34" charset="0"/>
              </a:rPr>
              <a:t>column based, </a:t>
            </a:r>
          </a:p>
          <a:p>
            <a:pPr marL="514350" indent="-514350" algn="just">
              <a:lnSpc>
                <a:spcPct val="150000"/>
              </a:lnSpc>
              <a:buAutoNum type="romanLcParenBoth"/>
            </a:pPr>
            <a:r>
              <a:rPr lang="en-US" sz="2200" dirty="0">
                <a:latin typeface="Verdana" panose="020B0604030504040204" pitchFamily="34" charset="0"/>
                <a:ea typeface="Verdana" panose="020B0604030504040204" pitchFamily="34" charset="0"/>
                <a:cs typeface="Verdana" panose="020B0604030504040204" pitchFamily="34" charset="0"/>
              </a:rPr>
              <a:t> decentralized, </a:t>
            </a:r>
          </a:p>
          <a:p>
            <a:pPr marL="514350" indent="-514350" algn="just">
              <a:lnSpc>
                <a:spcPct val="150000"/>
              </a:lnSpc>
              <a:buAutoNum type="romanLcParenBoth"/>
            </a:pPr>
            <a:r>
              <a:rPr lang="en-US" sz="2200" dirty="0">
                <a:latin typeface="Verdana" panose="020B0604030504040204" pitchFamily="34" charset="0"/>
                <a:ea typeface="Verdana" panose="020B0604030504040204" pitchFamily="34" charset="0"/>
                <a:cs typeface="Verdana" panose="020B0604030504040204" pitchFamily="34" charset="0"/>
              </a:rPr>
              <a:t> fault tolerant and </a:t>
            </a:r>
          </a:p>
          <a:p>
            <a:pPr marL="514350" indent="-514350" algn="just">
              <a:lnSpc>
                <a:spcPct val="150000"/>
              </a:lnSpc>
              <a:buAutoNum type="romanLcParenBoth"/>
            </a:pPr>
            <a:r>
              <a:rPr lang="en-US" sz="2200" dirty="0">
                <a:latin typeface="Verdana" panose="020B0604030504040204" pitchFamily="34" charset="0"/>
                <a:ea typeface="Verdana" panose="020B0604030504040204" pitchFamily="34" charset="0"/>
                <a:cs typeface="Verdana" panose="020B0604030504040204" pitchFamily="34" charset="0"/>
              </a:rPr>
              <a:t> </a:t>
            </a:r>
            <a:r>
              <a:rPr lang="en-US" sz="2200" dirty="0" err="1">
                <a:latin typeface="Verdana" panose="020B0604030504040204" pitchFamily="34" charset="0"/>
                <a:ea typeface="Verdana" panose="020B0604030504040204" pitchFamily="34" charset="0"/>
                <a:cs typeface="Verdana" panose="020B0604030504040204" pitchFamily="34" charset="0"/>
              </a:rPr>
              <a:t>tuneable</a:t>
            </a:r>
            <a:r>
              <a:rPr lang="en-US" sz="2200" dirty="0">
                <a:latin typeface="Verdana" panose="020B0604030504040204" pitchFamily="34" charset="0"/>
                <a:ea typeface="Verdana" panose="020B0604030504040204" pitchFamily="34" charset="0"/>
                <a:cs typeface="Verdana" panose="020B0604030504040204" pitchFamily="34" charset="0"/>
              </a:rPr>
              <a:t> consistency.</a:t>
            </a:r>
          </a:p>
        </p:txBody>
      </p:sp>
    </p:spTree>
    <p:extLst>
      <p:ext uri="{BB962C8B-B14F-4D97-AF65-F5344CB8AC3E}">
        <p14:creationId xmlns:p14="http://schemas.microsoft.com/office/powerpoint/2010/main" val="224523508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Features of Cassandra are as follows:</a:t>
            </a:r>
          </a:p>
        </p:txBody>
      </p:sp>
      <p:sp>
        <p:nvSpPr>
          <p:cNvPr id="3" name="Content Placeholder 2"/>
          <p:cNvSpPr>
            <a:spLocks noGrp="1"/>
          </p:cNvSpPr>
          <p:nvPr>
            <p:ph idx="1"/>
          </p:nvPr>
        </p:nvSpPr>
        <p:spPr>
          <a:xfrm>
            <a:off x="136477" y="952461"/>
            <a:ext cx="11941791" cy="5196290"/>
          </a:xfrm>
        </p:spPr>
        <p:txBody>
          <a:bodyPr>
            <a:normAutofit fontScale="92500"/>
          </a:bodyPr>
          <a:lstStyle/>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1.	Maximizes the number of writes - </a:t>
            </a:r>
            <a:r>
              <a:rPr lang="en-US" sz="2200" b="1" dirty="0">
                <a:latin typeface="Verdana" panose="020B0604030504040204" pitchFamily="34" charset="0"/>
                <a:ea typeface="Verdana" panose="020B0604030504040204" pitchFamily="34" charset="0"/>
                <a:cs typeface="Verdana" panose="020B0604030504040204" pitchFamily="34" charset="0"/>
              </a:rPr>
              <a:t>writes are not very costly </a:t>
            </a:r>
            <a:r>
              <a:rPr lang="en-US" sz="2200" dirty="0">
                <a:latin typeface="Verdana" panose="020B0604030504040204" pitchFamily="34" charset="0"/>
                <a:ea typeface="Verdana" panose="020B0604030504040204" pitchFamily="34" charset="0"/>
                <a:cs typeface="Verdana" panose="020B0604030504040204" pitchFamily="34" charset="0"/>
              </a:rPr>
              <a:t>(time consuming)</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2.	Maximizes data duplication</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3.	Does </a:t>
            </a:r>
            <a:r>
              <a:rPr lang="en-US" sz="2200" b="1" dirty="0">
                <a:latin typeface="Verdana" panose="020B0604030504040204" pitchFamily="34" charset="0"/>
                <a:ea typeface="Verdana" panose="020B0604030504040204" pitchFamily="34" charset="0"/>
                <a:cs typeface="Verdana" panose="020B0604030504040204" pitchFamily="34" charset="0"/>
              </a:rPr>
              <a:t>not support Joins, group by, OR clause </a:t>
            </a:r>
            <a:r>
              <a:rPr lang="en-US" sz="2200" dirty="0">
                <a:latin typeface="Verdana" panose="020B0604030504040204" pitchFamily="34" charset="0"/>
                <a:ea typeface="Verdana" panose="020B0604030504040204" pitchFamily="34" charset="0"/>
                <a:cs typeface="Verdana" panose="020B0604030504040204" pitchFamily="34" charset="0"/>
              </a:rPr>
              <a:t>and </a:t>
            </a:r>
            <a:r>
              <a:rPr lang="en-US" sz="2200" b="1" dirty="0">
                <a:latin typeface="Verdana" panose="020B0604030504040204" pitchFamily="34" charset="0"/>
                <a:ea typeface="Verdana" panose="020B0604030504040204" pitchFamily="34" charset="0"/>
                <a:cs typeface="Verdana" panose="020B0604030504040204" pitchFamily="34" charset="0"/>
              </a:rPr>
              <a:t>aggregations</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4.	Is </a:t>
            </a:r>
            <a:r>
              <a:rPr lang="en-US" sz="2200" b="1" dirty="0">
                <a:latin typeface="Verdana" panose="020B0604030504040204" pitchFamily="34" charset="0"/>
                <a:ea typeface="Verdana" panose="020B0604030504040204" pitchFamily="34" charset="0"/>
                <a:cs typeface="Verdana" panose="020B0604030504040204" pitchFamily="34" charset="0"/>
              </a:rPr>
              <a:t>fast and easily scalable </a:t>
            </a:r>
            <a:r>
              <a:rPr lang="en-US" sz="2200" dirty="0">
                <a:latin typeface="Verdana" panose="020B0604030504040204" pitchFamily="34" charset="0"/>
                <a:ea typeface="Verdana" panose="020B0604030504040204" pitchFamily="34" charset="0"/>
                <a:cs typeface="Verdana" panose="020B0604030504040204" pitchFamily="34" charset="0"/>
              </a:rPr>
              <a:t>as write operations </a:t>
            </a:r>
            <a:r>
              <a:rPr lang="en-US" sz="2200" b="1" dirty="0">
                <a:latin typeface="Verdana" panose="020B0604030504040204" pitchFamily="34" charset="0"/>
                <a:ea typeface="Verdana" panose="020B0604030504040204" pitchFamily="34" charset="0"/>
                <a:cs typeface="Verdana" panose="020B0604030504040204" pitchFamily="34" charset="0"/>
              </a:rPr>
              <a:t>spread across the cluster</a:t>
            </a:r>
            <a:r>
              <a:rPr lang="en-US" sz="2200" dirty="0">
                <a:latin typeface="Verdana" panose="020B0604030504040204" pitchFamily="34" charset="0"/>
                <a:ea typeface="Verdana" panose="020B0604030504040204" pitchFamily="34" charset="0"/>
                <a:cs typeface="Verdana" panose="020B0604030504040204" pitchFamily="34" charset="0"/>
              </a:rPr>
              <a:t>. The 	</a:t>
            </a:r>
            <a:r>
              <a:rPr lang="en-US" sz="2200" b="1" dirty="0">
                <a:latin typeface="Verdana" panose="020B0604030504040204" pitchFamily="34" charset="0"/>
                <a:ea typeface="Verdana" panose="020B0604030504040204" pitchFamily="34" charset="0"/>
                <a:cs typeface="Verdana" panose="020B0604030504040204" pitchFamily="34" charset="0"/>
              </a:rPr>
              <a:t>cluster does not have a master-node</a:t>
            </a:r>
            <a:r>
              <a:rPr lang="en-US" sz="2200" dirty="0">
                <a:latin typeface="Verdana" panose="020B0604030504040204" pitchFamily="34" charset="0"/>
                <a:ea typeface="Verdana" panose="020B0604030504040204" pitchFamily="34" charset="0"/>
                <a:cs typeface="Verdana" panose="020B0604030504040204" pitchFamily="34" charset="0"/>
              </a:rPr>
              <a:t>, so any </a:t>
            </a:r>
            <a:r>
              <a:rPr lang="en-US" sz="2200" b="1" dirty="0">
                <a:latin typeface="Verdana" panose="020B0604030504040204" pitchFamily="34" charset="0"/>
                <a:ea typeface="Verdana" panose="020B0604030504040204" pitchFamily="34" charset="0"/>
                <a:cs typeface="Verdana" panose="020B0604030504040204" pitchFamily="34" charset="0"/>
              </a:rPr>
              <a:t>read and write can be handled 	by any node in the cluster.</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5.	Is a </a:t>
            </a:r>
            <a:r>
              <a:rPr lang="en-US" sz="2200" b="1" dirty="0">
                <a:latin typeface="Verdana" panose="020B0604030504040204" pitchFamily="34" charset="0"/>
                <a:ea typeface="Verdana" panose="020B0604030504040204" pitchFamily="34" charset="0"/>
                <a:cs typeface="Verdana" panose="020B0604030504040204" pitchFamily="34" charset="0"/>
              </a:rPr>
              <a:t>distributed DBMS designed </a:t>
            </a:r>
            <a:r>
              <a:rPr lang="en-US" sz="2200" dirty="0">
                <a:latin typeface="Verdana" panose="020B0604030504040204" pitchFamily="34" charset="0"/>
                <a:ea typeface="Verdana" panose="020B0604030504040204" pitchFamily="34" charset="0"/>
                <a:cs typeface="Verdana" panose="020B0604030504040204" pitchFamily="34" charset="0"/>
              </a:rPr>
              <a:t>for handling a </a:t>
            </a:r>
            <a:r>
              <a:rPr lang="en-US" sz="2200" b="1" dirty="0">
                <a:latin typeface="Verdana" panose="020B0604030504040204" pitchFamily="34" charset="0"/>
                <a:ea typeface="Verdana" panose="020B0604030504040204" pitchFamily="34" charset="0"/>
                <a:cs typeface="Verdana" panose="020B0604030504040204" pitchFamily="34" charset="0"/>
              </a:rPr>
              <a:t>high volume of structured data 	across 	multiple cloud servers</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6.	</a:t>
            </a:r>
            <a:r>
              <a:rPr lang="en-US" sz="2200" b="1" dirty="0">
                <a:latin typeface="Verdana" panose="020B0604030504040204" pitchFamily="34" charset="0"/>
                <a:ea typeface="Verdana" panose="020B0604030504040204" pitchFamily="34" charset="0"/>
                <a:cs typeface="Verdana" panose="020B0604030504040204" pitchFamily="34" charset="0"/>
              </a:rPr>
              <a:t>Uses PPD </a:t>
            </a:r>
            <a:r>
              <a:rPr lang="en-US" sz="2200" dirty="0">
                <a:latin typeface="Verdana" panose="020B0604030504040204" pitchFamily="34" charset="0"/>
                <a:ea typeface="Verdana" panose="020B0604030504040204" pitchFamily="34" charset="0"/>
                <a:cs typeface="Verdana" panose="020B0604030504040204" pitchFamily="34" charset="0"/>
              </a:rPr>
              <a:t>(Peer to Peer Data distribution model) Data distribution model</a:t>
            </a: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44928754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477" y="154546"/>
            <a:ext cx="11941791" cy="5994205"/>
          </a:xfrm>
        </p:spPr>
        <p:txBody>
          <a:bodyPr>
            <a:normAutofit/>
          </a:bodyPr>
          <a:lstStyle/>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Data Replication </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Cassandra stores data on multiple nodes (data replication) and thus has no single point of failure, and ensures availability, a requirement in CAP theorem. </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Cassandra returns the most recent value of the data to the client. </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If it has detected that some of the nodes responded with a stale value, Cassandra performs a read repair in the background to update the stale values.</a:t>
            </a:r>
          </a:p>
        </p:txBody>
      </p:sp>
    </p:spTree>
    <p:extLst>
      <p:ext uri="{BB962C8B-B14F-4D97-AF65-F5344CB8AC3E}">
        <p14:creationId xmlns:p14="http://schemas.microsoft.com/office/powerpoint/2010/main" val="227663652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Components of </a:t>
            </a:r>
            <a:r>
              <a:rPr lang="en-US" dirty="0" err="1">
                <a:solidFill>
                  <a:srgbClr val="C00000"/>
                </a:solidFill>
                <a:latin typeface="Verdana" panose="020B0604030504040204" pitchFamily="34" charset="0"/>
                <a:ea typeface="Verdana" panose="020B0604030504040204" pitchFamily="34" charset="0"/>
                <a:cs typeface="Verdana" panose="020B0604030504040204" pitchFamily="34" charset="0"/>
              </a:rPr>
              <a:t>cassandra</a:t>
            </a:r>
            <a:endParaRPr lang="en-US" dirty="0">
              <a:solidFill>
                <a:srgbClr val="C00000"/>
              </a:solidFill>
              <a:latin typeface="Verdana" panose="020B0604030504040204" pitchFamily="34" charset="0"/>
              <a:ea typeface="Verdana" panose="020B0604030504040204" pitchFamily="34" charset="0"/>
              <a:cs typeface="Verdana" panose="020B0604030504040204" pitchFamily="34" charset="0"/>
            </a:endParaRPr>
          </a:p>
        </p:txBody>
      </p:sp>
      <p:pic>
        <p:nvPicPr>
          <p:cNvPr id="4" name="Content Placeholder 3"/>
          <p:cNvPicPr>
            <a:picLocks noGrp="1" noChangeAspect="1"/>
          </p:cNvPicPr>
          <p:nvPr>
            <p:ph idx="1"/>
          </p:nvPr>
        </p:nvPicPr>
        <p:blipFill>
          <a:blip r:embed="rId2"/>
          <a:stretch>
            <a:fillRect/>
          </a:stretch>
        </p:blipFill>
        <p:spPr>
          <a:xfrm>
            <a:off x="136525" y="1451756"/>
            <a:ext cx="11941175" cy="4197375"/>
          </a:xfrm>
          <a:prstGeom prst="rect">
            <a:avLst/>
          </a:prstGeom>
        </p:spPr>
      </p:pic>
    </p:spTree>
    <p:extLst>
      <p:ext uri="{BB962C8B-B14F-4D97-AF65-F5344CB8AC3E}">
        <p14:creationId xmlns:p14="http://schemas.microsoft.com/office/powerpoint/2010/main" val="173921547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773806" y="1248418"/>
            <a:ext cx="10515600" cy="2929977"/>
          </a:xfrm>
          <a:prstGeom prst="rect">
            <a:avLst/>
          </a:prstGeom>
        </p:spPr>
      </p:pic>
    </p:spTree>
    <p:extLst>
      <p:ext uri="{BB962C8B-B14F-4D97-AF65-F5344CB8AC3E}">
        <p14:creationId xmlns:p14="http://schemas.microsoft.com/office/powerpoint/2010/main" val="157968311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477" y="167425"/>
            <a:ext cx="11941791" cy="5981326"/>
          </a:xfrm>
        </p:spPr>
        <p:txBody>
          <a:bodyPr>
            <a:normAutofit fontScale="92500"/>
          </a:bodyPr>
          <a:lstStyle/>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Scalability:</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Cassandra provides </a:t>
            </a:r>
            <a:r>
              <a:rPr lang="en-US" sz="2200" b="1" dirty="0">
                <a:latin typeface="Verdana" panose="020B0604030504040204" pitchFamily="34" charset="0"/>
                <a:ea typeface="Verdana" panose="020B0604030504040204" pitchFamily="34" charset="0"/>
                <a:cs typeface="Verdana" panose="020B0604030504040204" pitchFamily="34" charset="0"/>
              </a:rPr>
              <a:t>linear scalability </a:t>
            </a:r>
            <a:r>
              <a:rPr lang="en-US" sz="2200" dirty="0">
                <a:latin typeface="Verdana" panose="020B0604030504040204" pitchFamily="34" charset="0"/>
                <a:ea typeface="Verdana" panose="020B0604030504040204" pitchFamily="34" charset="0"/>
                <a:cs typeface="Verdana" panose="020B0604030504040204" pitchFamily="34" charset="0"/>
              </a:rPr>
              <a:t>which increases the throughput and decreases the response time on increase in the number of nodes at cluster.</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Transaction Support Supports ACID properties </a:t>
            </a:r>
            <a:r>
              <a:rPr lang="en-US" sz="2200" dirty="0">
                <a:latin typeface="Verdana" panose="020B0604030504040204" pitchFamily="34" charset="0"/>
                <a:ea typeface="Verdana" panose="020B0604030504040204" pitchFamily="34" charset="0"/>
                <a:cs typeface="Verdana" panose="020B0604030504040204" pitchFamily="34" charset="0"/>
              </a:rPr>
              <a:t>(Atomicity, Consistency, Isolation, and Durability).</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Replication Option:</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 </a:t>
            </a:r>
            <a:r>
              <a:rPr lang="en-US" sz="2200" dirty="0">
                <a:latin typeface="Verdana" panose="020B0604030504040204" pitchFamily="34" charset="0"/>
                <a:ea typeface="Verdana" panose="020B0604030504040204" pitchFamily="34" charset="0"/>
                <a:cs typeface="Verdana" panose="020B0604030504040204" pitchFamily="34" charset="0"/>
              </a:rPr>
              <a:t>Specifies any of the </a:t>
            </a:r>
            <a:r>
              <a:rPr lang="en-US" sz="2200" b="1" dirty="0">
                <a:latin typeface="Verdana" panose="020B0604030504040204" pitchFamily="34" charset="0"/>
                <a:ea typeface="Verdana" panose="020B0604030504040204" pitchFamily="34" charset="0"/>
                <a:cs typeface="Verdana" panose="020B0604030504040204" pitchFamily="34" charset="0"/>
              </a:rPr>
              <a:t>two replica placement strategy</a:t>
            </a:r>
            <a:r>
              <a:rPr lang="en-US" sz="2200" dirty="0">
                <a:latin typeface="Verdana" panose="020B0604030504040204" pitchFamily="34" charset="0"/>
                <a:ea typeface="Verdana" panose="020B0604030504040204" pitchFamily="34" charset="0"/>
                <a:cs typeface="Verdana" panose="020B0604030504040204" pitchFamily="34" charset="0"/>
              </a:rPr>
              <a:t>. The strategy names are </a:t>
            </a:r>
            <a:r>
              <a:rPr lang="en-US" sz="2200" b="1" dirty="0">
                <a:latin typeface="Verdana" panose="020B0604030504040204" pitchFamily="34" charset="0"/>
                <a:ea typeface="Verdana" panose="020B0604030504040204" pitchFamily="34" charset="0"/>
                <a:cs typeface="Verdana" panose="020B0604030504040204" pitchFamily="34" charset="0"/>
              </a:rPr>
              <a:t>Simple Strategy or Network Topology Strategy.</a:t>
            </a:r>
            <a:r>
              <a:rPr lang="en-US" sz="2200" dirty="0">
                <a:latin typeface="Verdana" panose="020B0604030504040204" pitchFamily="34" charset="0"/>
                <a:ea typeface="Verdana" panose="020B0604030504040204" pitchFamily="34" charset="0"/>
                <a:cs typeface="Verdana" panose="020B0604030504040204" pitchFamily="34" charset="0"/>
              </a:rPr>
              <a:t>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1.	</a:t>
            </a:r>
            <a:r>
              <a:rPr lang="en-US" sz="2200" b="1" dirty="0">
                <a:latin typeface="Verdana" panose="020B0604030504040204" pitchFamily="34" charset="0"/>
                <a:ea typeface="Verdana" panose="020B0604030504040204" pitchFamily="34" charset="0"/>
                <a:cs typeface="Verdana" panose="020B0604030504040204" pitchFamily="34" charset="0"/>
              </a:rPr>
              <a:t>Simple Strategy: </a:t>
            </a:r>
            <a:r>
              <a:rPr lang="en-US" sz="2200" dirty="0">
                <a:latin typeface="Verdana" panose="020B0604030504040204" pitchFamily="34" charset="0"/>
                <a:ea typeface="Verdana" panose="020B0604030504040204" pitchFamily="34" charset="0"/>
                <a:cs typeface="Verdana" panose="020B0604030504040204" pitchFamily="34" charset="0"/>
              </a:rPr>
              <a:t>Specifies simply a replication factor for the cluster.</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2.	</a:t>
            </a:r>
            <a:r>
              <a:rPr lang="en-US" sz="2200" b="1" dirty="0">
                <a:latin typeface="Verdana" panose="020B0604030504040204" pitchFamily="34" charset="0"/>
                <a:ea typeface="Verdana" panose="020B0604030504040204" pitchFamily="34" charset="0"/>
                <a:cs typeface="Verdana" panose="020B0604030504040204" pitchFamily="34" charset="0"/>
              </a:rPr>
              <a:t>Network Topology Strategy: </a:t>
            </a:r>
            <a:r>
              <a:rPr lang="en-US" sz="2200" dirty="0">
                <a:latin typeface="Verdana" panose="020B0604030504040204" pitchFamily="34" charset="0"/>
                <a:ea typeface="Verdana" panose="020B0604030504040204" pitchFamily="34" charset="0"/>
                <a:cs typeface="Verdana" panose="020B0604030504040204" pitchFamily="34" charset="0"/>
              </a:rPr>
              <a:t>Allows setting the replication factor for each data 	center 	independently.</a:t>
            </a: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1315785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fontScale="90000"/>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Data types built into Cassandra, their usage and description</a:t>
            </a:r>
          </a:p>
        </p:txBody>
      </p:sp>
      <p:pic>
        <p:nvPicPr>
          <p:cNvPr id="4" name="Content Placeholder 3"/>
          <p:cNvPicPr>
            <a:picLocks noGrp="1" noChangeAspect="1"/>
          </p:cNvPicPr>
          <p:nvPr>
            <p:ph idx="1"/>
          </p:nvPr>
        </p:nvPicPr>
        <p:blipFill>
          <a:blip r:embed="rId2"/>
          <a:stretch>
            <a:fillRect/>
          </a:stretch>
        </p:blipFill>
        <p:spPr>
          <a:xfrm>
            <a:off x="695896" y="952500"/>
            <a:ext cx="10822432" cy="5195888"/>
          </a:xfrm>
          <a:prstGeom prst="rect">
            <a:avLst/>
          </a:prstGeom>
        </p:spPr>
      </p:pic>
    </p:spTree>
    <p:extLst>
      <p:ext uri="{BB962C8B-B14F-4D97-AF65-F5344CB8AC3E}">
        <p14:creationId xmlns:p14="http://schemas.microsoft.com/office/powerpoint/2010/main" val="88425786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276394" y="141668"/>
            <a:ext cx="9606253" cy="6300316"/>
          </a:xfrm>
          <a:prstGeom prst="rect">
            <a:avLst/>
          </a:prstGeom>
        </p:spPr>
      </p:pic>
    </p:spTree>
    <p:extLst>
      <p:ext uri="{BB962C8B-B14F-4D97-AF65-F5344CB8AC3E}">
        <p14:creationId xmlns:p14="http://schemas.microsoft.com/office/powerpoint/2010/main" val="14368641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fontScale="90000"/>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Cassandra Data Model consists of four main components: </a:t>
            </a:r>
          </a:p>
        </p:txBody>
      </p:sp>
      <p:sp>
        <p:nvSpPr>
          <p:cNvPr id="3" name="Content Placeholder 2"/>
          <p:cNvSpPr>
            <a:spLocks noGrp="1"/>
          </p:cNvSpPr>
          <p:nvPr>
            <p:ph idx="1"/>
          </p:nvPr>
        </p:nvSpPr>
        <p:spPr>
          <a:xfrm>
            <a:off x="136477" y="952461"/>
            <a:ext cx="11941791" cy="5196290"/>
          </a:xfrm>
        </p:spPr>
        <p:txBody>
          <a:bodyPr>
            <a:normAutofit fontScale="92500"/>
          </a:bodyPr>
          <a:lstStyle/>
          <a:p>
            <a:pPr marL="514350" indent="-514350" algn="just">
              <a:lnSpc>
                <a:spcPct val="150000"/>
              </a:lnSpc>
              <a:buAutoNum type="romanLcParenBoth"/>
            </a:pPr>
            <a:r>
              <a:rPr lang="en-US" sz="2200" b="1" dirty="0">
                <a:latin typeface="Verdana" panose="020B0604030504040204" pitchFamily="34" charset="0"/>
                <a:ea typeface="Verdana" panose="020B0604030504040204" pitchFamily="34" charset="0"/>
                <a:cs typeface="Verdana" panose="020B0604030504040204" pitchFamily="34" charset="0"/>
              </a:rPr>
              <a:t>Cluster:</a:t>
            </a:r>
            <a:r>
              <a:rPr lang="en-US" sz="2200" dirty="0">
                <a:latin typeface="Verdana" panose="020B0604030504040204" pitchFamily="34" charset="0"/>
                <a:ea typeface="Verdana" panose="020B0604030504040204" pitchFamily="34" charset="0"/>
                <a:cs typeface="Verdana" panose="020B0604030504040204" pitchFamily="34" charset="0"/>
              </a:rPr>
              <a:t> Made up of multiple nodes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and </a:t>
            </a:r>
            <a:r>
              <a:rPr lang="en-US" sz="2200" dirty="0" err="1">
                <a:latin typeface="Verdana" panose="020B0604030504040204" pitchFamily="34" charset="0"/>
                <a:ea typeface="Verdana" panose="020B0604030504040204" pitchFamily="34" charset="0"/>
                <a:cs typeface="Verdana" panose="020B0604030504040204" pitchFamily="34" charset="0"/>
              </a:rPr>
              <a:t>keyspaces</a:t>
            </a:r>
            <a:r>
              <a:rPr lang="en-US" sz="2200" dirty="0">
                <a:latin typeface="Verdana" panose="020B0604030504040204" pitchFamily="34" charset="0"/>
                <a:ea typeface="Verdana" panose="020B0604030504040204" pitchFamily="34" charset="0"/>
                <a:cs typeface="Verdana" panose="020B0604030504040204" pitchFamily="34" charset="0"/>
              </a:rPr>
              <a:t>, </a:t>
            </a:r>
          </a:p>
          <a:p>
            <a:pPr marL="514350" indent="-514350" algn="just">
              <a:lnSpc>
                <a:spcPct val="150000"/>
              </a:lnSpc>
              <a:buAutoNum type="romanLcParenBoth"/>
            </a:pPr>
            <a:r>
              <a:rPr lang="en-US" sz="2200" b="1" dirty="0" err="1">
                <a:latin typeface="Verdana" panose="020B0604030504040204" pitchFamily="34" charset="0"/>
                <a:ea typeface="Verdana" panose="020B0604030504040204" pitchFamily="34" charset="0"/>
                <a:cs typeface="Verdana" panose="020B0604030504040204" pitchFamily="34" charset="0"/>
              </a:rPr>
              <a:t>Keyspace</a:t>
            </a:r>
            <a:r>
              <a:rPr lang="en-US" sz="2200" b="1" dirty="0">
                <a:latin typeface="Verdana" panose="020B0604030504040204" pitchFamily="34" charset="0"/>
                <a:ea typeface="Verdana" panose="020B0604030504040204" pitchFamily="34" charset="0"/>
                <a:cs typeface="Verdana" panose="020B0604030504040204" pitchFamily="34" charset="0"/>
              </a:rPr>
              <a:t>:</a:t>
            </a:r>
            <a:r>
              <a:rPr lang="en-US" sz="2200" dirty="0">
                <a:latin typeface="Verdana" panose="020B0604030504040204" pitchFamily="34" charset="0"/>
                <a:ea typeface="Verdana" panose="020B0604030504040204" pitchFamily="34" charset="0"/>
                <a:cs typeface="Verdana" panose="020B0604030504040204" pitchFamily="34" charset="0"/>
              </a:rPr>
              <a:t> a namespace to group multiple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column families, especially one per partition,</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(iii) Column: </a:t>
            </a:r>
            <a:r>
              <a:rPr lang="en-US" sz="2200" dirty="0">
                <a:latin typeface="Verdana" panose="020B0604030504040204" pitchFamily="34" charset="0"/>
                <a:ea typeface="Verdana" panose="020B0604030504040204" pitchFamily="34" charset="0"/>
                <a:cs typeface="Verdana" panose="020B0604030504040204" pitchFamily="34" charset="0"/>
              </a:rPr>
              <a:t>consists of a column name,</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 value and timestamp and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(iv) </a:t>
            </a:r>
            <a:r>
              <a:rPr lang="en-US" sz="2200" b="1" dirty="0">
                <a:latin typeface="Verdana" panose="020B0604030504040204" pitchFamily="34" charset="0"/>
                <a:ea typeface="Verdana" panose="020B0604030504040204" pitchFamily="34" charset="0"/>
                <a:cs typeface="Verdana" panose="020B0604030504040204" pitchFamily="34" charset="0"/>
              </a:rPr>
              <a:t>Column-family:</a:t>
            </a:r>
            <a:r>
              <a:rPr lang="en-US" sz="2200" dirty="0">
                <a:latin typeface="Verdana" panose="020B0604030504040204" pitchFamily="34" charset="0"/>
                <a:ea typeface="Verdana" panose="020B0604030504040204" pitchFamily="34" charset="0"/>
                <a:cs typeface="Verdana" panose="020B0604030504040204" pitchFamily="34" charset="0"/>
              </a:rPr>
              <a:t> multiple columns with row key reference. Cassandra does </a:t>
            </a:r>
            <a:r>
              <a:rPr lang="en-US" sz="2200" dirty="0" err="1">
                <a:latin typeface="Verdana" panose="020B0604030504040204" pitchFamily="34" charset="0"/>
                <a:ea typeface="Verdana" panose="020B0604030504040204" pitchFamily="34" charset="0"/>
                <a:cs typeface="Verdana" panose="020B0604030504040204" pitchFamily="34" charset="0"/>
              </a:rPr>
              <a:t>keyspace</a:t>
            </a:r>
            <a:r>
              <a:rPr lang="en-US" sz="2200" dirty="0">
                <a:latin typeface="Verdana" panose="020B0604030504040204" pitchFamily="34" charset="0"/>
                <a:ea typeface="Verdana" panose="020B0604030504040204" pitchFamily="34" charset="0"/>
                <a:cs typeface="Verdana" panose="020B0604030504040204" pitchFamily="34" charset="0"/>
              </a:rPr>
              <a:t> management using partitioning of keys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into ranges and assigning different key-ranges to specific nodes.</a:t>
            </a: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p:txBody>
      </p:sp>
      <p:pic>
        <p:nvPicPr>
          <p:cNvPr id="4" name="Picture 3"/>
          <p:cNvPicPr>
            <a:picLocks noChangeAspect="1"/>
          </p:cNvPicPr>
          <p:nvPr/>
        </p:nvPicPr>
        <p:blipFill>
          <a:blip r:embed="rId2"/>
          <a:stretch>
            <a:fillRect/>
          </a:stretch>
        </p:blipFill>
        <p:spPr>
          <a:xfrm>
            <a:off x="8834730" y="5034210"/>
            <a:ext cx="3076575" cy="1485900"/>
          </a:xfrm>
          <a:prstGeom prst="rect">
            <a:avLst/>
          </a:prstGeom>
        </p:spPr>
      </p:pic>
      <p:pic>
        <p:nvPicPr>
          <p:cNvPr id="5" name="Picture 4"/>
          <p:cNvPicPr>
            <a:picLocks noChangeAspect="1"/>
          </p:cNvPicPr>
          <p:nvPr/>
        </p:nvPicPr>
        <p:blipFill>
          <a:blip r:embed="rId3"/>
          <a:stretch>
            <a:fillRect/>
          </a:stretch>
        </p:blipFill>
        <p:spPr>
          <a:xfrm>
            <a:off x="6722772" y="952461"/>
            <a:ext cx="5469228" cy="2967672"/>
          </a:xfrm>
          <a:prstGeom prst="rect">
            <a:avLst/>
          </a:prstGeom>
        </p:spPr>
      </p:pic>
    </p:spTree>
    <p:extLst>
      <p:ext uri="{BB962C8B-B14F-4D97-AF65-F5344CB8AC3E}">
        <p14:creationId xmlns:p14="http://schemas.microsoft.com/office/powerpoint/2010/main" val="280431001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Following Commands prints a description </a:t>
            </a:r>
          </a:p>
        </p:txBody>
      </p:sp>
      <p:sp>
        <p:nvSpPr>
          <p:cNvPr id="3" name="Content Placeholder 2"/>
          <p:cNvSpPr>
            <a:spLocks noGrp="1"/>
          </p:cNvSpPr>
          <p:nvPr>
            <p:ph idx="1"/>
          </p:nvPr>
        </p:nvSpPr>
        <p:spPr>
          <a:xfrm>
            <a:off x="136477" y="952461"/>
            <a:ext cx="11941791" cy="5196290"/>
          </a:xfrm>
        </p:spPr>
        <p:txBody>
          <a:bodyPr>
            <a:normAutofit fontScale="55000" lnSpcReduction="20000"/>
          </a:bodyPr>
          <a:lstStyle/>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DESCRIBE CLUSTER</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DESCRIBE SCHEMA</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DESCRIBE KEYSPACES</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DESCRIBE KEYSPACE &lt;</a:t>
            </a:r>
            <a:r>
              <a:rPr lang="en-US" sz="2200" dirty="0" err="1">
                <a:latin typeface="Verdana" panose="020B0604030504040204" pitchFamily="34" charset="0"/>
                <a:ea typeface="Verdana" panose="020B0604030504040204" pitchFamily="34" charset="0"/>
                <a:cs typeface="Verdana" panose="020B0604030504040204" pitchFamily="34" charset="0"/>
              </a:rPr>
              <a:t>keyspace</a:t>
            </a:r>
            <a:r>
              <a:rPr lang="en-US" sz="2200" dirty="0">
                <a:latin typeface="Verdana" panose="020B0604030504040204" pitchFamily="34" charset="0"/>
                <a:ea typeface="Verdana" panose="020B0604030504040204" pitchFamily="34" charset="0"/>
                <a:cs typeface="Verdana" panose="020B0604030504040204" pitchFamily="34" charset="0"/>
              </a:rPr>
              <a:t> name&gt;</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DESCRIBE TABLES</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DESCRIBE TABLE &lt;table name&gt;</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DESCRIBE INDEX &lt;index name&gt;</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DESCRIBE MATERIALIZED VIEW &lt;view name&gt; DESCRIBE TYPES</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DESCRIBE TYPE &lt;type name&gt;</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DESCRIBE FUNCTIONS</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DESCRIBE FUNCTION &lt;function name&gt;</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DESCRIBE AGGREGATES</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DESCRIBE AGGREGATE &lt;aggregate function name&gt;</a:t>
            </a: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19153270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477" y="952461"/>
            <a:ext cx="11941791" cy="5196290"/>
          </a:xfrm>
        </p:spPr>
        <p:txBody>
          <a:bodyPr>
            <a:normAutofit fontScale="70000" lnSpcReduction="20000"/>
          </a:bodyPr>
          <a:lstStyle/>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Consistency Command CONSISTENCY shows the current consistency level. CONSISTENCY &lt;LEVEL&gt; sets a new consistency level.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Valid consistency levels are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ALL, ANY, ONE, TWO, THREE, QUORUM, LOCAL_ONE, LOCAL_QUORUM, EACH_QUORUM, SERIAL AND LOCAL_SERIAL.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1.	</a:t>
            </a:r>
            <a:r>
              <a:rPr lang="en-US" sz="2200" b="1" dirty="0">
                <a:latin typeface="Verdana" panose="020B0604030504040204" pitchFamily="34" charset="0"/>
                <a:ea typeface="Verdana" panose="020B0604030504040204" pitchFamily="34" charset="0"/>
                <a:cs typeface="Verdana" panose="020B0604030504040204" pitchFamily="34" charset="0"/>
              </a:rPr>
              <a:t>ALL: </a:t>
            </a:r>
            <a:r>
              <a:rPr lang="en-US" sz="2200" dirty="0">
                <a:latin typeface="Verdana" panose="020B0604030504040204" pitchFamily="34" charset="0"/>
                <a:ea typeface="Verdana" panose="020B0604030504040204" pitchFamily="34" charset="0"/>
                <a:cs typeface="Verdana" panose="020B0604030504040204" pitchFamily="34" charset="0"/>
              </a:rPr>
              <a:t>Highly consistent. A write must be written to </a:t>
            </a:r>
            <a:r>
              <a:rPr lang="en-US" sz="2200" dirty="0" err="1">
                <a:latin typeface="Verdana" panose="020B0604030504040204" pitchFamily="34" charset="0"/>
                <a:ea typeface="Verdana" panose="020B0604030504040204" pitchFamily="34" charset="0"/>
                <a:cs typeface="Verdana" panose="020B0604030504040204" pitchFamily="34" charset="0"/>
              </a:rPr>
              <a:t>commitlog</a:t>
            </a:r>
            <a:r>
              <a:rPr lang="en-US" sz="2200" dirty="0">
                <a:latin typeface="Verdana" panose="020B0604030504040204" pitchFamily="34" charset="0"/>
                <a:ea typeface="Verdana" panose="020B0604030504040204" pitchFamily="34" charset="0"/>
                <a:cs typeface="Verdana" panose="020B0604030504040204" pitchFamily="34" charset="0"/>
              </a:rPr>
              <a:t> and </a:t>
            </a:r>
            <a:r>
              <a:rPr lang="en-US" sz="2200" dirty="0" err="1">
                <a:latin typeface="Verdana" panose="020B0604030504040204" pitchFamily="34" charset="0"/>
                <a:ea typeface="Verdana" panose="020B0604030504040204" pitchFamily="34" charset="0"/>
                <a:cs typeface="Verdana" panose="020B0604030504040204" pitchFamily="34" charset="0"/>
              </a:rPr>
              <a:t>memtable</a:t>
            </a:r>
            <a:r>
              <a:rPr lang="en-US" sz="2200" dirty="0">
                <a:latin typeface="Verdana" panose="020B0604030504040204" pitchFamily="34" charset="0"/>
                <a:ea typeface="Verdana" panose="020B0604030504040204" pitchFamily="34" charset="0"/>
                <a:cs typeface="Verdana" panose="020B0604030504040204" pitchFamily="34" charset="0"/>
              </a:rPr>
              <a:t> on all replica nodes in the cluster.</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2.	</a:t>
            </a:r>
            <a:r>
              <a:rPr lang="en-US" sz="2200" b="1" dirty="0">
                <a:latin typeface="Verdana" panose="020B0604030504040204" pitchFamily="34" charset="0"/>
                <a:ea typeface="Verdana" panose="020B0604030504040204" pitchFamily="34" charset="0"/>
                <a:cs typeface="Verdana" panose="020B0604030504040204" pitchFamily="34" charset="0"/>
              </a:rPr>
              <a:t>EACH_QUORUM:</a:t>
            </a:r>
            <a:r>
              <a:rPr lang="en-US" sz="2200" dirty="0">
                <a:latin typeface="Verdana" panose="020B0604030504040204" pitchFamily="34" charset="0"/>
                <a:ea typeface="Verdana" panose="020B0604030504040204" pitchFamily="34" charset="0"/>
                <a:cs typeface="Verdana" panose="020B0604030504040204" pitchFamily="34" charset="0"/>
              </a:rPr>
              <a:t> A write must be written to </a:t>
            </a:r>
            <a:r>
              <a:rPr lang="en-US" sz="2200" dirty="0" err="1">
                <a:latin typeface="Verdana" panose="020B0604030504040204" pitchFamily="34" charset="0"/>
                <a:ea typeface="Verdana" panose="020B0604030504040204" pitchFamily="34" charset="0"/>
                <a:cs typeface="Verdana" panose="020B0604030504040204" pitchFamily="34" charset="0"/>
              </a:rPr>
              <a:t>commitlog</a:t>
            </a:r>
            <a:r>
              <a:rPr lang="en-US" sz="2200" dirty="0">
                <a:latin typeface="Verdana" panose="020B0604030504040204" pitchFamily="34" charset="0"/>
                <a:ea typeface="Verdana" panose="020B0604030504040204" pitchFamily="34" charset="0"/>
                <a:cs typeface="Verdana" panose="020B0604030504040204" pitchFamily="34" charset="0"/>
              </a:rPr>
              <a:t> and </a:t>
            </a:r>
            <a:r>
              <a:rPr lang="en-US" sz="2200" dirty="0" err="1">
                <a:latin typeface="Verdana" panose="020B0604030504040204" pitchFamily="34" charset="0"/>
                <a:ea typeface="Verdana" panose="020B0604030504040204" pitchFamily="34" charset="0"/>
                <a:cs typeface="Verdana" panose="020B0604030504040204" pitchFamily="34" charset="0"/>
              </a:rPr>
              <a:t>memtable</a:t>
            </a:r>
            <a:r>
              <a:rPr lang="en-US" sz="2200" dirty="0">
                <a:latin typeface="Verdana" panose="020B0604030504040204" pitchFamily="34" charset="0"/>
                <a:ea typeface="Verdana" panose="020B0604030504040204" pitchFamily="34" charset="0"/>
                <a:cs typeface="Verdana" panose="020B0604030504040204" pitchFamily="34" charset="0"/>
              </a:rPr>
              <a:t> on quorum of replica nodes in all data 	centers.</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3.	</a:t>
            </a:r>
            <a:r>
              <a:rPr lang="en-US" sz="2200" b="1" dirty="0">
                <a:latin typeface="Verdana" panose="020B0604030504040204" pitchFamily="34" charset="0"/>
                <a:ea typeface="Verdana" panose="020B0604030504040204" pitchFamily="34" charset="0"/>
                <a:cs typeface="Verdana" panose="020B0604030504040204" pitchFamily="34" charset="0"/>
              </a:rPr>
              <a:t>LOCAL_QUORUM: </a:t>
            </a:r>
            <a:r>
              <a:rPr lang="en-US" sz="2200" dirty="0">
                <a:latin typeface="Verdana" panose="020B0604030504040204" pitchFamily="34" charset="0"/>
                <a:ea typeface="Verdana" panose="020B0604030504040204" pitchFamily="34" charset="0"/>
                <a:cs typeface="Verdana" panose="020B0604030504040204" pitchFamily="34" charset="0"/>
              </a:rPr>
              <a:t>A write must be written to </a:t>
            </a:r>
            <a:r>
              <a:rPr lang="en-US" sz="2200" dirty="0" err="1">
                <a:latin typeface="Verdana" panose="020B0604030504040204" pitchFamily="34" charset="0"/>
                <a:ea typeface="Verdana" panose="020B0604030504040204" pitchFamily="34" charset="0"/>
                <a:cs typeface="Verdana" panose="020B0604030504040204" pitchFamily="34" charset="0"/>
              </a:rPr>
              <a:t>commitlog</a:t>
            </a:r>
            <a:r>
              <a:rPr lang="en-US" sz="2200" dirty="0">
                <a:latin typeface="Verdana" panose="020B0604030504040204" pitchFamily="34" charset="0"/>
                <a:ea typeface="Verdana" panose="020B0604030504040204" pitchFamily="34" charset="0"/>
                <a:cs typeface="Verdana" panose="020B0604030504040204" pitchFamily="34" charset="0"/>
              </a:rPr>
              <a:t> and </a:t>
            </a:r>
            <a:r>
              <a:rPr lang="en-US" sz="2200" dirty="0" err="1">
                <a:latin typeface="Verdana" panose="020B0604030504040204" pitchFamily="34" charset="0"/>
                <a:ea typeface="Verdana" panose="020B0604030504040204" pitchFamily="34" charset="0"/>
                <a:cs typeface="Verdana" panose="020B0604030504040204" pitchFamily="34" charset="0"/>
              </a:rPr>
              <a:t>memtable</a:t>
            </a:r>
            <a:r>
              <a:rPr lang="en-US" sz="2200" dirty="0">
                <a:latin typeface="Verdana" panose="020B0604030504040204" pitchFamily="34" charset="0"/>
                <a:ea typeface="Verdana" panose="020B0604030504040204" pitchFamily="34" charset="0"/>
                <a:cs typeface="Verdana" panose="020B0604030504040204" pitchFamily="34" charset="0"/>
              </a:rPr>
              <a:t> on quorum of replica nodes in the same 	center.</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4.	</a:t>
            </a:r>
            <a:r>
              <a:rPr lang="en-US" sz="2200" b="1" dirty="0">
                <a:latin typeface="Verdana" panose="020B0604030504040204" pitchFamily="34" charset="0"/>
                <a:ea typeface="Verdana" panose="020B0604030504040204" pitchFamily="34" charset="0"/>
                <a:cs typeface="Verdana" panose="020B0604030504040204" pitchFamily="34" charset="0"/>
              </a:rPr>
              <a:t>ONE:</a:t>
            </a:r>
            <a:r>
              <a:rPr lang="en-US" sz="2200" dirty="0">
                <a:latin typeface="Verdana" panose="020B0604030504040204" pitchFamily="34" charset="0"/>
                <a:ea typeface="Verdana" panose="020B0604030504040204" pitchFamily="34" charset="0"/>
                <a:cs typeface="Verdana" panose="020B0604030504040204" pitchFamily="34" charset="0"/>
              </a:rPr>
              <a:t> A write must be written to </a:t>
            </a:r>
            <a:r>
              <a:rPr lang="en-US" sz="2200" dirty="0" err="1">
                <a:latin typeface="Verdana" panose="020B0604030504040204" pitchFamily="34" charset="0"/>
                <a:ea typeface="Verdana" panose="020B0604030504040204" pitchFamily="34" charset="0"/>
                <a:cs typeface="Verdana" panose="020B0604030504040204" pitchFamily="34" charset="0"/>
              </a:rPr>
              <a:t>commitlog</a:t>
            </a:r>
            <a:r>
              <a:rPr lang="en-US" sz="2200" dirty="0">
                <a:latin typeface="Verdana" panose="020B0604030504040204" pitchFamily="34" charset="0"/>
                <a:ea typeface="Verdana" panose="020B0604030504040204" pitchFamily="34" charset="0"/>
                <a:cs typeface="Verdana" panose="020B0604030504040204" pitchFamily="34" charset="0"/>
              </a:rPr>
              <a:t> and </a:t>
            </a:r>
            <a:r>
              <a:rPr lang="en-US" sz="2200" dirty="0" err="1">
                <a:latin typeface="Verdana" panose="020B0604030504040204" pitchFamily="34" charset="0"/>
                <a:ea typeface="Verdana" panose="020B0604030504040204" pitchFamily="34" charset="0"/>
                <a:cs typeface="Verdana" panose="020B0604030504040204" pitchFamily="34" charset="0"/>
              </a:rPr>
              <a:t>memtable</a:t>
            </a:r>
            <a:r>
              <a:rPr lang="en-US" sz="2200" dirty="0">
                <a:latin typeface="Verdana" panose="020B0604030504040204" pitchFamily="34" charset="0"/>
                <a:ea typeface="Verdana" panose="020B0604030504040204" pitchFamily="34" charset="0"/>
                <a:cs typeface="Verdana" panose="020B0604030504040204" pitchFamily="34" charset="0"/>
              </a:rPr>
              <a:t> of at least one replica node.</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5.	</a:t>
            </a:r>
            <a:r>
              <a:rPr lang="en-US" sz="2200" b="1" dirty="0">
                <a:latin typeface="Verdana" panose="020B0604030504040204" pitchFamily="34" charset="0"/>
                <a:ea typeface="Verdana" panose="020B0604030504040204" pitchFamily="34" charset="0"/>
                <a:cs typeface="Verdana" panose="020B0604030504040204" pitchFamily="34" charset="0"/>
              </a:rPr>
              <a:t>TWO, THREE: </a:t>
            </a:r>
            <a:r>
              <a:rPr lang="en-US" sz="2200" dirty="0">
                <a:latin typeface="Verdana" panose="020B0604030504040204" pitchFamily="34" charset="0"/>
                <a:ea typeface="Verdana" panose="020B0604030504040204" pitchFamily="34" charset="0"/>
                <a:cs typeface="Verdana" panose="020B0604030504040204" pitchFamily="34" charset="0"/>
              </a:rPr>
              <a:t>Same as One but at least two and three replica nodes, respectively.</a:t>
            </a: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25168016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477" y="952461"/>
            <a:ext cx="11941791" cy="5196290"/>
          </a:xfrm>
        </p:spPr>
        <p:txBody>
          <a:bodyPr>
            <a:normAutofit/>
          </a:bodyPr>
          <a:lstStyle/>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6.	LOCAL_ONE: </a:t>
            </a:r>
            <a:r>
              <a:rPr lang="en-US" sz="2200" dirty="0">
                <a:latin typeface="Verdana" panose="020B0604030504040204" pitchFamily="34" charset="0"/>
                <a:ea typeface="Verdana" panose="020B0604030504040204" pitchFamily="34" charset="0"/>
                <a:cs typeface="Verdana" panose="020B0604030504040204" pitchFamily="34" charset="0"/>
              </a:rPr>
              <a:t>A write must be written for at least one replica node in the 	local data center.</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7.	</a:t>
            </a:r>
            <a:r>
              <a:rPr lang="en-US" sz="2200" b="1" dirty="0">
                <a:latin typeface="Verdana" panose="020B0604030504040204" pitchFamily="34" charset="0"/>
                <a:ea typeface="Verdana" panose="020B0604030504040204" pitchFamily="34" charset="0"/>
                <a:cs typeface="Verdana" panose="020B0604030504040204" pitchFamily="34" charset="0"/>
              </a:rPr>
              <a:t>ANY: </a:t>
            </a:r>
            <a:r>
              <a:rPr lang="en-US" sz="2200" dirty="0">
                <a:latin typeface="Verdana" panose="020B0604030504040204" pitchFamily="34" charset="0"/>
                <a:ea typeface="Verdana" panose="020B0604030504040204" pitchFamily="34" charset="0"/>
                <a:cs typeface="Verdana" panose="020B0604030504040204" pitchFamily="34" charset="0"/>
              </a:rPr>
              <a:t>A write must be written to at least one node.</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8.	</a:t>
            </a:r>
            <a:r>
              <a:rPr lang="en-US" sz="2200" b="1" dirty="0">
                <a:latin typeface="Verdana" panose="020B0604030504040204" pitchFamily="34" charset="0"/>
                <a:ea typeface="Verdana" panose="020B0604030504040204" pitchFamily="34" charset="0"/>
                <a:cs typeface="Verdana" panose="020B0604030504040204" pitchFamily="34" charset="0"/>
              </a:rPr>
              <a:t>SERIAL:</a:t>
            </a:r>
            <a:r>
              <a:rPr lang="en-US" sz="2200" dirty="0">
                <a:latin typeface="Verdana" panose="020B0604030504040204" pitchFamily="34" charset="0"/>
                <a:ea typeface="Verdana" panose="020B0604030504040204" pitchFamily="34" charset="0"/>
                <a:cs typeface="Verdana" panose="020B0604030504040204" pitchFamily="34" charset="0"/>
              </a:rPr>
              <a:t> </a:t>
            </a:r>
            <a:r>
              <a:rPr lang="en-US" sz="2200" dirty="0" err="1">
                <a:latin typeface="Verdana" panose="020B0604030504040204" pitchFamily="34" charset="0"/>
                <a:ea typeface="Verdana" panose="020B0604030504040204" pitchFamily="34" charset="0"/>
                <a:cs typeface="Verdana" panose="020B0604030504040204" pitchFamily="34" charset="0"/>
              </a:rPr>
              <a:t>Linearizable</a:t>
            </a:r>
            <a:r>
              <a:rPr lang="en-US" sz="2200" dirty="0">
                <a:latin typeface="Verdana" panose="020B0604030504040204" pitchFamily="34" charset="0"/>
                <a:ea typeface="Verdana" panose="020B0604030504040204" pitchFamily="34" charset="0"/>
                <a:cs typeface="Verdana" panose="020B0604030504040204" pitchFamily="34" charset="0"/>
              </a:rPr>
              <a:t> consistency to prevent unconditional update.</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9.	</a:t>
            </a:r>
            <a:r>
              <a:rPr lang="en-US" sz="2200" b="1" dirty="0">
                <a:latin typeface="Verdana" panose="020B0604030504040204" pitchFamily="34" charset="0"/>
                <a:ea typeface="Verdana" panose="020B0604030504040204" pitchFamily="34" charset="0"/>
                <a:cs typeface="Verdana" panose="020B0604030504040204" pitchFamily="34" charset="0"/>
              </a:rPr>
              <a:t>LOCAL SERIAL: </a:t>
            </a:r>
            <a:r>
              <a:rPr lang="en-US" sz="2200" dirty="0">
                <a:latin typeface="Verdana" panose="020B0604030504040204" pitchFamily="34" charset="0"/>
                <a:ea typeface="Verdana" panose="020B0604030504040204" pitchFamily="34" charset="0"/>
                <a:cs typeface="Verdana" panose="020B0604030504040204" pitchFamily="34" charset="0"/>
              </a:rPr>
              <a:t>Same as Serial but restricted to the local data center.</a:t>
            </a: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9557511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err="1">
                <a:latin typeface="Verdana" panose="020B0604030504040204" pitchFamily="34" charset="0"/>
                <a:ea typeface="Verdana" panose="020B0604030504040204" pitchFamily="34" charset="0"/>
                <a:cs typeface="Verdana" panose="020B0604030504040204" pitchFamily="34" charset="0"/>
              </a:rPr>
              <a:t>Keyspaces</a:t>
            </a:r>
            <a:endParaRPr lang="en-US" dirty="0">
              <a:solidFill>
                <a:srgbClr val="C00000"/>
              </a:solidFill>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136477" y="952461"/>
            <a:ext cx="11941791" cy="5196290"/>
          </a:xfrm>
        </p:spPr>
        <p:txBody>
          <a:bodyPr>
            <a:normAutofit fontScale="92500" lnSpcReduction="10000"/>
          </a:bodyPr>
          <a:lstStyle/>
          <a:p>
            <a:pPr marL="0" indent="0" algn="just">
              <a:lnSpc>
                <a:spcPct val="150000"/>
              </a:lnSpc>
              <a:buNone/>
            </a:pPr>
            <a:r>
              <a:rPr lang="en-US" sz="2200" b="1" dirty="0" err="1">
                <a:latin typeface="Verdana" panose="020B0604030504040204" pitchFamily="34" charset="0"/>
                <a:ea typeface="Verdana" panose="020B0604030504040204" pitchFamily="34" charset="0"/>
                <a:cs typeface="Verdana" panose="020B0604030504040204" pitchFamily="34" charset="0"/>
              </a:rPr>
              <a:t>Keyspaces</a:t>
            </a:r>
            <a:r>
              <a:rPr lang="en-US" sz="2200" b="1" dirty="0">
                <a:latin typeface="Verdana" panose="020B0604030504040204" pitchFamily="34" charset="0"/>
                <a:ea typeface="Verdana" panose="020B0604030504040204" pitchFamily="34" charset="0"/>
                <a:cs typeface="Verdana" panose="020B0604030504040204" pitchFamily="34" charset="0"/>
              </a:rPr>
              <a:t>: </a:t>
            </a:r>
            <a:r>
              <a:rPr lang="en-US" sz="2200" dirty="0">
                <a:latin typeface="Verdana" panose="020B0604030504040204" pitchFamily="34" charset="0"/>
                <a:ea typeface="Verdana" panose="020B0604030504040204" pitchFamily="34" charset="0"/>
                <a:cs typeface="Verdana" panose="020B0604030504040204" pitchFamily="34" charset="0"/>
              </a:rPr>
              <a:t>A </a:t>
            </a:r>
            <a:r>
              <a:rPr lang="en-US" sz="2200" dirty="0" err="1">
                <a:latin typeface="Verdana" panose="020B0604030504040204" pitchFamily="34" charset="0"/>
                <a:ea typeface="Verdana" panose="020B0604030504040204" pitchFamily="34" charset="0"/>
                <a:cs typeface="Verdana" panose="020B0604030504040204" pitchFamily="34" charset="0"/>
              </a:rPr>
              <a:t>keyspace</a:t>
            </a:r>
            <a:r>
              <a:rPr lang="en-US" sz="2200" dirty="0">
                <a:latin typeface="Verdana" panose="020B0604030504040204" pitchFamily="34" charset="0"/>
                <a:ea typeface="Verdana" panose="020B0604030504040204" pitchFamily="34" charset="0"/>
                <a:cs typeface="Verdana" panose="020B0604030504040204" pitchFamily="34" charset="0"/>
              </a:rPr>
              <a:t> (or key space) in a NoSQL data store is an object that contains all column families data as a bundle. </a:t>
            </a:r>
          </a:p>
          <a:p>
            <a:pPr marL="0" indent="0" algn="just">
              <a:lnSpc>
                <a:spcPct val="150000"/>
              </a:lnSpc>
              <a:buNone/>
            </a:pPr>
            <a:r>
              <a:rPr lang="en-US" sz="2200" dirty="0" err="1">
                <a:latin typeface="Verdana" panose="020B0604030504040204" pitchFamily="34" charset="0"/>
                <a:ea typeface="Verdana" panose="020B0604030504040204" pitchFamily="34" charset="0"/>
                <a:cs typeface="Verdana" panose="020B0604030504040204" pitchFamily="34" charset="0"/>
              </a:rPr>
              <a:t>Keyspace</a:t>
            </a:r>
            <a:r>
              <a:rPr lang="en-US" sz="2200" dirty="0">
                <a:latin typeface="Verdana" panose="020B0604030504040204" pitchFamily="34" charset="0"/>
                <a:ea typeface="Verdana" panose="020B0604030504040204" pitchFamily="34" charset="0"/>
                <a:cs typeface="Verdana" panose="020B0604030504040204" pitchFamily="34" charset="0"/>
              </a:rPr>
              <a:t> is the outermost grouping of the data in the data store.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Generally, there is one </a:t>
            </a:r>
            <a:r>
              <a:rPr lang="en-US" sz="2200" dirty="0" err="1">
                <a:latin typeface="Verdana" panose="020B0604030504040204" pitchFamily="34" charset="0"/>
                <a:ea typeface="Verdana" panose="020B0604030504040204" pitchFamily="34" charset="0"/>
                <a:cs typeface="Verdana" panose="020B0604030504040204" pitchFamily="34" charset="0"/>
              </a:rPr>
              <a:t>keyspace</a:t>
            </a:r>
            <a:r>
              <a:rPr lang="en-US" sz="2200" dirty="0">
                <a:latin typeface="Verdana" panose="020B0604030504040204" pitchFamily="34" charset="0"/>
                <a:ea typeface="Verdana" panose="020B0604030504040204" pitchFamily="34" charset="0"/>
                <a:cs typeface="Verdana" panose="020B0604030504040204" pitchFamily="34" charset="0"/>
              </a:rPr>
              <a:t> per application. </a:t>
            </a:r>
            <a:r>
              <a:rPr lang="en-US" sz="2200" dirty="0" err="1">
                <a:latin typeface="Verdana" panose="020B0604030504040204" pitchFamily="34" charset="0"/>
                <a:ea typeface="Verdana" panose="020B0604030504040204" pitchFamily="34" charset="0"/>
                <a:cs typeface="Verdana" panose="020B0604030504040204" pitchFamily="34" charset="0"/>
              </a:rPr>
              <a:t>Keyspace</a:t>
            </a:r>
            <a:r>
              <a:rPr lang="en-US" sz="2200" dirty="0">
                <a:latin typeface="Verdana" panose="020B0604030504040204" pitchFamily="34" charset="0"/>
                <a:ea typeface="Verdana" panose="020B0604030504040204" pitchFamily="34" charset="0"/>
                <a:cs typeface="Verdana" panose="020B0604030504040204" pitchFamily="34" charset="0"/>
              </a:rPr>
              <a:t> in Cassandra is a namespace that defines data replication on nodes. A cluster contains one </a:t>
            </a:r>
            <a:r>
              <a:rPr lang="en-US" sz="2200" dirty="0" err="1">
                <a:latin typeface="Verdana" panose="020B0604030504040204" pitchFamily="34" charset="0"/>
                <a:ea typeface="Verdana" panose="020B0604030504040204" pitchFamily="34" charset="0"/>
                <a:cs typeface="Verdana" panose="020B0604030504040204" pitchFamily="34" charset="0"/>
              </a:rPr>
              <a:t>keyspace</a:t>
            </a:r>
            <a:r>
              <a:rPr lang="en-US" sz="2200" dirty="0">
                <a:latin typeface="Verdana" panose="020B0604030504040204" pitchFamily="34" charset="0"/>
                <a:ea typeface="Verdana" panose="020B0604030504040204" pitchFamily="34" charset="0"/>
                <a:cs typeface="Verdana" panose="020B0604030504040204" pitchFamily="34" charset="0"/>
              </a:rPr>
              <a:t> per node.</a:t>
            </a:r>
          </a:p>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Create </a:t>
            </a:r>
            <a:r>
              <a:rPr lang="en-US" sz="2200" b="1" dirty="0" err="1">
                <a:latin typeface="Verdana" panose="020B0604030504040204" pitchFamily="34" charset="0"/>
                <a:ea typeface="Verdana" panose="020B0604030504040204" pitchFamily="34" charset="0"/>
                <a:cs typeface="Verdana" panose="020B0604030504040204" pitchFamily="34" charset="0"/>
              </a:rPr>
              <a:t>Keyspace</a:t>
            </a:r>
            <a:r>
              <a:rPr lang="en-US" sz="2200" b="1" dirty="0">
                <a:latin typeface="Verdana" panose="020B0604030504040204" pitchFamily="34" charset="0"/>
                <a:ea typeface="Verdana" panose="020B0604030504040204" pitchFamily="34" charset="0"/>
                <a:cs typeface="Verdana" panose="020B0604030504040204" pitchFamily="34" charset="0"/>
              </a:rPr>
              <a:t> Command </a:t>
            </a:r>
          </a:p>
          <a:p>
            <a:pPr marL="0" indent="0" algn="just">
              <a:lnSpc>
                <a:spcPct val="150000"/>
              </a:lnSpc>
              <a:buNone/>
            </a:pPr>
            <a:r>
              <a:rPr lang="en-US" sz="2200" dirty="0">
                <a:solidFill>
                  <a:srgbClr val="FF0000"/>
                </a:solidFill>
                <a:latin typeface="Verdana" panose="020B0604030504040204" pitchFamily="34" charset="0"/>
                <a:ea typeface="Verdana" panose="020B0604030504040204" pitchFamily="34" charset="0"/>
                <a:cs typeface="Verdana" panose="020B0604030504040204" pitchFamily="34" charset="0"/>
              </a:rPr>
              <a:t>CREATE KEYSPACE &lt;</a:t>
            </a:r>
            <a:r>
              <a:rPr lang="en-US" sz="2200" dirty="0" err="1">
                <a:solidFill>
                  <a:srgbClr val="FF0000"/>
                </a:solidFill>
                <a:latin typeface="Verdana" panose="020B0604030504040204" pitchFamily="34" charset="0"/>
                <a:ea typeface="Verdana" panose="020B0604030504040204" pitchFamily="34" charset="0"/>
                <a:cs typeface="Verdana" panose="020B0604030504040204" pitchFamily="34" charset="0"/>
              </a:rPr>
              <a:t>Keyspace</a:t>
            </a:r>
            <a:r>
              <a:rPr lang="en-US" sz="2200" dirty="0">
                <a:solidFill>
                  <a:srgbClr val="FF0000"/>
                </a:solidFill>
                <a:latin typeface="Verdana" panose="020B0604030504040204" pitchFamily="34" charset="0"/>
                <a:ea typeface="Verdana" panose="020B0604030504040204" pitchFamily="34" charset="0"/>
                <a:cs typeface="Verdana" panose="020B0604030504040204" pitchFamily="34" charset="0"/>
              </a:rPr>
              <a:t> Name&gt; WITH replication = {'class : '&lt;Strategy name&gt;', '</a:t>
            </a:r>
            <a:r>
              <a:rPr lang="en-US" sz="2200" dirty="0" err="1">
                <a:solidFill>
                  <a:srgbClr val="FF0000"/>
                </a:solidFill>
                <a:latin typeface="Verdana" panose="020B0604030504040204" pitchFamily="34" charset="0"/>
                <a:ea typeface="Verdana" panose="020B0604030504040204" pitchFamily="34" charset="0"/>
                <a:cs typeface="Verdana" panose="020B0604030504040204" pitchFamily="34" charset="0"/>
              </a:rPr>
              <a:t>replication_factor</a:t>
            </a:r>
            <a:r>
              <a:rPr lang="en-US" sz="2200" dirty="0">
                <a:solidFill>
                  <a:srgbClr val="FF0000"/>
                </a:solidFill>
                <a:latin typeface="Verdana" panose="020B0604030504040204" pitchFamily="34" charset="0"/>
                <a:ea typeface="Verdana" panose="020B0604030504040204" pitchFamily="34" charset="0"/>
                <a:cs typeface="Verdana" panose="020B0604030504040204" pitchFamily="34" charset="0"/>
              </a:rPr>
              <a:t>': '&lt;No. of replicas&gt;'} AND </a:t>
            </a:r>
            <a:r>
              <a:rPr lang="en-US" sz="2200" dirty="0" err="1">
                <a:solidFill>
                  <a:srgbClr val="FF0000"/>
                </a:solidFill>
                <a:latin typeface="Verdana" panose="020B0604030504040204" pitchFamily="34" charset="0"/>
                <a:ea typeface="Verdana" panose="020B0604030504040204" pitchFamily="34" charset="0"/>
                <a:cs typeface="Verdana" panose="020B0604030504040204" pitchFamily="34" charset="0"/>
              </a:rPr>
              <a:t>durablewrites</a:t>
            </a:r>
            <a:r>
              <a:rPr lang="en-US" sz="2200" dirty="0">
                <a:solidFill>
                  <a:srgbClr val="FF0000"/>
                </a:solidFill>
                <a:latin typeface="Verdana" panose="020B0604030504040204" pitchFamily="34" charset="0"/>
                <a:ea typeface="Verdana" panose="020B0604030504040204" pitchFamily="34" charset="0"/>
                <a:cs typeface="Verdana" panose="020B0604030504040204" pitchFamily="34" charset="0"/>
              </a:rPr>
              <a:t>= '&lt;TRUE/FALSE&gt;';</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CREATE KEYSPACE statement has attributes replication with option class and replication factor, and </a:t>
            </a:r>
            <a:r>
              <a:rPr lang="en-US" sz="2200" dirty="0" err="1">
                <a:latin typeface="Verdana" panose="020B0604030504040204" pitchFamily="34" charset="0"/>
                <a:ea typeface="Verdana" panose="020B0604030504040204" pitchFamily="34" charset="0"/>
                <a:cs typeface="Verdana" panose="020B0604030504040204" pitchFamily="34" charset="0"/>
              </a:rPr>
              <a:t>durable_write</a:t>
            </a:r>
            <a:r>
              <a:rPr lang="en-US" sz="2200" dirty="0">
                <a:latin typeface="Verdana" panose="020B0604030504040204" pitchFamily="34" charset="0"/>
                <a:ea typeface="Verdana" panose="020B0604030504040204" pitchFamily="34" charset="0"/>
                <a:cs typeface="Verdana" panose="020B0604030504040204" pitchFamily="34" charset="0"/>
              </a:rPr>
              <a:t>.</a:t>
            </a:r>
          </a:p>
        </p:txBody>
      </p:sp>
    </p:spTree>
    <p:extLst>
      <p:ext uri="{BB962C8B-B14F-4D97-AF65-F5344CB8AC3E}">
        <p14:creationId xmlns:p14="http://schemas.microsoft.com/office/powerpoint/2010/main" val="2369739714"/>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3598" y="347729"/>
            <a:ext cx="11941791" cy="5659354"/>
          </a:xfrm>
        </p:spPr>
        <p:txBody>
          <a:bodyPr>
            <a:normAutofit fontScale="92500" lnSpcReduction="20000"/>
          </a:bodyPr>
          <a:lstStyle/>
          <a:p>
            <a:pPr marL="0" indent="0" algn="just">
              <a:lnSpc>
                <a:spcPct val="150000"/>
              </a:lnSpc>
              <a:buNone/>
            </a:pPr>
            <a:r>
              <a:rPr lang="en-US" sz="2200" b="1" dirty="0">
                <a:latin typeface="Verdana" panose="020B0604030504040204" pitchFamily="34" charset="0"/>
                <a:ea typeface="Verdana" panose="020B0604030504040204" pitchFamily="34" charset="0"/>
                <a:cs typeface="Verdana" panose="020B0604030504040204" pitchFamily="34" charset="0"/>
              </a:rPr>
              <a:t>Default value of </a:t>
            </a:r>
            <a:r>
              <a:rPr lang="en-US" sz="2200" b="1" dirty="0" err="1">
                <a:latin typeface="Verdana" panose="020B0604030504040204" pitchFamily="34" charset="0"/>
                <a:ea typeface="Verdana" panose="020B0604030504040204" pitchFamily="34" charset="0"/>
                <a:cs typeface="Verdana" panose="020B0604030504040204" pitchFamily="34" charset="0"/>
              </a:rPr>
              <a:t>durable_writes</a:t>
            </a:r>
            <a:r>
              <a:rPr lang="en-US" sz="2200" b="1" dirty="0">
                <a:latin typeface="Verdana" panose="020B0604030504040204" pitchFamily="34" charset="0"/>
                <a:ea typeface="Verdana" panose="020B0604030504040204" pitchFamily="34" charset="0"/>
                <a:cs typeface="Verdana" panose="020B0604030504040204" pitchFamily="34" charset="0"/>
              </a:rPr>
              <a:t> properties of a table is set to true</a:t>
            </a:r>
            <a:r>
              <a:rPr lang="en-US" sz="2200" dirty="0">
                <a:latin typeface="Verdana" panose="020B0604030504040204" pitchFamily="34" charset="0"/>
                <a:ea typeface="Verdana" panose="020B0604030504040204" pitchFamily="34" charset="0"/>
                <a:cs typeface="Verdana" panose="020B0604030504040204" pitchFamily="34" charset="0"/>
              </a:rPr>
              <a:t>. This commands the Cassandra to use </a:t>
            </a:r>
            <a:r>
              <a:rPr lang="en-US" sz="2200" b="1" dirty="0">
                <a:latin typeface="Verdana" panose="020B0604030504040204" pitchFamily="34" charset="0"/>
                <a:ea typeface="Verdana" panose="020B0604030504040204" pitchFamily="34" charset="0"/>
                <a:cs typeface="Verdana" panose="020B0604030504040204" pitchFamily="34" charset="0"/>
              </a:rPr>
              <a:t>Commit Log for updates on the current </a:t>
            </a:r>
            <a:r>
              <a:rPr lang="en-US" sz="2200" b="1" dirty="0" err="1">
                <a:latin typeface="Verdana" panose="020B0604030504040204" pitchFamily="34" charset="0"/>
                <a:ea typeface="Verdana" panose="020B0604030504040204" pitchFamily="34" charset="0"/>
                <a:cs typeface="Verdana" panose="020B0604030504040204" pitchFamily="34" charset="0"/>
              </a:rPr>
              <a:t>Keyspace</a:t>
            </a:r>
            <a:r>
              <a:rPr lang="en-US" sz="2200" dirty="0">
                <a:latin typeface="Verdana" panose="020B0604030504040204" pitchFamily="34" charset="0"/>
                <a:ea typeface="Verdana" panose="020B0604030504040204" pitchFamily="34" charset="0"/>
                <a:cs typeface="Verdana" panose="020B0604030504040204" pitchFamily="34" charset="0"/>
              </a:rPr>
              <a:t>. The option is not compulsory.</a:t>
            </a:r>
          </a:p>
          <a:p>
            <a:pPr marL="457200" indent="-457200" algn="just">
              <a:lnSpc>
                <a:spcPct val="150000"/>
              </a:lnSpc>
              <a:buAutoNum type="arabicPeriod"/>
            </a:pPr>
            <a:r>
              <a:rPr lang="en-US" sz="2200" dirty="0">
                <a:latin typeface="Verdana" panose="020B0604030504040204" pitchFamily="34" charset="0"/>
                <a:ea typeface="Verdana" panose="020B0604030504040204" pitchFamily="34" charset="0"/>
                <a:cs typeface="Verdana" panose="020B0604030504040204" pitchFamily="34" charset="0"/>
              </a:rPr>
              <a:t>ALTER KEYSPACE command changes (alter) properties, such as the number of replicas and the </a:t>
            </a:r>
            <a:r>
              <a:rPr lang="en-US" sz="2200" dirty="0" err="1">
                <a:latin typeface="Verdana" panose="020B0604030504040204" pitchFamily="34" charset="0"/>
                <a:ea typeface="Verdana" panose="020B0604030504040204" pitchFamily="34" charset="0"/>
                <a:cs typeface="Verdana" panose="020B0604030504040204" pitchFamily="34" charset="0"/>
              </a:rPr>
              <a:t>durable_writes</a:t>
            </a:r>
            <a:r>
              <a:rPr lang="en-US" sz="2200" dirty="0">
                <a:latin typeface="Verdana" panose="020B0604030504040204" pitchFamily="34" charset="0"/>
                <a:ea typeface="Verdana" panose="020B0604030504040204" pitchFamily="34" charset="0"/>
                <a:cs typeface="Verdana" panose="020B0604030504040204" pitchFamily="34" charset="0"/>
              </a:rPr>
              <a:t> of a </a:t>
            </a:r>
            <a:r>
              <a:rPr lang="en-US" sz="2200" dirty="0" err="1">
                <a:latin typeface="Verdana" panose="020B0604030504040204" pitchFamily="34" charset="0"/>
                <a:ea typeface="Verdana" panose="020B0604030504040204" pitchFamily="34" charset="0"/>
                <a:cs typeface="Verdana" panose="020B0604030504040204" pitchFamily="34" charset="0"/>
              </a:rPr>
              <a:t>keyspace</a:t>
            </a:r>
            <a:r>
              <a:rPr lang="en-US" sz="2200" dirty="0">
                <a:latin typeface="Verdana" panose="020B0604030504040204" pitchFamily="34" charset="0"/>
                <a:ea typeface="Verdana" panose="020B0604030504040204" pitchFamily="34" charset="0"/>
                <a:cs typeface="Verdana" panose="020B0604030504040204" pitchFamily="34" charset="0"/>
              </a:rPr>
              <a:t>: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	</a:t>
            </a:r>
            <a:r>
              <a:rPr lang="en-US" sz="2200" dirty="0">
                <a:solidFill>
                  <a:srgbClr val="FF0000"/>
                </a:solidFill>
                <a:latin typeface="Verdana" panose="020B0604030504040204" pitchFamily="34" charset="0"/>
                <a:ea typeface="Verdana" panose="020B0604030504040204" pitchFamily="34" charset="0"/>
                <a:cs typeface="Verdana" panose="020B0604030504040204" pitchFamily="34" charset="0"/>
              </a:rPr>
              <a:t>ALTER KEYSPACE &lt;</a:t>
            </a:r>
            <a:r>
              <a:rPr lang="en-US" sz="2200" dirty="0" err="1">
                <a:solidFill>
                  <a:srgbClr val="FF0000"/>
                </a:solidFill>
                <a:latin typeface="Verdana" panose="020B0604030504040204" pitchFamily="34" charset="0"/>
                <a:ea typeface="Verdana" panose="020B0604030504040204" pitchFamily="34" charset="0"/>
                <a:cs typeface="Verdana" panose="020B0604030504040204" pitchFamily="34" charset="0"/>
              </a:rPr>
              <a:t>Keyspace</a:t>
            </a:r>
            <a:r>
              <a:rPr lang="en-US" sz="2200" dirty="0">
                <a:solidFill>
                  <a:srgbClr val="FF0000"/>
                </a:solidFill>
                <a:latin typeface="Verdana" panose="020B0604030504040204" pitchFamily="34" charset="0"/>
                <a:ea typeface="Verdana" panose="020B0604030504040204" pitchFamily="34" charset="0"/>
                <a:cs typeface="Verdana" panose="020B0604030504040204" pitchFamily="34" charset="0"/>
              </a:rPr>
              <a:t> Name&gt; WITH replication = {`class': '&lt;Strategy 	name&gt;', `</a:t>
            </a:r>
            <a:r>
              <a:rPr lang="en-US" sz="2200" dirty="0" err="1">
                <a:solidFill>
                  <a:srgbClr val="FF0000"/>
                </a:solidFill>
                <a:latin typeface="Verdana" panose="020B0604030504040204" pitchFamily="34" charset="0"/>
                <a:ea typeface="Verdana" panose="020B0604030504040204" pitchFamily="34" charset="0"/>
                <a:cs typeface="Verdana" panose="020B0604030504040204" pitchFamily="34" charset="0"/>
              </a:rPr>
              <a:t>replication_factor</a:t>
            </a:r>
            <a:r>
              <a:rPr lang="en-US" sz="2200" dirty="0">
                <a:solidFill>
                  <a:srgbClr val="FF0000"/>
                </a:solidFill>
                <a:latin typeface="Verdana" panose="020B0604030504040204" pitchFamily="34" charset="0"/>
                <a:ea typeface="Verdana" panose="020B0604030504040204" pitchFamily="34" charset="0"/>
                <a:cs typeface="Verdana" panose="020B0604030504040204" pitchFamily="34" charset="0"/>
              </a:rPr>
              <a:t>': '&lt;No. of replicas&gt;'};</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2.	</a:t>
            </a:r>
            <a:r>
              <a:rPr lang="en-US" sz="2200" b="1" dirty="0">
                <a:latin typeface="Verdana" panose="020B0604030504040204" pitchFamily="34" charset="0"/>
                <a:ea typeface="Verdana" panose="020B0604030504040204" pitchFamily="34" charset="0"/>
                <a:cs typeface="Verdana" panose="020B0604030504040204" pitchFamily="34" charset="0"/>
              </a:rPr>
              <a:t>DESCRIBE KEYSPACE </a:t>
            </a:r>
            <a:r>
              <a:rPr lang="en-US" sz="2200" dirty="0">
                <a:latin typeface="Verdana" panose="020B0604030504040204" pitchFamily="34" charset="0"/>
                <a:ea typeface="Verdana" panose="020B0604030504040204" pitchFamily="34" charset="0"/>
                <a:cs typeface="Verdana" panose="020B0604030504040204" pitchFamily="34" charset="0"/>
              </a:rPr>
              <a:t>command displays the existing </a:t>
            </a:r>
            <a:r>
              <a:rPr lang="en-US" sz="2200" dirty="0" err="1">
                <a:latin typeface="Verdana" panose="020B0604030504040204" pitchFamily="34" charset="0"/>
                <a:ea typeface="Verdana" panose="020B0604030504040204" pitchFamily="34" charset="0"/>
                <a:cs typeface="Verdana" panose="020B0604030504040204" pitchFamily="34" charset="0"/>
              </a:rPr>
              <a:t>keyspaces</a:t>
            </a:r>
            <a:r>
              <a:rPr lang="en-US" sz="2200" dirty="0">
                <a:latin typeface="Verdana" panose="020B0604030504040204" pitchFamily="34" charset="0"/>
                <a:ea typeface="Verdana" panose="020B0604030504040204" pitchFamily="34" charset="0"/>
                <a:cs typeface="Verdana" panose="020B0604030504040204" pitchFamily="34" charset="0"/>
              </a:rPr>
              <a:t>.</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3.	</a:t>
            </a:r>
            <a:r>
              <a:rPr lang="en-US" sz="2200" b="1" dirty="0">
                <a:latin typeface="Verdana" panose="020B0604030504040204" pitchFamily="34" charset="0"/>
                <a:ea typeface="Verdana" panose="020B0604030504040204" pitchFamily="34" charset="0"/>
                <a:cs typeface="Verdana" panose="020B0604030504040204" pitchFamily="34" charset="0"/>
              </a:rPr>
              <a:t>DROP KEYSPACE </a:t>
            </a:r>
            <a:r>
              <a:rPr lang="en-US" sz="2200" dirty="0">
                <a:latin typeface="Verdana" panose="020B0604030504040204" pitchFamily="34" charset="0"/>
                <a:ea typeface="Verdana" panose="020B0604030504040204" pitchFamily="34" charset="0"/>
                <a:cs typeface="Verdana" panose="020B0604030504040204" pitchFamily="34" charset="0"/>
              </a:rPr>
              <a:t>command drops a </a:t>
            </a:r>
            <a:r>
              <a:rPr lang="en-US" sz="2200" dirty="0" err="1">
                <a:latin typeface="Verdana" panose="020B0604030504040204" pitchFamily="34" charset="0"/>
                <a:ea typeface="Verdana" panose="020B0604030504040204" pitchFamily="34" charset="0"/>
                <a:cs typeface="Verdana" panose="020B0604030504040204" pitchFamily="34" charset="0"/>
              </a:rPr>
              <a:t>keyspace</a:t>
            </a:r>
            <a:r>
              <a:rPr lang="en-US" sz="2200" dirty="0">
                <a:latin typeface="Verdana" panose="020B0604030504040204" pitchFamily="34" charset="0"/>
                <a:ea typeface="Verdana" panose="020B0604030504040204" pitchFamily="34" charset="0"/>
                <a:cs typeface="Verdana" panose="020B0604030504040204" pitchFamily="34" charset="0"/>
              </a:rPr>
              <a:t>:</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4.	</a:t>
            </a:r>
            <a:r>
              <a:rPr lang="en-US" sz="2200" b="1" dirty="0">
                <a:latin typeface="Verdana" panose="020B0604030504040204" pitchFamily="34" charset="0"/>
                <a:ea typeface="Verdana" panose="020B0604030504040204" pitchFamily="34" charset="0"/>
                <a:cs typeface="Verdana" panose="020B0604030504040204" pitchFamily="34" charset="0"/>
              </a:rPr>
              <a:t>Re-executing the drop command </a:t>
            </a:r>
            <a:r>
              <a:rPr lang="en-US" sz="2200" dirty="0">
                <a:latin typeface="Verdana" panose="020B0604030504040204" pitchFamily="34" charset="0"/>
                <a:ea typeface="Verdana" panose="020B0604030504040204" pitchFamily="34" charset="0"/>
                <a:cs typeface="Verdana" panose="020B0604030504040204" pitchFamily="34" charset="0"/>
              </a:rPr>
              <a:t>to drop the same </a:t>
            </a:r>
            <a:r>
              <a:rPr lang="en-US" sz="2200" dirty="0" err="1">
                <a:latin typeface="Verdana" panose="020B0604030504040204" pitchFamily="34" charset="0"/>
                <a:ea typeface="Verdana" panose="020B0604030504040204" pitchFamily="34" charset="0"/>
                <a:cs typeface="Verdana" panose="020B0604030504040204" pitchFamily="34" charset="0"/>
              </a:rPr>
              <a:t>keyspace</a:t>
            </a:r>
            <a:r>
              <a:rPr lang="en-US" sz="2200" dirty="0">
                <a:latin typeface="Verdana" panose="020B0604030504040204" pitchFamily="34" charset="0"/>
                <a:ea typeface="Verdana" panose="020B0604030504040204" pitchFamily="34" charset="0"/>
                <a:cs typeface="Verdana" panose="020B0604030504040204" pitchFamily="34" charset="0"/>
              </a:rPr>
              <a:t> will result in 	configuration exception.</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5.	</a:t>
            </a:r>
            <a:r>
              <a:rPr lang="en-US" sz="2200" b="1" dirty="0">
                <a:latin typeface="Verdana" panose="020B0604030504040204" pitchFamily="34" charset="0"/>
                <a:ea typeface="Verdana" panose="020B0604030504040204" pitchFamily="34" charset="0"/>
                <a:cs typeface="Verdana" panose="020B0604030504040204" pitchFamily="34" charset="0"/>
              </a:rPr>
              <a:t>Use KEYSPACE </a:t>
            </a:r>
            <a:r>
              <a:rPr lang="en-US" sz="2200" dirty="0">
                <a:latin typeface="Verdana" panose="020B0604030504040204" pitchFamily="34" charset="0"/>
                <a:ea typeface="Verdana" panose="020B0604030504040204" pitchFamily="34" charset="0"/>
                <a:cs typeface="Verdana" panose="020B0604030504040204" pitchFamily="34" charset="0"/>
              </a:rPr>
              <a:t>command connects the client session with a </a:t>
            </a:r>
            <a:r>
              <a:rPr lang="en-US" sz="2200" dirty="0" err="1">
                <a:latin typeface="Verdana" panose="020B0604030504040204" pitchFamily="34" charset="0"/>
                <a:ea typeface="Verdana" panose="020B0604030504040204" pitchFamily="34" charset="0"/>
                <a:cs typeface="Verdana" panose="020B0604030504040204" pitchFamily="34" charset="0"/>
              </a:rPr>
              <a:t>keyspace</a:t>
            </a:r>
            <a:r>
              <a:rPr lang="en-US" sz="2200" dirty="0">
                <a:latin typeface="Verdana" panose="020B0604030504040204" pitchFamily="34" charset="0"/>
                <a:ea typeface="Verdana" panose="020B0604030504040204" pitchFamily="34" charset="0"/>
                <a:cs typeface="Verdana" panose="020B0604030504040204" pitchFamily="34" charset="0"/>
              </a:rPr>
              <a:t>.</a:t>
            </a: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300157331"/>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Cassandra Query Language (CQL) </a:t>
            </a:r>
          </a:p>
        </p:txBody>
      </p:sp>
      <p:sp>
        <p:nvSpPr>
          <p:cNvPr id="3" name="Content Placeholder 2"/>
          <p:cNvSpPr>
            <a:spLocks noGrp="1"/>
          </p:cNvSpPr>
          <p:nvPr>
            <p:ph idx="1"/>
          </p:nvPr>
        </p:nvSpPr>
        <p:spPr>
          <a:xfrm>
            <a:off x="136477" y="952461"/>
            <a:ext cx="11941791" cy="5196290"/>
          </a:xfrm>
        </p:spPr>
        <p:txBody>
          <a:bodyPr>
            <a:normAutofit/>
          </a:bodyPr>
          <a:lstStyle/>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CQL commands and their functionalities:</a:t>
            </a:r>
          </a:p>
        </p:txBody>
      </p:sp>
      <p:pic>
        <p:nvPicPr>
          <p:cNvPr id="4" name="Picture 3"/>
          <p:cNvPicPr>
            <a:picLocks noChangeAspect="1"/>
          </p:cNvPicPr>
          <p:nvPr/>
        </p:nvPicPr>
        <p:blipFill>
          <a:blip r:embed="rId2"/>
          <a:stretch>
            <a:fillRect/>
          </a:stretch>
        </p:blipFill>
        <p:spPr>
          <a:xfrm>
            <a:off x="6191081" y="771821"/>
            <a:ext cx="6000919" cy="5762125"/>
          </a:xfrm>
          <a:prstGeom prst="rect">
            <a:avLst/>
          </a:prstGeom>
        </p:spPr>
      </p:pic>
    </p:spTree>
    <p:extLst>
      <p:ext uri="{BB962C8B-B14F-4D97-AF65-F5344CB8AC3E}">
        <p14:creationId xmlns:p14="http://schemas.microsoft.com/office/powerpoint/2010/main" val="1495392093"/>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Examples on CQL</a:t>
            </a:r>
          </a:p>
        </p:txBody>
      </p:sp>
      <p:sp>
        <p:nvSpPr>
          <p:cNvPr id="3" name="Content Placeholder 2"/>
          <p:cNvSpPr>
            <a:spLocks noGrp="1"/>
          </p:cNvSpPr>
          <p:nvPr>
            <p:ph idx="1"/>
          </p:nvPr>
        </p:nvSpPr>
        <p:spPr>
          <a:xfrm>
            <a:off x="136477" y="952461"/>
            <a:ext cx="11941791" cy="5196290"/>
          </a:xfrm>
        </p:spPr>
        <p:txBody>
          <a:bodyPr>
            <a:normAutofit/>
          </a:bodyPr>
          <a:lstStyle/>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Creating a table or column family within a </a:t>
            </a:r>
            <a:r>
              <a:rPr lang="en-US" sz="2200" dirty="0" err="1">
                <a:latin typeface="Verdana" panose="020B0604030504040204" pitchFamily="34" charset="0"/>
                <a:ea typeface="Verdana" panose="020B0604030504040204" pitchFamily="34" charset="0"/>
                <a:cs typeface="Verdana" panose="020B0604030504040204" pitchFamily="34" charset="0"/>
              </a:rPr>
              <a:t>keyspace</a:t>
            </a:r>
            <a:r>
              <a:rPr lang="en-US" sz="2200" dirty="0">
                <a:latin typeface="Verdana" panose="020B0604030504040204" pitchFamily="34" charset="0"/>
                <a:ea typeface="Verdana" panose="020B0604030504040204" pitchFamily="34" charset="0"/>
                <a:cs typeface="Verdana" panose="020B0604030504040204" pitchFamily="34" charset="0"/>
              </a:rPr>
              <a:t>:</a:t>
            </a: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p:txBody>
      </p:sp>
      <p:pic>
        <p:nvPicPr>
          <p:cNvPr id="4" name="Picture 3"/>
          <p:cNvPicPr>
            <a:picLocks noChangeAspect="1"/>
          </p:cNvPicPr>
          <p:nvPr/>
        </p:nvPicPr>
        <p:blipFill>
          <a:blip r:embed="rId2"/>
          <a:stretch>
            <a:fillRect/>
          </a:stretch>
        </p:blipFill>
        <p:spPr>
          <a:xfrm>
            <a:off x="728917" y="2112785"/>
            <a:ext cx="9919009" cy="2806944"/>
          </a:xfrm>
          <a:prstGeom prst="rect">
            <a:avLst/>
          </a:prstGeom>
        </p:spPr>
      </p:pic>
    </p:spTree>
    <p:extLst>
      <p:ext uri="{BB962C8B-B14F-4D97-AF65-F5344CB8AC3E}">
        <p14:creationId xmlns:p14="http://schemas.microsoft.com/office/powerpoint/2010/main" val="2147606133"/>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Creating a table in </a:t>
            </a:r>
            <a:r>
              <a:rPr lang="en-US" dirty="0" err="1">
                <a:solidFill>
                  <a:srgbClr val="C00000"/>
                </a:solidFill>
                <a:latin typeface="Verdana" panose="020B0604030504040204" pitchFamily="34" charset="0"/>
                <a:ea typeface="Verdana" panose="020B0604030504040204" pitchFamily="34" charset="0"/>
                <a:cs typeface="Verdana" panose="020B0604030504040204" pitchFamily="34" charset="0"/>
              </a:rPr>
              <a:t>keyspace</a:t>
            </a: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 </a:t>
            </a:r>
            <a:r>
              <a:rPr lang="en-US" dirty="0" err="1">
                <a:solidFill>
                  <a:srgbClr val="C00000"/>
                </a:solidFill>
                <a:latin typeface="Verdana" panose="020B0604030504040204" pitchFamily="34" charset="0"/>
                <a:ea typeface="Verdana" panose="020B0604030504040204" pitchFamily="34" charset="0"/>
                <a:cs typeface="Verdana" panose="020B0604030504040204" pitchFamily="34" charset="0"/>
              </a:rPr>
              <a:t>lego</a:t>
            </a:r>
            <a:endParaRPr lang="en-US" dirty="0">
              <a:solidFill>
                <a:srgbClr val="C00000"/>
              </a:solidFill>
              <a:latin typeface="Verdana" panose="020B0604030504040204" pitchFamily="34" charset="0"/>
              <a:ea typeface="Verdana" panose="020B0604030504040204" pitchFamily="34" charset="0"/>
              <a:cs typeface="Verdana" panose="020B0604030504040204" pitchFamily="34" charset="0"/>
            </a:endParaRPr>
          </a:p>
        </p:txBody>
      </p:sp>
      <p:pic>
        <p:nvPicPr>
          <p:cNvPr id="4" name="Content Placeholder 3"/>
          <p:cNvPicPr>
            <a:picLocks noGrp="1" noChangeAspect="1"/>
          </p:cNvPicPr>
          <p:nvPr>
            <p:ph idx="1"/>
          </p:nvPr>
        </p:nvPicPr>
        <p:blipFill>
          <a:blip r:embed="rId2"/>
          <a:stretch>
            <a:fillRect/>
          </a:stretch>
        </p:blipFill>
        <p:spPr>
          <a:xfrm>
            <a:off x="136525" y="2106938"/>
            <a:ext cx="11941175" cy="2887012"/>
          </a:xfrm>
          <a:prstGeom prst="rect">
            <a:avLst/>
          </a:prstGeom>
        </p:spPr>
      </p:pic>
    </p:spTree>
    <p:extLst>
      <p:ext uri="{BB962C8B-B14F-4D97-AF65-F5344CB8AC3E}">
        <p14:creationId xmlns:p14="http://schemas.microsoft.com/office/powerpoint/2010/main" val="167695504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Describing a table in </a:t>
            </a:r>
            <a:r>
              <a:rPr lang="en-US" dirty="0" err="1">
                <a:solidFill>
                  <a:srgbClr val="C00000"/>
                </a:solidFill>
                <a:latin typeface="Verdana" panose="020B0604030504040204" pitchFamily="34" charset="0"/>
                <a:ea typeface="Verdana" panose="020B0604030504040204" pitchFamily="34" charset="0"/>
                <a:cs typeface="Verdana" panose="020B0604030504040204" pitchFamily="34" charset="0"/>
              </a:rPr>
              <a:t>keyspace</a:t>
            </a:r>
            <a:endParaRPr lang="en-US" dirty="0">
              <a:solidFill>
                <a:srgbClr val="C00000"/>
              </a:solidFill>
              <a:latin typeface="Verdana" panose="020B0604030504040204" pitchFamily="34" charset="0"/>
              <a:ea typeface="Verdana" panose="020B0604030504040204" pitchFamily="34" charset="0"/>
              <a:cs typeface="Verdana" panose="020B0604030504040204" pitchFamily="34" charset="0"/>
            </a:endParaRPr>
          </a:p>
        </p:txBody>
      </p:sp>
      <p:pic>
        <p:nvPicPr>
          <p:cNvPr id="4" name="Content Placeholder 3"/>
          <p:cNvPicPr>
            <a:picLocks noGrp="1" noChangeAspect="1"/>
          </p:cNvPicPr>
          <p:nvPr>
            <p:ph idx="1"/>
          </p:nvPr>
        </p:nvPicPr>
        <p:blipFill>
          <a:blip r:embed="rId2"/>
          <a:stretch>
            <a:fillRect/>
          </a:stretch>
        </p:blipFill>
        <p:spPr>
          <a:xfrm>
            <a:off x="136525" y="1989354"/>
            <a:ext cx="11941175" cy="3122179"/>
          </a:xfrm>
          <a:prstGeom prst="rect">
            <a:avLst/>
          </a:prstGeom>
        </p:spPr>
      </p:pic>
    </p:spTree>
    <p:extLst>
      <p:ext uri="{BB962C8B-B14F-4D97-AF65-F5344CB8AC3E}">
        <p14:creationId xmlns:p14="http://schemas.microsoft.com/office/powerpoint/2010/main" val="3454323878"/>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Alter Table Commands</a:t>
            </a:r>
          </a:p>
        </p:txBody>
      </p:sp>
      <p:pic>
        <p:nvPicPr>
          <p:cNvPr id="4" name="Content Placeholder 3"/>
          <p:cNvPicPr>
            <a:picLocks noGrp="1" noChangeAspect="1"/>
          </p:cNvPicPr>
          <p:nvPr>
            <p:ph idx="1"/>
          </p:nvPr>
        </p:nvPicPr>
        <p:blipFill>
          <a:blip r:embed="rId2"/>
          <a:stretch>
            <a:fillRect/>
          </a:stretch>
        </p:blipFill>
        <p:spPr>
          <a:xfrm>
            <a:off x="136525" y="1128032"/>
            <a:ext cx="11941175" cy="4844824"/>
          </a:xfrm>
          <a:prstGeom prst="rect">
            <a:avLst/>
          </a:prstGeom>
        </p:spPr>
      </p:pic>
    </p:spTree>
    <p:extLst>
      <p:ext uri="{BB962C8B-B14F-4D97-AF65-F5344CB8AC3E}">
        <p14:creationId xmlns:p14="http://schemas.microsoft.com/office/powerpoint/2010/main" val="15655109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fontScale="90000"/>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CURD Operations – Create, Update, Read, Delete </a:t>
            </a:r>
            <a:r>
              <a:rPr lang="en-US" dirty="0" err="1">
                <a:solidFill>
                  <a:srgbClr val="C00000"/>
                </a:solidFill>
                <a:latin typeface="Verdana" panose="020B0604030504040204" pitchFamily="34" charset="0"/>
                <a:ea typeface="Verdana" panose="020B0604030504040204" pitchFamily="34" charset="0"/>
                <a:cs typeface="Verdana" panose="020B0604030504040204" pitchFamily="34" charset="0"/>
              </a:rPr>
              <a:t>Oprtaions</a:t>
            </a:r>
            <a:endParaRPr lang="en-US" dirty="0">
              <a:solidFill>
                <a:srgbClr val="C00000"/>
              </a:solidFill>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136477" y="952461"/>
            <a:ext cx="11941791" cy="5196290"/>
          </a:xfrm>
        </p:spPr>
        <p:txBody>
          <a:bodyPr>
            <a:normAutofit/>
          </a:bodyPr>
          <a:lstStyle/>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Insert Command:</a:t>
            </a: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p:txBody>
      </p:sp>
      <p:pic>
        <p:nvPicPr>
          <p:cNvPr id="4" name="Picture 3"/>
          <p:cNvPicPr>
            <a:picLocks noChangeAspect="1"/>
          </p:cNvPicPr>
          <p:nvPr/>
        </p:nvPicPr>
        <p:blipFill>
          <a:blip r:embed="rId2"/>
          <a:stretch>
            <a:fillRect/>
          </a:stretch>
        </p:blipFill>
        <p:spPr>
          <a:xfrm>
            <a:off x="0" y="2181866"/>
            <a:ext cx="12192000" cy="2494268"/>
          </a:xfrm>
          <a:prstGeom prst="rect">
            <a:avLst/>
          </a:prstGeom>
        </p:spPr>
      </p:pic>
    </p:spTree>
    <p:extLst>
      <p:ext uri="{BB962C8B-B14F-4D97-AF65-F5344CB8AC3E}">
        <p14:creationId xmlns:p14="http://schemas.microsoft.com/office/powerpoint/2010/main" val="162984792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Update </a:t>
            </a:r>
          </a:p>
        </p:txBody>
      </p:sp>
      <p:pic>
        <p:nvPicPr>
          <p:cNvPr id="4" name="Content Placeholder 3"/>
          <p:cNvPicPr>
            <a:picLocks noGrp="1" noChangeAspect="1"/>
          </p:cNvPicPr>
          <p:nvPr>
            <p:ph idx="1"/>
          </p:nvPr>
        </p:nvPicPr>
        <p:blipFill>
          <a:blip r:embed="rId2"/>
          <a:stretch>
            <a:fillRect/>
          </a:stretch>
        </p:blipFill>
        <p:spPr>
          <a:xfrm>
            <a:off x="136525" y="2392903"/>
            <a:ext cx="11941175" cy="2315082"/>
          </a:xfrm>
          <a:prstGeom prst="rect">
            <a:avLst/>
          </a:prstGeom>
        </p:spPr>
      </p:pic>
    </p:spTree>
    <p:extLst>
      <p:ext uri="{BB962C8B-B14F-4D97-AF65-F5344CB8AC3E}">
        <p14:creationId xmlns:p14="http://schemas.microsoft.com/office/powerpoint/2010/main" val="100811960"/>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Select Command</a:t>
            </a:r>
          </a:p>
        </p:txBody>
      </p:sp>
      <p:pic>
        <p:nvPicPr>
          <p:cNvPr id="4" name="Content Placeholder 3"/>
          <p:cNvPicPr>
            <a:picLocks noGrp="1" noChangeAspect="1"/>
          </p:cNvPicPr>
          <p:nvPr>
            <p:ph idx="1"/>
          </p:nvPr>
        </p:nvPicPr>
        <p:blipFill>
          <a:blip r:embed="rId2"/>
          <a:stretch>
            <a:fillRect/>
          </a:stretch>
        </p:blipFill>
        <p:spPr>
          <a:xfrm>
            <a:off x="166714" y="952500"/>
            <a:ext cx="11880797" cy="5195888"/>
          </a:xfrm>
          <a:prstGeom prst="rect">
            <a:avLst/>
          </a:prstGeom>
        </p:spPr>
      </p:pic>
    </p:spTree>
    <p:extLst>
      <p:ext uri="{BB962C8B-B14F-4D97-AF65-F5344CB8AC3E}">
        <p14:creationId xmlns:p14="http://schemas.microsoft.com/office/powerpoint/2010/main" val="347980190"/>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Delete Command</a:t>
            </a:r>
          </a:p>
        </p:txBody>
      </p:sp>
      <p:pic>
        <p:nvPicPr>
          <p:cNvPr id="4" name="Content Placeholder 3"/>
          <p:cNvPicPr>
            <a:picLocks noGrp="1" noChangeAspect="1"/>
          </p:cNvPicPr>
          <p:nvPr>
            <p:ph idx="1"/>
          </p:nvPr>
        </p:nvPicPr>
        <p:blipFill>
          <a:blip r:embed="rId2"/>
          <a:stretch>
            <a:fillRect/>
          </a:stretch>
        </p:blipFill>
        <p:spPr>
          <a:xfrm>
            <a:off x="136525" y="1788758"/>
            <a:ext cx="11941175" cy="3523372"/>
          </a:xfrm>
          <a:prstGeom prst="rect">
            <a:avLst/>
          </a:prstGeom>
        </p:spPr>
      </p:pic>
    </p:spTree>
    <p:extLst>
      <p:ext uri="{BB962C8B-B14F-4D97-AF65-F5344CB8AC3E}">
        <p14:creationId xmlns:p14="http://schemas.microsoft.com/office/powerpoint/2010/main" val="487751011"/>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Creating a Table with the List</a:t>
            </a:r>
          </a:p>
        </p:txBody>
      </p:sp>
      <p:pic>
        <p:nvPicPr>
          <p:cNvPr id="4" name="Content Placeholder 3"/>
          <p:cNvPicPr>
            <a:picLocks noGrp="1" noChangeAspect="1"/>
          </p:cNvPicPr>
          <p:nvPr>
            <p:ph idx="1"/>
          </p:nvPr>
        </p:nvPicPr>
        <p:blipFill>
          <a:blip r:embed="rId2"/>
          <a:stretch>
            <a:fillRect/>
          </a:stretch>
        </p:blipFill>
        <p:spPr>
          <a:xfrm>
            <a:off x="387992" y="952500"/>
            <a:ext cx="11438241" cy="5195888"/>
          </a:xfrm>
          <a:prstGeom prst="rect">
            <a:avLst/>
          </a:prstGeom>
        </p:spPr>
      </p:pic>
    </p:spTree>
    <p:extLst>
      <p:ext uri="{BB962C8B-B14F-4D97-AF65-F5344CB8AC3E}">
        <p14:creationId xmlns:p14="http://schemas.microsoft.com/office/powerpoint/2010/main" val="192655660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Inserting into Table That Has List</a:t>
            </a:r>
          </a:p>
        </p:txBody>
      </p:sp>
      <p:pic>
        <p:nvPicPr>
          <p:cNvPr id="4" name="Content Placeholder 3"/>
          <p:cNvPicPr>
            <a:picLocks noGrp="1" noChangeAspect="1"/>
          </p:cNvPicPr>
          <p:nvPr>
            <p:ph idx="1"/>
          </p:nvPr>
        </p:nvPicPr>
        <p:blipFill>
          <a:blip r:embed="rId2"/>
          <a:stretch>
            <a:fillRect/>
          </a:stretch>
        </p:blipFill>
        <p:spPr>
          <a:xfrm>
            <a:off x="1484817" y="952500"/>
            <a:ext cx="9244591" cy="5195888"/>
          </a:xfrm>
          <a:prstGeom prst="rect">
            <a:avLst/>
          </a:prstGeom>
        </p:spPr>
      </p:pic>
    </p:spTree>
    <p:extLst>
      <p:ext uri="{BB962C8B-B14F-4D97-AF65-F5344CB8AC3E}">
        <p14:creationId xmlns:p14="http://schemas.microsoft.com/office/powerpoint/2010/main" val="2390706093"/>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 y="-71121"/>
            <a:ext cx="11941791" cy="1023582"/>
          </a:xfrm>
        </p:spPr>
        <p:txBody>
          <a:bodyPr>
            <a:normAutofit/>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Updating Data into the List</a:t>
            </a:r>
          </a:p>
        </p:txBody>
      </p:sp>
      <p:pic>
        <p:nvPicPr>
          <p:cNvPr id="4" name="Content Placeholder 3"/>
          <p:cNvPicPr>
            <a:picLocks noGrp="1" noChangeAspect="1"/>
          </p:cNvPicPr>
          <p:nvPr>
            <p:ph idx="1"/>
          </p:nvPr>
        </p:nvPicPr>
        <p:blipFill>
          <a:blip r:embed="rId2"/>
          <a:stretch>
            <a:fillRect/>
          </a:stretch>
        </p:blipFill>
        <p:spPr>
          <a:xfrm>
            <a:off x="136525" y="1290056"/>
            <a:ext cx="11941175" cy="4520775"/>
          </a:xfrm>
          <a:prstGeom prst="rect">
            <a:avLst/>
          </a:prstGeom>
        </p:spPr>
      </p:pic>
    </p:spTree>
    <p:extLst>
      <p:ext uri="{BB962C8B-B14F-4D97-AF65-F5344CB8AC3E}">
        <p14:creationId xmlns:p14="http://schemas.microsoft.com/office/powerpoint/2010/main" val="2755133983"/>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AF302-51A2-BD63-ED9F-5860CC88ABA1}"/>
              </a:ext>
            </a:extLst>
          </p:cNvPr>
          <p:cNvSpPr>
            <a:spLocks noGrp="1"/>
          </p:cNvSpPr>
          <p:nvPr>
            <p:ph type="title"/>
          </p:nvPr>
        </p:nvSpPr>
        <p:spPr/>
        <p:txBody>
          <a:bodyPr/>
          <a:lstStyle/>
          <a:p>
            <a:r>
              <a:rPr lang="en-US" dirty="0"/>
              <a:t>Useful Links</a:t>
            </a:r>
          </a:p>
        </p:txBody>
      </p:sp>
      <p:sp>
        <p:nvSpPr>
          <p:cNvPr id="3" name="Content Placeholder 2">
            <a:extLst>
              <a:ext uri="{FF2B5EF4-FFF2-40B4-BE49-F238E27FC236}">
                <a16:creationId xmlns:a16="http://schemas.microsoft.com/office/drawing/2014/main" id="{E6CD096D-0D48-1398-A55B-6B8D89FF3D66}"/>
              </a:ext>
            </a:extLst>
          </p:cNvPr>
          <p:cNvSpPr>
            <a:spLocks noGrp="1"/>
          </p:cNvSpPr>
          <p:nvPr>
            <p:ph idx="1"/>
          </p:nvPr>
        </p:nvSpPr>
        <p:spPr/>
        <p:txBody>
          <a:bodyPr/>
          <a:lstStyle/>
          <a:p>
            <a:r>
              <a:rPr lang="en-US" dirty="0">
                <a:hlinkClick r:id="rId2"/>
              </a:rPr>
              <a:t>https://youtu.be/XFE0EgT5oQE</a:t>
            </a:r>
            <a:endParaRPr lang="en-US" dirty="0"/>
          </a:p>
          <a:p>
            <a:r>
              <a:rPr lang="en-US" dirty="0">
                <a:hlinkClick r:id="rId3"/>
              </a:rPr>
              <a:t>https://www.youtube.com/watch?v=xh4gy1lbL2k</a:t>
            </a:r>
            <a:endParaRPr lang="en-US" dirty="0"/>
          </a:p>
          <a:p>
            <a:r>
              <a:rPr lang="en-US" dirty="0">
                <a:hlinkClick r:id="rId4"/>
              </a:rPr>
              <a:t>https://youtu.be/-56x56UppqQ</a:t>
            </a:r>
            <a:endParaRPr lang="en-US" dirty="0"/>
          </a:p>
          <a:p>
            <a:r>
              <a:rPr lang="en-US" dirty="0"/>
              <a:t>https://youtu.be/J-cSy5MeMOA</a:t>
            </a:r>
          </a:p>
        </p:txBody>
      </p:sp>
    </p:spTree>
    <p:extLst>
      <p:ext uri="{BB962C8B-B14F-4D97-AF65-F5344CB8AC3E}">
        <p14:creationId xmlns:p14="http://schemas.microsoft.com/office/powerpoint/2010/main" val="3875213203"/>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209" y="2697837"/>
            <a:ext cx="11941791" cy="1023582"/>
          </a:xfrm>
        </p:spPr>
        <p:txBody>
          <a:bodyPr>
            <a:normAutofit fontScale="90000"/>
          </a:bodyPr>
          <a:lstStyle/>
          <a:p>
            <a:pPr algn="ct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Thank You</a:t>
            </a:r>
            <a:b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br>
            <a:endParaRPr lang="en-US" dirty="0">
              <a:solidFill>
                <a:srgbClr val="C00000"/>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78000010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817</TotalTime>
  <Words>10641</Words>
  <Application>Microsoft Office PowerPoint</Application>
  <PresentationFormat>Widescreen</PresentationFormat>
  <Paragraphs>739</Paragraphs>
  <Slides>161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161</vt:i4>
      </vt:variant>
    </vt:vector>
  </HeadingPairs>
  <TitlesOfParts>
    <vt:vector size="167" baseType="lpstr">
      <vt:lpstr>Arial</vt:lpstr>
      <vt:lpstr>Calibri</vt:lpstr>
      <vt:lpstr>Calibri Light</vt:lpstr>
      <vt:lpstr>Times New Roman</vt:lpstr>
      <vt:lpstr>Verdana</vt:lpstr>
      <vt:lpstr>1_Office Theme</vt:lpstr>
      <vt:lpstr>Module-3 NoSQL Big Data Management, MongoDB and Cassandra </vt:lpstr>
      <vt:lpstr>This Chapter</vt:lpstr>
      <vt:lpstr>BIG Data and Distributed Systems</vt:lpstr>
      <vt:lpstr>Features of distributed-computing architecture </vt:lpstr>
      <vt:lpstr>PowerPoint Presentation</vt:lpstr>
      <vt:lpstr>PowerPoint Presentation</vt:lpstr>
      <vt:lpstr>The demerits of distributed computing are:</vt:lpstr>
      <vt:lpstr>Big Data solutions </vt:lpstr>
      <vt:lpstr>PowerPoint Presentation</vt:lpstr>
      <vt:lpstr>PowerPoint Presentation</vt:lpstr>
      <vt:lpstr>PowerPoint Presentation</vt:lpstr>
      <vt:lpstr>3.2.1 NOSQL DATA STORE</vt:lpstr>
      <vt:lpstr>ACID Property Meaning</vt:lpstr>
      <vt:lpstr>Triggers, Views and Schedules in SQL Databases</vt:lpstr>
      <vt:lpstr>PowerPoint Presentation</vt:lpstr>
      <vt:lpstr>Join in SQL Databases</vt:lpstr>
      <vt:lpstr>PowerPoint Presentation</vt:lpstr>
      <vt:lpstr>Example</vt:lpstr>
      <vt:lpstr>PowerPoint Presentation</vt:lpstr>
      <vt:lpstr>3.2.1 NoSQL</vt:lpstr>
      <vt:lpstr>Issues with NoSQL</vt:lpstr>
      <vt:lpstr>NoSQL data store characteristics are as follows:</vt:lpstr>
      <vt:lpstr>PowerPoint Presentation</vt:lpstr>
      <vt:lpstr>PowerPoint Presentation</vt:lpstr>
      <vt:lpstr>BASE Properties</vt:lpstr>
      <vt:lpstr>Table 3.1 gives the examples of widely used NoSQL data stores.</vt:lpstr>
      <vt:lpstr>CAP Theorem</vt:lpstr>
      <vt:lpstr>PowerPoint Presentation</vt:lpstr>
      <vt:lpstr>PowerPoint Presentation</vt:lpstr>
      <vt:lpstr>PowerPoint Presentation</vt:lpstr>
      <vt:lpstr>PowerPoint Presentation</vt:lpstr>
      <vt:lpstr>3.2.2 Schema-less Models</vt:lpstr>
      <vt:lpstr>Characteristics of Schema-less model</vt:lpstr>
      <vt:lpstr>Meta Data</vt:lpstr>
      <vt:lpstr>3.2.3 Increasing Flexibility for Data Manipulation</vt:lpstr>
      <vt:lpstr>BASE Properties </vt:lpstr>
      <vt:lpstr>Increasing Flexibility in NoSql student Database</vt:lpstr>
      <vt:lpstr>NoSQL data stores architectural patterns </vt:lpstr>
      <vt:lpstr>3.3.1 Key-Value Store</vt:lpstr>
      <vt:lpstr>key-value pairs architectural pattern</vt:lpstr>
      <vt:lpstr>Advantages of a key-value store are as follows:</vt:lpstr>
      <vt:lpstr>The key-value store provides client to read and write values using a key as follows:</vt:lpstr>
      <vt:lpstr>Limitations of key-value store architectural pattern are:</vt:lpstr>
      <vt:lpstr>Traditional relational data model vs. the key-value store model</vt:lpstr>
      <vt:lpstr>Riak Key-Value Data Store</vt:lpstr>
      <vt:lpstr>3.3.2 Document Store</vt:lpstr>
      <vt:lpstr>Following are the features in Document Store:</vt:lpstr>
      <vt:lpstr>Typical uses of a document store are: </vt:lpstr>
      <vt:lpstr>Document Store Example</vt:lpstr>
      <vt:lpstr>CSV and JSON File Formats </vt:lpstr>
      <vt:lpstr>Example</vt:lpstr>
      <vt:lpstr>PowerPoint Presentation</vt:lpstr>
      <vt:lpstr>PowerPoint Presentation</vt:lpstr>
      <vt:lpstr>PowerPoint Presentation</vt:lpstr>
      <vt:lpstr>PowerPoint Presentation</vt:lpstr>
      <vt:lpstr>PowerPoint Presentation</vt:lpstr>
      <vt:lpstr>XML (extensible Markup Language) </vt:lpstr>
      <vt:lpstr>Document JSON Format CouchDB Database </vt:lpstr>
      <vt:lpstr>Document JSON Format—MongoDB Database </vt:lpstr>
      <vt:lpstr>PowerPoint Presentation</vt:lpstr>
      <vt:lpstr>XML document architecture pattern</vt:lpstr>
      <vt:lpstr>PowerPoint Presentation</vt:lpstr>
      <vt:lpstr>PowerPoint Presentation</vt:lpstr>
      <vt:lpstr>Example</vt:lpstr>
      <vt:lpstr>PowerPoint Presentation</vt:lpstr>
      <vt:lpstr>Benefits of JSON over XML</vt:lpstr>
      <vt:lpstr>Benefits of Document Collection</vt:lpstr>
      <vt:lpstr>3.3.3 Tabular Data</vt:lpstr>
      <vt:lpstr>PowerPoint Presentation</vt:lpstr>
      <vt:lpstr>Example</vt:lpstr>
      <vt:lpstr>Solution</vt:lpstr>
      <vt:lpstr>PowerPoint Presentation</vt:lpstr>
      <vt:lpstr>PowerPoint Presentation</vt:lpstr>
      <vt:lpstr>PowerPoint Presentation</vt:lpstr>
      <vt:lpstr>PowerPoint Presentation</vt:lpstr>
      <vt:lpstr>PowerPoint Presentation</vt:lpstr>
      <vt:lpstr>3.3.3.4 ORC File Format</vt:lpstr>
      <vt:lpstr>PowerPoint Presentation</vt:lpstr>
      <vt:lpstr>3.3.3.5 Parquet File Formats</vt:lpstr>
      <vt:lpstr>PowerPoint Presentation</vt:lpstr>
      <vt:lpstr>PowerPoint Presentation</vt:lpstr>
      <vt:lpstr>How columnar storage format helps?</vt:lpstr>
      <vt:lpstr>PowerPoint Presentation</vt:lpstr>
      <vt:lpstr>Parquet format</vt:lpstr>
      <vt:lpstr>3.3.4 Object Data Store</vt:lpstr>
      <vt:lpstr>Eleven Functions Supporting APIs</vt:lpstr>
      <vt:lpstr>PowerPoint Presentation</vt:lpstr>
      <vt:lpstr>Examples of Object Store</vt:lpstr>
      <vt:lpstr>3.3.5 Graph Database</vt:lpstr>
      <vt:lpstr>Example</vt:lpstr>
      <vt:lpstr>PowerPoint Presentation</vt:lpstr>
      <vt:lpstr>PowerPoint Presentation</vt:lpstr>
      <vt:lpstr>PowerPoint Presentation</vt:lpstr>
      <vt:lpstr>PowerPoint Presentation</vt:lpstr>
      <vt:lpstr>3.4 NOSQL TO MANAGE BIG DATA</vt:lpstr>
      <vt:lpstr>Characteristics of Big Data NoSQL solution are:</vt:lpstr>
      <vt:lpstr>PowerPoint Presentation</vt:lpstr>
      <vt:lpstr>PowerPoint Presentation</vt:lpstr>
      <vt:lpstr>3.4.1.2 Types of Big Data Problems</vt:lpstr>
      <vt:lpstr>NoSQL vs RDBMS</vt:lpstr>
      <vt:lpstr>SHARED-NOTHING ARCHITECTURE FOR BIG DATA TASKS</vt:lpstr>
      <vt:lpstr>PowerPoint Presentation</vt:lpstr>
      <vt:lpstr>3.5.1 Choosing the Distribution Models</vt:lpstr>
      <vt:lpstr>PowerPoint Presentation</vt:lpstr>
      <vt:lpstr>PowerPoint Presentation</vt:lpstr>
      <vt:lpstr>PowerPoint Presentation</vt:lpstr>
      <vt:lpstr>3.5.1.3 Master-Slave Distribution Model</vt:lpstr>
      <vt:lpstr>3.5.1.3 Master-Slave Distribution Model</vt:lpstr>
      <vt:lpstr>PowerPoint Presentation</vt:lpstr>
      <vt:lpstr>PowerPoint Presentation</vt:lpstr>
      <vt:lpstr>PowerPoint Presentation</vt:lpstr>
      <vt:lpstr>3.5.2 Ways of Handling Big Data Problems</vt:lpstr>
      <vt:lpstr>PowerPoint Presentation</vt:lpstr>
      <vt:lpstr>PowerPoint Presentation</vt:lpstr>
      <vt:lpstr>3.6 MONGODB DATABASE</vt:lpstr>
      <vt:lpstr>Features of MongoDB</vt:lpstr>
      <vt:lpstr>PowerPoint Presentation</vt:lpstr>
      <vt:lpstr>PowerPoint Presentation</vt:lpstr>
      <vt:lpstr>Comparison between RDBMS &amp; MongoDB</vt:lpstr>
      <vt:lpstr>MongoDB Replica Set</vt:lpstr>
      <vt:lpstr>PowerPoint Presentation</vt:lpstr>
      <vt:lpstr>PowerPoint Presentation</vt:lpstr>
      <vt:lpstr>Auto-sharding </vt:lpstr>
      <vt:lpstr>Data types which MongoDB documents support</vt:lpstr>
      <vt:lpstr>PowerPoint Presentation</vt:lpstr>
      <vt:lpstr>PowerPoint Presentation</vt:lpstr>
      <vt:lpstr>MongoDB Querying Commands</vt:lpstr>
      <vt:lpstr>PowerPoint Presentation</vt:lpstr>
      <vt:lpstr>PowerPoint Presentation</vt:lpstr>
      <vt:lpstr>PowerPoint Presentation</vt:lpstr>
      <vt:lpstr>PowerPoint Presentation</vt:lpstr>
      <vt:lpstr>PowerPoint Presentation</vt:lpstr>
      <vt:lpstr>3.7 Cassandra Database</vt:lpstr>
      <vt:lpstr>Characteristics of Cassandra</vt:lpstr>
      <vt:lpstr>Features of Cassandra are as follows:</vt:lpstr>
      <vt:lpstr>PowerPoint Presentation</vt:lpstr>
      <vt:lpstr>Components of cassandra</vt:lpstr>
      <vt:lpstr>PowerPoint Presentation</vt:lpstr>
      <vt:lpstr>PowerPoint Presentation</vt:lpstr>
      <vt:lpstr>Data types built into Cassandra, their usage and description</vt:lpstr>
      <vt:lpstr>PowerPoint Presentation</vt:lpstr>
      <vt:lpstr>Cassandra Data Model consists of four main components: </vt:lpstr>
      <vt:lpstr>Following Commands prints a description </vt:lpstr>
      <vt:lpstr>PowerPoint Presentation</vt:lpstr>
      <vt:lpstr>PowerPoint Presentation</vt:lpstr>
      <vt:lpstr>Keyspaces</vt:lpstr>
      <vt:lpstr>PowerPoint Presentation</vt:lpstr>
      <vt:lpstr>Cassandra Query Language (CQL) </vt:lpstr>
      <vt:lpstr>Examples on CQL</vt:lpstr>
      <vt:lpstr>Creating a table in keyspace lego</vt:lpstr>
      <vt:lpstr>Describing a table in keyspace</vt:lpstr>
      <vt:lpstr>Alter Table Commands</vt:lpstr>
      <vt:lpstr>CURD Operations – Create, Update, Read, Delete Oprtaions</vt:lpstr>
      <vt:lpstr>Update </vt:lpstr>
      <vt:lpstr>Select Command</vt:lpstr>
      <vt:lpstr>Delete Command</vt:lpstr>
      <vt:lpstr>Creating a Table with the List</vt:lpstr>
      <vt:lpstr>Inserting into Table That Has List</vt:lpstr>
      <vt:lpstr>Updating Data into the List</vt:lpstr>
      <vt:lpstr>Useful Links</vt:lpstr>
      <vt:lpstr>Thank You </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Module-3</dc:title>
  <dc:creator>Microsoft account</dc:creator>
  <cp:lastModifiedBy>Geethanjali   R S</cp:lastModifiedBy>
  <cp:revision>59</cp:revision>
  <dcterms:created xsi:type="dcterms:W3CDTF">2021-12-01T16:48:36Z</dcterms:created>
  <dcterms:modified xsi:type="dcterms:W3CDTF">2022-11-26T09:40:44Z</dcterms:modified>
</cp:coreProperties>
</file>