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443" r:id="rId3"/>
    <p:sldId id="445" r:id="rId4"/>
    <p:sldId id="457" r:id="rId5"/>
    <p:sldId id="447" r:id="rId6"/>
    <p:sldId id="448" r:id="rId7"/>
    <p:sldId id="449" r:id="rId8"/>
    <p:sldId id="451" r:id="rId9"/>
    <p:sldId id="452" r:id="rId10"/>
    <p:sldId id="453" r:id="rId11"/>
    <p:sldId id="454" r:id="rId12"/>
    <p:sldId id="262" r:id="rId13"/>
    <p:sldId id="267" r:id="rId14"/>
    <p:sldId id="399" r:id="rId15"/>
    <p:sldId id="269" r:id="rId16"/>
    <p:sldId id="400" r:id="rId17"/>
    <p:sldId id="270" r:id="rId18"/>
    <p:sldId id="401" r:id="rId19"/>
    <p:sldId id="402" r:id="rId20"/>
    <p:sldId id="268" r:id="rId21"/>
    <p:sldId id="275" r:id="rId22"/>
    <p:sldId id="403" r:id="rId23"/>
    <p:sldId id="480" r:id="rId24"/>
    <p:sldId id="398" r:id="rId25"/>
    <p:sldId id="463" r:id="rId26"/>
    <p:sldId id="473" r:id="rId27"/>
    <p:sldId id="481" r:id="rId28"/>
    <p:sldId id="476" r:id="rId29"/>
    <p:sldId id="461" r:id="rId30"/>
    <p:sldId id="462" r:id="rId31"/>
    <p:sldId id="393" r:id="rId32"/>
    <p:sldId id="394" r:id="rId33"/>
    <p:sldId id="395" r:id="rId34"/>
    <p:sldId id="396" r:id="rId35"/>
    <p:sldId id="278" r:id="rId36"/>
    <p:sldId id="279" r:id="rId37"/>
    <p:sldId id="405" r:id="rId38"/>
    <p:sldId id="468" r:id="rId39"/>
    <p:sldId id="410" r:id="rId40"/>
    <p:sldId id="465" r:id="rId41"/>
    <p:sldId id="466" r:id="rId42"/>
    <p:sldId id="467" r:id="rId43"/>
    <p:sldId id="470" r:id="rId44"/>
    <p:sldId id="412" r:id="rId45"/>
    <p:sldId id="469" r:id="rId46"/>
    <p:sldId id="417" r:id="rId47"/>
    <p:sldId id="471" r:id="rId48"/>
    <p:sldId id="477" r:id="rId49"/>
    <p:sldId id="478" r:id="rId50"/>
    <p:sldId id="475" r:id="rId51"/>
    <p:sldId id="482" r:id="rId52"/>
    <p:sldId id="483" r:id="rId53"/>
    <p:sldId id="484" r:id="rId54"/>
    <p:sldId id="485" r:id="rId55"/>
    <p:sldId id="486" r:id="rId56"/>
    <p:sldId id="487" r:id="rId57"/>
    <p:sldId id="333" r:id="rId58"/>
    <p:sldId id="497" r:id="rId59"/>
    <p:sldId id="489" r:id="rId60"/>
    <p:sldId id="490" r:id="rId61"/>
    <p:sldId id="491" r:id="rId62"/>
    <p:sldId id="492" r:id="rId63"/>
    <p:sldId id="493" r:id="rId64"/>
    <p:sldId id="494" r:id="rId65"/>
    <p:sldId id="495" r:id="rId66"/>
    <p:sldId id="496" r:id="rId67"/>
    <p:sldId id="479" r:id="rId68"/>
    <p:sldId id="498" r:id="rId69"/>
    <p:sldId id="512" r:id="rId70"/>
    <p:sldId id="499" r:id="rId71"/>
    <p:sldId id="500" r:id="rId72"/>
    <p:sldId id="501" r:id="rId73"/>
    <p:sldId id="516" r:id="rId74"/>
    <p:sldId id="502" r:id="rId75"/>
    <p:sldId id="503" r:id="rId76"/>
    <p:sldId id="504" r:id="rId77"/>
    <p:sldId id="505" r:id="rId78"/>
    <p:sldId id="506" r:id="rId79"/>
    <p:sldId id="507" r:id="rId80"/>
    <p:sldId id="513" r:id="rId81"/>
    <p:sldId id="514" r:id="rId82"/>
    <p:sldId id="515" r:id="rId83"/>
    <p:sldId id="508" r:id="rId84"/>
    <p:sldId id="509" r:id="rId85"/>
    <p:sldId id="510" r:id="rId86"/>
    <p:sldId id="511" r:id="rId87"/>
    <p:sldId id="356" r:id="rId88"/>
    <p:sldId id="519" r:id="rId89"/>
    <p:sldId id="520" r:id="rId90"/>
    <p:sldId id="521" r:id="rId91"/>
    <p:sldId id="517" r:id="rId92"/>
    <p:sldId id="518" r:id="rId93"/>
    <p:sldId id="522" r:id="rId94"/>
    <p:sldId id="523" r:id="rId95"/>
    <p:sldId id="524" r:id="rId96"/>
    <p:sldId id="527" r:id="rId97"/>
    <p:sldId id="525" r:id="rId98"/>
    <p:sldId id="528" r:id="rId99"/>
    <p:sldId id="526" r:id="rId100"/>
    <p:sldId id="367" r:id="rId101"/>
    <p:sldId id="529" r:id="rId102"/>
    <p:sldId id="530" r:id="rId103"/>
    <p:sldId id="531" r:id="rId104"/>
    <p:sldId id="532" r:id="rId105"/>
    <p:sldId id="533" r:id="rId106"/>
    <p:sldId id="534" r:id="rId107"/>
    <p:sldId id="535" r:id="rId108"/>
    <p:sldId id="536" r:id="rId109"/>
    <p:sldId id="537" r:id="rId110"/>
    <p:sldId id="538" r:id="rId111"/>
    <p:sldId id="540" r:id="rId112"/>
    <p:sldId id="539" r:id="rId113"/>
    <p:sldId id="543" r:id="rId114"/>
    <p:sldId id="541" r:id="rId115"/>
    <p:sldId id="542" r:id="rId116"/>
    <p:sldId id="545" r:id="rId117"/>
    <p:sldId id="376"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napToGrid="0">
      <p:cViewPr>
        <p:scale>
          <a:sx n="70" d="100"/>
          <a:sy n="70" d="100"/>
        </p:scale>
        <p:origin x="-1166" y="-470"/>
      </p:cViewPr>
      <p:guideLst>
        <p:guide orient="horz" pos="2160"/>
        <p:guide pos="3840"/>
      </p:guideLst>
    </p:cSldViewPr>
  </p:slideViewPr>
  <p:outlineViewPr>
    <p:cViewPr>
      <p:scale>
        <a:sx n="33" d="100"/>
        <a:sy n="33" d="100"/>
      </p:scale>
      <p:origin x="0" y="6594"/>
    </p:cViewPr>
  </p:outlineViewPr>
  <p:notesTextViewPr>
    <p:cViewPr>
      <p:scale>
        <a:sx n="1" d="1"/>
        <a:sy n="1" d="1"/>
      </p:scale>
      <p:origin x="0" y="0"/>
    </p:cViewPr>
  </p:notesTextViewPr>
  <p:sorterViewPr>
    <p:cViewPr>
      <p:scale>
        <a:sx n="66" d="100"/>
        <a:sy n="66" d="100"/>
      </p:scale>
      <p:origin x="0" y="6162"/>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4DF7A1-FAFD-4B56-BB60-2148B7C2E802}"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4DF7A1-FAFD-4B56-BB60-2148B7C2E802}"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4DF7A1-FAFD-4B56-BB60-2148B7C2E802}"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4DF7A1-FAFD-4B56-BB60-2148B7C2E802}"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4DF7A1-FAFD-4B56-BB60-2148B7C2E802}" type="datetimeFigureOut">
              <a:rPr lang="en-US" smtClean="0"/>
              <a:pPr/>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4DF7A1-FAFD-4B56-BB60-2148B7C2E802}" type="datetimeFigureOut">
              <a:rPr lang="en-US" smtClean="0"/>
              <a:pPr/>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4DF7A1-FAFD-4B56-BB60-2148B7C2E802}" type="datetimeFigureOut">
              <a:rPr lang="en-US" smtClean="0"/>
              <a:pPr/>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DF7A1-FAFD-4B56-BB60-2148B7C2E802}"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DF7A1-FAFD-4B56-BB60-2148B7C2E802}" type="datetimeFigureOut">
              <a:rPr lang="en-US" smtClean="0"/>
              <a:pPr/>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4DF7A1-FAFD-4B56-BB60-2148B7C2E802}"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4DF7A1-FAFD-4B56-BB60-2148B7C2E802}" type="datetimeFigureOut">
              <a:rPr lang="en-US" smtClean="0"/>
              <a:pPr/>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ADBC0-9EF6-47DD-824B-D5335C2516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DF7A1-FAFD-4B56-BB60-2148B7C2E802}" type="datetimeFigureOut">
              <a:rPr lang="en-US" smtClean="0"/>
              <a:pPr/>
              <a:t>12/8/2022</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ADBC0-9EF6-47DD-824B-D5335C2516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jpeg"/><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0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8" Type="http://schemas.openxmlformats.org/officeDocument/2006/relationships/hyperlink" Target="https://www.youtube.com/watch?v=50ddeMhzEi8" TargetMode="External"/><Relationship Id="rId3" Type="http://schemas.openxmlformats.org/officeDocument/2006/relationships/hyperlink" Target="http://math.hws.edu/graphicsbook/c3/index.html" TargetMode="External"/><Relationship Id="rId7" Type="http://schemas.openxmlformats.org/officeDocument/2006/relationships/hyperlink" Target="https://nptel.ac.in/courses/106/106/106106090/" TargetMode="External"/><Relationship Id="rId2" Type="http://schemas.openxmlformats.org/officeDocument/2006/relationships/hyperlink" Target="http://www.opengl.org/" TargetMode="External"/><Relationship Id="rId1" Type="http://schemas.openxmlformats.org/officeDocument/2006/relationships/slideLayout" Target="../slideLayouts/slideLayout2.xml"/><Relationship Id="rId6" Type="http://schemas.openxmlformats.org/officeDocument/2006/relationships/hyperlink" Target="https://www.gatevidyalay.com/tag/dda-algorithm-example-pdf/" TargetMode="External"/><Relationship Id="rId5" Type="http://schemas.openxmlformats.org/officeDocument/2006/relationships/hyperlink" Target="https://www.javatpoint.com/computer-graphics-tutorial" TargetMode="External"/><Relationship Id="rId10" Type="http://schemas.openxmlformats.org/officeDocument/2006/relationships/hyperlink" Target="https://www.computer.org/csdl/journals/tg" TargetMode="External"/><Relationship Id="rId4" Type="http://schemas.openxmlformats.org/officeDocument/2006/relationships/hyperlink" Target="https://www.glprogramming.com/red" TargetMode="External"/><Relationship Id="rId9" Type="http://schemas.openxmlformats.org/officeDocument/2006/relationships/hyperlink" Target="https://www.journals.elsevier.com/computers-and-graphics"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 y="504825"/>
            <a:ext cx="11610975" cy="3248025"/>
          </a:xfrm>
        </p:spPr>
        <p:txBody>
          <a:bodyPr>
            <a:normAutofit fontScale="90000"/>
          </a:bodyPr>
          <a:lstStyle/>
          <a:p>
            <a:r>
              <a:rPr lang="en-US" sz="2400" b="1" dirty="0"/>
              <a:t/>
            </a:r>
            <a:br>
              <a:rPr lang="en-US" sz="2400" b="1" dirty="0"/>
            </a:br>
            <a:r>
              <a:rPr lang="en-US" sz="4000" b="1" dirty="0">
                <a:solidFill>
                  <a:srgbClr val="0070C0"/>
                </a:solidFill>
              </a:rPr>
              <a:t>COMPUTER GRAPHICS &amp; V</a:t>
            </a:r>
            <a:r>
              <a:rPr lang="en-US" sz="4000" b="1" cap="all" dirty="0">
                <a:solidFill>
                  <a:srgbClr val="0070C0"/>
                </a:solidFill>
              </a:rPr>
              <a:t>isualization</a:t>
            </a:r>
            <a:br>
              <a:rPr lang="en-US" sz="4000" b="1" cap="all" dirty="0">
                <a:solidFill>
                  <a:srgbClr val="0070C0"/>
                </a:solidFill>
              </a:rPr>
            </a:br>
            <a:r>
              <a:rPr lang="en-US" sz="4000" b="1" dirty="0">
                <a:solidFill>
                  <a:srgbClr val="0070C0"/>
                </a:solidFill>
              </a:rPr>
              <a:t>(</a:t>
            </a:r>
            <a:r>
              <a:rPr lang="en-US" sz="4000" b="1" dirty="0" smtClean="0">
                <a:solidFill>
                  <a:srgbClr val="0070C0"/>
                </a:solidFill>
              </a:rPr>
              <a:t>18CS62)</a:t>
            </a:r>
            <a:r>
              <a:rPr lang="en-US" sz="3200" b="1" dirty="0" smtClean="0">
                <a:solidFill>
                  <a:srgbClr val="0070C0"/>
                </a:solidFill>
              </a:rPr>
              <a:t/>
            </a:r>
            <a:br>
              <a:rPr lang="en-US" sz="3200" b="1" dirty="0" smtClean="0">
                <a:solidFill>
                  <a:srgbClr val="0070C0"/>
                </a:solidFill>
              </a:rPr>
            </a:br>
            <a:r>
              <a:rPr lang="en-US" sz="2400" b="1" dirty="0"/>
              <a:t/>
            </a:r>
            <a:br>
              <a:rPr lang="en-US" sz="2400" b="1" dirty="0"/>
            </a:br>
            <a:r>
              <a:rPr lang="en-US" sz="2700" b="1" dirty="0">
                <a:solidFill>
                  <a:srgbClr val="FF0000"/>
                </a:solidFill>
              </a:rPr>
              <a:t>MODULE -1</a:t>
            </a:r>
            <a:br>
              <a:rPr lang="en-US" sz="2700" b="1" dirty="0">
                <a:solidFill>
                  <a:srgbClr val="FF0000"/>
                </a:solidFill>
              </a:rPr>
            </a:br>
            <a:r>
              <a:rPr lang="en-US" sz="2700" b="1" dirty="0" smtClean="0">
                <a:solidFill>
                  <a:srgbClr val="FF0000"/>
                </a:solidFill>
              </a:rPr>
              <a:t>Computer </a:t>
            </a:r>
            <a:r>
              <a:rPr lang="en-US" sz="2700" b="1" dirty="0">
                <a:solidFill>
                  <a:srgbClr val="FF0000"/>
                </a:solidFill>
              </a:rPr>
              <a:t>Graphics and </a:t>
            </a:r>
            <a:r>
              <a:rPr lang="en-US" sz="2700" b="1" dirty="0" smtClean="0">
                <a:solidFill>
                  <a:srgbClr val="FF0000"/>
                </a:solidFill>
              </a:rPr>
              <a:t>OpenGL</a:t>
            </a:r>
            <a:br>
              <a:rPr lang="en-US" sz="2700" b="1" dirty="0" smtClean="0">
                <a:solidFill>
                  <a:srgbClr val="FF0000"/>
                </a:solidFill>
              </a:rPr>
            </a:br>
            <a:r>
              <a:rPr lang="en-US" sz="2400" b="1" dirty="0" smtClean="0"/>
              <a:t/>
            </a:r>
            <a:br>
              <a:rPr lang="en-US" sz="2400" b="1" dirty="0" smtClean="0"/>
            </a:br>
            <a:endParaRPr lang="en-US" sz="2400" b="1" dirty="0"/>
          </a:p>
        </p:txBody>
      </p:sp>
      <p:sp>
        <p:nvSpPr>
          <p:cNvPr id="4" name="Rectangle 3"/>
          <p:cNvSpPr/>
          <p:nvPr/>
        </p:nvSpPr>
        <p:spPr>
          <a:xfrm>
            <a:off x="3220872" y="4612943"/>
            <a:ext cx="5691116" cy="1569493"/>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smtClean="0">
                <a:solidFill>
                  <a:schemeClr val="tx1"/>
                </a:solidFill>
              </a:rPr>
              <a:t>Mrs. </a:t>
            </a:r>
            <a:r>
              <a:rPr lang="en-IN" sz="1600" b="1" dirty="0" err="1" smtClean="0">
                <a:solidFill>
                  <a:schemeClr val="tx1"/>
                </a:solidFill>
              </a:rPr>
              <a:t>Sandhya</a:t>
            </a:r>
            <a:r>
              <a:rPr lang="en-IN" sz="1600" b="1" dirty="0" smtClean="0">
                <a:solidFill>
                  <a:schemeClr val="tx1"/>
                </a:solidFill>
              </a:rPr>
              <a:t> A </a:t>
            </a:r>
            <a:r>
              <a:rPr lang="en-IN" sz="1600" b="1" dirty="0" err="1" smtClean="0">
                <a:solidFill>
                  <a:schemeClr val="tx1"/>
                </a:solidFill>
              </a:rPr>
              <a:t>Kulkarni</a:t>
            </a:r>
            <a:r>
              <a:rPr lang="en-IN" sz="1600" b="1" dirty="0" smtClean="0">
                <a:solidFill>
                  <a:schemeClr val="tx1"/>
                </a:solidFill>
              </a:rPr>
              <a:t> &amp;</a:t>
            </a:r>
            <a:r>
              <a:rPr lang="en-IN" sz="1600" b="1" dirty="0" err="1" smtClean="0">
                <a:solidFill>
                  <a:schemeClr val="tx1"/>
                </a:solidFill>
              </a:rPr>
              <a:t>Mrs.Amitha</a:t>
            </a:r>
            <a:r>
              <a:rPr lang="en-IN" sz="1600" b="1" dirty="0" smtClean="0">
                <a:solidFill>
                  <a:schemeClr val="tx1"/>
                </a:solidFill>
              </a:rPr>
              <a:t> S</a:t>
            </a:r>
          </a:p>
          <a:p>
            <a:pPr algn="ctr"/>
            <a:r>
              <a:rPr lang="en-IN" sz="1600" b="1" dirty="0" smtClean="0">
                <a:solidFill>
                  <a:schemeClr val="tx1"/>
                </a:solidFill>
              </a:rPr>
              <a:t>Assistant Professor</a:t>
            </a:r>
            <a:endParaRPr lang="en-US" sz="1600" b="1" dirty="0" smtClean="0">
              <a:solidFill>
                <a:schemeClr val="tx1"/>
              </a:solidFill>
            </a:endParaRPr>
          </a:p>
          <a:p>
            <a:pPr algn="ctr"/>
            <a:r>
              <a:rPr lang="en-US" sz="1600" b="1" dirty="0" smtClean="0">
                <a:solidFill>
                  <a:schemeClr val="tx1"/>
                </a:solidFill>
              </a:rPr>
              <a:t>DEPARTMENT OF COMPUTER SCIENCE AND ENGINEERING</a:t>
            </a:r>
          </a:p>
          <a:p>
            <a:pPr algn="ctr"/>
            <a:r>
              <a:rPr lang="en-US" sz="1600" b="1" dirty="0" smtClean="0">
                <a:solidFill>
                  <a:schemeClr val="tx1"/>
                </a:solidFill>
              </a:rPr>
              <a:t>K S SCHOOL OF ENGINEERING AND MANAGEMENT</a:t>
            </a:r>
            <a:br>
              <a:rPr lang="en-US" sz="1600" b="1" dirty="0" smtClean="0">
                <a:solidFill>
                  <a:schemeClr val="tx1"/>
                </a:solidFill>
              </a:rPr>
            </a:br>
            <a:endParaRPr lang="en-US" sz="1600" b="1" dirty="0" smtClean="0">
              <a:solidFill>
                <a:schemeClr val="tx1"/>
              </a:solidFill>
            </a:endParaRPr>
          </a:p>
        </p:txBody>
      </p:sp>
    </p:spTree>
    <p:extLst>
      <p:ext uri="{BB962C8B-B14F-4D97-AF65-F5344CB8AC3E}">
        <p14:creationId xmlns:p14="http://schemas.microsoft.com/office/powerpoint/2010/main" xmlns="" val="278315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047750"/>
            <a:ext cx="8324848" cy="638176"/>
          </a:xfrm>
        </p:spPr>
        <p:txBody>
          <a:bodyPr>
            <a:normAutofit fontScale="90000"/>
          </a:bodyPr>
          <a:lstStyle/>
          <a:p>
            <a:r>
              <a:rPr lang="en-US" b="1" dirty="0" smtClean="0"/>
              <a:t>Syllabus Content</a:t>
            </a:r>
            <a:endParaRPr lang="en-US" b="1" dirty="0"/>
          </a:p>
        </p:txBody>
      </p:sp>
      <p:sp>
        <p:nvSpPr>
          <p:cNvPr id="3" name="Content Placeholder 2"/>
          <p:cNvSpPr>
            <a:spLocks noGrp="1"/>
          </p:cNvSpPr>
          <p:nvPr>
            <p:ph idx="1"/>
          </p:nvPr>
        </p:nvSpPr>
        <p:spPr>
          <a:xfrm>
            <a:off x="1009934" y="2028825"/>
            <a:ext cx="10099344" cy="3847043"/>
          </a:xfrm>
        </p:spPr>
        <p:txBody>
          <a:bodyPr>
            <a:normAutofit fontScale="77500" lnSpcReduction="20000"/>
          </a:bodyPr>
          <a:lstStyle/>
          <a:p>
            <a:pPr algn="just">
              <a:buNone/>
            </a:pPr>
            <a:r>
              <a:rPr lang="en-US" sz="2600" b="1" dirty="0" smtClean="0">
                <a:solidFill>
                  <a:srgbClr val="0070C0"/>
                </a:solidFill>
              </a:rPr>
              <a:t>Module 1: Overview: Computer Graphics and OpenGL: Computer Graphics</a:t>
            </a:r>
            <a:r>
              <a:rPr lang="en-US" sz="2600" dirty="0" smtClean="0">
                <a:solidFill>
                  <a:srgbClr val="0070C0"/>
                </a:solidFill>
              </a:rPr>
              <a:t>:</a:t>
            </a:r>
            <a:r>
              <a:rPr lang="en-US" dirty="0" smtClean="0"/>
              <a:t> </a:t>
            </a:r>
          </a:p>
          <a:p>
            <a:pPr algn="just"/>
            <a:r>
              <a:rPr lang="en-US" b="1" dirty="0" smtClean="0"/>
              <a:t>Basics of computer graphics, Application of Computer Graphics, </a:t>
            </a:r>
          </a:p>
          <a:p>
            <a:pPr algn="just"/>
            <a:r>
              <a:rPr lang="en-US" b="1" dirty="0" smtClean="0"/>
              <a:t>Video Display Devices: Random Scan and Raster Scan </a:t>
            </a:r>
            <a:r>
              <a:rPr lang="en-US" b="1" dirty="0" err="1" smtClean="0"/>
              <a:t>displays,graphics</a:t>
            </a:r>
            <a:r>
              <a:rPr lang="en-US" b="1" dirty="0" smtClean="0"/>
              <a:t> software. </a:t>
            </a:r>
          </a:p>
          <a:p>
            <a:pPr algn="just"/>
            <a:r>
              <a:rPr lang="en-US" b="1" dirty="0" smtClean="0"/>
              <a:t>OpenGL: Introduction to OpenGL ,coordinate reference frames, specifying two-dimensional world coordinate reference frames in OpenGL, </a:t>
            </a:r>
          </a:p>
          <a:p>
            <a:pPr algn="just"/>
            <a:r>
              <a:rPr lang="en-US" b="1" dirty="0" smtClean="0"/>
              <a:t>OpenGL point functions, OpenGL line functions, point attributes, line attributes, curve attributes, OpenGL point attribute functions.</a:t>
            </a:r>
          </a:p>
          <a:p>
            <a:pPr algn="just"/>
            <a:r>
              <a:rPr lang="en-US" b="1" dirty="0" smtClean="0"/>
              <a:t> OpenGL line attribute functions, Line drawing algorithms(DDA, </a:t>
            </a:r>
            <a:r>
              <a:rPr lang="en-US" b="1" dirty="0" err="1" smtClean="0"/>
              <a:t>Bresenham’s</a:t>
            </a:r>
            <a:r>
              <a:rPr lang="en-US" b="1" dirty="0" smtClean="0"/>
              <a:t>), circle generation algorithms (</a:t>
            </a:r>
            <a:r>
              <a:rPr lang="en-US" b="1" dirty="0" err="1" smtClean="0"/>
              <a:t>Bresenham’s</a:t>
            </a:r>
            <a:r>
              <a:rPr lang="en-US" b="1" dirty="0" smtClean="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047750"/>
            <a:ext cx="8324848" cy="638176"/>
          </a:xfrm>
        </p:spPr>
        <p:txBody>
          <a:bodyPr>
            <a:normAutofit fontScale="90000"/>
          </a:bodyPr>
          <a:lstStyle/>
          <a:p>
            <a:r>
              <a:rPr lang="en-US" b="1" dirty="0" smtClean="0"/>
              <a:t>Syllabus Content</a:t>
            </a:r>
            <a:endParaRPr lang="en-US" b="1" dirty="0"/>
          </a:p>
        </p:txBody>
      </p:sp>
      <p:sp>
        <p:nvSpPr>
          <p:cNvPr id="3" name="Content Placeholder 2"/>
          <p:cNvSpPr>
            <a:spLocks noGrp="1"/>
          </p:cNvSpPr>
          <p:nvPr>
            <p:ph idx="1"/>
          </p:nvPr>
        </p:nvSpPr>
        <p:spPr>
          <a:xfrm>
            <a:off x="1009934" y="2028825"/>
            <a:ext cx="10399594" cy="3847043"/>
          </a:xfrm>
        </p:spPr>
        <p:txBody>
          <a:bodyPr>
            <a:normAutofit fontScale="77500" lnSpcReduction="20000"/>
          </a:bodyPr>
          <a:lstStyle/>
          <a:p>
            <a:pPr algn="just">
              <a:buNone/>
            </a:pPr>
            <a:r>
              <a:rPr lang="en-US" sz="2800" b="1" dirty="0" smtClean="0">
                <a:solidFill>
                  <a:srgbClr val="0070C0"/>
                </a:solidFill>
              </a:rPr>
              <a:t>Module 2: Fill area Primitives, 2D Geometric Transformations and 2D viewing</a:t>
            </a:r>
          </a:p>
          <a:p>
            <a:pPr algn="just"/>
            <a:r>
              <a:rPr lang="en-US" dirty="0" smtClean="0"/>
              <a:t> </a:t>
            </a:r>
            <a:r>
              <a:rPr lang="en-US" b="1" dirty="0" smtClean="0"/>
              <a:t>Fill area Primitives: </a:t>
            </a:r>
          </a:p>
          <a:p>
            <a:pPr lvl="1" algn="just"/>
            <a:r>
              <a:rPr lang="en-US" sz="2400" b="1" dirty="0" smtClean="0"/>
              <a:t>Polygon fill-areas, OpenGL polygon fill area functions,</a:t>
            </a:r>
          </a:p>
          <a:p>
            <a:pPr lvl="1" algn="just"/>
            <a:r>
              <a:rPr lang="en-US" sz="2400" b="1" dirty="0" smtClean="0"/>
              <a:t>fill area attributes, general scan line polygon fill algorithm, OpenGL fill-area attribute functions.</a:t>
            </a:r>
          </a:p>
          <a:p>
            <a:pPr algn="just"/>
            <a:r>
              <a:rPr lang="en-US" b="1" dirty="0" smtClean="0"/>
              <a:t> 2D Geometric Transformations: Basic 2D Geometric Transformations, matrix representations and homogeneous coordinates. </a:t>
            </a:r>
          </a:p>
          <a:p>
            <a:pPr algn="just"/>
            <a:r>
              <a:rPr lang="en-US" b="1" dirty="0" smtClean="0"/>
              <a:t>Inverse transformations, 2D Composite transformations, other 2D transformations, raster methods for geometric transformations, </a:t>
            </a:r>
          </a:p>
          <a:p>
            <a:pPr algn="just"/>
            <a:r>
              <a:rPr lang="en-US" b="1" dirty="0" smtClean="0"/>
              <a:t>OpenGL raster transformations, OpenGL geometric transformation’s function,2D viewing: 2D viewing pipeline, OpenGL 2D viewing functions.</a:t>
            </a:r>
          </a:p>
          <a:p>
            <a:pPr algn="just">
              <a:buNone/>
            </a:pPr>
            <a:endParaRPr lang="en-US"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5602" y="870329"/>
            <a:ext cx="8324848" cy="638176"/>
          </a:xfrm>
        </p:spPr>
        <p:txBody>
          <a:bodyPr>
            <a:normAutofit fontScale="90000"/>
          </a:bodyPr>
          <a:lstStyle/>
          <a:p>
            <a:r>
              <a:rPr lang="en-US" b="1" dirty="0" smtClean="0"/>
              <a:t>Syllabus Content</a:t>
            </a:r>
            <a:endParaRPr lang="en-US" b="1" dirty="0"/>
          </a:p>
        </p:txBody>
      </p:sp>
      <p:sp>
        <p:nvSpPr>
          <p:cNvPr id="3" name="Content Placeholder 2"/>
          <p:cNvSpPr>
            <a:spLocks noGrp="1"/>
          </p:cNvSpPr>
          <p:nvPr>
            <p:ph idx="1"/>
          </p:nvPr>
        </p:nvSpPr>
        <p:spPr>
          <a:xfrm>
            <a:off x="750627" y="1746913"/>
            <a:ext cx="10686197" cy="4885899"/>
          </a:xfrm>
        </p:spPr>
        <p:txBody>
          <a:bodyPr>
            <a:normAutofit fontScale="92500"/>
          </a:bodyPr>
          <a:lstStyle/>
          <a:p>
            <a:pPr algn="just">
              <a:buNone/>
            </a:pPr>
            <a:r>
              <a:rPr lang="en-US" sz="2600" b="1" dirty="0" smtClean="0">
                <a:solidFill>
                  <a:srgbClr val="0070C0"/>
                </a:solidFill>
              </a:rPr>
              <a:t>Module 3: Clipping, 3D Geometric Transformations, Color &amp; Illumination  Models:</a:t>
            </a:r>
            <a:r>
              <a:rPr lang="en-US" sz="2600" dirty="0" smtClean="0"/>
              <a:t> </a:t>
            </a:r>
          </a:p>
          <a:p>
            <a:pPr algn="just"/>
            <a:r>
              <a:rPr lang="en-US" sz="2600" b="1" dirty="0" smtClean="0"/>
              <a:t>Clipping: clipping window, normalization and viewport transformations, clipping algorithms,2D point clipping,</a:t>
            </a:r>
          </a:p>
          <a:p>
            <a:pPr algn="just"/>
            <a:r>
              <a:rPr lang="en-US" sz="2600" b="1" dirty="0" smtClean="0"/>
              <a:t> 2D line clipping algorithms: </a:t>
            </a:r>
            <a:r>
              <a:rPr lang="en-US" sz="2600" b="1" dirty="0" err="1" smtClean="0"/>
              <a:t>cohen-sutherland</a:t>
            </a:r>
            <a:r>
              <a:rPr lang="en-US" sz="2600" b="1" dirty="0" smtClean="0"/>
              <a:t> line clipping only -polygon fill area clipping: Sutherland-Hodgeman polygon clipping algorithm only.</a:t>
            </a:r>
          </a:p>
          <a:p>
            <a:pPr algn="just"/>
            <a:r>
              <a:rPr lang="en-US" sz="2600" b="1" dirty="0" smtClean="0"/>
              <a:t>3DGeometric Transformations: 3D translation, rotation, scaling, composite 3D transformations, other 3D transformations, affine transformations, OpenGL geometric transformations functions. </a:t>
            </a:r>
          </a:p>
          <a:p>
            <a:pPr algn="just"/>
            <a:r>
              <a:rPr lang="en-US" sz="2600" b="1" dirty="0" smtClean="0"/>
              <a:t>Color Models: Properties of light, color models, RGB and CMY color models. </a:t>
            </a:r>
          </a:p>
          <a:p>
            <a:pPr algn="just"/>
            <a:r>
              <a:rPr lang="en-US" sz="2600" b="1" dirty="0" smtClean="0"/>
              <a:t>Illumination Models: Light sources, basic illumination models-Ambient light, diffuse reflection, </a:t>
            </a:r>
            <a:r>
              <a:rPr lang="en-US" sz="2600" b="1" dirty="0" err="1" smtClean="0"/>
              <a:t>specular</a:t>
            </a:r>
            <a:r>
              <a:rPr lang="en-US" sz="2600" b="1" dirty="0" smtClean="0"/>
              <a:t> and </a:t>
            </a:r>
            <a:r>
              <a:rPr lang="en-US" sz="2600" b="1" dirty="0" err="1" smtClean="0"/>
              <a:t>phong</a:t>
            </a:r>
            <a:r>
              <a:rPr lang="en-US" sz="2600" b="1" dirty="0" smtClean="0"/>
              <a:t> model, Corresponding </a:t>
            </a:r>
            <a:r>
              <a:rPr lang="en-US" sz="2600" b="1" dirty="0" err="1" smtClean="0"/>
              <a:t>openGL</a:t>
            </a:r>
            <a:r>
              <a:rPr lang="en-US" sz="2600" b="1" dirty="0" smtClean="0"/>
              <a:t> functions</a:t>
            </a:r>
          </a:p>
          <a:p>
            <a:pPr algn="just"/>
            <a:endParaRPr lang="en-US"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047750"/>
            <a:ext cx="8324848" cy="638176"/>
          </a:xfrm>
        </p:spPr>
        <p:txBody>
          <a:bodyPr>
            <a:normAutofit fontScale="90000"/>
          </a:bodyPr>
          <a:lstStyle/>
          <a:p>
            <a:r>
              <a:rPr lang="en-US" b="1" dirty="0" smtClean="0"/>
              <a:t>Syllabus Content</a:t>
            </a:r>
            <a:endParaRPr lang="en-US" b="1" dirty="0"/>
          </a:p>
        </p:txBody>
      </p:sp>
      <p:sp>
        <p:nvSpPr>
          <p:cNvPr id="3" name="Content Placeholder 2"/>
          <p:cNvSpPr>
            <a:spLocks noGrp="1"/>
          </p:cNvSpPr>
          <p:nvPr>
            <p:ph idx="1"/>
          </p:nvPr>
        </p:nvSpPr>
        <p:spPr>
          <a:xfrm>
            <a:off x="1050167" y="1996127"/>
            <a:ext cx="9977223" cy="4063479"/>
          </a:xfrm>
        </p:spPr>
        <p:txBody>
          <a:bodyPr>
            <a:normAutofit fontScale="85000" lnSpcReduction="20000"/>
          </a:bodyPr>
          <a:lstStyle/>
          <a:p>
            <a:pPr algn="just">
              <a:buNone/>
            </a:pPr>
            <a:r>
              <a:rPr lang="en-US" sz="3000" b="1" dirty="0" smtClean="0">
                <a:solidFill>
                  <a:srgbClr val="0070C0"/>
                </a:solidFill>
              </a:rPr>
              <a:t>Module 4: 3D Viewing and Visible Surface Detection:</a:t>
            </a:r>
            <a:r>
              <a:rPr lang="en-US" b="1" dirty="0" smtClean="0">
                <a:solidFill>
                  <a:srgbClr val="0070C0"/>
                </a:solidFill>
              </a:rPr>
              <a:t> </a:t>
            </a:r>
          </a:p>
          <a:p>
            <a:pPr algn="just"/>
            <a:r>
              <a:rPr lang="en-US" b="1" dirty="0" smtClean="0"/>
              <a:t>3DViewing: 3D viewing concepts, 3D viewing pipeline, </a:t>
            </a:r>
          </a:p>
          <a:p>
            <a:pPr algn="just"/>
            <a:r>
              <a:rPr lang="en-US" b="1" dirty="0" smtClean="0"/>
              <a:t>3D viewing coordinate parameters , Transformation from world to viewing coordinates, Projection transformation, orthogonal projections, perspective projections, </a:t>
            </a:r>
          </a:p>
          <a:p>
            <a:pPr algn="just"/>
            <a:r>
              <a:rPr lang="en-US" b="1" dirty="0" smtClean="0"/>
              <a:t>The viewport transformation and 3D screen coordinates. OpenGL 3D viewing functions. </a:t>
            </a:r>
          </a:p>
          <a:p>
            <a:pPr algn="just"/>
            <a:r>
              <a:rPr lang="en-US" b="1" dirty="0" smtClean="0"/>
              <a:t>Visible Surface Detection Methods: Classification of visible surface Detection algorithms, depth buffer method only and OpenGL visibility detection functions.</a:t>
            </a:r>
          </a:p>
          <a:p>
            <a:pPr algn="just">
              <a:buNone/>
            </a:pPr>
            <a:endParaRPr lang="en-US" b="1"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047750"/>
            <a:ext cx="8324848" cy="638176"/>
          </a:xfrm>
        </p:spPr>
        <p:txBody>
          <a:bodyPr>
            <a:normAutofit fontScale="90000"/>
          </a:bodyPr>
          <a:lstStyle/>
          <a:p>
            <a:r>
              <a:rPr lang="en-US" b="1" dirty="0" smtClean="0"/>
              <a:t>Syllabus Content</a:t>
            </a:r>
            <a:endParaRPr lang="en-US" b="1" dirty="0"/>
          </a:p>
        </p:txBody>
      </p:sp>
      <p:sp>
        <p:nvSpPr>
          <p:cNvPr id="3" name="Content Placeholder 2"/>
          <p:cNvSpPr>
            <a:spLocks noGrp="1"/>
          </p:cNvSpPr>
          <p:nvPr>
            <p:ph idx="1"/>
          </p:nvPr>
        </p:nvSpPr>
        <p:spPr>
          <a:xfrm>
            <a:off x="695326" y="2009775"/>
            <a:ext cx="9744074" cy="3808943"/>
          </a:xfrm>
        </p:spPr>
        <p:txBody>
          <a:bodyPr>
            <a:normAutofit fontScale="85000" lnSpcReduction="10000"/>
          </a:bodyPr>
          <a:lstStyle/>
          <a:p>
            <a:pPr algn="just">
              <a:buNone/>
            </a:pPr>
            <a:r>
              <a:rPr lang="en-US" b="1" dirty="0" smtClean="0">
                <a:solidFill>
                  <a:srgbClr val="0070C0"/>
                </a:solidFill>
              </a:rPr>
              <a:t>Module 5: Input&amp; interaction, Curves and Computer Animation:</a:t>
            </a:r>
            <a:r>
              <a:rPr lang="en-US" dirty="0" smtClean="0"/>
              <a:t> </a:t>
            </a:r>
            <a:r>
              <a:rPr lang="en-US" b="1" dirty="0" smtClean="0">
                <a:solidFill>
                  <a:srgbClr val="0070C0"/>
                </a:solidFill>
              </a:rPr>
              <a:t> </a:t>
            </a:r>
          </a:p>
          <a:p>
            <a:pPr algn="just"/>
            <a:r>
              <a:rPr lang="en-US" dirty="0" smtClean="0"/>
              <a:t> </a:t>
            </a:r>
            <a:r>
              <a:rPr lang="en-US" b="1" dirty="0" smtClean="0"/>
              <a:t>Input and Interaction: Input devices, clients and servers, Display Lists, Display Lists and Modeling, </a:t>
            </a:r>
          </a:p>
          <a:p>
            <a:pPr algn="just"/>
            <a:r>
              <a:rPr lang="en-US" b="1" dirty="0" smtClean="0"/>
              <a:t>Programming Event Driven Input, Menus Picking, Building Interactive Models, Animating Interactive programs, Design of Interactive programs, Logic operations.</a:t>
            </a:r>
          </a:p>
          <a:p>
            <a:pPr algn="just"/>
            <a:r>
              <a:rPr lang="en-US" b="1" dirty="0" smtClean="0"/>
              <a:t>Curved surfaces, quadric surfaces, OpenGL Quadric-Surface and Cubic-Surface Functions, Bezier </a:t>
            </a:r>
            <a:r>
              <a:rPr lang="en-US" b="1" dirty="0" err="1" smtClean="0"/>
              <a:t>Spline</a:t>
            </a:r>
            <a:r>
              <a:rPr lang="en-US" b="1" dirty="0" smtClean="0"/>
              <a:t> Curves, Bezier surfaces, OpenGL curve functions. </a:t>
            </a:r>
          </a:p>
          <a:p>
            <a:pPr algn="just"/>
            <a:endParaRPr lang="en-US" b="1"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515" y="750120"/>
            <a:ext cx="9601196" cy="1303867"/>
          </a:xfrm>
        </p:spPr>
        <p:txBody>
          <a:bodyPr/>
          <a:lstStyle/>
          <a:p>
            <a:r>
              <a:rPr lang="en-US" dirty="0" smtClean="0"/>
              <a:t>Text books</a:t>
            </a:r>
            <a:endParaRPr lang="en-US" dirty="0"/>
          </a:p>
        </p:txBody>
      </p:sp>
      <p:pic>
        <p:nvPicPr>
          <p:cNvPr id="1026" name="Picture 2" descr="D:\ATC MCQs\9788131727386-us.jpg"/>
          <p:cNvPicPr>
            <a:picLocks noGrp="1" noChangeAspect="1" noChangeArrowheads="1"/>
          </p:cNvPicPr>
          <p:nvPr>
            <p:ph idx="1"/>
          </p:nvPr>
        </p:nvPicPr>
        <p:blipFill>
          <a:blip r:embed="rId2" cstate="print"/>
          <a:srcRect/>
          <a:stretch>
            <a:fillRect/>
          </a:stretch>
        </p:blipFill>
        <p:spPr bwMode="auto">
          <a:xfrm>
            <a:off x="2065295" y="2456598"/>
            <a:ext cx="3707709" cy="4164392"/>
          </a:xfrm>
          <a:prstGeom prst="rect">
            <a:avLst/>
          </a:prstGeom>
          <a:noFill/>
        </p:spPr>
      </p:pic>
      <p:pic>
        <p:nvPicPr>
          <p:cNvPr id="1028" name="Picture 4" descr="D:\ATC MCQs\2651950._UY398_SS398_.jpg"/>
          <p:cNvPicPr>
            <a:picLocks noChangeAspect="1" noChangeArrowheads="1"/>
          </p:cNvPicPr>
          <p:nvPr/>
        </p:nvPicPr>
        <p:blipFill>
          <a:blip r:embed="rId3" cstate="print"/>
          <a:srcRect/>
          <a:stretch>
            <a:fillRect/>
          </a:stretch>
        </p:blipFill>
        <p:spPr bwMode="auto">
          <a:xfrm>
            <a:off x="6482687" y="2804297"/>
            <a:ext cx="3642388" cy="344637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63634" y="1632958"/>
            <a:ext cx="6546215" cy="1997710"/>
          </a:xfrm>
          <a:prstGeom prst="rect">
            <a:avLst/>
          </a:prstGeom>
        </p:spPr>
        <p:txBody>
          <a:bodyPr vert="horz" wrap="square" lIns="0" tIns="519430" rIns="0" bIns="0" rtlCol="0">
            <a:spAutoFit/>
          </a:bodyPr>
          <a:lstStyle/>
          <a:p>
            <a:pPr marL="12700">
              <a:lnSpc>
                <a:spcPct val="100000"/>
              </a:lnSpc>
              <a:spcBef>
                <a:spcPts val="4090"/>
              </a:spcBef>
              <a:tabLst>
                <a:tab pos="6175375" algn="l"/>
              </a:tabLst>
            </a:pPr>
            <a:r>
              <a:rPr sz="6600" spc="-320" dirty="0">
                <a:solidFill>
                  <a:srgbClr val="0070C0"/>
                </a:solidFill>
                <a:latin typeface="Arial"/>
                <a:cs typeface="Arial"/>
              </a:rPr>
              <a:t>W</a:t>
            </a:r>
            <a:r>
              <a:rPr sz="6600" spc="-70" dirty="0">
                <a:solidFill>
                  <a:srgbClr val="0070C0"/>
                </a:solidFill>
                <a:latin typeface="Arial"/>
                <a:cs typeface="Arial"/>
              </a:rPr>
              <a:t>h</a:t>
            </a:r>
            <a:r>
              <a:rPr sz="6600" spc="-355" dirty="0">
                <a:solidFill>
                  <a:srgbClr val="0070C0"/>
                </a:solidFill>
                <a:latin typeface="Arial"/>
                <a:cs typeface="Arial"/>
              </a:rPr>
              <a:t>a</a:t>
            </a:r>
            <a:r>
              <a:rPr sz="6600" spc="455" dirty="0">
                <a:solidFill>
                  <a:srgbClr val="0070C0"/>
                </a:solidFill>
                <a:latin typeface="Arial"/>
                <a:cs typeface="Arial"/>
              </a:rPr>
              <a:t>t</a:t>
            </a:r>
            <a:r>
              <a:rPr sz="6600" spc="-300" dirty="0">
                <a:solidFill>
                  <a:srgbClr val="0070C0"/>
                </a:solidFill>
                <a:latin typeface="Arial"/>
                <a:cs typeface="Arial"/>
              </a:rPr>
              <a:t> </a:t>
            </a:r>
            <a:r>
              <a:rPr sz="6600" spc="150" dirty="0">
                <a:solidFill>
                  <a:srgbClr val="0070C0"/>
                </a:solidFill>
                <a:latin typeface="Arial"/>
                <a:cs typeface="Arial"/>
              </a:rPr>
              <a:t>i</a:t>
            </a:r>
            <a:r>
              <a:rPr sz="6600" spc="-635" dirty="0">
                <a:solidFill>
                  <a:srgbClr val="0070C0"/>
                </a:solidFill>
                <a:latin typeface="Arial"/>
                <a:cs typeface="Arial"/>
              </a:rPr>
              <a:t>s</a:t>
            </a:r>
            <a:r>
              <a:rPr sz="6600" spc="-590" dirty="0">
                <a:solidFill>
                  <a:srgbClr val="0070C0"/>
                </a:solidFill>
                <a:latin typeface="Arial"/>
                <a:cs typeface="Arial"/>
              </a:rPr>
              <a:t> </a:t>
            </a:r>
            <a:r>
              <a:rPr sz="6600" spc="-229" dirty="0">
                <a:solidFill>
                  <a:srgbClr val="0070C0"/>
                </a:solidFill>
                <a:latin typeface="Arial"/>
                <a:cs typeface="Arial"/>
              </a:rPr>
              <a:t>O</a:t>
            </a:r>
            <a:r>
              <a:rPr sz="6600" spc="-85" dirty="0">
                <a:solidFill>
                  <a:srgbClr val="0070C0"/>
                </a:solidFill>
                <a:latin typeface="Arial"/>
                <a:cs typeface="Arial"/>
              </a:rPr>
              <a:t>p</a:t>
            </a:r>
            <a:r>
              <a:rPr sz="6600" spc="-295" dirty="0">
                <a:solidFill>
                  <a:srgbClr val="0070C0"/>
                </a:solidFill>
                <a:latin typeface="Arial"/>
                <a:cs typeface="Arial"/>
              </a:rPr>
              <a:t>e</a:t>
            </a:r>
            <a:r>
              <a:rPr sz="6600" spc="-105" dirty="0">
                <a:solidFill>
                  <a:srgbClr val="0070C0"/>
                </a:solidFill>
                <a:latin typeface="Arial"/>
                <a:cs typeface="Arial"/>
              </a:rPr>
              <a:t>n</a:t>
            </a:r>
            <a:r>
              <a:rPr sz="6600" spc="-645" dirty="0">
                <a:solidFill>
                  <a:srgbClr val="0070C0"/>
                </a:solidFill>
                <a:latin typeface="Arial"/>
                <a:cs typeface="Arial"/>
              </a:rPr>
              <a:t>G</a:t>
            </a:r>
            <a:r>
              <a:rPr sz="6600" spc="-240" dirty="0">
                <a:solidFill>
                  <a:srgbClr val="0070C0"/>
                </a:solidFill>
                <a:latin typeface="Arial"/>
                <a:cs typeface="Arial"/>
              </a:rPr>
              <a:t>L</a:t>
            </a:r>
            <a:r>
              <a:rPr sz="6600" dirty="0">
                <a:solidFill>
                  <a:srgbClr val="0070C0"/>
                </a:solidFill>
                <a:latin typeface="Arial"/>
                <a:cs typeface="Arial"/>
              </a:rPr>
              <a:t>	</a:t>
            </a:r>
            <a:r>
              <a:rPr sz="6600" spc="-860" dirty="0">
                <a:solidFill>
                  <a:srgbClr val="0070C0"/>
                </a:solidFill>
                <a:latin typeface="Arial"/>
                <a:cs typeface="Arial"/>
              </a:rPr>
              <a:t>?</a:t>
            </a:r>
            <a:endParaRPr sz="6600">
              <a:solidFill>
                <a:srgbClr val="0070C0"/>
              </a:solidFill>
              <a:latin typeface="Arial"/>
              <a:cs typeface="Arial"/>
            </a:endParaRPr>
          </a:p>
          <a:p>
            <a:pPr marL="12700">
              <a:lnSpc>
                <a:spcPct val="100000"/>
              </a:lnSpc>
              <a:spcBef>
                <a:spcPts val="1215"/>
              </a:spcBef>
            </a:pPr>
            <a:endParaRPr sz="2000">
              <a:latin typeface="Arial"/>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1216" y="1116838"/>
            <a:ext cx="8457184" cy="689932"/>
          </a:xfrm>
          <a:prstGeom prst="rect">
            <a:avLst/>
          </a:prstGeom>
        </p:spPr>
        <p:txBody>
          <a:bodyPr vert="horz" wrap="square" lIns="0" tIns="12700" rIns="0" bIns="0" rtlCol="0">
            <a:spAutoFit/>
          </a:bodyPr>
          <a:lstStyle/>
          <a:p>
            <a:pPr marL="12700">
              <a:lnSpc>
                <a:spcPct val="100000"/>
              </a:lnSpc>
              <a:spcBef>
                <a:spcPts val="100"/>
              </a:spcBef>
            </a:pPr>
            <a:r>
              <a:rPr b="1" spc="-114" dirty="0">
                <a:solidFill>
                  <a:srgbClr val="0070C0"/>
                </a:solidFill>
              </a:rPr>
              <a:t>OpenGL </a:t>
            </a:r>
            <a:r>
              <a:rPr b="1" spc="-120" dirty="0">
                <a:solidFill>
                  <a:srgbClr val="0070C0"/>
                </a:solidFill>
              </a:rPr>
              <a:t>( </a:t>
            </a:r>
            <a:r>
              <a:rPr b="1" spc="-80" dirty="0">
                <a:solidFill>
                  <a:srgbClr val="0070C0"/>
                </a:solidFill>
              </a:rPr>
              <a:t>Open </a:t>
            </a:r>
            <a:r>
              <a:rPr b="1" spc="-90" dirty="0">
                <a:solidFill>
                  <a:srgbClr val="0070C0"/>
                </a:solidFill>
              </a:rPr>
              <a:t>Graphics </a:t>
            </a:r>
            <a:r>
              <a:rPr b="1" spc="5" dirty="0">
                <a:solidFill>
                  <a:srgbClr val="0070C0"/>
                </a:solidFill>
              </a:rPr>
              <a:t>Library</a:t>
            </a:r>
            <a:r>
              <a:rPr b="1" spc="-250" dirty="0">
                <a:solidFill>
                  <a:srgbClr val="0070C0"/>
                </a:solidFill>
              </a:rPr>
              <a:t> </a:t>
            </a:r>
            <a:r>
              <a:rPr b="1" spc="-120" dirty="0">
                <a:solidFill>
                  <a:srgbClr val="0070C0"/>
                </a:solidFill>
              </a:rPr>
              <a:t>)</a:t>
            </a:r>
          </a:p>
        </p:txBody>
      </p:sp>
      <p:sp>
        <p:nvSpPr>
          <p:cNvPr id="3" name="object 3"/>
          <p:cNvSpPr txBox="1"/>
          <p:nvPr/>
        </p:nvSpPr>
        <p:spPr>
          <a:xfrm>
            <a:off x="1023583" y="2552132"/>
            <a:ext cx="10222172" cy="3221523"/>
          </a:xfrm>
          <a:prstGeom prst="rect">
            <a:avLst/>
          </a:prstGeom>
        </p:spPr>
        <p:txBody>
          <a:bodyPr vert="horz" wrap="square" lIns="0" tIns="48895" rIns="0" bIns="0" rtlCol="0">
            <a:spAutoFit/>
          </a:bodyPr>
          <a:lstStyle/>
          <a:p>
            <a:pPr marL="236854" marR="140335" indent="-224790" algn="just">
              <a:lnSpc>
                <a:spcPct val="90100"/>
              </a:lnSpc>
              <a:spcBef>
                <a:spcPts val="385"/>
              </a:spcBef>
              <a:buClr>
                <a:srgbClr val="55C5FF"/>
              </a:buClr>
              <a:buChar char="•"/>
              <a:tabLst>
                <a:tab pos="237490" algn="l"/>
              </a:tabLst>
            </a:pPr>
            <a:r>
              <a:rPr sz="2400" spc="-155" dirty="0">
                <a:latin typeface="Arial" pitchFamily="34" charset="0"/>
                <a:cs typeface="Arial" pitchFamily="34" charset="0"/>
              </a:rPr>
              <a:t>Is </a:t>
            </a:r>
            <a:r>
              <a:rPr sz="2400" spc="-160" dirty="0">
                <a:latin typeface="Arial" pitchFamily="34" charset="0"/>
                <a:cs typeface="Arial" pitchFamily="34" charset="0"/>
              </a:rPr>
              <a:t>a </a:t>
            </a:r>
            <a:r>
              <a:rPr sz="2400" spc="-95" dirty="0">
                <a:latin typeface="Arial" pitchFamily="34" charset="0"/>
                <a:cs typeface="Arial" pitchFamily="34" charset="0"/>
              </a:rPr>
              <a:t>cross-language, </a:t>
            </a:r>
            <a:r>
              <a:rPr sz="2400" spc="-50" dirty="0">
                <a:latin typeface="Arial" pitchFamily="34" charset="0"/>
                <a:cs typeface="Arial" pitchFamily="34" charset="0"/>
              </a:rPr>
              <a:t>cross-platform </a:t>
            </a:r>
            <a:r>
              <a:rPr sz="2400" spc="-135" dirty="0">
                <a:latin typeface="Arial" pitchFamily="34" charset="0"/>
                <a:cs typeface="Arial" pitchFamily="34" charset="0"/>
              </a:rPr>
              <a:t>API </a:t>
            </a:r>
            <a:r>
              <a:rPr sz="2400" spc="15" dirty="0">
                <a:latin typeface="Arial" pitchFamily="34" charset="0"/>
                <a:cs typeface="Arial" pitchFamily="34" charset="0"/>
              </a:rPr>
              <a:t>for </a:t>
            </a:r>
            <a:r>
              <a:rPr sz="2400" spc="-60" dirty="0">
                <a:latin typeface="Arial" pitchFamily="34" charset="0"/>
                <a:cs typeface="Arial" pitchFamily="34" charset="0"/>
              </a:rPr>
              <a:t>rendering </a:t>
            </a:r>
            <a:r>
              <a:rPr sz="2400" spc="-114" dirty="0">
                <a:latin typeface="Arial" pitchFamily="34" charset="0"/>
                <a:cs typeface="Arial" pitchFamily="34" charset="0"/>
              </a:rPr>
              <a:t>2D </a:t>
            </a:r>
            <a:r>
              <a:rPr sz="2400" spc="-95" dirty="0">
                <a:latin typeface="Arial" pitchFamily="34" charset="0"/>
                <a:cs typeface="Arial" pitchFamily="34" charset="0"/>
              </a:rPr>
              <a:t>and </a:t>
            </a:r>
            <a:r>
              <a:rPr sz="2400" spc="-190" dirty="0">
                <a:latin typeface="Arial" pitchFamily="34" charset="0"/>
                <a:cs typeface="Arial" pitchFamily="34" charset="0"/>
              </a:rPr>
              <a:t>3D  </a:t>
            </a:r>
            <a:r>
              <a:rPr sz="2400" spc="-45" dirty="0">
                <a:latin typeface="Arial" pitchFamily="34" charset="0"/>
                <a:cs typeface="Arial" pitchFamily="34" charset="0"/>
              </a:rPr>
              <a:t>vector</a:t>
            </a:r>
            <a:r>
              <a:rPr sz="2400" spc="-195" dirty="0">
                <a:latin typeface="Arial" pitchFamily="34" charset="0"/>
                <a:cs typeface="Arial" pitchFamily="34" charset="0"/>
              </a:rPr>
              <a:t> </a:t>
            </a:r>
            <a:r>
              <a:rPr sz="2400" spc="-85">
                <a:latin typeface="Arial" pitchFamily="34" charset="0"/>
                <a:cs typeface="Arial" pitchFamily="34" charset="0"/>
              </a:rPr>
              <a:t>graphics</a:t>
            </a:r>
            <a:r>
              <a:rPr sz="2400" spc="-85" smtClean="0">
                <a:latin typeface="Arial" pitchFamily="34" charset="0"/>
                <a:cs typeface="Arial" pitchFamily="34" charset="0"/>
              </a:rPr>
              <a:t>.</a:t>
            </a:r>
            <a:endParaRPr lang="en-US" sz="2400" spc="-85" dirty="0" smtClean="0">
              <a:latin typeface="Arial" pitchFamily="34" charset="0"/>
              <a:cs typeface="Arial" pitchFamily="34" charset="0"/>
            </a:endParaRPr>
          </a:p>
          <a:p>
            <a:pPr marL="236854" marR="140335" indent="-224790" algn="just">
              <a:lnSpc>
                <a:spcPct val="90100"/>
              </a:lnSpc>
              <a:spcBef>
                <a:spcPts val="385"/>
              </a:spcBef>
              <a:buClr>
                <a:srgbClr val="55C5FF"/>
              </a:buClr>
              <a:buChar char="•"/>
              <a:tabLst>
                <a:tab pos="237490" algn="l"/>
              </a:tabLst>
            </a:pPr>
            <a:r>
              <a:rPr sz="2400" spc="-330" smtClean="0">
                <a:latin typeface="Arial" pitchFamily="34" charset="0"/>
                <a:cs typeface="Arial" pitchFamily="34" charset="0"/>
              </a:rPr>
              <a:t> </a:t>
            </a:r>
            <a:r>
              <a:rPr sz="2400" spc="-114" dirty="0">
                <a:latin typeface="Arial" pitchFamily="34" charset="0"/>
                <a:cs typeface="Arial" pitchFamily="34" charset="0"/>
              </a:rPr>
              <a:t>The</a:t>
            </a:r>
            <a:r>
              <a:rPr sz="2400" spc="-295" dirty="0">
                <a:latin typeface="Arial" pitchFamily="34" charset="0"/>
                <a:cs typeface="Arial" pitchFamily="34" charset="0"/>
              </a:rPr>
              <a:t> </a:t>
            </a:r>
            <a:r>
              <a:rPr sz="2400" spc="-135" dirty="0">
                <a:latin typeface="Arial" pitchFamily="34" charset="0"/>
                <a:cs typeface="Arial" pitchFamily="34" charset="0"/>
              </a:rPr>
              <a:t>API</a:t>
            </a:r>
            <a:r>
              <a:rPr sz="2400" spc="-185" dirty="0">
                <a:latin typeface="Arial" pitchFamily="34" charset="0"/>
                <a:cs typeface="Arial" pitchFamily="34" charset="0"/>
              </a:rPr>
              <a:t> </a:t>
            </a:r>
            <a:r>
              <a:rPr sz="2400" spc="-105" dirty="0">
                <a:latin typeface="Arial" pitchFamily="34" charset="0"/>
                <a:cs typeface="Arial" pitchFamily="34" charset="0"/>
              </a:rPr>
              <a:t>is</a:t>
            </a:r>
            <a:r>
              <a:rPr sz="2400" spc="-185" dirty="0">
                <a:latin typeface="Arial" pitchFamily="34" charset="0"/>
                <a:cs typeface="Arial" pitchFamily="34" charset="0"/>
              </a:rPr>
              <a:t> </a:t>
            </a:r>
            <a:r>
              <a:rPr sz="2400" spc="-30" dirty="0">
                <a:latin typeface="Arial" pitchFamily="34" charset="0"/>
                <a:cs typeface="Arial" pitchFamily="34" charset="0"/>
              </a:rPr>
              <a:t>typically</a:t>
            </a:r>
            <a:r>
              <a:rPr sz="2400" spc="-160" dirty="0">
                <a:latin typeface="Arial" pitchFamily="34" charset="0"/>
                <a:cs typeface="Arial" pitchFamily="34" charset="0"/>
              </a:rPr>
              <a:t> </a:t>
            </a:r>
            <a:r>
              <a:rPr sz="2400" spc="-130" dirty="0">
                <a:latin typeface="Arial" pitchFamily="34" charset="0"/>
                <a:cs typeface="Arial" pitchFamily="34" charset="0"/>
              </a:rPr>
              <a:t>used</a:t>
            </a:r>
            <a:r>
              <a:rPr sz="2400" spc="-190" dirty="0">
                <a:latin typeface="Arial" pitchFamily="34" charset="0"/>
                <a:cs typeface="Arial" pitchFamily="34" charset="0"/>
              </a:rPr>
              <a:t> </a:t>
            </a:r>
            <a:r>
              <a:rPr sz="2400" spc="50" dirty="0">
                <a:latin typeface="Arial" pitchFamily="34" charset="0"/>
                <a:cs typeface="Arial" pitchFamily="34" charset="0"/>
              </a:rPr>
              <a:t>to</a:t>
            </a:r>
            <a:r>
              <a:rPr sz="2400" spc="-190" dirty="0">
                <a:latin typeface="Arial" pitchFamily="34" charset="0"/>
                <a:cs typeface="Arial" pitchFamily="34" charset="0"/>
              </a:rPr>
              <a:t> </a:t>
            </a:r>
            <a:r>
              <a:rPr sz="2400" spc="-25" dirty="0">
                <a:latin typeface="Arial" pitchFamily="34" charset="0"/>
                <a:cs typeface="Arial" pitchFamily="34" charset="0"/>
              </a:rPr>
              <a:t>interact</a:t>
            </a:r>
            <a:r>
              <a:rPr sz="2400" spc="-180" dirty="0">
                <a:latin typeface="Arial" pitchFamily="34" charset="0"/>
                <a:cs typeface="Arial" pitchFamily="34" charset="0"/>
              </a:rPr>
              <a:t> </a:t>
            </a:r>
            <a:r>
              <a:rPr sz="2400" spc="20" dirty="0">
                <a:latin typeface="Arial" pitchFamily="34" charset="0"/>
                <a:cs typeface="Arial" pitchFamily="34" charset="0"/>
              </a:rPr>
              <a:t>with</a:t>
            </a:r>
            <a:r>
              <a:rPr sz="2400" spc="-160" dirty="0">
                <a:latin typeface="Arial" pitchFamily="34" charset="0"/>
                <a:cs typeface="Arial" pitchFamily="34" charset="0"/>
              </a:rPr>
              <a:t> a</a:t>
            </a:r>
            <a:r>
              <a:rPr sz="2400" spc="-195" dirty="0">
                <a:latin typeface="Arial" pitchFamily="34" charset="0"/>
                <a:cs typeface="Arial" pitchFamily="34" charset="0"/>
              </a:rPr>
              <a:t> </a:t>
            </a:r>
            <a:r>
              <a:rPr sz="2400" spc="-90" dirty="0">
                <a:latin typeface="Arial" pitchFamily="34" charset="0"/>
                <a:cs typeface="Arial" pitchFamily="34" charset="0"/>
              </a:rPr>
              <a:t>graphics  </a:t>
            </a:r>
            <a:r>
              <a:rPr sz="2400" spc="-100" dirty="0">
                <a:latin typeface="Arial" pitchFamily="34" charset="0"/>
                <a:cs typeface="Arial" pitchFamily="34" charset="0"/>
              </a:rPr>
              <a:t>processing</a:t>
            </a:r>
            <a:r>
              <a:rPr sz="2400" spc="-185" dirty="0">
                <a:latin typeface="Arial" pitchFamily="34" charset="0"/>
                <a:cs typeface="Arial" pitchFamily="34" charset="0"/>
              </a:rPr>
              <a:t> </a:t>
            </a:r>
            <a:r>
              <a:rPr sz="2400" spc="5" dirty="0">
                <a:latin typeface="Arial" pitchFamily="34" charset="0"/>
                <a:cs typeface="Arial" pitchFamily="34" charset="0"/>
              </a:rPr>
              <a:t>unit</a:t>
            </a:r>
            <a:r>
              <a:rPr sz="2400" spc="-180" dirty="0">
                <a:latin typeface="Arial" pitchFamily="34" charset="0"/>
                <a:cs typeface="Arial" pitchFamily="34" charset="0"/>
              </a:rPr>
              <a:t> </a:t>
            </a:r>
            <a:r>
              <a:rPr sz="2400" spc="-155" dirty="0">
                <a:latin typeface="Arial" pitchFamily="34" charset="0"/>
                <a:cs typeface="Arial" pitchFamily="34" charset="0"/>
              </a:rPr>
              <a:t>(GPU),</a:t>
            </a:r>
            <a:r>
              <a:rPr sz="2400" spc="-165" dirty="0">
                <a:latin typeface="Arial" pitchFamily="34" charset="0"/>
                <a:cs typeface="Arial" pitchFamily="34" charset="0"/>
              </a:rPr>
              <a:t> </a:t>
            </a:r>
            <a:r>
              <a:rPr sz="2400" spc="50" dirty="0">
                <a:latin typeface="Arial" pitchFamily="34" charset="0"/>
                <a:cs typeface="Arial" pitchFamily="34" charset="0"/>
              </a:rPr>
              <a:t>to</a:t>
            </a:r>
            <a:r>
              <a:rPr sz="2400" spc="-190" dirty="0">
                <a:latin typeface="Arial" pitchFamily="34" charset="0"/>
                <a:cs typeface="Arial" pitchFamily="34" charset="0"/>
              </a:rPr>
              <a:t> </a:t>
            </a:r>
            <a:r>
              <a:rPr sz="2400" spc="-105" dirty="0">
                <a:latin typeface="Arial" pitchFamily="34" charset="0"/>
                <a:cs typeface="Arial" pitchFamily="34" charset="0"/>
              </a:rPr>
              <a:t>achieve</a:t>
            </a:r>
            <a:r>
              <a:rPr sz="2400" spc="-165" dirty="0">
                <a:latin typeface="Arial" pitchFamily="34" charset="0"/>
                <a:cs typeface="Arial" pitchFamily="34" charset="0"/>
              </a:rPr>
              <a:t> </a:t>
            </a:r>
            <a:r>
              <a:rPr sz="2400" spc="-80" dirty="0">
                <a:latin typeface="Arial" pitchFamily="34" charset="0"/>
                <a:cs typeface="Arial" pitchFamily="34" charset="0"/>
              </a:rPr>
              <a:t>hardware-accelerated</a:t>
            </a:r>
            <a:r>
              <a:rPr sz="2400" spc="-175" dirty="0">
                <a:latin typeface="Arial" pitchFamily="34" charset="0"/>
                <a:cs typeface="Arial" pitchFamily="34" charset="0"/>
              </a:rPr>
              <a:t> </a:t>
            </a:r>
            <a:r>
              <a:rPr sz="2400" spc="-60" dirty="0">
                <a:latin typeface="Arial" pitchFamily="34" charset="0"/>
                <a:cs typeface="Arial" pitchFamily="34" charset="0"/>
              </a:rPr>
              <a:t>rendering</a:t>
            </a:r>
            <a:endParaRPr sz="2400">
              <a:latin typeface="Arial" pitchFamily="34" charset="0"/>
              <a:cs typeface="Arial" pitchFamily="34" charset="0"/>
            </a:endParaRPr>
          </a:p>
          <a:p>
            <a:pPr marL="236854" marR="5080" indent="-224790" algn="just">
              <a:lnSpc>
                <a:spcPct val="90000"/>
              </a:lnSpc>
              <a:spcBef>
                <a:spcPts val="1800"/>
              </a:spcBef>
              <a:buClr>
                <a:srgbClr val="55C5FF"/>
              </a:buClr>
              <a:buChar char="•"/>
              <a:tabLst>
                <a:tab pos="237490" algn="l"/>
              </a:tabLst>
            </a:pPr>
            <a:r>
              <a:rPr sz="2400" spc="-20" dirty="0">
                <a:latin typeface="Arial" pitchFamily="34" charset="0"/>
                <a:cs typeface="Arial" pitchFamily="34" charset="0"/>
              </a:rPr>
              <a:t>the </a:t>
            </a:r>
            <a:r>
              <a:rPr sz="2400" spc="-75" dirty="0">
                <a:latin typeface="Arial" pitchFamily="34" charset="0"/>
                <a:cs typeface="Arial" pitchFamily="34" charset="0"/>
              </a:rPr>
              <a:t>people </a:t>
            </a:r>
            <a:r>
              <a:rPr sz="2400" spc="-50" dirty="0">
                <a:latin typeface="Arial" pitchFamily="34" charset="0"/>
                <a:cs typeface="Arial" pitchFamily="34" charset="0"/>
              </a:rPr>
              <a:t>who </a:t>
            </a:r>
            <a:r>
              <a:rPr sz="2400" spc="-100" dirty="0">
                <a:latin typeface="Arial" pitchFamily="34" charset="0"/>
                <a:cs typeface="Arial" pitchFamily="34" charset="0"/>
              </a:rPr>
              <a:t>make </a:t>
            </a:r>
            <a:r>
              <a:rPr sz="2400" spc="-180" dirty="0">
                <a:latin typeface="Arial" pitchFamily="34" charset="0"/>
                <a:cs typeface="Arial" pitchFamily="34" charset="0"/>
              </a:rPr>
              <a:t>GPUs, </a:t>
            </a:r>
            <a:r>
              <a:rPr sz="2400" spc="-100" dirty="0">
                <a:latin typeface="Arial" pitchFamily="34" charset="0"/>
                <a:cs typeface="Arial" pitchFamily="34" charset="0"/>
              </a:rPr>
              <a:t>are </a:t>
            </a:r>
            <a:r>
              <a:rPr sz="2400" spc="-85" dirty="0">
                <a:latin typeface="Arial" pitchFamily="34" charset="0"/>
                <a:cs typeface="Arial" pitchFamily="34" charset="0"/>
              </a:rPr>
              <a:t>responsible </a:t>
            </a:r>
            <a:r>
              <a:rPr sz="2400" spc="15" dirty="0">
                <a:latin typeface="Arial" pitchFamily="34" charset="0"/>
                <a:cs typeface="Arial" pitchFamily="34" charset="0"/>
              </a:rPr>
              <a:t>for </a:t>
            </a:r>
            <a:r>
              <a:rPr sz="2400" dirty="0">
                <a:latin typeface="Arial" pitchFamily="34" charset="0"/>
                <a:cs typeface="Arial" pitchFamily="34" charset="0"/>
              </a:rPr>
              <a:t>writing  </a:t>
            </a:r>
            <a:r>
              <a:rPr sz="2400" spc="-40" dirty="0">
                <a:latin typeface="Arial" pitchFamily="34" charset="0"/>
                <a:cs typeface="Arial" pitchFamily="34" charset="0"/>
              </a:rPr>
              <a:t>implementations </a:t>
            </a:r>
            <a:r>
              <a:rPr sz="2400" spc="15" dirty="0">
                <a:latin typeface="Arial" pitchFamily="34" charset="0"/>
                <a:cs typeface="Arial" pitchFamily="34" charset="0"/>
              </a:rPr>
              <a:t>of </a:t>
            </a:r>
            <a:r>
              <a:rPr sz="2400" spc="-20" dirty="0">
                <a:latin typeface="Arial" pitchFamily="34" charset="0"/>
                <a:cs typeface="Arial" pitchFamily="34" charset="0"/>
              </a:rPr>
              <a:t>the </a:t>
            </a:r>
            <a:r>
              <a:rPr sz="2400" spc="-125" dirty="0">
                <a:latin typeface="Arial" pitchFamily="34" charset="0"/>
                <a:cs typeface="Arial" pitchFamily="34" charset="0"/>
              </a:rPr>
              <a:t>OpenGL </a:t>
            </a:r>
            <a:r>
              <a:rPr sz="2400" spc="-60" dirty="0">
                <a:latin typeface="Arial" pitchFamily="34" charset="0"/>
                <a:cs typeface="Arial" pitchFamily="34" charset="0"/>
              </a:rPr>
              <a:t>rendering </a:t>
            </a:r>
            <a:r>
              <a:rPr sz="2400" spc="-80" dirty="0">
                <a:latin typeface="Arial" pitchFamily="34" charset="0"/>
                <a:cs typeface="Arial" pitchFamily="34" charset="0"/>
              </a:rPr>
              <a:t>system</a:t>
            </a:r>
            <a:r>
              <a:rPr sz="2400" spc="-80">
                <a:latin typeface="Arial" pitchFamily="34" charset="0"/>
                <a:cs typeface="Arial" pitchFamily="34" charset="0"/>
              </a:rPr>
              <a:t>. </a:t>
            </a:r>
            <a:endParaRPr lang="en-US" sz="2400" spc="-80" dirty="0" smtClean="0">
              <a:latin typeface="Arial" pitchFamily="34" charset="0"/>
              <a:cs typeface="Arial" pitchFamily="34" charset="0"/>
            </a:endParaRPr>
          </a:p>
          <a:p>
            <a:pPr marL="236854" marR="5080" indent="-224790" algn="just">
              <a:lnSpc>
                <a:spcPct val="90000"/>
              </a:lnSpc>
              <a:spcBef>
                <a:spcPts val="1800"/>
              </a:spcBef>
              <a:buClr>
                <a:srgbClr val="55C5FF"/>
              </a:buClr>
              <a:buChar char="•"/>
              <a:tabLst>
                <a:tab pos="237490" algn="l"/>
              </a:tabLst>
            </a:pPr>
            <a:r>
              <a:rPr sz="2400" spc="-65" smtClean="0">
                <a:latin typeface="Arial" pitchFamily="34" charset="0"/>
                <a:cs typeface="Arial" pitchFamily="34" charset="0"/>
              </a:rPr>
              <a:t>Their  </a:t>
            </a:r>
            <a:r>
              <a:rPr sz="2400" spc="-40" dirty="0">
                <a:latin typeface="Arial" pitchFamily="34" charset="0"/>
                <a:cs typeface="Arial" pitchFamily="34" charset="0"/>
              </a:rPr>
              <a:t>implementations,</a:t>
            </a:r>
            <a:r>
              <a:rPr sz="2400" spc="-155" dirty="0">
                <a:latin typeface="Arial" pitchFamily="34" charset="0"/>
                <a:cs typeface="Arial" pitchFamily="34" charset="0"/>
              </a:rPr>
              <a:t> </a:t>
            </a:r>
            <a:r>
              <a:rPr sz="2400" spc="-50" dirty="0">
                <a:latin typeface="Arial" pitchFamily="34" charset="0"/>
                <a:cs typeface="Arial" pitchFamily="34" charset="0"/>
              </a:rPr>
              <a:t>commonly</a:t>
            </a:r>
            <a:r>
              <a:rPr sz="2400" spc="-215" dirty="0">
                <a:latin typeface="Arial" pitchFamily="34" charset="0"/>
                <a:cs typeface="Arial" pitchFamily="34" charset="0"/>
              </a:rPr>
              <a:t> </a:t>
            </a:r>
            <a:r>
              <a:rPr sz="2400" spc="-80" dirty="0">
                <a:latin typeface="Arial" pitchFamily="34" charset="0"/>
                <a:cs typeface="Arial" pitchFamily="34" charset="0"/>
              </a:rPr>
              <a:t>called</a:t>
            </a:r>
            <a:r>
              <a:rPr sz="2400" spc="-185" dirty="0">
                <a:latin typeface="Arial" pitchFamily="34" charset="0"/>
                <a:cs typeface="Arial" pitchFamily="34" charset="0"/>
              </a:rPr>
              <a:t> </a:t>
            </a:r>
            <a:r>
              <a:rPr sz="2400" spc="-35" dirty="0">
                <a:latin typeface="Arial" pitchFamily="34" charset="0"/>
                <a:cs typeface="Arial" pitchFamily="34" charset="0"/>
              </a:rPr>
              <a:t>"drivers“</a:t>
            </a:r>
            <a:r>
              <a:rPr sz="2400" spc="-175" dirty="0">
                <a:latin typeface="Arial" pitchFamily="34" charset="0"/>
                <a:cs typeface="Arial" pitchFamily="34" charset="0"/>
              </a:rPr>
              <a:t> </a:t>
            </a:r>
            <a:r>
              <a:rPr sz="2400" spc="-35" dirty="0">
                <a:latin typeface="Arial" pitchFamily="34" charset="0"/>
                <a:cs typeface="Arial" pitchFamily="34" charset="0"/>
              </a:rPr>
              <a:t>,</a:t>
            </a:r>
            <a:r>
              <a:rPr sz="2400" spc="-190" dirty="0">
                <a:latin typeface="Arial" pitchFamily="34" charset="0"/>
                <a:cs typeface="Arial" pitchFamily="34" charset="0"/>
              </a:rPr>
              <a:t> </a:t>
            </a:r>
            <a:r>
              <a:rPr sz="2400" spc="-50" dirty="0">
                <a:latin typeface="Arial" pitchFamily="34" charset="0"/>
                <a:cs typeface="Arial" pitchFamily="34" charset="0"/>
              </a:rPr>
              <a:t>translate</a:t>
            </a:r>
            <a:r>
              <a:rPr sz="2400" spc="-250" dirty="0">
                <a:latin typeface="Arial" pitchFamily="34" charset="0"/>
                <a:cs typeface="Arial" pitchFamily="34" charset="0"/>
              </a:rPr>
              <a:t> </a:t>
            </a:r>
            <a:r>
              <a:rPr sz="2400" spc="-130" dirty="0">
                <a:latin typeface="Arial" pitchFamily="34" charset="0"/>
                <a:cs typeface="Arial" pitchFamily="34" charset="0"/>
              </a:rPr>
              <a:t>OpenGL</a:t>
            </a:r>
            <a:r>
              <a:rPr sz="2400" spc="-305" dirty="0">
                <a:latin typeface="Arial" pitchFamily="34" charset="0"/>
                <a:cs typeface="Arial" pitchFamily="34" charset="0"/>
              </a:rPr>
              <a:t> </a:t>
            </a:r>
            <a:r>
              <a:rPr sz="2400" spc="-135" dirty="0">
                <a:latin typeface="Arial" pitchFamily="34" charset="0"/>
                <a:cs typeface="Arial" pitchFamily="34" charset="0"/>
              </a:rPr>
              <a:t>API  </a:t>
            </a:r>
            <a:r>
              <a:rPr sz="2400" spc="-95" dirty="0">
                <a:latin typeface="Arial" pitchFamily="34" charset="0"/>
                <a:cs typeface="Arial" pitchFamily="34" charset="0"/>
              </a:rPr>
              <a:t>commands </a:t>
            </a:r>
            <a:r>
              <a:rPr sz="2400" spc="10" dirty="0">
                <a:latin typeface="Arial" pitchFamily="34" charset="0"/>
                <a:cs typeface="Arial" pitchFamily="34" charset="0"/>
              </a:rPr>
              <a:t>into</a:t>
            </a:r>
            <a:r>
              <a:rPr sz="2400" spc="-375" dirty="0">
                <a:latin typeface="Arial" pitchFamily="34" charset="0"/>
                <a:cs typeface="Arial" pitchFamily="34" charset="0"/>
              </a:rPr>
              <a:t> </a:t>
            </a:r>
            <a:r>
              <a:rPr sz="2400" spc="-210" dirty="0">
                <a:latin typeface="Arial" pitchFamily="34" charset="0"/>
                <a:cs typeface="Arial" pitchFamily="34" charset="0"/>
              </a:rPr>
              <a:t>GPU </a:t>
            </a:r>
            <a:r>
              <a:rPr sz="2400" spc="-95" dirty="0">
                <a:latin typeface="Arial" pitchFamily="34" charset="0"/>
                <a:cs typeface="Arial" pitchFamily="34" charset="0"/>
              </a:rPr>
              <a:t>commands</a:t>
            </a:r>
            <a:endParaRPr sz="240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64738" y="1075894"/>
            <a:ext cx="9044038" cy="689932"/>
          </a:xfrm>
          <a:prstGeom prst="rect">
            <a:avLst/>
          </a:prstGeom>
        </p:spPr>
        <p:txBody>
          <a:bodyPr vert="horz" wrap="square" lIns="0" tIns="12700" rIns="0" bIns="0" rtlCol="0">
            <a:spAutoFit/>
          </a:bodyPr>
          <a:lstStyle/>
          <a:p>
            <a:pPr marL="12700">
              <a:lnSpc>
                <a:spcPct val="100000"/>
              </a:lnSpc>
              <a:spcBef>
                <a:spcPts val="100"/>
              </a:spcBef>
            </a:pPr>
            <a:r>
              <a:rPr b="1" spc="-114" dirty="0">
                <a:solidFill>
                  <a:srgbClr val="0070C0"/>
                </a:solidFill>
              </a:rPr>
              <a:t>OpenGL </a:t>
            </a:r>
            <a:r>
              <a:rPr b="1" spc="15" dirty="0">
                <a:solidFill>
                  <a:srgbClr val="0070C0"/>
                </a:solidFill>
              </a:rPr>
              <a:t>History</a:t>
            </a:r>
          </a:p>
        </p:txBody>
      </p:sp>
      <p:sp>
        <p:nvSpPr>
          <p:cNvPr id="3" name="object 3"/>
          <p:cNvSpPr txBox="1"/>
          <p:nvPr/>
        </p:nvSpPr>
        <p:spPr>
          <a:xfrm>
            <a:off x="859809" y="2197291"/>
            <a:ext cx="11068334" cy="3516347"/>
          </a:xfrm>
          <a:prstGeom prst="rect">
            <a:avLst/>
          </a:prstGeom>
        </p:spPr>
        <p:txBody>
          <a:bodyPr vert="horz" wrap="square" lIns="0" tIns="12700" rIns="0" bIns="0" rtlCol="0">
            <a:spAutoFit/>
          </a:bodyPr>
          <a:lstStyle/>
          <a:p>
            <a:pPr marL="236854" indent="-224790" algn="just">
              <a:lnSpc>
                <a:spcPts val="2740"/>
              </a:lnSpc>
              <a:spcBef>
                <a:spcPts val="100"/>
              </a:spcBef>
              <a:buClr>
                <a:srgbClr val="55C5FF"/>
              </a:buClr>
              <a:buChar char="•"/>
              <a:tabLst>
                <a:tab pos="237490" algn="l"/>
              </a:tabLst>
            </a:pPr>
            <a:r>
              <a:rPr sz="2400" spc="-65" dirty="0">
                <a:latin typeface="Arial"/>
                <a:cs typeface="Arial"/>
              </a:rPr>
              <a:t>Development</a:t>
            </a:r>
            <a:r>
              <a:rPr sz="2400" spc="-175" dirty="0">
                <a:latin typeface="Arial"/>
                <a:cs typeface="Arial"/>
              </a:rPr>
              <a:t> </a:t>
            </a:r>
            <a:r>
              <a:rPr sz="2400" spc="-40" dirty="0">
                <a:latin typeface="Arial"/>
                <a:cs typeface="Arial"/>
              </a:rPr>
              <a:t>started</a:t>
            </a:r>
            <a:r>
              <a:rPr sz="2400" spc="-175" dirty="0">
                <a:latin typeface="Arial"/>
                <a:cs typeface="Arial"/>
              </a:rPr>
              <a:t> </a:t>
            </a:r>
            <a:r>
              <a:rPr sz="2400" spc="-50" dirty="0">
                <a:latin typeface="Arial"/>
                <a:cs typeface="Arial"/>
              </a:rPr>
              <a:t>by</a:t>
            </a:r>
            <a:r>
              <a:rPr sz="2400" spc="-240" dirty="0">
                <a:latin typeface="Arial"/>
                <a:cs typeface="Arial"/>
              </a:rPr>
              <a:t> </a:t>
            </a:r>
            <a:r>
              <a:rPr sz="2400" spc="-204" dirty="0">
                <a:latin typeface="Arial"/>
                <a:cs typeface="Arial"/>
              </a:rPr>
              <a:t>SGI</a:t>
            </a:r>
            <a:r>
              <a:rPr sz="2400" spc="-200" dirty="0">
                <a:latin typeface="Arial"/>
                <a:cs typeface="Arial"/>
              </a:rPr>
              <a:t> </a:t>
            </a:r>
            <a:r>
              <a:rPr sz="2400" spc="-80" dirty="0">
                <a:latin typeface="Arial"/>
                <a:cs typeface="Arial"/>
              </a:rPr>
              <a:t>(Silicon</a:t>
            </a:r>
            <a:r>
              <a:rPr sz="2400" spc="-270" dirty="0">
                <a:latin typeface="Arial"/>
                <a:cs typeface="Arial"/>
              </a:rPr>
              <a:t> </a:t>
            </a:r>
            <a:r>
              <a:rPr sz="2400" spc="-114" dirty="0">
                <a:latin typeface="Arial"/>
                <a:cs typeface="Arial"/>
              </a:rPr>
              <a:t>Graphics</a:t>
            </a:r>
            <a:r>
              <a:rPr sz="2400" spc="-190" dirty="0">
                <a:latin typeface="Arial"/>
                <a:cs typeface="Arial"/>
              </a:rPr>
              <a:t> </a:t>
            </a:r>
            <a:r>
              <a:rPr sz="2400" spc="-120" dirty="0">
                <a:latin typeface="Arial"/>
                <a:cs typeface="Arial"/>
              </a:rPr>
              <a:t>INC.)</a:t>
            </a:r>
            <a:r>
              <a:rPr sz="2400" spc="-190" dirty="0">
                <a:latin typeface="Arial"/>
                <a:cs typeface="Arial"/>
              </a:rPr>
              <a:t> </a:t>
            </a:r>
            <a:r>
              <a:rPr sz="2400" dirty="0">
                <a:latin typeface="Arial"/>
                <a:cs typeface="Arial"/>
              </a:rPr>
              <a:t>at</a:t>
            </a:r>
            <a:r>
              <a:rPr sz="2400" spc="-185" dirty="0">
                <a:latin typeface="Arial"/>
                <a:cs typeface="Arial"/>
              </a:rPr>
              <a:t> </a:t>
            </a:r>
            <a:r>
              <a:rPr sz="2400" spc="-170" dirty="0">
                <a:latin typeface="Arial"/>
                <a:cs typeface="Arial"/>
              </a:rPr>
              <a:t>1991</a:t>
            </a:r>
            <a:r>
              <a:rPr sz="2400" spc="-190" dirty="0">
                <a:latin typeface="Arial"/>
                <a:cs typeface="Arial"/>
              </a:rPr>
              <a:t> </a:t>
            </a:r>
            <a:r>
              <a:rPr sz="2400" spc="-80" dirty="0">
                <a:latin typeface="Arial"/>
                <a:cs typeface="Arial"/>
              </a:rPr>
              <a:t>(</a:t>
            </a:r>
            <a:endParaRPr sz="2400">
              <a:latin typeface="Arial"/>
              <a:cs typeface="Arial"/>
            </a:endParaRPr>
          </a:p>
          <a:p>
            <a:pPr marL="236854" algn="just">
              <a:lnSpc>
                <a:spcPts val="2740"/>
              </a:lnSpc>
            </a:pPr>
            <a:r>
              <a:rPr sz="2400" spc="-90" dirty="0">
                <a:latin typeface="Arial"/>
                <a:cs typeface="Arial"/>
              </a:rPr>
              <a:t>developers</a:t>
            </a:r>
            <a:r>
              <a:rPr sz="2400" spc="-180" dirty="0">
                <a:latin typeface="Arial"/>
                <a:cs typeface="Arial"/>
              </a:rPr>
              <a:t> </a:t>
            </a:r>
            <a:r>
              <a:rPr sz="2400" spc="-85" dirty="0">
                <a:latin typeface="Arial"/>
                <a:cs typeface="Arial"/>
              </a:rPr>
              <a:t>groups</a:t>
            </a:r>
            <a:r>
              <a:rPr sz="2400" spc="-204" dirty="0">
                <a:latin typeface="Arial"/>
                <a:cs typeface="Arial"/>
              </a:rPr>
              <a:t> </a:t>
            </a:r>
            <a:r>
              <a:rPr sz="2400" spc="-100" dirty="0">
                <a:latin typeface="Arial"/>
                <a:cs typeface="Arial"/>
              </a:rPr>
              <a:t>name</a:t>
            </a:r>
            <a:r>
              <a:rPr sz="2400" spc="-190" dirty="0">
                <a:latin typeface="Arial"/>
                <a:cs typeface="Arial"/>
              </a:rPr>
              <a:t> </a:t>
            </a:r>
            <a:r>
              <a:rPr sz="2400" spc="-140" dirty="0">
                <a:latin typeface="Arial"/>
                <a:cs typeface="Arial"/>
              </a:rPr>
              <a:t>was</a:t>
            </a:r>
            <a:r>
              <a:rPr sz="2400" spc="-295" dirty="0">
                <a:latin typeface="Arial"/>
                <a:cs typeface="Arial"/>
              </a:rPr>
              <a:t> </a:t>
            </a:r>
            <a:r>
              <a:rPr sz="2400" spc="-195" dirty="0">
                <a:latin typeface="Arial"/>
                <a:cs typeface="Arial"/>
              </a:rPr>
              <a:t>ARB</a:t>
            </a:r>
            <a:r>
              <a:rPr sz="2400" spc="-190" dirty="0">
                <a:latin typeface="Arial"/>
                <a:cs typeface="Arial"/>
              </a:rPr>
              <a:t> </a:t>
            </a:r>
            <a:r>
              <a:rPr sz="2400" spc="-80" dirty="0">
                <a:latin typeface="Arial"/>
                <a:cs typeface="Arial"/>
              </a:rPr>
              <a:t>(</a:t>
            </a:r>
            <a:r>
              <a:rPr sz="2400" spc="-190" dirty="0">
                <a:latin typeface="Arial"/>
                <a:cs typeface="Arial"/>
              </a:rPr>
              <a:t> </a:t>
            </a:r>
            <a:r>
              <a:rPr sz="2400" spc="-95" dirty="0">
                <a:latin typeface="Arial"/>
                <a:cs typeface="Arial"/>
              </a:rPr>
              <a:t>IBM</a:t>
            </a:r>
            <a:r>
              <a:rPr sz="2400" spc="-185" dirty="0">
                <a:latin typeface="Arial"/>
                <a:cs typeface="Arial"/>
              </a:rPr>
              <a:t> </a:t>
            </a:r>
            <a:r>
              <a:rPr sz="2400" spc="-35" dirty="0">
                <a:latin typeface="Arial"/>
                <a:cs typeface="Arial"/>
              </a:rPr>
              <a:t>,</a:t>
            </a:r>
            <a:r>
              <a:rPr sz="2400" spc="-190" dirty="0">
                <a:latin typeface="Arial"/>
                <a:cs typeface="Arial"/>
              </a:rPr>
              <a:t> </a:t>
            </a:r>
            <a:r>
              <a:rPr sz="2400" spc="-30" dirty="0">
                <a:latin typeface="Arial"/>
                <a:cs typeface="Arial"/>
              </a:rPr>
              <a:t>Microsoft</a:t>
            </a:r>
            <a:r>
              <a:rPr sz="2400" spc="-204" dirty="0">
                <a:latin typeface="Arial"/>
                <a:cs typeface="Arial"/>
              </a:rPr>
              <a:t> </a:t>
            </a:r>
            <a:r>
              <a:rPr sz="2400" spc="-35" dirty="0">
                <a:latin typeface="Arial"/>
                <a:cs typeface="Arial"/>
              </a:rPr>
              <a:t>,</a:t>
            </a:r>
            <a:r>
              <a:rPr sz="2400" spc="-190" dirty="0">
                <a:latin typeface="Arial"/>
                <a:cs typeface="Arial"/>
              </a:rPr>
              <a:t> </a:t>
            </a:r>
            <a:r>
              <a:rPr sz="2400" spc="-60" dirty="0">
                <a:latin typeface="Arial"/>
                <a:cs typeface="Arial"/>
              </a:rPr>
              <a:t>Nvidia</a:t>
            </a:r>
            <a:r>
              <a:rPr sz="2400" spc="-155" dirty="0">
                <a:latin typeface="Arial"/>
                <a:cs typeface="Arial"/>
              </a:rPr>
              <a:t> </a:t>
            </a:r>
            <a:r>
              <a:rPr sz="2400" spc="-35" dirty="0">
                <a:latin typeface="Arial"/>
                <a:cs typeface="Arial"/>
              </a:rPr>
              <a:t>,</a:t>
            </a:r>
            <a:r>
              <a:rPr sz="2400" spc="-190" dirty="0">
                <a:latin typeface="Arial"/>
                <a:cs typeface="Arial"/>
              </a:rPr>
              <a:t> </a:t>
            </a:r>
            <a:r>
              <a:rPr sz="2400" spc="-500" dirty="0">
                <a:latin typeface="Arial"/>
                <a:cs typeface="Arial"/>
              </a:rPr>
              <a:t>…</a:t>
            </a:r>
            <a:r>
              <a:rPr sz="2400" spc="-365" dirty="0">
                <a:latin typeface="Arial"/>
                <a:cs typeface="Arial"/>
              </a:rPr>
              <a:t> </a:t>
            </a:r>
            <a:r>
              <a:rPr sz="2400" spc="-80" dirty="0">
                <a:latin typeface="Arial"/>
                <a:cs typeface="Arial"/>
              </a:rPr>
              <a:t>)</a:t>
            </a:r>
            <a:endParaRPr sz="2400">
              <a:latin typeface="Arial"/>
              <a:cs typeface="Arial"/>
            </a:endParaRPr>
          </a:p>
          <a:p>
            <a:pPr marL="236854" indent="-224790" algn="just">
              <a:lnSpc>
                <a:spcPct val="100000"/>
              </a:lnSpc>
              <a:spcBef>
                <a:spcPts val="1515"/>
              </a:spcBef>
              <a:buClr>
                <a:srgbClr val="55C5FF"/>
              </a:buClr>
              <a:buChar char="•"/>
              <a:tabLst>
                <a:tab pos="237490" algn="l"/>
              </a:tabLst>
            </a:pPr>
            <a:r>
              <a:rPr sz="2400" spc="-65" dirty="0">
                <a:latin typeface="Arial"/>
                <a:cs typeface="Arial"/>
              </a:rPr>
              <a:t>First</a:t>
            </a:r>
            <a:r>
              <a:rPr sz="2400" spc="-190" dirty="0">
                <a:latin typeface="Arial"/>
                <a:cs typeface="Arial"/>
              </a:rPr>
              <a:t> </a:t>
            </a:r>
            <a:r>
              <a:rPr sz="2400" spc="-114" dirty="0">
                <a:latin typeface="Arial"/>
                <a:cs typeface="Arial"/>
              </a:rPr>
              <a:t>release</a:t>
            </a:r>
            <a:r>
              <a:rPr sz="2400" spc="-175" dirty="0">
                <a:latin typeface="Arial"/>
                <a:cs typeface="Arial"/>
              </a:rPr>
              <a:t> </a:t>
            </a:r>
            <a:r>
              <a:rPr sz="2400" dirty="0">
                <a:latin typeface="Arial"/>
                <a:cs typeface="Arial"/>
              </a:rPr>
              <a:t>at</a:t>
            </a:r>
            <a:r>
              <a:rPr sz="2400" spc="-190" dirty="0">
                <a:latin typeface="Arial"/>
                <a:cs typeface="Arial"/>
              </a:rPr>
              <a:t> </a:t>
            </a:r>
            <a:r>
              <a:rPr sz="2400" spc="-135" dirty="0">
                <a:latin typeface="Arial"/>
                <a:cs typeface="Arial"/>
              </a:rPr>
              <a:t>1992</a:t>
            </a:r>
            <a:r>
              <a:rPr sz="2400" spc="-200" dirty="0">
                <a:latin typeface="Arial"/>
                <a:cs typeface="Arial"/>
              </a:rPr>
              <a:t> </a:t>
            </a:r>
            <a:r>
              <a:rPr sz="2400" spc="-80" dirty="0">
                <a:latin typeface="Arial"/>
                <a:cs typeface="Arial"/>
              </a:rPr>
              <a:t>(</a:t>
            </a:r>
            <a:r>
              <a:rPr sz="2400" spc="-270" dirty="0">
                <a:latin typeface="Arial"/>
                <a:cs typeface="Arial"/>
              </a:rPr>
              <a:t> </a:t>
            </a:r>
            <a:r>
              <a:rPr sz="2400" spc="-130" dirty="0">
                <a:latin typeface="Arial"/>
                <a:cs typeface="Arial"/>
              </a:rPr>
              <a:t>OpenGL</a:t>
            </a:r>
            <a:r>
              <a:rPr sz="2400" spc="-204" dirty="0">
                <a:latin typeface="Arial"/>
                <a:cs typeface="Arial"/>
              </a:rPr>
              <a:t> </a:t>
            </a:r>
            <a:r>
              <a:rPr sz="2400" spc="-135" dirty="0">
                <a:latin typeface="Arial"/>
                <a:cs typeface="Arial"/>
              </a:rPr>
              <a:t>1.0</a:t>
            </a:r>
            <a:r>
              <a:rPr sz="2400" spc="-195" dirty="0">
                <a:latin typeface="Arial"/>
                <a:cs typeface="Arial"/>
              </a:rPr>
              <a:t> </a:t>
            </a:r>
            <a:r>
              <a:rPr sz="2400" spc="-80" dirty="0">
                <a:latin typeface="Arial"/>
                <a:cs typeface="Arial"/>
              </a:rPr>
              <a:t>)</a:t>
            </a:r>
            <a:endParaRPr sz="2400">
              <a:latin typeface="Arial"/>
              <a:cs typeface="Arial"/>
            </a:endParaRPr>
          </a:p>
          <a:p>
            <a:pPr marL="236854" indent="-224790" algn="just">
              <a:lnSpc>
                <a:spcPct val="100000"/>
              </a:lnSpc>
              <a:spcBef>
                <a:spcPts val="1510"/>
              </a:spcBef>
              <a:buClr>
                <a:srgbClr val="55C5FF"/>
              </a:buClr>
              <a:buChar char="•"/>
              <a:tabLst>
                <a:tab pos="237490" algn="l"/>
              </a:tabLst>
            </a:pPr>
            <a:r>
              <a:rPr sz="2400" spc="-80" dirty="0">
                <a:latin typeface="Arial"/>
                <a:cs typeface="Arial"/>
              </a:rPr>
              <a:t>Last</a:t>
            </a:r>
            <a:r>
              <a:rPr sz="2400" spc="-195" dirty="0">
                <a:latin typeface="Arial"/>
                <a:cs typeface="Arial"/>
              </a:rPr>
              <a:t> </a:t>
            </a:r>
            <a:r>
              <a:rPr sz="2400" spc="-114" dirty="0">
                <a:latin typeface="Arial"/>
                <a:cs typeface="Arial"/>
              </a:rPr>
              <a:t>release</a:t>
            </a:r>
            <a:r>
              <a:rPr sz="2400" spc="-190" dirty="0">
                <a:latin typeface="Arial"/>
                <a:cs typeface="Arial"/>
              </a:rPr>
              <a:t> </a:t>
            </a:r>
            <a:r>
              <a:rPr sz="2400" spc="-50" dirty="0">
                <a:latin typeface="Arial"/>
                <a:cs typeface="Arial"/>
              </a:rPr>
              <a:t>by</a:t>
            </a:r>
            <a:r>
              <a:rPr sz="2400" spc="-245" dirty="0">
                <a:latin typeface="Arial"/>
                <a:cs typeface="Arial"/>
              </a:rPr>
              <a:t> </a:t>
            </a:r>
            <a:r>
              <a:rPr sz="2400" spc="-204" dirty="0">
                <a:latin typeface="Arial"/>
                <a:cs typeface="Arial"/>
              </a:rPr>
              <a:t>SGI </a:t>
            </a:r>
            <a:r>
              <a:rPr sz="2400" dirty="0">
                <a:latin typeface="Arial"/>
                <a:cs typeface="Arial"/>
              </a:rPr>
              <a:t>at</a:t>
            </a:r>
            <a:r>
              <a:rPr sz="2400" spc="-195" dirty="0">
                <a:latin typeface="Arial"/>
                <a:cs typeface="Arial"/>
              </a:rPr>
              <a:t> </a:t>
            </a:r>
            <a:r>
              <a:rPr sz="2400" spc="-110" dirty="0">
                <a:latin typeface="Arial"/>
                <a:cs typeface="Arial"/>
              </a:rPr>
              <a:t>2</a:t>
            </a:r>
            <a:r>
              <a:rPr sz="2400" spc="-240" dirty="0">
                <a:latin typeface="Arial"/>
                <a:cs typeface="Arial"/>
              </a:rPr>
              <a:t> </a:t>
            </a:r>
            <a:r>
              <a:rPr sz="2400" spc="-105" dirty="0">
                <a:latin typeface="Arial"/>
                <a:cs typeface="Arial"/>
              </a:rPr>
              <a:t>July</a:t>
            </a:r>
            <a:r>
              <a:rPr sz="2400" spc="-185" dirty="0">
                <a:latin typeface="Arial"/>
                <a:cs typeface="Arial"/>
              </a:rPr>
              <a:t> </a:t>
            </a:r>
            <a:r>
              <a:rPr sz="2400" spc="-110" dirty="0">
                <a:latin typeface="Arial"/>
                <a:cs typeface="Arial"/>
              </a:rPr>
              <a:t>2006</a:t>
            </a:r>
            <a:r>
              <a:rPr sz="2400" spc="-185" dirty="0">
                <a:latin typeface="Arial"/>
                <a:cs typeface="Arial"/>
              </a:rPr>
              <a:t> </a:t>
            </a:r>
            <a:r>
              <a:rPr sz="2400" spc="-80" dirty="0">
                <a:latin typeface="Arial"/>
                <a:cs typeface="Arial"/>
              </a:rPr>
              <a:t>(</a:t>
            </a:r>
            <a:r>
              <a:rPr sz="2400" spc="-280" dirty="0">
                <a:latin typeface="Arial"/>
                <a:cs typeface="Arial"/>
              </a:rPr>
              <a:t> </a:t>
            </a:r>
            <a:r>
              <a:rPr sz="2400" spc="-125" dirty="0">
                <a:latin typeface="Arial"/>
                <a:cs typeface="Arial"/>
              </a:rPr>
              <a:t>OpenGL</a:t>
            </a:r>
            <a:r>
              <a:rPr sz="2400" spc="-200" dirty="0">
                <a:latin typeface="Arial"/>
                <a:cs typeface="Arial"/>
              </a:rPr>
              <a:t> </a:t>
            </a:r>
            <a:r>
              <a:rPr sz="2400" spc="-135" dirty="0">
                <a:latin typeface="Arial"/>
                <a:cs typeface="Arial"/>
              </a:rPr>
              <a:t>2.1</a:t>
            </a:r>
            <a:r>
              <a:rPr sz="2400" spc="-190" dirty="0">
                <a:latin typeface="Arial"/>
                <a:cs typeface="Arial"/>
              </a:rPr>
              <a:t> </a:t>
            </a:r>
            <a:r>
              <a:rPr sz="2400" spc="-80" dirty="0">
                <a:latin typeface="Arial"/>
                <a:cs typeface="Arial"/>
              </a:rPr>
              <a:t>)</a:t>
            </a:r>
            <a:endParaRPr sz="2400">
              <a:latin typeface="Arial"/>
              <a:cs typeface="Arial"/>
            </a:endParaRPr>
          </a:p>
          <a:p>
            <a:pPr marL="236854" marR="5080" indent="-224790" algn="just">
              <a:lnSpc>
                <a:spcPts val="2590"/>
              </a:lnSpc>
              <a:spcBef>
                <a:spcPts val="1839"/>
              </a:spcBef>
              <a:buClr>
                <a:srgbClr val="55C5FF"/>
              </a:buClr>
              <a:buFont typeface="Arial"/>
              <a:buChar char="•"/>
              <a:tabLst>
                <a:tab pos="297815" algn="l"/>
                <a:tab pos="298450" algn="l"/>
              </a:tabLst>
            </a:pPr>
            <a:r>
              <a:rPr sz="2400" spc="-45" smtClean="0">
                <a:latin typeface="Arial"/>
                <a:cs typeface="Arial"/>
              </a:rPr>
              <a:t>Maintainer</a:t>
            </a:r>
            <a:r>
              <a:rPr sz="2400" spc="-160" smtClean="0">
                <a:latin typeface="Arial"/>
                <a:cs typeface="Arial"/>
              </a:rPr>
              <a:t> </a:t>
            </a:r>
            <a:r>
              <a:rPr sz="2400" spc="-105" dirty="0">
                <a:latin typeface="Arial"/>
                <a:cs typeface="Arial"/>
              </a:rPr>
              <a:t>changed</a:t>
            </a:r>
            <a:r>
              <a:rPr sz="2400" spc="-185" dirty="0">
                <a:latin typeface="Arial"/>
                <a:cs typeface="Arial"/>
              </a:rPr>
              <a:t> </a:t>
            </a:r>
            <a:r>
              <a:rPr sz="2400" dirty="0">
                <a:latin typeface="Arial"/>
                <a:cs typeface="Arial"/>
              </a:rPr>
              <a:t>at</a:t>
            </a:r>
            <a:r>
              <a:rPr sz="2400" spc="-225" dirty="0">
                <a:latin typeface="Arial"/>
                <a:cs typeface="Arial"/>
              </a:rPr>
              <a:t> </a:t>
            </a:r>
            <a:r>
              <a:rPr sz="2400" spc="-105" dirty="0">
                <a:latin typeface="Arial"/>
                <a:cs typeface="Arial"/>
              </a:rPr>
              <a:t>July</a:t>
            </a:r>
            <a:r>
              <a:rPr sz="2400" spc="-200" dirty="0">
                <a:latin typeface="Arial"/>
                <a:cs typeface="Arial"/>
              </a:rPr>
              <a:t> </a:t>
            </a:r>
            <a:r>
              <a:rPr sz="2400" spc="-110" dirty="0">
                <a:latin typeface="Arial"/>
                <a:cs typeface="Arial"/>
              </a:rPr>
              <a:t>2006</a:t>
            </a:r>
            <a:r>
              <a:rPr sz="2400" spc="-190" dirty="0">
                <a:latin typeface="Arial"/>
                <a:cs typeface="Arial"/>
              </a:rPr>
              <a:t> </a:t>
            </a:r>
            <a:r>
              <a:rPr sz="2400" spc="-80" dirty="0">
                <a:latin typeface="Arial"/>
                <a:cs typeface="Arial"/>
              </a:rPr>
              <a:t>(</a:t>
            </a:r>
            <a:r>
              <a:rPr sz="2400" spc="-180" dirty="0">
                <a:latin typeface="Arial"/>
                <a:cs typeface="Arial"/>
              </a:rPr>
              <a:t> </a:t>
            </a:r>
            <a:r>
              <a:rPr sz="2400" spc="10" dirty="0">
                <a:latin typeface="Arial"/>
                <a:cs typeface="Arial"/>
              </a:rPr>
              <a:t>from</a:t>
            </a:r>
            <a:r>
              <a:rPr sz="2400" spc="-270" dirty="0">
                <a:latin typeface="Arial"/>
                <a:cs typeface="Arial"/>
              </a:rPr>
              <a:t> </a:t>
            </a:r>
            <a:r>
              <a:rPr sz="2400" spc="-210" dirty="0">
                <a:latin typeface="Arial"/>
                <a:cs typeface="Arial"/>
              </a:rPr>
              <a:t>SGI</a:t>
            </a:r>
            <a:r>
              <a:rPr sz="2400" spc="-200" dirty="0">
                <a:latin typeface="Arial"/>
                <a:cs typeface="Arial"/>
              </a:rPr>
              <a:t> </a:t>
            </a:r>
            <a:r>
              <a:rPr sz="2400" spc="50" dirty="0">
                <a:latin typeface="Arial"/>
                <a:cs typeface="Arial"/>
              </a:rPr>
              <a:t>to</a:t>
            </a:r>
            <a:r>
              <a:rPr sz="2400" spc="-190" dirty="0">
                <a:latin typeface="Arial"/>
                <a:cs typeface="Arial"/>
              </a:rPr>
              <a:t> </a:t>
            </a:r>
            <a:r>
              <a:rPr sz="2400" spc="-90" dirty="0">
                <a:latin typeface="Arial"/>
                <a:cs typeface="Arial"/>
              </a:rPr>
              <a:t>Khronos</a:t>
            </a:r>
            <a:r>
              <a:rPr sz="2400" spc="180" dirty="0">
                <a:latin typeface="Arial"/>
                <a:cs typeface="Arial"/>
              </a:rPr>
              <a:t> </a:t>
            </a:r>
            <a:r>
              <a:rPr sz="2400" spc="-95" dirty="0">
                <a:latin typeface="Arial"/>
                <a:cs typeface="Arial"/>
              </a:rPr>
              <a:t>Group(</a:t>
            </a:r>
            <a:r>
              <a:rPr sz="2400" spc="-270" dirty="0">
                <a:latin typeface="Arial"/>
                <a:cs typeface="Arial"/>
              </a:rPr>
              <a:t> </a:t>
            </a:r>
            <a:r>
              <a:rPr sz="2400" spc="-210" dirty="0">
                <a:latin typeface="Arial"/>
                <a:cs typeface="Arial"/>
              </a:rPr>
              <a:t>SGI</a:t>
            </a:r>
            <a:r>
              <a:rPr sz="2400" spc="-200" dirty="0">
                <a:latin typeface="Arial"/>
                <a:cs typeface="Arial"/>
              </a:rPr>
              <a:t> </a:t>
            </a:r>
            <a:r>
              <a:rPr sz="2400" spc="-35" dirty="0">
                <a:latin typeface="Arial"/>
                <a:cs typeface="Arial"/>
              </a:rPr>
              <a:t>,  </a:t>
            </a:r>
            <a:r>
              <a:rPr sz="2400" spc="-145" dirty="0">
                <a:latin typeface="Arial"/>
                <a:cs typeface="Arial"/>
              </a:rPr>
              <a:t>ATI </a:t>
            </a:r>
            <a:r>
              <a:rPr sz="2400" spc="-35" dirty="0">
                <a:latin typeface="Arial"/>
                <a:cs typeface="Arial"/>
              </a:rPr>
              <a:t>, </a:t>
            </a:r>
            <a:r>
              <a:rPr sz="2400" spc="-60" dirty="0">
                <a:latin typeface="Arial"/>
                <a:cs typeface="Arial"/>
              </a:rPr>
              <a:t>Nvidia </a:t>
            </a:r>
            <a:r>
              <a:rPr sz="2400" spc="-35" dirty="0">
                <a:latin typeface="Arial"/>
                <a:cs typeface="Arial"/>
              </a:rPr>
              <a:t>, </a:t>
            </a:r>
            <a:r>
              <a:rPr sz="2400" spc="-500" dirty="0">
                <a:latin typeface="Arial"/>
                <a:cs typeface="Arial"/>
              </a:rPr>
              <a:t>… </a:t>
            </a:r>
            <a:r>
              <a:rPr sz="2400" spc="-80" dirty="0">
                <a:latin typeface="Arial"/>
                <a:cs typeface="Arial"/>
              </a:rPr>
              <a:t>)</a:t>
            </a:r>
            <a:r>
              <a:rPr sz="2400" spc="-515" dirty="0">
                <a:latin typeface="Arial"/>
                <a:cs typeface="Arial"/>
              </a:rPr>
              <a:t> </a:t>
            </a:r>
            <a:r>
              <a:rPr sz="2400" spc="-80" dirty="0">
                <a:latin typeface="Arial"/>
                <a:cs typeface="Arial"/>
              </a:rPr>
              <a:t>)</a:t>
            </a:r>
            <a:endParaRPr sz="2400">
              <a:latin typeface="Arial"/>
              <a:cs typeface="Arial"/>
            </a:endParaRPr>
          </a:p>
          <a:p>
            <a:pPr marL="236854" indent="-224790" algn="just">
              <a:lnSpc>
                <a:spcPct val="100000"/>
              </a:lnSpc>
              <a:spcBef>
                <a:spcPts val="1480"/>
              </a:spcBef>
              <a:buClr>
                <a:srgbClr val="55C5FF"/>
              </a:buClr>
              <a:buChar char="•"/>
              <a:tabLst>
                <a:tab pos="237490" algn="l"/>
              </a:tabLst>
            </a:pPr>
            <a:r>
              <a:rPr sz="2400" spc="-65" dirty="0">
                <a:latin typeface="Arial"/>
                <a:cs typeface="Arial"/>
              </a:rPr>
              <a:t>First</a:t>
            </a:r>
            <a:r>
              <a:rPr sz="2400" spc="-185" dirty="0">
                <a:latin typeface="Arial"/>
                <a:cs typeface="Arial"/>
              </a:rPr>
              <a:t> </a:t>
            </a:r>
            <a:r>
              <a:rPr sz="2400" spc="-35" dirty="0">
                <a:latin typeface="Arial"/>
                <a:cs typeface="Arial"/>
              </a:rPr>
              <a:t>big</a:t>
            </a:r>
            <a:r>
              <a:rPr sz="2400" spc="-180" dirty="0">
                <a:latin typeface="Arial"/>
                <a:cs typeface="Arial"/>
              </a:rPr>
              <a:t> </a:t>
            </a:r>
            <a:r>
              <a:rPr sz="2400" spc="-114" dirty="0">
                <a:latin typeface="Arial"/>
                <a:cs typeface="Arial"/>
              </a:rPr>
              <a:t>release</a:t>
            </a:r>
            <a:r>
              <a:rPr sz="2400" spc="-175" dirty="0">
                <a:latin typeface="Arial"/>
                <a:cs typeface="Arial"/>
              </a:rPr>
              <a:t> </a:t>
            </a:r>
            <a:r>
              <a:rPr sz="2400" spc="-50" dirty="0">
                <a:latin typeface="Arial"/>
                <a:cs typeface="Arial"/>
              </a:rPr>
              <a:t>by</a:t>
            </a:r>
            <a:r>
              <a:rPr sz="2400" spc="-200" dirty="0">
                <a:latin typeface="Arial"/>
                <a:cs typeface="Arial"/>
              </a:rPr>
              <a:t> </a:t>
            </a:r>
            <a:r>
              <a:rPr sz="2400" spc="-90" dirty="0">
                <a:latin typeface="Arial"/>
                <a:cs typeface="Arial"/>
              </a:rPr>
              <a:t>Khronos</a:t>
            </a:r>
            <a:r>
              <a:rPr sz="2400" spc="-195" dirty="0">
                <a:latin typeface="Arial"/>
                <a:cs typeface="Arial"/>
              </a:rPr>
              <a:t> </a:t>
            </a:r>
            <a:r>
              <a:rPr sz="2400" dirty="0">
                <a:latin typeface="Arial"/>
                <a:cs typeface="Arial"/>
              </a:rPr>
              <a:t>at</a:t>
            </a:r>
            <a:r>
              <a:rPr sz="2400" spc="-190" dirty="0">
                <a:latin typeface="Arial"/>
                <a:cs typeface="Arial"/>
              </a:rPr>
              <a:t> </a:t>
            </a:r>
            <a:r>
              <a:rPr sz="2400" spc="-265" dirty="0">
                <a:latin typeface="Arial"/>
                <a:cs typeface="Arial"/>
              </a:rPr>
              <a:t>11</a:t>
            </a:r>
            <a:r>
              <a:rPr sz="2400" spc="-305" dirty="0">
                <a:latin typeface="Arial"/>
                <a:cs typeface="Arial"/>
              </a:rPr>
              <a:t> </a:t>
            </a:r>
            <a:r>
              <a:rPr sz="2400" spc="-65" dirty="0">
                <a:latin typeface="Arial"/>
                <a:cs typeface="Arial"/>
              </a:rPr>
              <a:t>Agust</a:t>
            </a:r>
            <a:r>
              <a:rPr sz="2400" spc="-190" dirty="0">
                <a:latin typeface="Arial"/>
                <a:cs typeface="Arial"/>
              </a:rPr>
              <a:t> </a:t>
            </a:r>
            <a:r>
              <a:rPr sz="2400" spc="-120" dirty="0">
                <a:latin typeface="Arial"/>
                <a:cs typeface="Arial"/>
              </a:rPr>
              <a:t>2008</a:t>
            </a:r>
            <a:r>
              <a:rPr sz="2400" spc="-185" dirty="0">
                <a:latin typeface="Arial"/>
                <a:cs typeface="Arial"/>
              </a:rPr>
              <a:t> </a:t>
            </a:r>
            <a:r>
              <a:rPr sz="2400" spc="-80" dirty="0">
                <a:latin typeface="Arial"/>
                <a:cs typeface="Arial"/>
              </a:rPr>
              <a:t>(</a:t>
            </a:r>
            <a:r>
              <a:rPr sz="2400" spc="-280" dirty="0">
                <a:latin typeface="Arial"/>
                <a:cs typeface="Arial"/>
              </a:rPr>
              <a:t> </a:t>
            </a:r>
            <a:r>
              <a:rPr sz="2400" spc="-130" dirty="0">
                <a:latin typeface="Arial"/>
                <a:cs typeface="Arial"/>
              </a:rPr>
              <a:t>OpenGL</a:t>
            </a:r>
            <a:r>
              <a:rPr sz="2400" spc="-190" dirty="0">
                <a:latin typeface="Arial"/>
                <a:cs typeface="Arial"/>
              </a:rPr>
              <a:t> </a:t>
            </a:r>
            <a:r>
              <a:rPr sz="2400" spc="-130" dirty="0">
                <a:latin typeface="Arial"/>
                <a:cs typeface="Arial"/>
              </a:rPr>
              <a:t>3.0</a:t>
            </a:r>
            <a:r>
              <a:rPr sz="2400" spc="-195" dirty="0">
                <a:latin typeface="Arial"/>
                <a:cs typeface="Arial"/>
              </a:rPr>
              <a:t> </a:t>
            </a:r>
            <a:r>
              <a:rPr sz="2400" spc="-80" dirty="0">
                <a:latin typeface="Arial"/>
                <a:cs typeface="Arial"/>
              </a:rPr>
              <a:t>)</a:t>
            </a:r>
            <a:endParaRPr sz="2400">
              <a:latin typeface="Arial"/>
              <a:cs typeface="Arial"/>
            </a:endParaRPr>
          </a:p>
          <a:p>
            <a:pPr marL="236854" indent="-224790" algn="just">
              <a:lnSpc>
                <a:spcPct val="100000"/>
              </a:lnSpc>
              <a:spcBef>
                <a:spcPts val="1510"/>
              </a:spcBef>
              <a:buClr>
                <a:srgbClr val="55C5FF"/>
              </a:buClr>
              <a:buChar char="•"/>
              <a:tabLst>
                <a:tab pos="237490" algn="l"/>
              </a:tabLst>
            </a:pPr>
            <a:r>
              <a:rPr sz="2400" spc="-80" dirty="0">
                <a:latin typeface="Arial"/>
                <a:cs typeface="Arial"/>
              </a:rPr>
              <a:t>Last</a:t>
            </a:r>
            <a:r>
              <a:rPr sz="2400" spc="-185" dirty="0">
                <a:latin typeface="Arial"/>
                <a:cs typeface="Arial"/>
              </a:rPr>
              <a:t> </a:t>
            </a:r>
            <a:r>
              <a:rPr sz="2400" spc="-114" dirty="0">
                <a:latin typeface="Arial"/>
                <a:cs typeface="Arial"/>
              </a:rPr>
              <a:t>release</a:t>
            </a:r>
            <a:r>
              <a:rPr sz="2400" spc="-185" dirty="0">
                <a:latin typeface="Arial"/>
                <a:cs typeface="Arial"/>
              </a:rPr>
              <a:t> </a:t>
            </a:r>
            <a:r>
              <a:rPr sz="2400" spc="-50" dirty="0">
                <a:latin typeface="Arial"/>
                <a:cs typeface="Arial"/>
              </a:rPr>
              <a:t>by</a:t>
            </a:r>
            <a:r>
              <a:rPr sz="2400" spc="-190" dirty="0">
                <a:latin typeface="Arial"/>
                <a:cs typeface="Arial"/>
              </a:rPr>
              <a:t> </a:t>
            </a:r>
            <a:r>
              <a:rPr sz="2400" spc="-90" dirty="0">
                <a:latin typeface="Arial"/>
                <a:cs typeface="Arial"/>
              </a:rPr>
              <a:t>Khronos</a:t>
            </a:r>
            <a:r>
              <a:rPr sz="2400" spc="-210" dirty="0">
                <a:latin typeface="Arial"/>
                <a:cs typeface="Arial"/>
              </a:rPr>
              <a:t> </a:t>
            </a:r>
            <a:r>
              <a:rPr sz="2400" dirty="0">
                <a:latin typeface="Arial"/>
                <a:cs typeface="Arial"/>
              </a:rPr>
              <a:t>at</a:t>
            </a:r>
            <a:r>
              <a:rPr sz="2400" spc="-190" dirty="0">
                <a:latin typeface="Arial"/>
                <a:cs typeface="Arial"/>
              </a:rPr>
              <a:t> </a:t>
            </a:r>
            <a:r>
              <a:rPr sz="2400" spc="-260" dirty="0">
                <a:latin typeface="Arial"/>
                <a:cs typeface="Arial"/>
              </a:rPr>
              <a:t>31</a:t>
            </a:r>
            <a:r>
              <a:rPr sz="2400" spc="-245" dirty="0">
                <a:latin typeface="Arial"/>
                <a:cs typeface="Arial"/>
              </a:rPr>
              <a:t> </a:t>
            </a:r>
            <a:r>
              <a:rPr sz="2400" spc="-105" dirty="0">
                <a:latin typeface="Arial"/>
                <a:cs typeface="Arial"/>
              </a:rPr>
              <a:t>July</a:t>
            </a:r>
            <a:r>
              <a:rPr sz="2400" spc="-185" dirty="0">
                <a:latin typeface="Arial"/>
                <a:cs typeface="Arial"/>
              </a:rPr>
              <a:t> </a:t>
            </a:r>
            <a:r>
              <a:rPr sz="2400" spc="-220" dirty="0">
                <a:latin typeface="Arial"/>
                <a:cs typeface="Arial"/>
              </a:rPr>
              <a:t>2017</a:t>
            </a:r>
            <a:r>
              <a:rPr sz="2400" spc="-195" dirty="0">
                <a:latin typeface="Arial"/>
                <a:cs typeface="Arial"/>
              </a:rPr>
              <a:t> </a:t>
            </a:r>
            <a:r>
              <a:rPr sz="2400" spc="-80" dirty="0">
                <a:latin typeface="Arial"/>
                <a:cs typeface="Arial"/>
              </a:rPr>
              <a:t>(</a:t>
            </a:r>
            <a:r>
              <a:rPr sz="2400" spc="-285" dirty="0">
                <a:latin typeface="Arial"/>
                <a:cs typeface="Arial"/>
              </a:rPr>
              <a:t> </a:t>
            </a:r>
            <a:r>
              <a:rPr sz="2400" spc="-130" dirty="0">
                <a:latin typeface="Arial"/>
                <a:cs typeface="Arial"/>
              </a:rPr>
              <a:t>OpenGL</a:t>
            </a:r>
            <a:r>
              <a:rPr sz="2400" spc="-204" dirty="0">
                <a:latin typeface="Arial"/>
                <a:cs typeface="Arial"/>
              </a:rPr>
              <a:t> </a:t>
            </a:r>
            <a:r>
              <a:rPr sz="2400" spc="-70" dirty="0">
                <a:latin typeface="Arial"/>
                <a:cs typeface="Arial"/>
              </a:rPr>
              <a:t>4.6</a:t>
            </a:r>
            <a:r>
              <a:rPr sz="2400" spc="-185" dirty="0">
                <a:latin typeface="Arial"/>
                <a:cs typeface="Arial"/>
              </a:rPr>
              <a:t> </a:t>
            </a:r>
            <a:r>
              <a:rPr sz="2400" spc="-80" dirty="0">
                <a:latin typeface="Arial"/>
                <a:cs typeface="Arial"/>
              </a:rPr>
              <a:t>)</a:t>
            </a:r>
            <a:endParaRPr sz="240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1215" y="520649"/>
            <a:ext cx="9125925" cy="689932"/>
          </a:xfrm>
          <a:prstGeom prst="rect">
            <a:avLst/>
          </a:prstGeom>
        </p:spPr>
        <p:txBody>
          <a:bodyPr vert="horz" wrap="square" lIns="0" tIns="12700" rIns="0" bIns="0" rtlCol="0">
            <a:spAutoFit/>
          </a:bodyPr>
          <a:lstStyle/>
          <a:p>
            <a:pPr marL="12700">
              <a:lnSpc>
                <a:spcPct val="100000"/>
              </a:lnSpc>
              <a:spcBef>
                <a:spcPts val="100"/>
              </a:spcBef>
            </a:pPr>
            <a:r>
              <a:rPr b="1" spc="-114" dirty="0">
                <a:solidFill>
                  <a:srgbClr val="0070C0"/>
                </a:solidFill>
              </a:rPr>
              <a:t>OpenGL</a:t>
            </a:r>
            <a:r>
              <a:rPr b="1" spc="-105" dirty="0">
                <a:solidFill>
                  <a:srgbClr val="0070C0"/>
                </a:solidFill>
              </a:rPr>
              <a:t> </a:t>
            </a:r>
            <a:r>
              <a:rPr b="1" spc="-160" dirty="0">
                <a:solidFill>
                  <a:srgbClr val="0070C0"/>
                </a:solidFill>
              </a:rPr>
              <a:t>usages</a:t>
            </a:r>
          </a:p>
        </p:txBody>
      </p:sp>
      <p:grpSp>
        <p:nvGrpSpPr>
          <p:cNvPr id="3" name="object 3"/>
          <p:cNvGrpSpPr/>
          <p:nvPr/>
        </p:nvGrpSpPr>
        <p:grpSpPr>
          <a:xfrm>
            <a:off x="1144524" y="1571244"/>
            <a:ext cx="2931160" cy="1362710"/>
            <a:chOff x="1144524" y="1571244"/>
            <a:chExt cx="2931160" cy="1362710"/>
          </a:xfrm>
        </p:grpSpPr>
        <p:sp>
          <p:nvSpPr>
            <p:cNvPr id="4" name="object 4"/>
            <p:cNvSpPr/>
            <p:nvPr/>
          </p:nvSpPr>
          <p:spPr>
            <a:xfrm>
              <a:off x="2513076" y="1571244"/>
              <a:ext cx="1562100" cy="1171955"/>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780032" y="1716024"/>
              <a:ext cx="1894332" cy="10668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144524" y="1912620"/>
              <a:ext cx="1981200" cy="1021079"/>
            </a:xfrm>
            <a:prstGeom prst="rect">
              <a:avLst/>
            </a:prstGeom>
            <a:blipFill>
              <a:blip r:embed="rId4" cstate="print"/>
              <a:stretch>
                <a:fillRect/>
              </a:stretch>
            </a:blipFill>
          </p:spPr>
          <p:txBody>
            <a:bodyPr wrap="square" lIns="0" tIns="0" rIns="0" bIns="0" rtlCol="0"/>
            <a:lstStyle/>
            <a:p>
              <a:endParaRPr/>
            </a:p>
          </p:txBody>
        </p:sp>
      </p:grpSp>
      <p:sp>
        <p:nvSpPr>
          <p:cNvPr id="7" name="object 7"/>
          <p:cNvSpPr txBox="1"/>
          <p:nvPr/>
        </p:nvSpPr>
        <p:spPr>
          <a:xfrm>
            <a:off x="2471673" y="3279775"/>
            <a:ext cx="705485" cy="299720"/>
          </a:xfrm>
          <a:prstGeom prst="rect">
            <a:avLst/>
          </a:prstGeom>
        </p:spPr>
        <p:txBody>
          <a:bodyPr vert="horz" wrap="square" lIns="0" tIns="12700" rIns="0" bIns="0" rtlCol="0">
            <a:spAutoFit/>
          </a:bodyPr>
          <a:lstStyle/>
          <a:p>
            <a:pPr marL="12700">
              <a:lnSpc>
                <a:spcPct val="100000"/>
              </a:lnSpc>
              <a:spcBef>
                <a:spcPts val="100"/>
              </a:spcBef>
            </a:pPr>
            <a:r>
              <a:rPr sz="1800" b="1" spc="-40" dirty="0">
                <a:latin typeface="Trebuchet MS"/>
                <a:cs typeface="Trebuchet MS"/>
              </a:rPr>
              <a:t>Games</a:t>
            </a:r>
            <a:endParaRPr sz="1800">
              <a:latin typeface="Trebuchet MS"/>
              <a:cs typeface="Trebuchet MS"/>
            </a:endParaRPr>
          </a:p>
        </p:txBody>
      </p:sp>
      <p:grpSp>
        <p:nvGrpSpPr>
          <p:cNvPr id="8" name="object 8"/>
          <p:cNvGrpSpPr/>
          <p:nvPr/>
        </p:nvGrpSpPr>
        <p:grpSpPr>
          <a:xfrm>
            <a:off x="8331707" y="1571244"/>
            <a:ext cx="2580640" cy="1530350"/>
            <a:chOff x="8331707" y="1571244"/>
            <a:chExt cx="2580640" cy="1530350"/>
          </a:xfrm>
        </p:grpSpPr>
        <p:sp>
          <p:nvSpPr>
            <p:cNvPr id="9" name="object 9"/>
            <p:cNvSpPr/>
            <p:nvPr/>
          </p:nvSpPr>
          <p:spPr>
            <a:xfrm>
              <a:off x="8973311" y="1571244"/>
              <a:ext cx="1938527" cy="1091184"/>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8574023" y="1746504"/>
              <a:ext cx="2095500" cy="1179576"/>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8331707" y="1938528"/>
              <a:ext cx="2057400" cy="1162812"/>
            </a:xfrm>
            <a:prstGeom prst="rect">
              <a:avLst/>
            </a:prstGeom>
            <a:blipFill>
              <a:blip r:embed="rId7" cstate="print"/>
              <a:stretch>
                <a:fillRect/>
              </a:stretch>
            </a:blipFill>
          </p:spPr>
          <p:txBody>
            <a:bodyPr wrap="square" lIns="0" tIns="0" rIns="0" bIns="0" rtlCol="0"/>
            <a:lstStyle/>
            <a:p>
              <a:endParaRPr/>
            </a:p>
          </p:txBody>
        </p:sp>
      </p:grpSp>
      <p:sp>
        <p:nvSpPr>
          <p:cNvPr id="12" name="object 12"/>
          <p:cNvSpPr txBox="1"/>
          <p:nvPr/>
        </p:nvSpPr>
        <p:spPr>
          <a:xfrm>
            <a:off x="8465946" y="3260293"/>
            <a:ext cx="2291080" cy="300355"/>
          </a:xfrm>
          <a:prstGeom prst="rect">
            <a:avLst/>
          </a:prstGeom>
        </p:spPr>
        <p:txBody>
          <a:bodyPr vert="horz" wrap="square" lIns="0" tIns="12700" rIns="0" bIns="0" rtlCol="0">
            <a:spAutoFit/>
          </a:bodyPr>
          <a:lstStyle/>
          <a:p>
            <a:pPr marL="12700">
              <a:lnSpc>
                <a:spcPct val="100000"/>
              </a:lnSpc>
              <a:spcBef>
                <a:spcPts val="100"/>
              </a:spcBef>
            </a:pPr>
            <a:r>
              <a:rPr sz="1800" b="1" spc="-45" smtClean="0">
                <a:latin typeface="Trebuchet MS"/>
                <a:cs typeface="Trebuchet MS"/>
              </a:rPr>
              <a:t>Animations </a:t>
            </a:r>
            <a:r>
              <a:rPr sz="1800" b="1" spc="-50" smtClean="0">
                <a:latin typeface="Trebuchet MS"/>
                <a:cs typeface="Trebuchet MS"/>
              </a:rPr>
              <a:t>and</a:t>
            </a:r>
            <a:r>
              <a:rPr sz="1800" b="1" spc="-420" smtClean="0">
                <a:latin typeface="Trebuchet MS"/>
                <a:cs typeface="Trebuchet MS"/>
              </a:rPr>
              <a:t> </a:t>
            </a:r>
            <a:r>
              <a:rPr sz="1800" b="1" spc="-45" smtClean="0">
                <a:latin typeface="Trebuchet MS"/>
                <a:cs typeface="Trebuchet MS"/>
              </a:rPr>
              <a:t>Videos</a:t>
            </a:r>
            <a:endParaRPr sz="1800">
              <a:latin typeface="Trebuchet MS"/>
              <a:cs typeface="Trebuchet MS"/>
            </a:endParaRPr>
          </a:p>
        </p:txBody>
      </p:sp>
      <p:grpSp>
        <p:nvGrpSpPr>
          <p:cNvPr id="13" name="object 13"/>
          <p:cNvGrpSpPr/>
          <p:nvPr/>
        </p:nvGrpSpPr>
        <p:grpSpPr>
          <a:xfrm>
            <a:off x="8043671" y="4191000"/>
            <a:ext cx="2918460" cy="1685925"/>
            <a:chOff x="8043671" y="4191000"/>
            <a:chExt cx="2918460" cy="1685925"/>
          </a:xfrm>
        </p:grpSpPr>
        <p:sp>
          <p:nvSpPr>
            <p:cNvPr id="14" name="object 14"/>
            <p:cNvSpPr/>
            <p:nvPr/>
          </p:nvSpPr>
          <p:spPr>
            <a:xfrm>
              <a:off x="8685275" y="4191000"/>
              <a:ext cx="2276855" cy="1280160"/>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8295131" y="4453127"/>
              <a:ext cx="2414016" cy="1267968"/>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8043671" y="4628387"/>
              <a:ext cx="2225039" cy="1248156"/>
            </a:xfrm>
            <a:prstGeom prst="rect">
              <a:avLst/>
            </a:prstGeom>
            <a:blipFill>
              <a:blip r:embed="rId10" cstate="print"/>
              <a:stretch>
                <a:fillRect/>
              </a:stretch>
            </a:blipFill>
          </p:spPr>
          <p:txBody>
            <a:bodyPr wrap="square" lIns="0" tIns="0" rIns="0" bIns="0" rtlCol="0"/>
            <a:lstStyle/>
            <a:p>
              <a:endParaRPr/>
            </a:p>
          </p:txBody>
        </p:sp>
      </p:grpSp>
      <p:sp>
        <p:nvSpPr>
          <p:cNvPr id="17" name="object 17"/>
          <p:cNvSpPr txBox="1"/>
          <p:nvPr/>
        </p:nvSpPr>
        <p:spPr>
          <a:xfrm>
            <a:off x="8709406" y="6122314"/>
            <a:ext cx="1340485" cy="299720"/>
          </a:xfrm>
          <a:prstGeom prst="rect">
            <a:avLst/>
          </a:prstGeom>
        </p:spPr>
        <p:txBody>
          <a:bodyPr vert="horz" wrap="square" lIns="0" tIns="12700" rIns="0" bIns="0" rtlCol="0">
            <a:spAutoFit/>
          </a:bodyPr>
          <a:lstStyle/>
          <a:p>
            <a:pPr marL="12700">
              <a:lnSpc>
                <a:spcPct val="100000"/>
              </a:lnSpc>
              <a:spcBef>
                <a:spcPts val="100"/>
              </a:spcBef>
            </a:pPr>
            <a:r>
              <a:rPr sz="1800" b="1" spc="-80" dirty="0">
                <a:latin typeface="Trebuchet MS"/>
                <a:cs typeface="Trebuchet MS"/>
              </a:rPr>
              <a:t>virtual</a:t>
            </a:r>
            <a:r>
              <a:rPr sz="1800" b="1" spc="-240" dirty="0">
                <a:latin typeface="Trebuchet MS"/>
                <a:cs typeface="Trebuchet MS"/>
              </a:rPr>
              <a:t> </a:t>
            </a:r>
            <a:r>
              <a:rPr sz="1800" b="1" spc="-75" dirty="0">
                <a:latin typeface="Trebuchet MS"/>
                <a:cs typeface="Trebuchet MS"/>
              </a:rPr>
              <a:t>reality</a:t>
            </a:r>
            <a:endParaRPr sz="1800">
              <a:latin typeface="Trebuchet MS"/>
              <a:cs typeface="Trebuchet MS"/>
            </a:endParaRPr>
          </a:p>
        </p:txBody>
      </p:sp>
      <p:grpSp>
        <p:nvGrpSpPr>
          <p:cNvPr id="18" name="object 18"/>
          <p:cNvGrpSpPr/>
          <p:nvPr/>
        </p:nvGrpSpPr>
        <p:grpSpPr>
          <a:xfrm>
            <a:off x="1516380" y="4191000"/>
            <a:ext cx="2559050" cy="1652270"/>
            <a:chOff x="1516380" y="4191000"/>
            <a:chExt cx="2559050" cy="1652270"/>
          </a:xfrm>
        </p:grpSpPr>
        <p:sp>
          <p:nvSpPr>
            <p:cNvPr id="19" name="object 19"/>
            <p:cNvSpPr/>
            <p:nvPr/>
          </p:nvSpPr>
          <p:spPr>
            <a:xfrm>
              <a:off x="2228088" y="4191000"/>
              <a:ext cx="1847088" cy="1066800"/>
            </a:xfrm>
            <a:prstGeom prst="rect">
              <a:avLst/>
            </a:prstGeom>
            <a:blipFill>
              <a:blip r:embed="rId11" cstate="print"/>
              <a:stretch>
                <a:fillRect/>
              </a:stretch>
            </a:blipFill>
          </p:spPr>
          <p:txBody>
            <a:bodyPr wrap="square" lIns="0" tIns="0" rIns="0" bIns="0" rtlCol="0"/>
            <a:lstStyle/>
            <a:p>
              <a:endParaRPr/>
            </a:p>
          </p:txBody>
        </p:sp>
        <p:sp>
          <p:nvSpPr>
            <p:cNvPr id="20" name="object 20"/>
            <p:cNvSpPr/>
            <p:nvPr/>
          </p:nvSpPr>
          <p:spPr>
            <a:xfrm>
              <a:off x="1789176" y="4418075"/>
              <a:ext cx="2093976" cy="1196340"/>
            </a:xfrm>
            <a:prstGeom prst="rect">
              <a:avLst/>
            </a:prstGeom>
            <a:blipFill>
              <a:blip r:embed="rId12" cstate="print"/>
              <a:stretch>
                <a:fillRect/>
              </a:stretch>
            </a:blipFill>
          </p:spPr>
          <p:txBody>
            <a:bodyPr wrap="square" lIns="0" tIns="0" rIns="0" bIns="0" rtlCol="0"/>
            <a:lstStyle/>
            <a:p>
              <a:endParaRPr/>
            </a:p>
          </p:txBody>
        </p:sp>
        <p:sp>
          <p:nvSpPr>
            <p:cNvPr id="21" name="object 21"/>
            <p:cNvSpPr/>
            <p:nvPr/>
          </p:nvSpPr>
          <p:spPr>
            <a:xfrm>
              <a:off x="1516380" y="4716780"/>
              <a:ext cx="2005583" cy="1126236"/>
            </a:xfrm>
            <a:prstGeom prst="rect">
              <a:avLst/>
            </a:prstGeom>
            <a:blipFill>
              <a:blip r:embed="rId13" cstate="print"/>
              <a:stretch>
                <a:fillRect/>
              </a:stretch>
            </a:blipFill>
          </p:spPr>
          <p:txBody>
            <a:bodyPr wrap="square" lIns="0" tIns="0" rIns="0" bIns="0" rtlCol="0"/>
            <a:lstStyle/>
            <a:p>
              <a:endParaRPr/>
            </a:p>
          </p:txBody>
        </p:sp>
      </p:grpSp>
      <p:sp>
        <p:nvSpPr>
          <p:cNvPr id="22" name="object 22"/>
          <p:cNvSpPr txBox="1"/>
          <p:nvPr/>
        </p:nvSpPr>
        <p:spPr>
          <a:xfrm>
            <a:off x="1263777" y="6122314"/>
            <a:ext cx="3027045" cy="299720"/>
          </a:xfrm>
          <a:prstGeom prst="rect">
            <a:avLst/>
          </a:prstGeom>
        </p:spPr>
        <p:txBody>
          <a:bodyPr vert="horz" wrap="square" lIns="0" tIns="12700" rIns="0" bIns="0" rtlCol="0">
            <a:spAutoFit/>
          </a:bodyPr>
          <a:lstStyle/>
          <a:p>
            <a:pPr marL="12700">
              <a:lnSpc>
                <a:spcPct val="100000"/>
              </a:lnSpc>
              <a:spcBef>
                <a:spcPts val="100"/>
              </a:spcBef>
            </a:pPr>
            <a:r>
              <a:rPr sz="1800" b="1" spc="25" dirty="0">
                <a:latin typeface="Trebuchet MS"/>
                <a:cs typeface="Trebuchet MS"/>
              </a:rPr>
              <a:t>CAD</a:t>
            </a:r>
            <a:r>
              <a:rPr sz="1800" b="1" spc="-195" dirty="0">
                <a:latin typeface="Trebuchet MS"/>
                <a:cs typeface="Trebuchet MS"/>
              </a:rPr>
              <a:t> </a:t>
            </a:r>
            <a:r>
              <a:rPr sz="1800" b="1" spc="-80" dirty="0">
                <a:latin typeface="Trebuchet MS"/>
                <a:cs typeface="Trebuchet MS"/>
              </a:rPr>
              <a:t>(Computer</a:t>
            </a:r>
            <a:r>
              <a:rPr sz="1800" b="1" spc="-270" dirty="0">
                <a:latin typeface="Trebuchet MS"/>
                <a:cs typeface="Trebuchet MS"/>
              </a:rPr>
              <a:t> </a:t>
            </a:r>
            <a:r>
              <a:rPr sz="1800" b="1" spc="-50" dirty="0">
                <a:latin typeface="Trebuchet MS"/>
                <a:cs typeface="Trebuchet MS"/>
              </a:rPr>
              <a:t>Aided</a:t>
            </a:r>
            <a:r>
              <a:rPr sz="1800" b="1" spc="-190" dirty="0">
                <a:latin typeface="Trebuchet MS"/>
                <a:cs typeface="Trebuchet MS"/>
              </a:rPr>
              <a:t> </a:t>
            </a:r>
            <a:r>
              <a:rPr sz="1800" b="1" spc="-20" dirty="0">
                <a:latin typeface="Trebuchet MS"/>
                <a:cs typeface="Trebuchet MS"/>
              </a:rPr>
              <a:t>Design</a:t>
            </a:r>
            <a:r>
              <a:rPr sz="1800" b="1" spc="-180" dirty="0">
                <a:latin typeface="Trebuchet MS"/>
                <a:cs typeface="Trebuchet MS"/>
              </a:rPr>
              <a:t> </a:t>
            </a:r>
            <a:r>
              <a:rPr sz="1800" b="1" spc="-114" dirty="0">
                <a:latin typeface="Trebuchet MS"/>
                <a:cs typeface="Trebuchet MS"/>
              </a:rPr>
              <a:t>)</a:t>
            </a:r>
            <a:endParaRPr sz="1800">
              <a:latin typeface="Trebuchet MS"/>
              <a:cs typeface="Trebuchet MS"/>
            </a:endParaRPr>
          </a:p>
        </p:txBody>
      </p:sp>
      <p:grpSp>
        <p:nvGrpSpPr>
          <p:cNvPr id="23" name="object 23"/>
          <p:cNvGrpSpPr/>
          <p:nvPr/>
        </p:nvGrpSpPr>
        <p:grpSpPr>
          <a:xfrm>
            <a:off x="4657344" y="2528316"/>
            <a:ext cx="3086100" cy="1670685"/>
            <a:chOff x="4657344" y="2528316"/>
            <a:chExt cx="3086100" cy="1670685"/>
          </a:xfrm>
        </p:grpSpPr>
        <p:sp>
          <p:nvSpPr>
            <p:cNvPr id="24" name="object 24"/>
            <p:cNvSpPr/>
            <p:nvPr/>
          </p:nvSpPr>
          <p:spPr>
            <a:xfrm>
              <a:off x="5321808" y="2528316"/>
              <a:ext cx="2421636" cy="1362455"/>
            </a:xfrm>
            <a:prstGeom prst="rect">
              <a:avLst/>
            </a:prstGeom>
            <a:blipFill>
              <a:blip r:embed="rId14" cstate="print"/>
              <a:stretch>
                <a:fillRect/>
              </a:stretch>
            </a:blipFill>
          </p:spPr>
          <p:txBody>
            <a:bodyPr wrap="square" lIns="0" tIns="0" rIns="0" bIns="0" rtlCol="0"/>
            <a:lstStyle/>
            <a:p>
              <a:endParaRPr/>
            </a:p>
          </p:txBody>
        </p:sp>
        <p:sp>
          <p:nvSpPr>
            <p:cNvPr id="25" name="object 25"/>
            <p:cNvSpPr/>
            <p:nvPr/>
          </p:nvSpPr>
          <p:spPr>
            <a:xfrm>
              <a:off x="4928616" y="2709672"/>
              <a:ext cx="2496312" cy="1299971"/>
            </a:xfrm>
            <a:prstGeom prst="rect">
              <a:avLst/>
            </a:prstGeom>
            <a:blipFill>
              <a:blip r:embed="rId15" cstate="print"/>
              <a:stretch>
                <a:fillRect/>
              </a:stretch>
            </a:blipFill>
          </p:spPr>
          <p:txBody>
            <a:bodyPr wrap="square" lIns="0" tIns="0" rIns="0" bIns="0" rtlCol="0"/>
            <a:lstStyle/>
            <a:p>
              <a:endParaRPr/>
            </a:p>
          </p:txBody>
        </p:sp>
        <p:sp>
          <p:nvSpPr>
            <p:cNvPr id="26" name="object 26"/>
            <p:cNvSpPr/>
            <p:nvPr/>
          </p:nvSpPr>
          <p:spPr>
            <a:xfrm>
              <a:off x="4657344" y="2953512"/>
              <a:ext cx="2418588" cy="1245108"/>
            </a:xfrm>
            <a:prstGeom prst="rect">
              <a:avLst/>
            </a:prstGeom>
            <a:blipFill>
              <a:blip r:embed="rId16" cstate="print"/>
              <a:stretch>
                <a:fillRect/>
              </a:stretch>
            </a:blipFill>
          </p:spPr>
          <p:txBody>
            <a:bodyPr wrap="square" lIns="0" tIns="0" rIns="0" bIns="0" rtlCol="0"/>
            <a:lstStyle/>
            <a:p>
              <a:endParaRPr/>
            </a:p>
          </p:txBody>
        </p:sp>
      </p:grpSp>
      <p:sp>
        <p:nvSpPr>
          <p:cNvPr id="27" name="object 27"/>
          <p:cNvSpPr txBox="1"/>
          <p:nvPr/>
        </p:nvSpPr>
        <p:spPr>
          <a:xfrm>
            <a:off x="5479160" y="4423029"/>
            <a:ext cx="1469390" cy="299720"/>
          </a:xfrm>
          <a:prstGeom prst="rect">
            <a:avLst/>
          </a:prstGeom>
        </p:spPr>
        <p:txBody>
          <a:bodyPr vert="horz" wrap="square" lIns="0" tIns="12700" rIns="0" bIns="0" rtlCol="0">
            <a:spAutoFit/>
          </a:bodyPr>
          <a:lstStyle/>
          <a:p>
            <a:pPr marL="12700">
              <a:lnSpc>
                <a:spcPct val="100000"/>
              </a:lnSpc>
              <a:spcBef>
                <a:spcPts val="100"/>
              </a:spcBef>
            </a:pPr>
            <a:r>
              <a:rPr sz="1800" b="1" spc="-35" dirty="0">
                <a:latin typeface="Trebuchet MS"/>
                <a:cs typeface="Trebuchet MS"/>
              </a:rPr>
              <a:t>Mobile</a:t>
            </a:r>
            <a:r>
              <a:rPr sz="1800" b="1" spc="-225" dirty="0">
                <a:latin typeface="Trebuchet MS"/>
                <a:cs typeface="Trebuchet MS"/>
              </a:rPr>
              <a:t> </a:t>
            </a:r>
            <a:r>
              <a:rPr sz="1800" b="1" spc="-60" dirty="0">
                <a:latin typeface="Trebuchet MS"/>
                <a:cs typeface="Trebuchet MS"/>
              </a:rPr>
              <a:t>phones</a:t>
            </a:r>
            <a:endParaRPr sz="1800">
              <a:latin typeface="Trebuchet MS"/>
              <a:cs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en-US" dirty="0">
                <a:solidFill>
                  <a:srgbClr val="FF0000"/>
                </a:solidFill>
              </a:rPr>
              <a:t>What is Computer Graphics?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tr-TR" altLang="en-US" dirty="0"/>
              <a:t>“</a:t>
            </a:r>
            <a:r>
              <a:rPr lang="en-US" altLang="en-US" b="1" dirty="0"/>
              <a:t>Computer graphics</a:t>
            </a:r>
            <a:r>
              <a:rPr lang="en-US" altLang="en-US" dirty="0"/>
              <a:t> is a sub-field of computer science and is concerned with digitally synthesizing and manipulating visual content</a:t>
            </a:r>
            <a:r>
              <a:rPr lang="tr-TR" altLang="en-US" dirty="0"/>
              <a:t>.”</a:t>
            </a:r>
            <a:endParaRPr lang="en-US" altLang="en-US" dirty="0"/>
          </a:p>
          <a:p>
            <a:r>
              <a:rPr lang="en-US" altLang="en-US" b="1" dirty="0"/>
              <a:t>Computer graphics</a:t>
            </a:r>
            <a:r>
              <a:rPr lang="en-US" altLang="en-US" dirty="0"/>
              <a:t> deals with all aspects of creating images with a computer- Imaging, Rendering, Modeling, Animation.</a:t>
            </a:r>
          </a:p>
          <a:p>
            <a:pPr lvl="1"/>
            <a:r>
              <a:rPr lang="en-US" altLang="en-US" dirty="0"/>
              <a:t>Hardware: PC with graphics card for modeling and rendering.</a:t>
            </a:r>
          </a:p>
          <a:p>
            <a:pPr lvl="1"/>
            <a:r>
              <a:rPr lang="en-US" altLang="en-US" dirty="0"/>
              <a:t>Software: OpenGL</a:t>
            </a:r>
          </a:p>
          <a:p>
            <a:pPr lvl="1"/>
            <a:r>
              <a:rPr lang="en-US" altLang="en-US" dirty="0"/>
              <a:t>Applications: Any</a:t>
            </a:r>
          </a:p>
          <a:p>
            <a:endParaRPr lang="en-US" altLang="en-US" dirty="0"/>
          </a:p>
          <a:p>
            <a:endParaRPr lang="en-US" dirty="0"/>
          </a:p>
        </p:txBody>
      </p:sp>
    </p:spTree>
    <p:extLst>
      <p:ext uri="{BB962C8B-B14F-4D97-AF65-F5344CB8AC3E}">
        <p14:creationId xmlns:p14="http://schemas.microsoft.com/office/powerpoint/2010/main" xmlns="" val="3915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6345" y="455689"/>
            <a:ext cx="9601196" cy="1303867"/>
          </a:xfrm>
        </p:spPr>
        <p:txBody>
          <a:bodyPr/>
          <a:lstStyle/>
          <a:p>
            <a:r>
              <a:rPr lang="tr-TR" altLang="en-US" b="1" dirty="0">
                <a:solidFill>
                  <a:srgbClr val="0070C0"/>
                </a:solidFill>
              </a:rPr>
              <a:t>Graphics Applications</a:t>
            </a:r>
            <a:endParaRPr lang="en-US" b="1" dirty="0">
              <a:solidFill>
                <a:srgbClr val="0070C0"/>
              </a:solidFill>
            </a:endParaRPr>
          </a:p>
        </p:txBody>
      </p:sp>
      <p:sp>
        <p:nvSpPr>
          <p:cNvPr id="3" name="Content Placeholder 2"/>
          <p:cNvSpPr>
            <a:spLocks noGrp="1"/>
          </p:cNvSpPr>
          <p:nvPr>
            <p:ph idx="1"/>
          </p:nvPr>
        </p:nvSpPr>
        <p:spPr>
          <a:xfrm>
            <a:off x="1295401" y="2068647"/>
            <a:ext cx="9601196" cy="4414603"/>
          </a:xfrm>
        </p:spPr>
        <p:txBody>
          <a:bodyPr>
            <a:normAutofit fontScale="92500" lnSpcReduction="20000"/>
          </a:bodyPr>
          <a:lstStyle/>
          <a:p>
            <a:r>
              <a:rPr lang="en-US" altLang="en-US" dirty="0"/>
              <a:t>Graphs and charts</a:t>
            </a:r>
          </a:p>
          <a:p>
            <a:r>
              <a:rPr lang="en-US" altLang="en-US" dirty="0"/>
              <a:t>Computer-aided design</a:t>
            </a:r>
          </a:p>
          <a:p>
            <a:r>
              <a:rPr lang="en-US" altLang="en-US" dirty="0"/>
              <a:t>Virtual-Reality Environments</a:t>
            </a:r>
          </a:p>
          <a:p>
            <a:r>
              <a:rPr lang="en-US" altLang="en-US" dirty="0"/>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r>
              <a:rPr lang="en-US" altLang="en-US" dirty="0"/>
              <a:t>Graphical User Interfaces</a:t>
            </a:r>
          </a:p>
          <a:p>
            <a:endParaRPr lang="en-US" dirty="0"/>
          </a:p>
        </p:txBody>
      </p:sp>
    </p:spTree>
    <p:extLst>
      <p:ext uri="{BB962C8B-B14F-4D97-AF65-F5344CB8AC3E}">
        <p14:creationId xmlns:p14="http://schemas.microsoft.com/office/powerpoint/2010/main" xmlns="" val="2491619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0672" y="644579"/>
            <a:ext cx="10456882" cy="1199212"/>
          </a:xfrm>
        </p:spPr>
        <p:txBody>
          <a:bodyPr>
            <a:noAutofit/>
          </a:bodyPr>
          <a:lstStyle/>
          <a:p>
            <a:pPr algn="just"/>
            <a:r>
              <a:rPr lang="en-US" sz="2400" dirty="0"/>
              <a:t>Data plotting with dramatic effect, commonly used to summarize financial, statistical, mathematical, scientific, engineering, and economic data for research reports, managerial summaries, consumer information bulletins and other types of publications</a:t>
            </a:r>
          </a:p>
        </p:txBody>
      </p:sp>
      <p:sp>
        <p:nvSpPr>
          <p:cNvPr id="4" name="Content Placeholder 2"/>
          <p:cNvSpPr>
            <a:spLocks noGrp="1"/>
          </p:cNvSpPr>
          <p:nvPr>
            <p:ph idx="1"/>
          </p:nvPr>
        </p:nvSpPr>
        <p:spPr>
          <a:xfrm>
            <a:off x="1280411" y="2053651"/>
            <a:ext cx="9601196" cy="4272197"/>
          </a:xfrm>
        </p:spPr>
        <p:txBody>
          <a:bodyPr>
            <a:normAutofit fontScale="92500" lnSpcReduction="20000"/>
          </a:bodyPr>
          <a:lstStyle/>
          <a:p>
            <a:pPr>
              <a:buFont typeface="Wingdings" pitchFamily="2" charset="2"/>
              <a:buChar char="Ø"/>
            </a:pPr>
            <a:r>
              <a:rPr lang="en-US" altLang="en-US" b="1" dirty="0">
                <a:solidFill>
                  <a:srgbClr val="FF0000"/>
                </a:solidFill>
              </a:rPr>
              <a:t>Graphs and charts</a:t>
            </a:r>
          </a:p>
          <a:p>
            <a:r>
              <a:rPr lang="en-US" altLang="en-US" dirty="0"/>
              <a:t>Computer-aided design</a:t>
            </a:r>
          </a:p>
          <a:p>
            <a:r>
              <a:rPr lang="en-US" altLang="en-US" dirty="0"/>
              <a:t>Virtual-Reality Environments</a:t>
            </a:r>
          </a:p>
          <a:p>
            <a:r>
              <a:rPr lang="en-US" altLang="en-US" dirty="0"/>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r>
              <a:rPr lang="en-US" altLang="en-US" dirty="0"/>
              <a:t>Graphical User Interfaces</a:t>
            </a:r>
          </a:p>
        </p:txBody>
      </p:sp>
      <p:pic>
        <p:nvPicPr>
          <p:cNvPr id="288770" name="Picture 2" descr="C:\Users\admin\Desktop\Graphs1.jpg"/>
          <p:cNvPicPr>
            <a:picLocks noChangeAspect="1" noChangeArrowheads="1"/>
          </p:cNvPicPr>
          <p:nvPr/>
        </p:nvPicPr>
        <p:blipFill>
          <a:blip r:embed="rId2" cstate="print"/>
          <a:srcRect/>
          <a:stretch>
            <a:fillRect/>
          </a:stretch>
        </p:blipFill>
        <p:spPr bwMode="auto">
          <a:xfrm>
            <a:off x="6279350" y="2083979"/>
            <a:ext cx="2609850" cy="1752600"/>
          </a:xfrm>
          <a:prstGeom prst="rect">
            <a:avLst/>
          </a:prstGeom>
          <a:noFill/>
        </p:spPr>
      </p:pic>
      <p:pic>
        <p:nvPicPr>
          <p:cNvPr id="288771" name="Picture 3" descr="C:\Users\admin\Desktop\Graphs2.jpg"/>
          <p:cNvPicPr>
            <a:picLocks noChangeAspect="1" noChangeArrowheads="1"/>
          </p:cNvPicPr>
          <p:nvPr/>
        </p:nvPicPr>
        <p:blipFill>
          <a:blip r:embed="rId3" cstate="print"/>
          <a:srcRect/>
          <a:stretch>
            <a:fillRect/>
          </a:stretch>
        </p:blipFill>
        <p:spPr bwMode="auto">
          <a:xfrm>
            <a:off x="8956549" y="2055340"/>
            <a:ext cx="2609850" cy="1752600"/>
          </a:xfrm>
          <a:prstGeom prst="rect">
            <a:avLst/>
          </a:prstGeom>
          <a:noFill/>
        </p:spPr>
      </p:pic>
      <p:pic>
        <p:nvPicPr>
          <p:cNvPr id="288775" name="Picture 7" descr="C:\Users\admin\Desktop\img2.png"/>
          <p:cNvPicPr>
            <a:picLocks noChangeAspect="1" noChangeArrowheads="1"/>
          </p:cNvPicPr>
          <p:nvPr/>
        </p:nvPicPr>
        <p:blipFill>
          <a:blip r:embed="rId4" cstate="print"/>
          <a:srcRect/>
          <a:stretch>
            <a:fillRect/>
          </a:stretch>
        </p:blipFill>
        <p:spPr bwMode="auto">
          <a:xfrm>
            <a:off x="5963288" y="4064722"/>
            <a:ext cx="5917840" cy="197901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331" y="2023673"/>
            <a:ext cx="9877266" cy="4392117"/>
          </a:xfrm>
        </p:spPr>
        <p:txBody>
          <a:bodyPr>
            <a:normAutofit fontScale="92500" lnSpcReduction="20000"/>
          </a:bodyPr>
          <a:lstStyle/>
          <a:p>
            <a:r>
              <a:rPr lang="en-US" altLang="en-US" dirty="0"/>
              <a:t>Graphs and charts</a:t>
            </a:r>
          </a:p>
          <a:p>
            <a:pPr>
              <a:buFont typeface="Wingdings" pitchFamily="2" charset="2"/>
              <a:buChar char="Ø"/>
            </a:pPr>
            <a:r>
              <a:rPr lang="en-US" altLang="en-US" b="1" dirty="0">
                <a:solidFill>
                  <a:srgbClr val="FF0000"/>
                </a:solidFill>
              </a:rPr>
              <a:t>Computer-aided design</a:t>
            </a:r>
          </a:p>
          <a:p>
            <a:r>
              <a:rPr lang="en-US" altLang="en-US" dirty="0"/>
              <a:t>Virtual-Reality Environments</a:t>
            </a:r>
          </a:p>
          <a:p>
            <a:r>
              <a:rPr lang="en-US" altLang="en-US" dirty="0"/>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r>
              <a:rPr lang="en-US" altLang="en-US" dirty="0"/>
              <a:t>Graphical User Interfaces</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92527" y="3412714"/>
            <a:ext cx="2447925" cy="1893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5" name="Text Box 8"/>
          <p:cNvSpPr txBox="1">
            <a:spLocks noChangeArrowheads="1"/>
          </p:cNvSpPr>
          <p:nvPr/>
        </p:nvSpPr>
        <p:spPr bwMode="auto">
          <a:xfrm>
            <a:off x="5968591" y="5520312"/>
            <a:ext cx="23034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tr-TR" altLang="en-US" sz="1400" b="1" dirty="0">
                <a:latin typeface="+mj-lt"/>
              </a:rPr>
              <a:t>Gear Shaft Design</a:t>
            </a:r>
            <a:endParaRPr lang="en-US" altLang="en-US" sz="1400" b="1" dirty="0">
              <a:latin typeface="+mj-lt"/>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63683" y="1125593"/>
            <a:ext cx="2808288" cy="1658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Text Box 7"/>
          <p:cNvSpPr txBox="1">
            <a:spLocks noChangeArrowheads="1"/>
          </p:cNvSpPr>
          <p:nvPr/>
        </p:nvSpPr>
        <p:spPr bwMode="auto">
          <a:xfrm>
            <a:off x="7679753" y="2775017"/>
            <a:ext cx="266541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tr-TR" altLang="en-US" sz="1400" b="1" dirty="0">
                <a:latin typeface="+mj-lt"/>
              </a:rPr>
              <a:t>Los Angeles Airport</a:t>
            </a:r>
            <a:endParaRPr lang="en-US" altLang="en-US" sz="1400" b="1" dirty="0">
              <a:latin typeface="+mj-lt"/>
            </a:endParaRPr>
          </a:p>
        </p:txBody>
      </p:sp>
      <p:pic>
        <p:nvPicPr>
          <p:cNvPr id="8" name="Picture 10"/>
          <p:cNvPicPr>
            <a:picLocks noChangeAspect="1" noChangeArrowheads="1"/>
          </p:cNvPicPr>
          <p:nvPr/>
        </p:nvPicPr>
        <p:blipFill>
          <a:blip r:embed="rId4" cstate="print">
            <a:clrChange>
              <a:clrFrom>
                <a:srgbClr val="FFFFFF"/>
              </a:clrFrom>
              <a:clrTo>
                <a:srgbClr val="FFFFFF">
                  <a:alpha val="0"/>
                </a:srgbClr>
              </a:clrTo>
            </a:clrChange>
            <a:lum contrast="-20000"/>
            <a:extLst>
              <a:ext uri="{28A0092B-C50C-407E-A947-70E740481C1C}">
                <a14:useLocalDpi xmlns:a14="http://schemas.microsoft.com/office/drawing/2010/main" xmlns="" val="0"/>
              </a:ext>
            </a:extLst>
          </a:blip>
          <a:srcRect/>
          <a:stretch>
            <a:fillRect/>
          </a:stretch>
        </p:blipFill>
        <p:spPr bwMode="auto">
          <a:xfrm>
            <a:off x="8642883" y="3245321"/>
            <a:ext cx="2232025" cy="218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pic>
      <p:sp>
        <p:nvSpPr>
          <p:cNvPr id="9" name="Text Box 11"/>
          <p:cNvSpPr txBox="1">
            <a:spLocks noChangeArrowheads="1"/>
          </p:cNvSpPr>
          <p:nvPr/>
        </p:nvSpPr>
        <p:spPr bwMode="auto">
          <a:xfrm>
            <a:off x="7919661" y="5544682"/>
            <a:ext cx="25193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tr-TR" altLang="en-US" sz="1400" b="1" dirty="0">
                <a:latin typeface="+mj-lt"/>
              </a:rPr>
              <a:t>CMOS Circuit Design</a:t>
            </a:r>
            <a:endParaRPr lang="en-US" altLang="en-US" sz="1400" b="1" dirty="0">
              <a:latin typeface="+mj-lt"/>
            </a:endParaRPr>
          </a:p>
        </p:txBody>
      </p:sp>
      <p:sp>
        <p:nvSpPr>
          <p:cNvPr id="10" name="TextBox 9"/>
          <p:cNvSpPr txBox="1"/>
          <p:nvPr/>
        </p:nvSpPr>
        <p:spPr>
          <a:xfrm>
            <a:off x="10514398" y="5856839"/>
            <a:ext cx="977155" cy="338554"/>
          </a:xfrm>
          <a:prstGeom prst="rect">
            <a:avLst/>
          </a:prstGeom>
          <a:noFill/>
        </p:spPr>
        <p:txBody>
          <a:bodyPr wrap="square" rtlCol="0">
            <a:spAutoFit/>
          </a:bodyPr>
          <a:lstStyle/>
          <a:p>
            <a:r>
              <a:rPr lang="en-US" sz="1600" dirty="0" err="1"/>
              <a:t>Contd</a:t>
            </a:r>
            <a:r>
              <a:rPr lang="en-US" sz="1600" dirty="0"/>
              <a:t>…</a:t>
            </a:r>
          </a:p>
        </p:txBody>
      </p:sp>
      <p:sp>
        <p:nvSpPr>
          <p:cNvPr id="11" name="TextBox 10"/>
          <p:cNvSpPr txBox="1"/>
          <p:nvPr/>
        </p:nvSpPr>
        <p:spPr>
          <a:xfrm>
            <a:off x="794478" y="839448"/>
            <a:ext cx="7105338" cy="1006429"/>
          </a:xfrm>
          <a:prstGeom prst="rect">
            <a:avLst/>
          </a:prstGeom>
          <a:noFill/>
        </p:spPr>
        <p:txBody>
          <a:bodyPr wrap="square" rtlCol="0">
            <a:spAutoFit/>
          </a:bodyPr>
          <a:lstStyle/>
          <a:p>
            <a:pPr marL="285750" indent="-285750" algn="just" defTabSz="457200">
              <a:lnSpc>
                <a:spcPct val="90000"/>
              </a:lnSpc>
              <a:spcBef>
                <a:spcPct val="20000"/>
              </a:spcBef>
              <a:spcAft>
                <a:spcPts val="600"/>
              </a:spcAft>
              <a:buClr>
                <a:schemeClr val="accent1"/>
              </a:buClr>
              <a:buSzPct val="115000"/>
            </a:pPr>
            <a:r>
              <a:rPr lang="en-US" altLang="en-US" sz="2200" dirty="0">
                <a:solidFill>
                  <a:schemeClr val="tx1">
                    <a:lumMod val="85000"/>
                    <a:lumOff val="15000"/>
                  </a:schemeClr>
                </a:solidFill>
              </a:rPr>
              <a:t>			In design of building, automobiles, aircrafts, watercrafts, spacecrafts, computers, textiles, home appliances and a multitude of other products</a:t>
            </a:r>
          </a:p>
        </p:txBody>
      </p:sp>
    </p:spTree>
    <p:extLst>
      <p:ext uri="{BB962C8B-B14F-4D97-AF65-F5344CB8AC3E}">
        <p14:creationId xmlns:p14="http://schemas.microsoft.com/office/powerpoint/2010/main" xmlns="" val="2367315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79489" y="607382"/>
            <a:ext cx="10553075" cy="1303867"/>
          </a:xfrm>
        </p:spPr>
        <p:txBody>
          <a:bodyPr>
            <a:normAutofit/>
          </a:bodyPr>
          <a:lstStyle/>
          <a:p>
            <a:pPr algn="just"/>
            <a:r>
              <a:rPr lang="en-US" sz="2400" dirty="0"/>
              <a:t>Such animations are often used to train heavy-equipment operators, analyze the effectiveness of various cabin configuration and control placements, users can interact with the objects in a 3D scene.</a:t>
            </a:r>
          </a:p>
        </p:txBody>
      </p:sp>
      <p:sp>
        <p:nvSpPr>
          <p:cNvPr id="4" name="Content Placeholder 2"/>
          <p:cNvSpPr>
            <a:spLocks noGrp="1"/>
          </p:cNvSpPr>
          <p:nvPr>
            <p:ph idx="1"/>
          </p:nvPr>
        </p:nvSpPr>
        <p:spPr>
          <a:xfrm>
            <a:off x="1295401" y="2053652"/>
            <a:ext cx="9601196" cy="4452079"/>
          </a:xfrm>
        </p:spPr>
        <p:txBody>
          <a:bodyPr>
            <a:normAutofit fontScale="92500" lnSpcReduction="20000"/>
          </a:bodyPr>
          <a:lstStyle/>
          <a:p>
            <a:r>
              <a:rPr lang="en-US" altLang="en-US" dirty="0"/>
              <a:t>Graphs and charts</a:t>
            </a:r>
          </a:p>
          <a:p>
            <a:r>
              <a:rPr lang="en-US" altLang="en-US" dirty="0"/>
              <a:t>Computer-aided design</a:t>
            </a:r>
          </a:p>
          <a:p>
            <a:pPr>
              <a:buFont typeface="Wingdings" pitchFamily="2" charset="2"/>
              <a:buChar char="Ø"/>
            </a:pPr>
            <a:r>
              <a:rPr lang="en-US" altLang="en-US" b="1" dirty="0">
                <a:solidFill>
                  <a:srgbClr val="FF0000"/>
                </a:solidFill>
              </a:rPr>
              <a:t>Virtual-Reality Environments</a:t>
            </a:r>
          </a:p>
          <a:p>
            <a:r>
              <a:rPr lang="en-US" altLang="en-US" dirty="0"/>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r>
              <a:rPr lang="en-US" altLang="en-US" dirty="0"/>
              <a:t>Graphical User Interfaces</a:t>
            </a:r>
          </a:p>
          <a:p>
            <a:endParaRPr lang="en-US" dirty="0"/>
          </a:p>
        </p:txBody>
      </p:sp>
      <p:pic>
        <p:nvPicPr>
          <p:cNvPr id="141314" name="Picture 2" descr="3 Unmissable Virtual Reality Marketing Trends to Win in 2019 | MarTech  Advisor"/>
          <p:cNvPicPr>
            <a:picLocks noChangeAspect="1" noChangeArrowheads="1"/>
          </p:cNvPicPr>
          <p:nvPr/>
        </p:nvPicPr>
        <p:blipFill>
          <a:blip r:embed="rId2" cstate="print"/>
          <a:srcRect/>
          <a:stretch>
            <a:fillRect/>
          </a:stretch>
        </p:blipFill>
        <p:spPr bwMode="auto">
          <a:xfrm>
            <a:off x="7755369" y="1616509"/>
            <a:ext cx="3408500" cy="2163921"/>
          </a:xfrm>
          <a:prstGeom prst="rect">
            <a:avLst/>
          </a:prstGeom>
          <a:noFill/>
        </p:spPr>
      </p:pic>
      <p:pic>
        <p:nvPicPr>
          <p:cNvPr id="141316" name="Picture 4" descr="The Important Difference Between Virtual Reality, Augmented Reality and  Mixed Reality"/>
          <p:cNvPicPr>
            <a:picLocks noChangeAspect="1" noChangeArrowheads="1"/>
          </p:cNvPicPr>
          <p:nvPr/>
        </p:nvPicPr>
        <p:blipFill>
          <a:blip r:embed="rId3" cstate="print"/>
          <a:srcRect/>
          <a:stretch>
            <a:fillRect/>
          </a:stretch>
        </p:blipFill>
        <p:spPr bwMode="auto">
          <a:xfrm>
            <a:off x="7751929" y="4018761"/>
            <a:ext cx="3411940" cy="223191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777250" y="3821374"/>
            <a:ext cx="1679090" cy="280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Content Placeholder 2"/>
          <p:cNvSpPr>
            <a:spLocks noGrp="1"/>
          </p:cNvSpPr>
          <p:nvPr>
            <p:ph idx="1"/>
          </p:nvPr>
        </p:nvSpPr>
        <p:spPr>
          <a:xfrm>
            <a:off x="1295401" y="2068640"/>
            <a:ext cx="9991298" cy="4004613"/>
          </a:xfrm>
        </p:spPr>
        <p:txBody>
          <a:bodyPr>
            <a:normAutofit fontScale="85000" lnSpcReduction="20000"/>
          </a:bodyPr>
          <a:lstStyle/>
          <a:p>
            <a:r>
              <a:rPr lang="en-US" altLang="en-US" dirty="0"/>
              <a:t>Graphs and charts</a:t>
            </a:r>
          </a:p>
          <a:p>
            <a:r>
              <a:rPr lang="en-US" altLang="en-US" dirty="0"/>
              <a:t>Computer-aided design</a:t>
            </a:r>
          </a:p>
          <a:p>
            <a:pPr>
              <a:buFont typeface="Arial" pitchFamily="34" charset="0"/>
              <a:buChar char="•"/>
            </a:pPr>
            <a:r>
              <a:rPr lang="en-US" altLang="en-US" dirty="0"/>
              <a:t>Virtual-Reality Environments</a:t>
            </a:r>
          </a:p>
          <a:p>
            <a:pPr>
              <a:buFont typeface="Wingdings" pitchFamily="2" charset="2"/>
              <a:buChar char="Ø"/>
            </a:pPr>
            <a:r>
              <a:rPr lang="en-US" altLang="en-US" b="1" dirty="0">
                <a:solidFill>
                  <a:srgbClr val="FF0000"/>
                </a:solidFill>
              </a:rPr>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r>
              <a:rPr lang="en-US" altLang="en-US" dirty="0"/>
              <a:t>Graphical User Interfaces</a:t>
            </a:r>
          </a:p>
        </p:txBody>
      </p:sp>
      <p:sp>
        <p:nvSpPr>
          <p:cNvPr id="13" name="TextBox 12"/>
          <p:cNvSpPr txBox="1"/>
          <p:nvPr/>
        </p:nvSpPr>
        <p:spPr>
          <a:xfrm>
            <a:off x="420843" y="587077"/>
            <a:ext cx="10927830" cy="1508105"/>
          </a:xfrm>
          <a:prstGeom prst="rect">
            <a:avLst/>
          </a:prstGeom>
          <a:noFill/>
        </p:spPr>
        <p:txBody>
          <a:bodyPr wrap="square" rtlCol="0">
            <a:spAutoFit/>
          </a:bodyPr>
          <a:lstStyle/>
          <a:p>
            <a:pPr marL="285750" indent="-285750" algn="just" defTabSz="457200">
              <a:lnSpc>
                <a:spcPct val="80000"/>
              </a:lnSpc>
              <a:spcBef>
                <a:spcPct val="20000"/>
              </a:spcBef>
              <a:spcAft>
                <a:spcPts val="600"/>
              </a:spcAft>
              <a:buClr>
                <a:schemeClr val="accent1"/>
              </a:buClr>
              <a:buSzPct val="115000"/>
            </a:pPr>
            <a:r>
              <a:rPr lang="en-US" altLang="en-US" sz="2300" dirty="0">
                <a:solidFill>
                  <a:schemeClr val="tx1">
                    <a:lumMod val="85000"/>
                    <a:lumOff val="15000"/>
                  </a:schemeClr>
                </a:solidFill>
              </a:rPr>
              <a:t>			Also called data visualization: produces graphical representations for scientific, engineering and medical data sets and processes it. Business visualization is used in connection with data sets related to commerce, industry, and other nonscientific areas. Also used in understanding and analyzing complex processes and </a:t>
            </a:r>
            <a:r>
              <a:rPr lang="en-US" altLang="en-US" sz="2300" dirty="0" smtClean="0">
                <a:solidFill>
                  <a:schemeClr val="tx1">
                    <a:lumMod val="85000"/>
                    <a:lumOff val="15000"/>
                  </a:schemeClr>
                </a:solidFill>
              </a:rPr>
              <a:t>mathematical </a:t>
            </a:r>
            <a:r>
              <a:rPr lang="en-US" altLang="en-US" sz="2300" dirty="0">
                <a:solidFill>
                  <a:schemeClr val="tx1">
                    <a:lumMod val="85000"/>
                    <a:lumOff val="15000"/>
                  </a:schemeClr>
                </a:solidFill>
              </a:rPr>
              <a:t>functions</a:t>
            </a:r>
          </a:p>
        </p:txBody>
      </p:sp>
      <p:sp>
        <p:nvSpPr>
          <p:cNvPr id="88066" name="AutoShape 2" descr="What is Scientific Visualization? Definition and FAQs | OmniSc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8068" name="AutoShape 4" descr="What is Scientific Visualization? Definition and FAQs | OmniSc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8070" name="AutoShape 6" descr="What is Scientific Visualization? Definition and FAQs | OmniSc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8074" name="AutoShape 10" descr="Scientific Visualization-National Center for High-performance Comput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8076" name="AutoShape 12" descr="Scientific Visualization-National Center for High-performance Comput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8078" name="Picture 14" descr="Medical Visualization - an overview | ScienceDirect Topics"/>
          <p:cNvPicPr>
            <a:picLocks noChangeAspect="1" noChangeArrowheads="1"/>
          </p:cNvPicPr>
          <p:nvPr/>
        </p:nvPicPr>
        <p:blipFill>
          <a:blip r:embed="rId3" cstate="print"/>
          <a:srcRect/>
          <a:stretch>
            <a:fillRect/>
          </a:stretch>
        </p:blipFill>
        <p:spPr bwMode="auto">
          <a:xfrm>
            <a:off x="6871379" y="1815151"/>
            <a:ext cx="4583641" cy="1974945"/>
          </a:xfrm>
          <a:prstGeom prst="rect">
            <a:avLst/>
          </a:prstGeom>
          <a:noFill/>
        </p:spPr>
      </p:pic>
    </p:spTree>
    <p:extLst>
      <p:ext uri="{BB962C8B-B14F-4D97-AF65-F5344CB8AC3E}">
        <p14:creationId xmlns:p14="http://schemas.microsoft.com/office/powerpoint/2010/main" xmlns="" val="3877718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8585" y="386108"/>
            <a:ext cx="10822898" cy="1303867"/>
          </a:xfrm>
        </p:spPr>
        <p:txBody>
          <a:bodyPr>
            <a:normAutofit/>
          </a:bodyPr>
          <a:lstStyle/>
          <a:p>
            <a:pPr algn="just"/>
            <a:r>
              <a:rPr lang="en-US" sz="2300" dirty="0"/>
              <a:t>Computer generated models of physical, financial, political, social, economic, and other systems are often used as educational aids. </a:t>
            </a:r>
            <a:r>
              <a:rPr lang="en-US" sz="2300" dirty="0" err="1"/>
              <a:t>Eg</a:t>
            </a:r>
            <a:r>
              <a:rPr lang="en-US" sz="2300" dirty="0"/>
              <a:t>: color-coded diagram in operation of a nuclear reactor, aircraft, naval, spacecraft simulators</a:t>
            </a:r>
          </a:p>
        </p:txBody>
      </p:sp>
      <p:sp>
        <p:nvSpPr>
          <p:cNvPr id="4" name="Content Placeholder 2"/>
          <p:cNvSpPr>
            <a:spLocks noGrp="1"/>
          </p:cNvSpPr>
          <p:nvPr>
            <p:ph idx="1"/>
          </p:nvPr>
        </p:nvSpPr>
        <p:spPr>
          <a:xfrm>
            <a:off x="1049311" y="2032281"/>
            <a:ext cx="9847286" cy="4488439"/>
          </a:xfrm>
        </p:spPr>
        <p:txBody>
          <a:bodyPr>
            <a:noAutofit/>
          </a:bodyPr>
          <a:lstStyle/>
          <a:p>
            <a:pPr>
              <a:spcBef>
                <a:spcPts val="0"/>
              </a:spcBef>
            </a:pPr>
            <a:r>
              <a:rPr lang="en-US" altLang="en-US" dirty="0"/>
              <a:t>Graphs and charts</a:t>
            </a:r>
          </a:p>
          <a:p>
            <a:pPr>
              <a:spcBef>
                <a:spcPts val="0"/>
              </a:spcBef>
            </a:pPr>
            <a:r>
              <a:rPr lang="en-US" altLang="en-US" dirty="0"/>
              <a:t>Computer-aided design</a:t>
            </a:r>
          </a:p>
          <a:p>
            <a:pPr>
              <a:spcBef>
                <a:spcPts val="0"/>
              </a:spcBef>
            </a:pPr>
            <a:r>
              <a:rPr lang="en-US" altLang="en-US" dirty="0"/>
              <a:t>Virtual-Reality Environments</a:t>
            </a:r>
          </a:p>
          <a:p>
            <a:pPr>
              <a:spcBef>
                <a:spcPts val="0"/>
              </a:spcBef>
            </a:pPr>
            <a:r>
              <a:rPr lang="en-US" altLang="en-US" dirty="0"/>
              <a:t>Scientific visualization</a:t>
            </a:r>
          </a:p>
          <a:p>
            <a:pPr>
              <a:spcBef>
                <a:spcPts val="0"/>
              </a:spcBef>
              <a:buFont typeface="Wingdings" pitchFamily="2" charset="2"/>
              <a:buChar char="Ø"/>
            </a:pPr>
            <a:r>
              <a:rPr lang="en-US" altLang="en-US" b="1" dirty="0">
                <a:solidFill>
                  <a:srgbClr val="FF0000"/>
                </a:solidFill>
              </a:rPr>
              <a:t>Education and Training</a:t>
            </a:r>
          </a:p>
          <a:p>
            <a:pPr>
              <a:spcBef>
                <a:spcPts val="0"/>
              </a:spcBef>
            </a:pPr>
            <a:r>
              <a:rPr lang="en-US" altLang="en-US" dirty="0"/>
              <a:t>Computer art</a:t>
            </a:r>
          </a:p>
          <a:p>
            <a:pPr>
              <a:spcBef>
                <a:spcPts val="0"/>
              </a:spcBef>
            </a:pPr>
            <a:r>
              <a:rPr lang="en-US" altLang="en-US" dirty="0"/>
              <a:t>Entertainment</a:t>
            </a:r>
          </a:p>
          <a:p>
            <a:pPr>
              <a:spcBef>
                <a:spcPts val="0"/>
              </a:spcBef>
            </a:pPr>
            <a:r>
              <a:rPr lang="en-US" altLang="en-US" dirty="0"/>
              <a:t>Image Processing</a:t>
            </a:r>
          </a:p>
          <a:p>
            <a:pPr>
              <a:spcBef>
                <a:spcPts val="0"/>
              </a:spcBef>
            </a:pPr>
            <a:r>
              <a:rPr lang="en-US" altLang="en-US" dirty="0"/>
              <a:t>Graphical User Interfaces</a:t>
            </a:r>
          </a:p>
        </p:txBody>
      </p:sp>
      <p:pic>
        <p:nvPicPr>
          <p:cNvPr id="290818" name="Picture 2" descr="C:\Users\admin\Desktop\images3.jpg"/>
          <p:cNvPicPr>
            <a:picLocks noChangeAspect="1" noChangeArrowheads="1"/>
          </p:cNvPicPr>
          <p:nvPr/>
        </p:nvPicPr>
        <p:blipFill>
          <a:blip r:embed="rId2" cstate="print"/>
          <a:srcRect/>
          <a:stretch>
            <a:fillRect/>
          </a:stretch>
        </p:blipFill>
        <p:spPr bwMode="auto">
          <a:xfrm>
            <a:off x="9652487" y="2171940"/>
            <a:ext cx="2390775" cy="1914525"/>
          </a:xfrm>
          <a:prstGeom prst="rect">
            <a:avLst/>
          </a:prstGeom>
          <a:noFill/>
        </p:spPr>
      </p:pic>
      <p:pic>
        <p:nvPicPr>
          <p:cNvPr id="6"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03558" y="4435522"/>
            <a:ext cx="2488442" cy="2044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9"/>
          <p:cNvSpPr txBox="1">
            <a:spLocks noChangeArrowheads="1"/>
          </p:cNvSpPr>
          <p:nvPr/>
        </p:nvSpPr>
        <p:spPr bwMode="auto">
          <a:xfrm>
            <a:off x="9438018" y="4057514"/>
            <a:ext cx="230346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tr-TR" altLang="en-US" sz="1400" b="1" dirty="0">
                <a:latin typeface="+mj-lt"/>
              </a:rPr>
              <a:t>Flight Simulation</a:t>
            </a:r>
            <a:endParaRPr lang="en-US" altLang="en-US" sz="1400" b="1" dirty="0">
              <a:latin typeface="+mj-lt"/>
            </a:endParaRPr>
          </a:p>
        </p:txBody>
      </p:sp>
      <p:sp>
        <p:nvSpPr>
          <p:cNvPr id="11" name="Text Box 8"/>
          <p:cNvSpPr txBox="1">
            <a:spLocks noChangeArrowheads="1"/>
          </p:cNvSpPr>
          <p:nvPr/>
        </p:nvSpPr>
        <p:spPr bwMode="auto">
          <a:xfrm>
            <a:off x="7190845" y="4614615"/>
            <a:ext cx="23034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tr-TR" altLang="en-US" sz="1400" b="1" dirty="0">
                <a:latin typeface="+mj-lt"/>
              </a:rPr>
              <a:t>Driving Simulation</a:t>
            </a:r>
            <a:endParaRPr lang="en-US" altLang="en-US" sz="1400" b="1" dirty="0">
              <a:latin typeface="+mj-lt"/>
            </a:endParaRPr>
          </a:p>
        </p:txBody>
      </p:sp>
      <p:sp>
        <p:nvSpPr>
          <p:cNvPr id="139268" name="AutoShape 4" descr="Driving simulator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9270" name="AutoShape 6" descr="Driving simulator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9272" name="AutoShape 8" descr="Driving simulator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9274" name="AutoShape 10" descr="Driving simulator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9276" name="Picture 12" descr="https://upload.wikimedia.org/wikipedia/commons/thumb/5/58/Car_sim_virage.png/220px-Car_sim_virage.png"/>
          <p:cNvPicPr>
            <a:picLocks noChangeAspect="1" noChangeArrowheads="1"/>
          </p:cNvPicPr>
          <p:nvPr/>
        </p:nvPicPr>
        <p:blipFill>
          <a:blip r:embed="rId4" cstate="print"/>
          <a:srcRect/>
          <a:stretch>
            <a:fillRect/>
          </a:stretch>
        </p:blipFill>
        <p:spPr bwMode="auto">
          <a:xfrm>
            <a:off x="7143228" y="2224560"/>
            <a:ext cx="2293606" cy="225190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71" y="637362"/>
            <a:ext cx="10666743" cy="1303867"/>
          </a:xfrm>
        </p:spPr>
        <p:txBody>
          <a:bodyPr>
            <a:normAutofit fontScale="90000"/>
          </a:bodyPr>
          <a:lstStyle/>
          <a:p>
            <a:pPr algn="just"/>
            <a:r>
              <a:rPr lang="en-US" sz="2400" dirty="0"/>
              <a:t>Graphics are used in </a:t>
            </a:r>
            <a:r>
              <a:rPr lang="en-US" sz="2400" b="1" i="1" dirty="0"/>
              <a:t>Fine Art</a:t>
            </a:r>
            <a:r>
              <a:rPr lang="en-US" sz="2400" b="1" dirty="0"/>
              <a:t>, </a:t>
            </a:r>
            <a:r>
              <a:rPr lang="en-US" sz="2400" b="1" i="1" dirty="0"/>
              <a:t>Commercial Art</a:t>
            </a:r>
            <a:r>
              <a:rPr lang="en-US" sz="2400" b="1" dirty="0"/>
              <a:t> </a:t>
            </a:r>
            <a:r>
              <a:rPr lang="en-US" sz="2400" dirty="0"/>
              <a:t>applications and </a:t>
            </a:r>
            <a:r>
              <a:rPr lang="en-US" sz="2400" b="1" i="1" dirty="0"/>
              <a:t>Mathematical Art</a:t>
            </a:r>
            <a:r>
              <a:rPr lang="en-US" sz="2400" dirty="0"/>
              <a:t>. The artist uses a combination of 3D modeling packages, texture mapping, drawing programs and CAD software. Mathematical Art is produced using mathematical functions and fractal procedures. Pen plotters create </a:t>
            </a:r>
            <a:r>
              <a:rPr lang="en-US" sz="2400" b="1" i="1" dirty="0"/>
              <a:t>Automatic Art</a:t>
            </a:r>
            <a:r>
              <a:rPr lang="en-US" sz="2400" dirty="0"/>
              <a:t>. </a:t>
            </a:r>
          </a:p>
        </p:txBody>
      </p:sp>
      <p:sp>
        <p:nvSpPr>
          <p:cNvPr id="4" name="Content Placeholder 2"/>
          <p:cNvSpPr>
            <a:spLocks noGrp="1"/>
          </p:cNvSpPr>
          <p:nvPr>
            <p:ph idx="1"/>
          </p:nvPr>
        </p:nvSpPr>
        <p:spPr>
          <a:xfrm>
            <a:off x="1295401" y="2053654"/>
            <a:ext cx="9601196" cy="4392118"/>
          </a:xfrm>
        </p:spPr>
        <p:txBody>
          <a:bodyPr>
            <a:normAutofit fontScale="92500" lnSpcReduction="20000"/>
          </a:bodyPr>
          <a:lstStyle/>
          <a:p>
            <a:r>
              <a:rPr lang="en-US" altLang="en-US" dirty="0"/>
              <a:t>Graphs and charts</a:t>
            </a:r>
          </a:p>
          <a:p>
            <a:r>
              <a:rPr lang="en-US" altLang="en-US" dirty="0"/>
              <a:t>Computer-aided design</a:t>
            </a:r>
          </a:p>
          <a:p>
            <a:r>
              <a:rPr lang="en-US" altLang="en-US" dirty="0"/>
              <a:t>Virtual-Reality Environments</a:t>
            </a:r>
          </a:p>
          <a:p>
            <a:r>
              <a:rPr lang="en-US" altLang="en-US" dirty="0"/>
              <a:t>Scientific visualization</a:t>
            </a:r>
          </a:p>
          <a:p>
            <a:r>
              <a:rPr lang="en-US" altLang="en-US" dirty="0"/>
              <a:t>Education and Training</a:t>
            </a:r>
          </a:p>
          <a:p>
            <a:pPr>
              <a:buFont typeface="Wingdings" pitchFamily="2" charset="2"/>
              <a:buChar char="Ø"/>
            </a:pPr>
            <a:r>
              <a:rPr lang="en-US" altLang="en-US" b="1" dirty="0">
                <a:solidFill>
                  <a:srgbClr val="FF0000"/>
                </a:solidFill>
              </a:rPr>
              <a:t>Computer art</a:t>
            </a:r>
          </a:p>
          <a:p>
            <a:r>
              <a:rPr lang="en-US" altLang="en-US" dirty="0"/>
              <a:t>Entertainment</a:t>
            </a:r>
          </a:p>
          <a:p>
            <a:r>
              <a:rPr lang="en-US" altLang="en-US" dirty="0"/>
              <a:t>Image Processing</a:t>
            </a:r>
          </a:p>
          <a:p>
            <a:r>
              <a:rPr lang="en-US" altLang="en-US" dirty="0"/>
              <a:t>Graphical User Interfaces</a:t>
            </a:r>
          </a:p>
        </p:txBody>
      </p:sp>
      <p:pic>
        <p:nvPicPr>
          <p:cNvPr id="158721" name="Picture 1" descr="C:\Users\admin\Desktop\images.jpg"/>
          <p:cNvPicPr>
            <a:picLocks noChangeAspect="1" noChangeArrowheads="1"/>
          </p:cNvPicPr>
          <p:nvPr/>
        </p:nvPicPr>
        <p:blipFill>
          <a:blip r:embed="rId2" cstate="print"/>
          <a:srcRect/>
          <a:stretch>
            <a:fillRect/>
          </a:stretch>
        </p:blipFill>
        <p:spPr bwMode="auto">
          <a:xfrm>
            <a:off x="7003590" y="1878281"/>
            <a:ext cx="2409825" cy="1895475"/>
          </a:xfrm>
          <a:prstGeom prst="rect">
            <a:avLst/>
          </a:prstGeom>
          <a:noFill/>
        </p:spPr>
      </p:pic>
      <p:pic>
        <p:nvPicPr>
          <p:cNvPr id="3074" name="Picture 2"/>
          <p:cNvPicPr>
            <a:picLocks noChangeAspect="1" noChangeArrowheads="1"/>
          </p:cNvPicPr>
          <p:nvPr/>
        </p:nvPicPr>
        <p:blipFill>
          <a:blip r:embed="rId3" cstate="print"/>
          <a:srcRect/>
          <a:stretch>
            <a:fillRect/>
          </a:stretch>
        </p:blipFill>
        <p:spPr bwMode="auto">
          <a:xfrm>
            <a:off x="9567864" y="1856095"/>
            <a:ext cx="2200275" cy="1924333"/>
          </a:xfrm>
          <a:prstGeom prst="rect">
            <a:avLst/>
          </a:prstGeom>
          <a:noFill/>
          <a:ln w="9525">
            <a:noFill/>
            <a:miter lim="800000"/>
            <a:headEnd/>
            <a:tailEnd/>
          </a:ln>
          <a:effectLst/>
        </p:spPr>
      </p:pic>
      <p:pic>
        <p:nvPicPr>
          <p:cNvPr id="3076" name="Picture 4" descr="how draw in paint clipart in computer - image #7"/>
          <p:cNvPicPr>
            <a:picLocks noChangeAspect="1" noChangeArrowheads="1"/>
          </p:cNvPicPr>
          <p:nvPr/>
        </p:nvPicPr>
        <p:blipFill>
          <a:blip r:embed="rId4" cstate="print"/>
          <a:srcRect/>
          <a:stretch>
            <a:fillRect/>
          </a:stretch>
        </p:blipFill>
        <p:spPr bwMode="auto">
          <a:xfrm>
            <a:off x="7934799" y="4012442"/>
            <a:ext cx="2981167" cy="223587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8411" y="4273839"/>
            <a:ext cx="2660225" cy="1992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Text Box 8"/>
          <p:cNvSpPr txBox="1">
            <a:spLocks noChangeArrowheads="1"/>
          </p:cNvSpPr>
          <p:nvPr/>
        </p:nvSpPr>
        <p:spPr bwMode="auto">
          <a:xfrm>
            <a:off x="4603571" y="4627863"/>
            <a:ext cx="18716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tr-TR" altLang="en-US" sz="1400" b="1" dirty="0">
                <a:latin typeface="+mj-lt"/>
              </a:rPr>
              <a:t>Jurasic Park</a:t>
            </a:r>
            <a:endParaRPr lang="en-US" altLang="en-US" sz="1400" b="1" dirty="0">
              <a:latin typeface="+mj-lt"/>
            </a:endParaRPr>
          </a:p>
        </p:txBody>
      </p:sp>
      <p:pic>
        <p:nvPicPr>
          <p:cNvPr id="1030" name="Picture 6" descr="Image result for animated movies 201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3700" y="2232535"/>
            <a:ext cx="2494025" cy="1870519"/>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Content Placeholder 2"/>
          <p:cNvSpPr>
            <a:spLocks noGrp="1"/>
          </p:cNvSpPr>
          <p:nvPr>
            <p:ph idx="1"/>
          </p:nvPr>
        </p:nvSpPr>
        <p:spPr>
          <a:xfrm>
            <a:off x="1295401" y="2038664"/>
            <a:ext cx="9601196" cy="4407108"/>
          </a:xfrm>
        </p:spPr>
        <p:txBody>
          <a:bodyPr>
            <a:normAutofit fontScale="92500" lnSpcReduction="20000"/>
          </a:bodyPr>
          <a:lstStyle/>
          <a:p>
            <a:r>
              <a:rPr lang="en-US" altLang="en-US" dirty="0"/>
              <a:t>Graphs and charts</a:t>
            </a:r>
          </a:p>
          <a:p>
            <a:r>
              <a:rPr lang="en-US" altLang="en-US" dirty="0"/>
              <a:t>Computer-aided design</a:t>
            </a:r>
          </a:p>
          <a:p>
            <a:r>
              <a:rPr lang="en-US" altLang="en-US" dirty="0"/>
              <a:t>Virtual-Reality Environments</a:t>
            </a:r>
          </a:p>
          <a:p>
            <a:r>
              <a:rPr lang="en-US" altLang="en-US" dirty="0"/>
              <a:t>Scientific visualization</a:t>
            </a:r>
          </a:p>
          <a:p>
            <a:r>
              <a:rPr lang="en-US" altLang="en-US" dirty="0"/>
              <a:t>Education and Training</a:t>
            </a:r>
          </a:p>
          <a:p>
            <a:r>
              <a:rPr lang="en-US" altLang="en-US" dirty="0"/>
              <a:t>Computer art</a:t>
            </a:r>
          </a:p>
          <a:p>
            <a:pPr>
              <a:buFont typeface="Wingdings" pitchFamily="2" charset="2"/>
              <a:buChar char="Ø"/>
            </a:pPr>
            <a:r>
              <a:rPr lang="en-US" altLang="en-US" b="1" dirty="0" smtClean="0">
                <a:solidFill>
                  <a:srgbClr val="FF0000"/>
                </a:solidFill>
              </a:rPr>
              <a:t>Entertainment   </a:t>
            </a:r>
            <a:r>
              <a:rPr lang="en-US" altLang="en-US" b="1" dirty="0" smtClean="0"/>
              <a:t>                </a:t>
            </a:r>
            <a:endParaRPr lang="en-US" altLang="en-US" b="1" dirty="0"/>
          </a:p>
          <a:p>
            <a:r>
              <a:rPr lang="en-US" altLang="en-US" dirty="0"/>
              <a:t>Image Processing</a:t>
            </a:r>
          </a:p>
          <a:p>
            <a:r>
              <a:rPr lang="en-US" altLang="en-US" dirty="0"/>
              <a:t>Graphical User Interfaces</a:t>
            </a:r>
          </a:p>
        </p:txBody>
      </p:sp>
      <p:sp>
        <p:nvSpPr>
          <p:cNvPr id="15" name="TextBox 14"/>
          <p:cNvSpPr txBox="1"/>
          <p:nvPr/>
        </p:nvSpPr>
        <p:spPr>
          <a:xfrm>
            <a:off x="719528" y="854437"/>
            <a:ext cx="10747947" cy="830997"/>
          </a:xfrm>
          <a:prstGeom prst="rect">
            <a:avLst/>
          </a:prstGeom>
          <a:noFill/>
        </p:spPr>
        <p:txBody>
          <a:bodyPr wrap="square" rtlCol="0">
            <a:spAutoFit/>
          </a:bodyPr>
          <a:lstStyle/>
          <a:p>
            <a:r>
              <a:rPr lang="en-US" sz="2400" dirty="0"/>
              <a:t>Graphics are commonly used in making motion pictures, music videos and television shows. Graphics objects can be combined with live actions. </a:t>
            </a:r>
            <a:r>
              <a:rPr lang="en-US" sz="2400" dirty="0" err="1"/>
              <a:t>Eg</a:t>
            </a:r>
            <a:r>
              <a:rPr lang="en-US" sz="2400" dirty="0"/>
              <a:t>. </a:t>
            </a:r>
            <a:r>
              <a:rPr lang="en-US" sz="2400" dirty="0" err="1"/>
              <a:t>Avtar</a:t>
            </a:r>
            <a:r>
              <a:rPr lang="en-US" sz="2400" dirty="0"/>
              <a:t> movie</a:t>
            </a:r>
          </a:p>
        </p:txBody>
      </p:sp>
      <p:pic>
        <p:nvPicPr>
          <p:cNvPr id="157698" name="Picture 2" descr="C:\Users\admin\Desktop\download.jpg"/>
          <p:cNvPicPr>
            <a:picLocks noChangeAspect="1" noChangeArrowheads="1"/>
          </p:cNvPicPr>
          <p:nvPr/>
        </p:nvPicPr>
        <p:blipFill>
          <a:blip r:embed="rId4" cstate="print"/>
          <a:srcRect/>
          <a:stretch>
            <a:fillRect/>
          </a:stretch>
        </p:blipFill>
        <p:spPr bwMode="auto">
          <a:xfrm>
            <a:off x="5682902" y="2338595"/>
            <a:ext cx="2705100" cy="1685925"/>
          </a:xfrm>
          <a:prstGeom prst="rect">
            <a:avLst/>
          </a:prstGeom>
          <a:noFill/>
        </p:spPr>
      </p:pic>
      <p:pic>
        <p:nvPicPr>
          <p:cNvPr id="138242" name="Picture 2" descr="Computer Generated Imagery (CGI): The Magic Wand of Cinema Industry"/>
          <p:cNvPicPr>
            <a:picLocks noChangeAspect="1" noChangeArrowheads="1"/>
          </p:cNvPicPr>
          <p:nvPr/>
        </p:nvPicPr>
        <p:blipFill>
          <a:blip r:embed="rId5" cstate="print"/>
          <a:srcRect/>
          <a:stretch>
            <a:fillRect/>
          </a:stretch>
        </p:blipFill>
        <p:spPr bwMode="auto">
          <a:xfrm>
            <a:off x="8557146" y="4205791"/>
            <a:ext cx="2947917" cy="2007831"/>
          </a:xfrm>
          <a:prstGeom prst="rect">
            <a:avLst/>
          </a:prstGeom>
          <a:noFill/>
        </p:spPr>
      </p:pic>
    </p:spTree>
    <p:extLst>
      <p:ext uri="{BB962C8B-B14F-4D97-AF65-F5344CB8AC3E}">
        <p14:creationId xmlns:p14="http://schemas.microsoft.com/office/powerpoint/2010/main" xmlns="" val="998114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295401" y="2038664"/>
            <a:ext cx="9601196" cy="4287185"/>
          </a:xfrm>
        </p:spPr>
        <p:txBody>
          <a:bodyPr>
            <a:noAutofit/>
          </a:bodyPr>
          <a:lstStyle/>
          <a:p>
            <a:pPr>
              <a:spcBef>
                <a:spcPts val="0"/>
              </a:spcBef>
            </a:pPr>
            <a:r>
              <a:rPr lang="en-US" altLang="en-US" dirty="0"/>
              <a:t>Graphs and charts</a:t>
            </a:r>
          </a:p>
          <a:p>
            <a:pPr>
              <a:spcBef>
                <a:spcPts val="0"/>
              </a:spcBef>
            </a:pPr>
            <a:r>
              <a:rPr lang="en-US" altLang="en-US" dirty="0"/>
              <a:t>Computer-aided design</a:t>
            </a:r>
          </a:p>
          <a:p>
            <a:pPr>
              <a:spcBef>
                <a:spcPts val="0"/>
              </a:spcBef>
            </a:pPr>
            <a:r>
              <a:rPr lang="en-US" altLang="en-US" dirty="0"/>
              <a:t>Virtual-Reality Environments</a:t>
            </a:r>
          </a:p>
          <a:p>
            <a:pPr>
              <a:spcBef>
                <a:spcPts val="0"/>
              </a:spcBef>
            </a:pPr>
            <a:r>
              <a:rPr lang="en-US" altLang="en-US" dirty="0"/>
              <a:t>Scientific visualization</a:t>
            </a:r>
          </a:p>
          <a:p>
            <a:pPr>
              <a:spcBef>
                <a:spcPts val="0"/>
              </a:spcBef>
            </a:pPr>
            <a:r>
              <a:rPr lang="en-US" altLang="en-US" dirty="0"/>
              <a:t>Education and Training</a:t>
            </a:r>
          </a:p>
          <a:p>
            <a:pPr>
              <a:spcBef>
                <a:spcPts val="0"/>
              </a:spcBef>
            </a:pPr>
            <a:r>
              <a:rPr lang="en-US" altLang="en-US" dirty="0"/>
              <a:t>Computer art</a:t>
            </a:r>
          </a:p>
          <a:p>
            <a:pPr>
              <a:spcBef>
                <a:spcPts val="0"/>
              </a:spcBef>
            </a:pPr>
            <a:r>
              <a:rPr lang="en-US" altLang="en-US" dirty="0"/>
              <a:t>Entertainment</a:t>
            </a:r>
          </a:p>
          <a:p>
            <a:pPr>
              <a:spcBef>
                <a:spcPts val="0"/>
              </a:spcBef>
              <a:buFont typeface="Wingdings" pitchFamily="2" charset="2"/>
              <a:buChar char="Ø"/>
            </a:pPr>
            <a:r>
              <a:rPr lang="en-US" altLang="en-US" b="1" dirty="0">
                <a:solidFill>
                  <a:srgbClr val="FF0000"/>
                </a:solidFill>
              </a:rPr>
              <a:t>Image Processing</a:t>
            </a:r>
          </a:p>
          <a:p>
            <a:pPr>
              <a:spcBef>
                <a:spcPts val="0"/>
              </a:spcBef>
            </a:pPr>
            <a:r>
              <a:rPr lang="en-US" altLang="en-US" dirty="0"/>
              <a:t>Graphical User Interfaces</a:t>
            </a:r>
          </a:p>
          <a:p>
            <a:pPr>
              <a:spcBef>
                <a:spcPts val="0"/>
              </a:spcBef>
            </a:pPr>
            <a:endParaRPr lang="en-US" dirty="0"/>
          </a:p>
        </p:txBody>
      </p:sp>
      <p:pic>
        <p:nvPicPr>
          <p:cNvPr id="156676" name="Picture 4" descr="C:\Users\admin\Desktop\Untitled.png"/>
          <p:cNvPicPr>
            <a:picLocks noChangeAspect="1" noChangeArrowheads="1"/>
          </p:cNvPicPr>
          <p:nvPr/>
        </p:nvPicPr>
        <p:blipFill>
          <a:blip r:embed="rId2" cstate="print"/>
          <a:srcRect/>
          <a:stretch>
            <a:fillRect/>
          </a:stretch>
        </p:blipFill>
        <p:spPr bwMode="auto">
          <a:xfrm>
            <a:off x="8045677" y="2478946"/>
            <a:ext cx="2925919" cy="1512914"/>
          </a:xfrm>
          <a:prstGeom prst="rect">
            <a:avLst/>
          </a:prstGeom>
          <a:noFill/>
        </p:spPr>
      </p:pic>
      <p:sp>
        <p:nvSpPr>
          <p:cNvPr id="12" name="TextBox 11"/>
          <p:cNvSpPr txBox="1"/>
          <p:nvPr/>
        </p:nvSpPr>
        <p:spPr>
          <a:xfrm>
            <a:off x="733176" y="368938"/>
            <a:ext cx="10747947" cy="1446550"/>
          </a:xfrm>
          <a:prstGeom prst="rect">
            <a:avLst/>
          </a:prstGeom>
          <a:noFill/>
        </p:spPr>
        <p:txBody>
          <a:bodyPr wrap="square" rtlCol="0">
            <a:spAutoFit/>
          </a:bodyPr>
          <a:lstStyle/>
          <a:p>
            <a:pPr algn="just"/>
            <a:r>
              <a:rPr lang="en-US" sz="2200" dirty="0"/>
              <a:t>Image processing applies techniques to modify or interpret existing pictures (photographs, TV scans).to apply image processing methods, the image must be digitized first. Medical applications also make extensive use of image processing techniques for picture enhancement, simulations of surgical operations. It used to improve picture quality, analyze or recognize visual patterns.</a:t>
            </a:r>
          </a:p>
        </p:txBody>
      </p:sp>
      <p:pic>
        <p:nvPicPr>
          <p:cNvPr id="1027" name="Picture 3"/>
          <p:cNvPicPr>
            <a:picLocks noChangeAspect="1" noChangeArrowheads="1"/>
          </p:cNvPicPr>
          <p:nvPr/>
        </p:nvPicPr>
        <p:blipFill>
          <a:blip r:embed="rId3" cstate="print"/>
          <a:srcRect/>
          <a:stretch>
            <a:fillRect/>
          </a:stretch>
        </p:blipFill>
        <p:spPr bwMode="auto">
          <a:xfrm>
            <a:off x="7301552" y="4294468"/>
            <a:ext cx="4558352" cy="1894792"/>
          </a:xfrm>
          <a:prstGeom prst="rect">
            <a:avLst/>
          </a:prstGeom>
          <a:noFill/>
          <a:ln w="9525">
            <a:noFill/>
            <a:miter lim="800000"/>
            <a:headEnd/>
            <a:tailEnd/>
          </a:ln>
          <a:effectLst/>
        </p:spPr>
      </p:pic>
    </p:spTree>
    <p:extLst>
      <p:ext uri="{BB962C8B-B14F-4D97-AF65-F5344CB8AC3E}">
        <p14:creationId xmlns:p14="http://schemas.microsoft.com/office/powerpoint/2010/main" xmlns="" val="1264910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10792" y="637362"/>
            <a:ext cx="10801654" cy="1303867"/>
          </a:xfrm>
        </p:spPr>
        <p:txBody>
          <a:bodyPr>
            <a:noAutofit/>
          </a:bodyPr>
          <a:lstStyle/>
          <a:p>
            <a:pPr algn="just"/>
            <a:r>
              <a:rPr lang="en-US" sz="2200" dirty="0"/>
              <a:t>User is provided with point and click facility to select menu items, icons and objects on the screen. User can manage multiple windows simultaneously. Word-processing spreadsheets and desktop-publishing programs are typical applications that take advantage of such user interface techniques.</a:t>
            </a:r>
          </a:p>
        </p:txBody>
      </p:sp>
      <p:sp>
        <p:nvSpPr>
          <p:cNvPr id="4" name="Content Placeholder 2"/>
          <p:cNvSpPr>
            <a:spLocks noGrp="1"/>
          </p:cNvSpPr>
          <p:nvPr>
            <p:ph idx="1"/>
          </p:nvPr>
        </p:nvSpPr>
        <p:spPr>
          <a:xfrm>
            <a:off x="1295401" y="2062262"/>
            <a:ext cx="9601196" cy="4301068"/>
          </a:xfrm>
        </p:spPr>
        <p:txBody>
          <a:bodyPr>
            <a:normAutofit fontScale="92500" lnSpcReduction="20000"/>
          </a:bodyPr>
          <a:lstStyle/>
          <a:p>
            <a:r>
              <a:rPr lang="en-US" altLang="en-US" dirty="0"/>
              <a:t>Graphs and charts</a:t>
            </a:r>
          </a:p>
          <a:p>
            <a:r>
              <a:rPr lang="en-US" altLang="en-US" dirty="0"/>
              <a:t>Computer-aided design</a:t>
            </a:r>
          </a:p>
          <a:p>
            <a:r>
              <a:rPr lang="en-US" altLang="en-US" dirty="0"/>
              <a:t>Virtual-Reality Environments</a:t>
            </a:r>
          </a:p>
          <a:p>
            <a:r>
              <a:rPr lang="en-US" altLang="en-US" dirty="0"/>
              <a:t>Scientific visualization</a:t>
            </a:r>
          </a:p>
          <a:p>
            <a:r>
              <a:rPr lang="en-US" altLang="en-US" dirty="0"/>
              <a:t>Education and Training</a:t>
            </a:r>
          </a:p>
          <a:p>
            <a:r>
              <a:rPr lang="en-US" altLang="en-US" dirty="0"/>
              <a:t>Computer art</a:t>
            </a:r>
          </a:p>
          <a:p>
            <a:r>
              <a:rPr lang="en-US" altLang="en-US" dirty="0"/>
              <a:t>Entertainment</a:t>
            </a:r>
          </a:p>
          <a:p>
            <a:r>
              <a:rPr lang="en-US" altLang="en-US" dirty="0"/>
              <a:t>Image Processing</a:t>
            </a:r>
          </a:p>
          <a:p>
            <a:pPr>
              <a:buFont typeface="Wingdings" pitchFamily="2" charset="2"/>
              <a:buChar char="Ø"/>
            </a:pPr>
            <a:r>
              <a:rPr lang="en-US" altLang="en-US" b="1" dirty="0">
                <a:solidFill>
                  <a:srgbClr val="FF0000"/>
                </a:solidFill>
              </a:rPr>
              <a:t>Graphical User Interfaces</a:t>
            </a:r>
          </a:p>
        </p:txBody>
      </p:sp>
      <p:pic>
        <p:nvPicPr>
          <p:cNvPr id="2050" name="Picture 2"/>
          <p:cNvPicPr>
            <a:picLocks noChangeAspect="1" noChangeArrowheads="1"/>
          </p:cNvPicPr>
          <p:nvPr/>
        </p:nvPicPr>
        <p:blipFill>
          <a:blip r:embed="rId2" cstate="print"/>
          <a:srcRect/>
          <a:stretch>
            <a:fillRect/>
          </a:stretch>
        </p:blipFill>
        <p:spPr bwMode="auto">
          <a:xfrm>
            <a:off x="6937613" y="3841560"/>
            <a:ext cx="5254387" cy="2761746"/>
          </a:xfrm>
          <a:prstGeom prst="rect">
            <a:avLst/>
          </a:prstGeom>
          <a:noFill/>
          <a:ln w="9525">
            <a:noFill/>
            <a:miter lim="800000"/>
            <a:headEnd/>
            <a:tailEnd/>
          </a:ln>
          <a:effectLst/>
        </p:spPr>
      </p:pic>
      <p:pic>
        <p:nvPicPr>
          <p:cNvPr id="2054" name="Picture 6" descr="Android skins vs stock Android: Which is better? - Android Authority"/>
          <p:cNvPicPr>
            <a:picLocks noChangeAspect="1" noChangeArrowheads="1"/>
          </p:cNvPicPr>
          <p:nvPr/>
        </p:nvPicPr>
        <p:blipFill>
          <a:blip r:embed="rId3" cstate="print"/>
          <a:srcRect/>
          <a:stretch>
            <a:fillRect/>
          </a:stretch>
        </p:blipFill>
        <p:spPr bwMode="auto">
          <a:xfrm>
            <a:off x="7315201" y="1787081"/>
            <a:ext cx="4503760" cy="202064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427502"/>
            <a:ext cx="9601196" cy="1303867"/>
          </a:xfrm>
        </p:spPr>
        <p:txBody>
          <a:bodyPr/>
          <a:lstStyle/>
          <a:p>
            <a:pPr algn="l"/>
            <a:r>
              <a:rPr lang="tr-TR" altLang="en-US" dirty="0"/>
              <a:t>Imaging</a:t>
            </a:r>
            <a:r>
              <a:rPr lang="en-US" altLang="en-US" dirty="0"/>
              <a:t> (Representing 2D images)</a:t>
            </a:r>
            <a:endParaRPr lang="en-US" dirty="0"/>
          </a:p>
        </p:txBody>
      </p:sp>
      <p:sp>
        <p:nvSpPr>
          <p:cNvPr id="4" name="Rectangle 3"/>
          <p:cNvSpPr>
            <a:spLocks noGrp="1" noChangeArrowheads="1"/>
          </p:cNvSpPr>
          <p:nvPr>
            <p:ph idx="1"/>
          </p:nvPr>
        </p:nvSpPr>
        <p:spPr>
          <a:xfrm>
            <a:off x="1295401" y="1610437"/>
            <a:ext cx="9804008" cy="4565280"/>
          </a:xfrm>
        </p:spPr>
        <p:txBody>
          <a:bodyPr>
            <a:normAutofit/>
          </a:bodyPr>
          <a:lstStyle/>
          <a:p>
            <a:pPr eaLnBrk="1" hangingPunct="1">
              <a:lnSpc>
                <a:spcPct val="90000"/>
              </a:lnSpc>
            </a:pPr>
            <a:r>
              <a:rPr lang="en-US" altLang="en-US" dirty="0"/>
              <a:t>Image Representation</a:t>
            </a:r>
            <a:endParaRPr lang="tr-TR" altLang="en-US" dirty="0"/>
          </a:p>
          <a:p>
            <a:pPr lvl="1" eaLnBrk="1" hangingPunct="1">
              <a:lnSpc>
                <a:spcPct val="90000"/>
              </a:lnSpc>
            </a:pPr>
            <a:r>
              <a:rPr lang="en-US" altLang="en-US" dirty="0"/>
              <a:t>Sampling</a:t>
            </a:r>
            <a:endParaRPr lang="tr-TR" altLang="en-US" dirty="0"/>
          </a:p>
          <a:p>
            <a:pPr lvl="1" eaLnBrk="1" hangingPunct="1">
              <a:lnSpc>
                <a:spcPct val="90000"/>
              </a:lnSpc>
            </a:pPr>
            <a:r>
              <a:rPr lang="en-US" altLang="en-US" dirty="0"/>
              <a:t>Reconstruction</a:t>
            </a:r>
            <a:endParaRPr lang="tr-TR" altLang="en-US" dirty="0"/>
          </a:p>
          <a:p>
            <a:pPr eaLnBrk="1" hangingPunct="1">
              <a:lnSpc>
                <a:spcPct val="90000"/>
              </a:lnSpc>
            </a:pPr>
            <a:r>
              <a:rPr lang="en-US" altLang="en-US" dirty="0" smtClean="0"/>
              <a:t>Image </a:t>
            </a:r>
            <a:r>
              <a:rPr lang="en-US" altLang="en-US" dirty="0"/>
              <a:t>Processing</a:t>
            </a:r>
            <a:endParaRPr lang="tr-TR" altLang="en-US" dirty="0"/>
          </a:p>
          <a:p>
            <a:pPr lvl="1" eaLnBrk="1" hangingPunct="1">
              <a:lnSpc>
                <a:spcPct val="90000"/>
              </a:lnSpc>
            </a:pPr>
            <a:r>
              <a:rPr lang="en-US" altLang="en-US" dirty="0" smtClean="0"/>
              <a:t>Filtering</a:t>
            </a:r>
            <a:endParaRPr lang="tr-TR" altLang="en-US" dirty="0"/>
          </a:p>
          <a:p>
            <a:pPr lvl="1" eaLnBrk="1" hangingPunct="1">
              <a:lnSpc>
                <a:spcPct val="90000"/>
              </a:lnSpc>
            </a:pPr>
            <a:r>
              <a:rPr lang="en-US" altLang="en-US" dirty="0"/>
              <a:t>Morphing</a:t>
            </a:r>
            <a:endParaRPr lang="tr-TR" altLang="en-US" dirty="0"/>
          </a:p>
          <a:p>
            <a:pPr eaLnBrk="1" hangingPunct="1">
              <a:lnSpc>
                <a:spcPct val="90000"/>
              </a:lnSpc>
            </a:pPr>
            <a:r>
              <a:rPr lang="en-US" altLang="en-US" dirty="0"/>
              <a:t>Raster Graphics</a:t>
            </a:r>
            <a:endParaRPr lang="tr-TR" altLang="en-US" dirty="0"/>
          </a:p>
          <a:p>
            <a:pPr lvl="1" eaLnBrk="1" hangingPunct="1">
              <a:lnSpc>
                <a:spcPct val="90000"/>
              </a:lnSpc>
            </a:pPr>
            <a:r>
              <a:rPr lang="en-US" altLang="en-US" dirty="0"/>
              <a:t>Display devices</a:t>
            </a:r>
            <a:endParaRPr lang="tr-TR" altLang="en-US" dirty="0"/>
          </a:p>
          <a:p>
            <a:pPr lvl="1" eaLnBrk="1" hangingPunct="1">
              <a:lnSpc>
                <a:spcPct val="90000"/>
              </a:lnSpc>
            </a:pPr>
            <a:r>
              <a:rPr lang="en-US" altLang="en-US" dirty="0"/>
              <a:t>Color models</a:t>
            </a:r>
          </a:p>
          <a:p>
            <a:pPr eaLnBrk="1" hangingPunct="1">
              <a:lnSpc>
                <a:spcPct val="90000"/>
              </a:lnSpc>
            </a:pPr>
            <a:endParaRPr lang="en-US" altLang="en-US" dirty="0"/>
          </a:p>
        </p:txBody>
      </p:sp>
      <p:grpSp>
        <p:nvGrpSpPr>
          <p:cNvPr id="3" name="Group 9"/>
          <p:cNvGrpSpPr/>
          <p:nvPr/>
        </p:nvGrpSpPr>
        <p:grpSpPr>
          <a:xfrm>
            <a:off x="7630680" y="1658153"/>
            <a:ext cx="3168650" cy="2089150"/>
            <a:chOff x="7630680" y="1268413"/>
            <a:chExt cx="3168650" cy="2089150"/>
          </a:xfrm>
        </p:grpSpPr>
        <p:pic>
          <p:nvPicPr>
            <p:cNvPr id="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30680" y="1268413"/>
              <a:ext cx="1565275" cy="208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34055" y="1268413"/>
              <a:ext cx="1565275" cy="2087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grpSp>
      <p:sp>
        <p:nvSpPr>
          <p:cNvPr id="7" name="Text Box 6"/>
          <p:cNvSpPr txBox="1">
            <a:spLocks noChangeArrowheads="1"/>
          </p:cNvSpPr>
          <p:nvPr/>
        </p:nvSpPr>
        <p:spPr bwMode="auto">
          <a:xfrm>
            <a:off x="7848167" y="3713810"/>
            <a:ext cx="31670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tr-TR" altLang="en-US" sz="1400" b="1" dirty="0"/>
              <a:t>Image composition</a:t>
            </a:r>
            <a:endParaRPr lang="en-US" altLang="en-US" sz="1400" b="1" dirty="0"/>
          </a:p>
        </p:txBody>
      </p:sp>
      <p:pic>
        <p:nvPicPr>
          <p:cNvPr id="8" name="Picture 8" descr="Bush-Arnie-morph"/>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56005" y="4076700"/>
            <a:ext cx="3798887" cy="190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9"/>
          <p:cNvSpPr txBox="1">
            <a:spLocks noChangeArrowheads="1"/>
          </p:cNvSpPr>
          <p:nvPr/>
        </p:nvSpPr>
        <p:spPr bwMode="auto">
          <a:xfrm>
            <a:off x="7271905" y="6092825"/>
            <a:ext cx="36718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tr-TR" altLang="en-US" sz="1400" b="1" dirty="0"/>
              <a:t>Image morphing</a:t>
            </a:r>
            <a:endParaRPr lang="en-US" altLang="en-US" sz="1400" b="1" dirty="0"/>
          </a:p>
        </p:txBody>
      </p:sp>
    </p:spTree>
    <p:extLst>
      <p:ext uri="{BB962C8B-B14F-4D97-AF65-F5344CB8AC3E}">
        <p14:creationId xmlns:p14="http://schemas.microsoft.com/office/powerpoint/2010/main" xmlns="" val="3363676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Basic Graphics System</a:t>
            </a:r>
          </a:p>
        </p:txBody>
      </p:sp>
      <p:sp>
        <p:nvSpPr>
          <p:cNvPr id="17411" name="Rectangle 3"/>
          <p:cNvSpPr>
            <a:spLocks noGrp="1" noChangeArrowheads="1"/>
          </p:cNvSpPr>
          <p:nvPr>
            <p:ph idx="1"/>
          </p:nvPr>
        </p:nvSpPr>
        <p:spPr/>
        <p:txBody>
          <a:bodyPr/>
          <a:lstStyle/>
          <a:p>
            <a:pPr eaLnBrk="1" hangingPunct="1">
              <a:buFontTx/>
              <a:buNone/>
            </a:pPr>
            <a:r>
              <a:rPr lang="en-US"/>
              <a:t> </a:t>
            </a:r>
          </a:p>
        </p:txBody>
      </p:sp>
      <p:sp>
        <p:nvSpPr>
          <p:cNvPr id="17415" name="Text Box 7"/>
          <p:cNvSpPr txBox="1">
            <a:spLocks noChangeArrowheads="1"/>
          </p:cNvSpPr>
          <p:nvPr/>
        </p:nvSpPr>
        <p:spPr bwMode="auto">
          <a:xfrm>
            <a:off x="8229600" y="3962400"/>
            <a:ext cx="1468672" cy="369332"/>
          </a:xfrm>
          <a:prstGeom prst="rect">
            <a:avLst/>
          </a:prstGeom>
          <a:noFill/>
          <a:ln w="12700">
            <a:noFill/>
            <a:miter lim="800000"/>
            <a:headEnd type="none" w="sm" len="sm"/>
            <a:tailEnd type="none" w="sm" len="sm"/>
          </a:ln>
        </p:spPr>
        <p:txBody>
          <a:bodyPr wrap="none" anchorCtr="1">
            <a:spAutoFit/>
          </a:bodyPr>
          <a:lstStyle/>
          <a:p>
            <a:r>
              <a:rPr lang="en-US"/>
              <a:t>Output device</a:t>
            </a:r>
          </a:p>
        </p:txBody>
      </p:sp>
      <p:grpSp>
        <p:nvGrpSpPr>
          <p:cNvPr id="12" name="Group 11"/>
          <p:cNvGrpSpPr/>
          <p:nvPr/>
        </p:nvGrpSpPr>
        <p:grpSpPr>
          <a:xfrm>
            <a:off x="1500680" y="2157331"/>
            <a:ext cx="8798984" cy="3799581"/>
            <a:chOff x="1320800" y="1827551"/>
            <a:chExt cx="8798984" cy="3799581"/>
          </a:xfrm>
        </p:grpSpPr>
        <p:pic>
          <p:nvPicPr>
            <p:cNvPr id="17413" name="Picture 5" descr="ftp://ftp.cs.unm.edu/pub/angel/BOOK/SECOND_EDITION/FIGURES/JPEG/an01f01.jpg"/>
            <p:cNvPicPr>
              <a:picLocks noChangeAspect="1" noChangeArrowheads="1"/>
            </p:cNvPicPr>
            <p:nvPr/>
          </p:nvPicPr>
          <p:blipFill>
            <a:blip r:embed="rId2" cstate="print"/>
            <a:srcRect/>
            <a:stretch>
              <a:fillRect/>
            </a:stretch>
          </p:blipFill>
          <p:spPr bwMode="auto">
            <a:xfrm>
              <a:off x="1625600" y="1827551"/>
              <a:ext cx="8494184" cy="2771775"/>
            </a:xfrm>
            <a:prstGeom prst="rect">
              <a:avLst/>
            </a:prstGeom>
            <a:noFill/>
            <a:ln w="9525">
              <a:noFill/>
              <a:miter lim="800000"/>
              <a:headEnd/>
              <a:tailEnd/>
            </a:ln>
          </p:spPr>
        </p:pic>
        <p:sp>
          <p:nvSpPr>
            <p:cNvPr id="17414" name="Text Box 6"/>
            <p:cNvSpPr txBox="1">
              <a:spLocks noChangeArrowheads="1"/>
            </p:cNvSpPr>
            <p:nvPr/>
          </p:nvSpPr>
          <p:spPr bwMode="auto">
            <a:xfrm>
              <a:off x="1320800" y="4724400"/>
              <a:ext cx="1390124" cy="369332"/>
            </a:xfrm>
            <a:prstGeom prst="rect">
              <a:avLst/>
            </a:prstGeom>
            <a:noFill/>
            <a:ln w="12700">
              <a:noFill/>
              <a:miter lim="800000"/>
              <a:headEnd type="none" w="sm" len="sm"/>
              <a:tailEnd type="none" w="sm" len="sm"/>
            </a:ln>
          </p:spPr>
          <p:txBody>
            <a:bodyPr wrap="none" anchorCtr="1">
              <a:spAutoFit/>
            </a:bodyPr>
            <a:lstStyle/>
            <a:p>
              <a:r>
                <a:rPr lang="en-US"/>
                <a:t>Input devices</a:t>
              </a:r>
            </a:p>
          </p:txBody>
        </p:sp>
        <p:sp>
          <p:nvSpPr>
            <p:cNvPr id="17416" name="Line 9"/>
            <p:cNvSpPr>
              <a:spLocks noChangeShapeType="1"/>
            </p:cNvSpPr>
            <p:nvPr/>
          </p:nvSpPr>
          <p:spPr bwMode="auto">
            <a:xfrm flipV="1">
              <a:off x="6807200" y="3581400"/>
              <a:ext cx="609600" cy="1600200"/>
            </a:xfrm>
            <a:prstGeom prst="line">
              <a:avLst/>
            </a:prstGeom>
            <a:noFill/>
            <a:ln w="12700">
              <a:solidFill>
                <a:schemeClr val="tx1"/>
              </a:solidFill>
              <a:round/>
              <a:headEnd type="none" w="sm" len="sm"/>
              <a:tailEnd type="triangle" w="med" len="med"/>
            </a:ln>
          </p:spPr>
          <p:txBody>
            <a:bodyPr anchor="ctr" anchorCtr="1"/>
            <a:lstStyle/>
            <a:p>
              <a:endParaRPr lang="en-US"/>
            </a:p>
          </p:txBody>
        </p:sp>
        <p:sp>
          <p:nvSpPr>
            <p:cNvPr id="17417" name="Text Box 10"/>
            <p:cNvSpPr txBox="1">
              <a:spLocks noChangeArrowheads="1"/>
            </p:cNvSpPr>
            <p:nvPr/>
          </p:nvSpPr>
          <p:spPr bwMode="auto">
            <a:xfrm>
              <a:off x="4978400" y="5257800"/>
              <a:ext cx="2022541" cy="369332"/>
            </a:xfrm>
            <a:prstGeom prst="rect">
              <a:avLst/>
            </a:prstGeom>
            <a:noFill/>
            <a:ln w="12700">
              <a:noFill/>
              <a:miter lim="800000"/>
              <a:headEnd type="none" w="sm" len="sm"/>
              <a:tailEnd type="none" w="sm" len="sm"/>
            </a:ln>
          </p:spPr>
          <p:txBody>
            <a:bodyPr wrap="none" anchorCtr="1">
              <a:spAutoFit/>
            </a:bodyPr>
            <a:lstStyle/>
            <a:p>
              <a:r>
                <a:rPr lang="en-US"/>
                <a:t>Image formed in FB</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pipeline architecture</a:t>
            </a:r>
            <a:endParaRPr lang="en-US" dirty="0"/>
          </a:p>
        </p:txBody>
      </p:sp>
      <p:pic>
        <p:nvPicPr>
          <p:cNvPr id="4" name="Picture 2" descr="The graphics pipeline in OpenGL consists of these 5 steps, in the new... |  Download Scientific Diagram"/>
          <p:cNvPicPr>
            <a:picLocks noGrp="1" noChangeAspect="1" noChangeArrowheads="1"/>
          </p:cNvPicPr>
          <p:nvPr>
            <p:ph idx="1"/>
          </p:nvPr>
        </p:nvPicPr>
        <p:blipFill>
          <a:blip r:embed="rId2" cstate="print"/>
          <a:srcRect/>
          <a:stretch>
            <a:fillRect/>
          </a:stretch>
        </p:blipFill>
        <p:spPr bwMode="auto">
          <a:xfrm>
            <a:off x="1405720" y="1951631"/>
            <a:ext cx="9594376" cy="352112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0070C0"/>
                </a:solidFill>
              </a:rPr>
              <a:t>2D Graphics Pipeline</a:t>
            </a:r>
            <a:endParaRPr lang="en-US" b="1" dirty="0">
              <a:solidFill>
                <a:srgbClr val="0070C0"/>
              </a:solidFill>
            </a:endParaRPr>
          </a:p>
        </p:txBody>
      </p:sp>
      <p:sp>
        <p:nvSpPr>
          <p:cNvPr id="5" name="Rectangle 54"/>
          <p:cNvSpPr>
            <a:spLocks noChangeArrowheads="1"/>
          </p:cNvSpPr>
          <p:nvPr/>
        </p:nvSpPr>
        <p:spPr bwMode="auto">
          <a:xfrm>
            <a:off x="1838325" y="2438400"/>
            <a:ext cx="9144000" cy="3733800"/>
          </a:xfrm>
          <a:prstGeom prst="rect">
            <a:avLst/>
          </a:prstGeom>
          <a:solidFill>
            <a:srgbClr val="00CCFF"/>
          </a:solidFill>
          <a:ln w="9525">
            <a:noFill/>
            <a:miter lim="800000"/>
            <a:headEnd/>
            <a:tailEnd/>
          </a:ln>
          <a:effectLst/>
        </p:spPr>
        <p:txBody>
          <a:bodyPr wrap="none" anchor="ctr"/>
          <a:lstStyle/>
          <a:p>
            <a:pPr eaLnBrk="1" hangingPunct="1"/>
            <a:endParaRPr lang="en-US"/>
          </a:p>
        </p:txBody>
      </p:sp>
      <p:sp>
        <p:nvSpPr>
          <p:cNvPr id="6" name="Rectangle 58"/>
          <p:cNvSpPr>
            <a:spLocks noChangeArrowheads="1"/>
          </p:cNvSpPr>
          <p:nvPr/>
        </p:nvSpPr>
        <p:spPr bwMode="auto">
          <a:xfrm>
            <a:off x="8620125" y="2667000"/>
            <a:ext cx="1828800" cy="1447800"/>
          </a:xfrm>
          <a:prstGeom prst="rect">
            <a:avLst/>
          </a:prstGeom>
          <a:solidFill>
            <a:srgbClr val="FFFF00"/>
          </a:solidFill>
          <a:ln w="9525">
            <a:noFill/>
            <a:miter lim="800000"/>
            <a:headEnd/>
            <a:tailEnd/>
          </a:ln>
          <a:effectLst/>
        </p:spPr>
        <p:txBody>
          <a:bodyPr wrap="none" anchor="ctr"/>
          <a:lstStyle/>
          <a:p>
            <a:pPr eaLnBrk="1" hangingPunct="1"/>
            <a:endParaRPr lang="en-US"/>
          </a:p>
        </p:txBody>
      </p:sp>
      <p:sp>
        <p:nvSpPr>
          <p:cNvPr id="7" name="Rectangle 57"/>
          <p:cNvSpPr>
            <a:spLocks noChangeArrowheads="1"/>
          </p:cNvSpPr>
          <p:nvPr/>
        </p:nvSpPr>
        <p:spPr bwMode="auto">
          <a:xfrm>
            <a:off x="4962525" y="4953000"/>
            <a:ext cx="2971800" cy="1066800"/>
          </a:xfrm>
          <a:prstGeom prst="rect">
            <a:avLst/>
          </a:prstGeom>
          <a:solidFill>
            <a:srgbClr val="FFFF00"/>
          </a:solidFill>
          <a:ln w="9525">
            <a:noFill/>
            <a:miter lim="800000"/>
            <a:headEnd/>
            <a:tailEnd/>
          </a:ln>
          <a:effectLst/>
        </p:spPr>
        <p:txBody>
          <a:bodyPr wrap="none" anchor="ctr"/>
          <a:lstStyle/>
          <a:p>
            <a:pPr eaLnBrk="1" hangingPunct="1"/>
            <a:endParaRPr lang="en-US"/>
          </a:p>
        </p:txBody>
      </p:sp>
      <p:sp>
        <p:nvSpPr>
          <p:cNvPr id="8" name="Rectangle 56"/>
          <p:cNvSpPr>
            <a:spLocks noChangeArrowheads="1"/>
          </p:cNvSpPr>
          <p:nvPr/>
        </p:nvSpPr>
        <p:spPr bwMode="auto">
          <a:xfrm>
            <a:off x="4810125" y="2590800"/>
            <a:ext cx="1828800" cy="1447800"/>
          </a:xfrm>
          <a:prstGeom prst="rect">
            <a:avLst/>
          </a:prstGeom>
          <a:solidFill>
            <a:srgbClr val="FFFF00"/>
          </a:solidFill>
          <a:ln w="9525">
            <a:noFill/>
            <a:miter lim="800000"/>
            <a:headEnd/>
            <a:tailEnd/>
          </a:ln>
          <a:effectLst/>
        </p:spPr>
        <p:txBody>
          <a:bodyPr wrap="none" anchor="ctr"/>
          <a:lstStyle/>
          <a:p>
            <a:pPr eaLnBrk="1" hangingPunct="1"/>
            <a:endParaRPr lang="en-US"/>
          </a:p>
        </p:txBody>
      </p:sp>
      <p:grpSp>
        <p:nvGrpSpPr>
          <p:cNvPr id="3" name="Group 45"/>
          <p:cNvGrpSpPr>
            <a:grpSpLocks/>
          </p:cNvGrpSpPr>
          <p:nvPr/>
        </p:nvGrpSpPr>
        <p:grpSpPr bwMode="auto">
          <a:xfrm>
            <a:off x="2219325" y="2590800"/>
            <a:ext cx="2209800" cy="1752600"/>
            <a:chOff x="240" y="1728"/>
            <a:chExt cx="1392" cy="1104"/>
          </a:xfrm>
        </p:grpSpPr>
        <p:sp>
          <p:nvSpPr>
            <p:cNvPr id="11" name="Oval 4"/>
            <p:cNvSpPr>
              <a:spLocks noChangeArrowheads="1"/>
            </p:cNvSpPr>
            <p:nvPr/>
          </p:nvSpPr>
          <p:spPr bwMode="auto">
            <a:xfrm>
              <a:off x="240" y="1728"/>
              <a:ext cx="1344" cy="1104"/>
            </a:xfrm>
            <a:prstGeom prst="ellipse">
              <a:avLst/>
            </a:prstGeom>
            <a:noFill/>
            <a:ln w="9525">
              <a:solidFill>
                <a:schemeClr val="tx1"/>
              </a:solidFill>
              <a:miter lim="800000"/>
              <a:headEnd/>
              <a:tailEnd/>
            </a:ln>
            <a:effectLst/>
          </p:spPr>
          <p:txBody>
            <a:bodyPr wrap="none" anchor="ctr"/>
            <a:lstStyle/>
            <a:p>
              <a:pPr eaLnBrk="1" hangingPunct="1"/>
              <a:endParaRPr lang="en-US"/>
            </a:p>
          </p:txBody>
        </p:sp>
        <p:sp>
          <p:nvSpPr>
            <p:cNvPr id="12" name="Text Box 6"/>
            <p:cNvSpPr txBox="1">
              <a:spLocks noChangeArrowheads="1"/>
            </p:cNvSpPr>
            <p:nvPr/>
          </p:nvSpPr>
          <p:spPr bwMode="auto">
            <a:xfrm>
              <a:off x="278" y="2099"/>
              <a:ext cx="1354" cy="366"/>
            </a:xfrm>
            <a:prstGeom prst="rect">
              <a:avLst/>
            </a:prstGeom>
            <a:noFill/>
            <a:ln w="9525">
              <a:noFill/>
              <a:miter lim="800000"/>
              <a:headEnd/>
              <a:tailEnd/>
            </a:ln>
            <a:effectLst/>
          </p:spPr>
          <p:txBody>
            <a:bodyPr wrap="none">
              <a:spAutoFit/>
            </a:bodyPr>
            <a:lstStyle/>
            <a:p>
              <a:pPr eaLnBrk="1" hangingPunct="1"/>
              <a:r>
                <a:rPr lang="en-US" altLang="en-US" sz="1600" b="1">
                  <a:latin typeface="Tahoma" pitchFamily="34" charset="0"/>
                </a:rPr>
                <a:t>          Object </a:t>
              </a:r>
            </a:p>
            <a:p>
              <a:pPr eaLnBrk="1" hangingPunct="1"/>
              <a:r>
                <a:rPr lang="en-US" altLang="en-US" sz="1600" b="1">
                  <a:latin typeface="Tahoma" pitchFamily="34" charset="0"/>
                </a:rPr>
                <a:t>World Coordinates</a:t>
              </a:r>
              <a:r>
                <a:rPr lang="en-US" altLang="en-US" sz="1600">
                  <a:latin typeface="Tahoma" pitchFamily="34" charset="0"/>
                </a:rPr>
                <a:t> </a:t>
              </a:r>
            </a:p>
          </p:txBody>
        </p:sp>
      </p:grpSp>
      <p:grpSp>
        <p:nvGrpSpPr>
          <p:cNvPr id="4" name="Group 47"/>
          <p:cNvGrpSpPr>
            <a:grpSpLocks/>
          </p:cNvGrpSpPr>
          <p:nvPr/>
        </p:nvGrpSpPr>
        <p:grpSpPr bwMode="auto">
          <a:xfrm>
            <a:off x="6562725" y="2895600"/>
            <a:ext cx="1524000" cy="914400"/>
            <a:chOff x="2976" y="1920"/>
            <a:chExt cx="960" cy="576"/>
          </a:xfrm>
        </p:grpSpPr>
        <p:sp>
          <p:nvSpPr>
            <p:cNvPr id="14" name="Line 11"/>
            <p:cNvSpPr>
              <a:spLocks noChangeShapeType="1"/>
            </p:cNvSpPr>
            <p:nvPr/>
          </p:nvSpPr>
          <p:spPr bwMode="auto">
            <a:xfrm>
              <a:off x="2976" y="2304"/>
              <a:ext cx="240" cy="0"/>
            </a:xfrm>
            <a:prstGeom prst="line">
              <a:avLst/>
            </a:prstGeom>
            <a:noFill/>
            <a:ln w="9525">
              <a:solidFill>
                <a:schemeClr val="tx1"/>
              </a:solidFill>
              <a:miter lim="800000"/>
              <a:headEnd/>
              <a:tailEnd type="triangle" w="med" len="med"/>
            </a:ln>
            <a:effectLst/>
          </p:spPr>
          <p:txBody>
            <a:bodyPr wrap="none"/>
            <a:lstStyle/>
            <a:p>
              <a:endParaRPr lang="en-US"/>
            </a:p>
          </p:txBody>
        </p:sp>
        <p:sp>
          <p:nvSpPr>
            <p:cNvPr id="15" name="Text Box 12"/>
            <p:cNvSpPr txBox="1">
              <a:spLocks noChangeArrowheads="1"/>
            </p:cNvSpPr>
            <p:nvPr/>
          </p:nvSpPr>
          <p:spPr bwMode="auto">
            <a:xfrm>
              <a:off x="3311" y="2064"/>
              <a:ext cx="577" cy="366"/>
            </a:xfrm>
            <a:prstGeom prst="rect">
              <a:avLst/>
            </a:prstGeom>
            <a:noFill/>
            <a:ln w="9525">
              <a:noFill/>
              <a:miter lim="800000"/>
              <a:headEnd/>
              <a:tailEnd/>
            </a:ln>
            <a:effectLst/>
          </p:spPr>
          <p:txBody>
            <a:bodyPr wrap="none">
              <a:spAutoFit/>
            </a:bodyPr>
            <a:lstStyle/>
            <a:p>
              <a:pPr eaLnBrk="1" hangingPunct="1"/>
              <a:r>
                <a:rPr lang="en-US" altLang="en-US" sz="1600" b="1">
                  <a:latin typeface="Tahoma" pitchFamily="34" charset="0"/>
                </a:rPr>
                <a:t>Object </a:t>
              </a:r>
            </a:p>
            <a:p>
              <a:pPr eaLnBrk="1" hangingPunct="1"/>
              <a:r>
                <a:rPr lang="en-US" altLang="en-US" sz="1600" b="1">
                  <a:latin typeface="Tahoma" pitchFamily="34" charset="0"/>
                </a:rPr>
                <a:t>subset</a:t>
              </a:r>
            </a:p>
          </p:txBody>
        </p:sp>
        <p:sp>
          <p:nvSpPr>
            <p:cNvPr id="16" name="Line 14"/>
            <p:cNvSpPr>
              <a:spLocks noChangeShapeType="1"/>
            </p:cNvSpPr>
            <p:nvPr/>
          </p:nvSpPr>
          <p:spPr bwMode="auto">
            <a:xfrm flipV="1">
              <a:off x="3168" y="1920"/>
              <a:ext cx="288" cy="576"/>
            </a:xfrm>
            <a:prstGeom prst="line">
              <a:avLst/>
            </a:prstGeom>
            <a:noFill/>
            <a:ln w="9525">
              <a:solidFill>
                <a:schemeClr val="tx1"/>
              </a:solidFill>
              <a:miter lim="800000"/>
              <a:headEnd/>
              <a:tailEnd/>
            </a:ln>
            <a:effectLst/>
          </p:spPr>
          <p:txBody>
            <a:bodyPr wrap="none"/>
            <a:lstStyle/>
            <a:p>
              <a:endParaRPr lang="en-US"/>
            </a:p>
          </p:txBody>
        </p:sp>
        <p:sp>
          <p:nvSpPr>
            <p:cNvPr id="17" name="Line 15"/>
            <p:cNvSpPr>
              <a:spLocks noChangeShapeType="1"/>
            </p:cNvSpPr>
            <p:nvPr/>
          </p:nvSpPr>
          <p:spPr bwMode="auto">
            <a:xfrm flipV="1">
              <a:off x="3168" y="2400"/>
              <a:ext cx="768" cy="96"/>
            </a:xfrm>
            <a:prstGeom prst="line">
              <a:avLst/>
            </a:prstGeom>
            <a:noFill/>
            <a:ln w="9525">
              <a:solidFill>
                <a:schemeClr val="tx1"/>
              </a:solidFill>
              <a:miter lim="800000"/>
              <a:headEnd/>
              <a:tailEnd/>
            </a:ln>
            <a:effectLst/>
          </p:spPr>
          <p:txBody>
            <a:bodyPr wrap="none"/>
            <a:lstStyle/>
            <a:p>
              <a:endParaRPr lang="en-US"/>
            </a:p>
          </p:txBody>
        </p:sp>
        <p:sp>
          <p:nvSpPr>
            <p:cNvPr id="18" name="Freeform 17"/>
            <p:cNvSpPr>
              <a:spLocks/>
            </p:cNvSpPr>
            <p:nvPr/>
          </p:nvSpPr>
          <p:spPr bwMode="auto">
            <a:xfrm>
              <a:off x="3456" y="1920"/>
              <a:ext cx="480" cy="480"/>
            </a:xfrm>
            <a:custGeom>
              <a:avLst/>
              <a:gdLst>
                <a:gd name="T0" fmla="*/ 0 w 480"/>
                <a:gd name="T1" fmla="*/ 0 h 480"/>
                <a:gd name="T2" fmla="*/ 240 w 480"/>
                <a:gd name="T3" fmla="*/ 48 h 480"/>
                <a:gd name="T4" fmla="*/ 432 w 480"/>
                <a:gd name="T5" fmla="*/ 240 h 480"/>
                <a:gd name="T6" fmla="*/ 480 w 480"/>
                <a:gd name="T7" fmla="*/ 48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0" h="480">
                  <a:moveTo>
                    <a:pt x="0" y="0"/>
                  </a:moveTo>
                  <a:cubicBezTo>
                    <a:pt x="84" y="4"/>
                    <a:pt x="168" y="8"/>
                    <a:pt x="240" y="48"/>
                  </a:cubicBezTo>
                  <a:cubicBezTo>
                    <a:pt x="312" y="88"/>
                    <a:pt x="392" y="168"/>
                    <a:pt x="432" y="240"/>
                  </a:cubicBezTo>
                  <a:cubicBezTo>
                    <a:pt x="472" y="312"/>
                    <a:pt x="472" y="440"/>
                    <a:pt x="480" y="480"/>
                  </a:cubicBezTo>
                </a:path>
              </a:pathLst>
            </a:custGeom>
            <a:noFill/>
            <a:ln w="9525" cap="flat" cmpd="sng">
              <a:solidFill>
                <a:schemeClr val="tx1"/>
              </a:solidFill>
              <a:prstDash val="solid"/>
              <a:miter lim="800000"/>
              <a:headEnd type="none" w="med" len="med"/>
              <a:tailEnd type="none" w="med" len="med"/>
            </a:ln>
            <a:effectLst/>
          </p:spPr>
          <p:txBody>
            <a:bodyPr wrap="none"/>
            <a:lstStyle/>
            <a:p>
              <a:endParaRPr lang="en-US"/>
            </a:p>
          </p:txBody>
        </p:sp>
      </p:grpSp>
      <p:grpSp>
        <p:nvGrpSpPr>
          <p:cNvPr id="9" name="Group 48"/>
          <p:cNvGrpSpPr>
            <a:grpSpLocks/>
          </p:cNvGrpSpPr>
          <p:nvPr/>
        </p:nvGrpSpPr>
        <p:grpSpPr bwMode="auto">
          <a:xfrm>
            <a:off x="8162925" y="3048000"/>
            <a:ext cx="1981200" cy="835025"/>
            <a:chOff x="3984" y="2016"/>
            <a:chExt cx="1248" cy="526"/>
          </a:xfrm>
        </p:grpSpPr>
        <p:sp>
          <p:nvSpPr>
            <p:cNvPr id="20" name="Line 18"/>
            <p:cNvSpPr>
              <a:spLocks noChangeShapeType="1"/>
            </p:cNvSpPr>
            <p:nvPr/>
          </p:nvSpPr>
          <p:spPr bwMode="auto">
            <a:xfrm>
              <a:off x="3984" y="2304"/>
              <a:ext cx="336" cy="0"/>
            </a:xfrm>
            <a:prstGeom prst="line">
              <a:avLst/>
            </a:prstGeom>
            <a:noFill/>
            <a:ln w="9525">
              <a:solidFill>
                <a:schemeClr val="tx1"/>
              </a:solidFill>
              <a:miter lim="800000"/>
              <a:headEnd/>
              <a:tailEnd type="triangle" w="med" len="med"/>
            </a:ln>
            <a:effectLst/>
          </p:spPr>
          <p:txBody>
            <a:bodyPr wrap="none"/>
            <a:lstStyle/>
            <a:p>
              <a:endParaRPr lang="en-US"/>
            </a:p>
          </p:txBody>
        </p:sp>
        <p:sp>
          <p:nvSpPr>
            <p:cNvPr id="21" name="Text Box 19"/>
            <p:cNvSpPr txBox="1">
              <a:spLocks noChangeArrowheads="1"/>
            </p:cNvSpPr>
            <p:nvPr/>
          </p:nvSpPr>
          <p:spPr bwMode="auto">
            <a:xfrm>
              <a:off x="4393" y="2016"/>
              <a:ext cx="839" cy="526"/>
            </a:xfrm>
            <a:prstGeom prst="rect">
              <a:avLst/>
            </a:prstGeom>
            <a:noFill/>
            <a:ln w="9525">
              <a:solidFill>
                <a:srgbClr val="000000"/>
              </a:solidFill>
              <a:miter lim="800000"/>
              <a:headEnd/>
              <a:tailEnd/>
            </a:ln>
            <a:effectLst/>
          </p:spPr>
          <p:txBody>
            <a:bodyPr wrap="none">
              <a:spAutoFit/>
            </a:bodyPr>
            <a:lstStyle/>
            <a:p>
              <a:pPr eaLnBrk="1" hangingPunct="1"/>
              <a:r>
                <a:rPr lang="en-US" altLang="en-US" sz="1600" b="1">
                  <a:latin typeface="Tahoma" pitchFamily="34" charset="0"/>
                </a:rPr>
                <a:t>window to </a:t>
              </a:r>
            </a:p>
            <a:p>
              <a:pPr eaLnBrk="1" hangingPunct="1"/>
              <a:r>
                <a:rPr lang="en-US" altLang="en-US" sz="1600" b="1">
                  <a:latin typeface="Tahoma" pitchFamily="34" charset="0"/>
                </a:rPr>
                <a:t>viewport </a:t>
              </a:r>
            </a:p>
            <a:p>
              <a:pPr eaLnBrk="1" hangingPunct="1"/>
              <a:r>
                <a:rPr lang="en-US" altLang="en-US" sz="1600" b="1">
                  <a:latin typeface="Tahoma" pitchFamily="34" charset="0"/>
                </a:rPr>
                <a:t>mapping</a:t>
              </a:r>
            </a:p>
          </p:txBody>
        </p:sp>
      </p:grpSp>
      <p:grpSp>
        <p:nvGrpSpPr>
          <p:cNvPr id="10" name="Group 49"/>
          <p:cNvGrpSpPr>
            <a:grpSpLocks/>
          </p:cNvGrpSpPr>
          <p:nvPr/>
        </p:nvGrpSpPr>
        <p:grpSpPr bwMode="auto">
          <a:xfrm>
            <a:off x="8391525" y="3886200"/>
            <a:ext cx="2151063" cy="1905000"/>
            <a:chOff x="4128" y="2544"/>
            <a:chExt cx="1355" cy="1200"/>
          </a:xfrm>
        </p:grpSpPr>
        <p:sp>
          <p:nvSpPr>
            <p:cNvPr id="23" name="Line 20"/>
            <p:cNvSpPr>
              <a:spLocks noChangeShapeType="1"/>
            </p:cNvSpPr>
            <p:nvPr/>
          </p:nvSpPr>
          <p:spPr bwMode="auto">
            <a:xfrm>
              <a:off x="4848" y="2544"/>
              <a:ext cx="0" cy="768"/>
            </a:xfrm>
            <a:prstGeom prst="line">
              <a:avLst/>
            </a:prstGeom>
            <a:noFill/>
            <a:ln w="9525">
              <a:solidFill>
                <a:schemeClr val="tx1"/>
              </a:solidFill>
              <a:miter lim="800000"/>
              <a:headEnd/>
              <a:tailEnd type="triangle" w="med" len="med"/>
            </a:ln>
            <a:effectLst/>
          </p:spPr>
          <p:txBody>
            <a:bodyPr wrap="none"/>
            <a:lstStyle/>
            <a:p>
              <a:endParaRPr lang="en-US"/>
            </a:p>
          </p:txBody>
        </p:sp>
        <p:sp>
          <p:nvSpPr>
            <p:cNvPr id="24" name="Text Box 21"/>
            <p:cNvSpPr txBox="1">
              <a:spLocks noChangeArrowheads="1"/>
            </p:cNvSpPr>
            <p:nvPr/>
          </p:nvSpPr>
          <p:spPr bwMode="auto">
            <a:xfrm>
              <a:off x="4128" y="3372"/>
              <a:ext cx="1355" cy="372"/>
            </a:xfrm>
            <a:prstGeom prst="rect">
              <a:avLst/>
            </a:prstGeom>
            <a:noFill/>
            <a:ln w="9525">
              <a:solidFill>
                <a:srgbClr val="000000"/>
              </a:solidFill>
              <a:miter lim="800000"/>
              <a:headEnd/>
              <a:tailEnd/>
            </a:ln>
            <a:effectLst/>
          </p:spPr>
          <p:txBody>
            <a:bodyPr wrap="none">
              <a:spAutoFit/>
            </a:bodyPr>
            <a:lstStyle/>
            <a:p>
              <a:pPr eaLnBrk="1" hangingPunct="1"/>
              <a:r>
                <a:rPr lang="en-US" altLang="en-US" sz="1600">
                  <a:latin typeface="Tahoma" pitchFamily="34" charset="0"/>
                </a:rPr>
                <a:t>         </a:t>
              </a:r>
              <a:r>
                <a:rPr lang="en-US" altLang="en-US" sz="1600" b="1">
                  <a:latin typeface="Tahoma" pitchFamily="34" charset="0"/>
                </a:rPr>
                <a:t>Object</a:t>
              </a:r>
            </a:p>
            <a:p>
              <a:pPr eaLnBrk="1" hangingPunct="1"/>
              <a:r>
                <a:rPr lang="en-US" altLang="en-US" sz="1600" b="1">
                  <a:latin typeface="Tahoma" pitchFamily="34" charset="0"/>
                </a:rPr>
                <a:t>Screen coordinates</a:t>
              </a:r>
            </a:p>
          </p:txBody>
        </p:sp>
      </p:grpSp>
      <p:grpSp>
        <p:nvGrpSpPr>
          <p:cNvPr id="13" name="Group 50"/>
          <p:cNvGrpSpPr>
            <a:grpSpLocks/>
          </p:cNvGrpSpPr>
          <p:nvPr/>
        </p:nvGrpSpPr>
        <p:grpSpPr bwMode="auto">
          <a:xfrm>
            <a:off x="6181725" y="5334000"/>
            <a:ext cx="2209800" cy="346075"/>
            <a:chOff x="2736" y="3456"/>
            <a:chExt cx="1392" cy="218"/>
          </a:xfrm>
        </p:grpSpPr>
        <p:sp>
          <p:nvSpPr>
            <p:cNvPr id="26" name="Line 22"/>
            <p:cNvSpPr>
              <a:spLocks noChangeShapeType="1"/>
            </p:cNvSpPr>
            <p:nvPr/>
          </p:nvSpPr>
          <p:spPr bwMode="auto">
            <a:xfrm flipH="1" flipV="1">
              <a:off x="3744" y="3552"/>
              <a:ext cx="384" cy="0"/>
            </a:xfrm>
            <a:prstGeom prst="line">
              <a:avLst/>
            </a:prstGeom>
            <a:noFill/>
            <a:ln w="9525">
              <a:solidFill>
                <a:schemeClr val="tx1"/>
              </a:solidFill>
              <a:miter lim="800000"/>
              <a:headEnd/>
              <a:tailEnd type="triangle" w="med" len="med"/>
            </a:ln>
            <a:effectLst/>
          </p:spPr>
          <p:txBody>
            <a:bodyPr wrap="none"/>
            <a:lstStyle/>
            <a:p>
              <a:endParaRPr lang="en-US"/>
            </a:p>
          </p:txBody>
        </p:sp>
        <p:sp>
          <p:nvSpPr>
            <p:cNvPr id="27" name="Text Box 23"/>
            <p:cNvSpPr txBox="1">
              <a:spLocks noChangeArrowheads="1"/>
            </p:cNvSpPr>
            <p:nvPr/>
          </p:nvSpPr>
          <p:spPr bwMode="auto">
            <a:xfrm>
              <a:off x="2736" y="3456"/>
              <a:ext cx="979" cy="218"/>
            </a:xfrm>
            <a:prstGeom prst="rect">
              <a:avLst/>
            </a:prstGeom>
            <a:noFill/>
            <a:ln w="9525">
              <a:solidFill>
                <a:srgbClr val="000000"/>
              </a:solidFill>
              <a:miter lim="800000"/>
              <a:headEnd/>
              <a:tailEnd/>
            </a:ln>
            <a:effectLst/>
          </p:spPr>
          <p:txBody>
            <a:bodyPr wrap="none">
              <a:spAutoFit/>
            </a:bodyPr>
            <a:lstStyle/>
            <a:p>
              <a:pPr eaLnBrk="1" hangingPunct="1"/>
              <a:r>
                <a:rPr lang="en-US" altLang="en-US" sz="1600" b="1" dirty="0">
                  <a:latin typeface="Tahoma" pitchFamily="34" charset="0"/>
                </a:rPr>
                <a:t>Rasterization</a:t>
              </a:r>
            </a:p>
          </p:txBody>
        </p:sp>
      </p:grpSp>
      <p:grpSp>
        <p:nvGrpSpPr>
          <p:cNvPr id="19" name="Group 34"/>
          <p:cNvGrpSpPr>
            <a:grpSpLocks/>
          </p:cNvGrpSpPr>
          <p:nvPr/>
        </p:nvGrpSpPr>
        <p:grpSpPr bwMode="auto">
          <a:xfrm>
            <a:off x="5114925" y="5105400"/>
            <a:ext cx="914400" cy="762000"/>
            <a:chOff x="2064" y="3312"/>
            <a:chExt cx="576" cy="480"/>
          </a:xfrm>
        </p:grpSpPr>
        <p:sp>
          <p:nvSpPr>
            <p:cNvPr id="29" name="Rectangle 24"/>
            <p:cNvSpPr>
              <a:spLocks noChangeArrowheads="1"/>
            </p:cNvSpPr>
            <p:nvPr/>
          </p:nvSpPr>
          <p:spPr bwMode="auto">
            <a:xfrm>
              <a:off x="2064" y="3312"/>
              <a:ext cx="576" cy="480"/>
            </a:xfrm>
            <a:prstGeom prst="rect">
              <a:avLst/>
            </a:prstGeom>
            <a:noFill/>
            <a:ln w="9525">
              <a:solidFill>
                <a:schemeClr val="tx1"/>
              </a:solidFill>
              <a:miter lim="800000"/>
              <a:headEnd/>
              <a:tailEnd/>
            </a:ln>
            <a:effectLst/>
          </p:spPr>
          <p:txBody>
            <a:bodyPr wrap="none" anchor="ctr"/>
            <a:lstStyle/>
            <a:p>
              <a:pPr eaLnBrk="1" hangingPunct="1"/>
              <a:endParaRPr lang="en-US"/>
            </a:p>
          </p:txBody>
        </p:sp>
        <p:sp>
          <p:nvSpPr>
            <p:cNvPr id="30" name="Line 25"/>
            <p:cNvSpPr>
              <a:spLocks noChangeShapeType="1"/>
            </p:cNvSpPr>
            <p:nvPr/>
          </p:nvSpPr>
          <p:spPr bwMode="auto">
            <a:xfrm>
              <a:off x="2064" y="3408"/>
              <a:ext cx="576" cy="0"/>
            </a:xfrm>
            <a:prstGeom prst="line">
              <a:avLst/>
            </a:prstGeom>
            <a:noFill/>
            <a:ln w="9525">
              <a:solidFill>
                <a:schemeClr val="tx1"/>
              </a:solidFill>
              <a:miter lim="800000"/>
              <a:headEnd/>
              <a:tailEnd/>
            </a:ln>
            <a:effectLst/>
          </p:spPr>
          <p:txBody>
            <a:bodyPr wrap="none"/>
            <a:lstStyle/>
            <a:p>
              <a:endParaRPr lang="en-US"/>
            </a:p>
          </p:txBody>
        </p:sp>
        <p:sp>
          <p:nvSpPr>
            <p:cNvPr id="31" name="Line 26"/>
            <p:cNvSpPr>
              <a:spLocks noChangeShapeType="1"/>
            </p:cNvSpPr>
            <p:nvPr/>
          </p:nvSpPr>
          <p:spPr bwMode="auto">
            <a:xfrm>
              <a:off x="2064" y="3504"/>
              <a:ext cx="576" cy="0"/>
            </a:xfrm>
            <a:prstGeom prst="line">
              <a:avLst/>
            </a:prstGeom>
            <a:noFill/>
            <a:ln w="9525">
              <a:solidFill>
                <a:schemeClr val="tx1"/>
              </a:solidFill>
              <a:miter lim="800000"/>
              <a:headEnd/>
              <a:tailEnd/>
            </a:ln>
            <a:effectLst/>
          </p:spPr>
          <p:txBody>
            <a:bodyPr wrap="none"/>
            <a:lstStyle/>
            <a:p>
              <a:endParaRPr lang="en-US"/>
            </a:p>
          </p:txBody>
        </p:sp>
        <p:sp>
          <p:nvSpPr>
            <p:cNvPr id="32" name="Line 27"/>
            <p:cNvSpPr>
              <a:spLocks noChangeShapeType="1"/>
            </p:cNvSpPr>
            <p:nvPr/>
          </p:nvSpPr>
          <p:spPr bwMode="auto">
            <a:xfrm>
              <a:off x="2064" y="3600"/>
              <a:ext cx="576" cy="0"/>
            </a:xfrm>
            <a:prstGeom prst="line">
              <a:avLst/>
            </a:prstGeom>
            <a:noFill/>
            <a:ln w="9525">
              <a:solidFill>
                <a:schemeClr val="tx1"/>
              </a:solidFill>
              <a:miter lim="800000"/>
              <a:headEnd/>
              <a:tailEnd/>
            </a:ln>
            <a:effectLst/>
          </p:spPr>
          <p:txBody>
            <a:bodyPr wrap="none"/>
            <a:lstStyle/>
            <a:p>
              <a:endParaRPr lang="en-US"/>
            </a:p>
          </p:txBody>
        </p:sp>
        <p:sp>
          <p:nvSpPr>
            <p:cNvPr id="33" name="Line 28"/>
            <p:cNvSpPr>
              <a:spLocks noChangeShapeType="1"/>
            </p:cNvSpPr>
            <p:nvPr/>
          </p:nvSpPr>
          <p:spPr bwMode="auto">
            <a:xfrm>
              <a:off x="2064" y="3696"/>
              <a:ext cx="576" cy="0"/>
            </a:xfrm>
            <a:prstGeom prst="line">
              <a:avLst/>
            </a:prstGeom>
            <a:noFill/>
            <a:ln w="9525">
              <a:solidFill>
                <a:schemeClr val="tx1"/>
              </a:solidFill>
              <a:miter lim="800000"/>
              <a:headEnd/>
              <a:tailEnd/>
            </a:ln>
            <a:effectLst/>
          </p:spPr>
          <p:txBody>
            <a:bodyPr wrap="none"/>
            <a:lstStyle/>
            <a:p>
              <a:endParaRPr lang="en-US"/>
            </a:p>
          </p:txBody>
        </p:sp>
        <p:sp>
          <p:nvSpPr>
            <p:cNvPr id="34" name="Line 29"/>
            <p:cNvSpPr>
              <a:spLocks noChangeShapeType="1"/>
            </p:cNvSpPr>
            <p:nvPr/>
          </p:nvSpPr>
          <p:spPr bwMode="auto">
            <a:xfrm>
              <a:off x="2160" y="3312"/>
              <a:ext cx="0" cy="480"/>
            </a:xfrm>
            <a:prstGeom prst="line">
              <a:avLst/>
            </a:prstGeom>
            <a:noFill/>
            <a:ln w="9525">
              <a:solidFill>
                <a:schemeClr val="tx1"/>
              </a:solidFill>
              <a:miter lim="800000"/>
              <a:headEnd/>
              <a:tailEnd/>
            </a:ln>
            <a:effectLst/>
          </p:spPr>
          <p:txBody>
            <a:bodyPr wrap="none"/>
            <a:lstStyle/>
            <a:p>
              <a:endParaRPr lang="en-US"/>
            </a:p>
          </p:txBody>
        </p:sp>
        <p:sp>
          <p:nvSpPr>
            <p:cNvPr id="35" name="Line 30"/>
            <p:cNvSpPr>
              <a:spLocks noChangeShapeType="1"/>
            </p:cNvSpPr>
            <p:nvPr/>
          </p:nvSpPr>
          <p:spPr bwMode="auto">
            <a:xfrm>
              <a:off x="2256" y="3312"/>
              <a:ext cx="0" cy="480"/>
            </a:xfrm>
            <a:prstGeom prst="line">
              <a:avLst/>
            </a:prstGeom>
            <a:noFill/>
            <a:ln w="9525">
              <a:solidFill>
                <a:schemeClr val="tx1"/>
              </a:solidFill>
              <a:miter lim="800000"/>
              <a:headEnd/>
              <a:tailEnd/>
            </a:ln>
            <a:effectLst/>
          </p:spPr>
          <p:txBody>
            <a:bodyPr wrap="none"/>
            <a:lstStyle/>
            <a:p>
              <a:endParaRPr lang="en-US"/>
            </a:p>
          </p:txBody>
        </p:sp>
        <p:sp>
          <p:nvSpPr>
            <p:cNvPr id="36" name="Line 31"/>
            <p:cNvSpPr>
              <a:spLocks noChangeShapeType="1"/>
            </p:cNvSpPr>
            <p:nvPr/>
          </p:nvSpPr>
          <p:spPr bwMode="auto">
            <a:xfrm>
              <a:off x="2352" y="3312"/>
              <a:ext cx="0" cy="480"/>
            </a:xfrm>
            <a:prstGeom prst="line">
              <a:avLst/>
            </a:prstGeom>
            <a:noFill/>
            <a:ln w="9525">
              <a:solidFill>
                <a:schemeClr val="tx1"/>
              </a:solidFill>
              <a:miter lim="800000"/>
              <a:headEnd/>
              <a:tailEnd/>
            </a:ln>
            <a:effectLst/>
          </p:spPr>
          <p:txBody>
            <a:bodyPr wrap="none"/>
            <a:lstStyle/>
            <a:p>
              <a:endParaRPr lang="en-US"/>
            </a:p>
          </p:txBody>
        </p:sp>
        <p:sp>
          <p:nvSpPr>
            <p:cNvPr id="37" name="Line 32"/>
            <p:cNvSpPr>
              <a:spLocks noChangeShapeType="1"/>
            </p:cNvSpPr>
            <p:nvPr/>
          </p:nvSpPr>
          <p:spPr bwMode="auto">
            <a:xfrm>
              <a:off x="2448" y="3312"/>
              <a:ext cx="0" cy="480"/>
            </a:xfrm>
            <a:prstGeom prst="line">
              <a:avLst/>
            </a:prstGeom>
            <a:noFill/>
            <a:ln w="9525">
              <a:solidFill>
                <a:schemeClr val="tx1"/>
              </a:solidFill>
              <a:miter lim="800000"/>
              <a:headEnd/>
              <a:tailEnd/>
            </a:ln>
            <a:effectLst/>
          </p:spPr>
          <p:txBody>
            <a:bodyPr wrap="none"/>
            <a:lstStyle/>
            <a:p>
              <a:endParaRPr lang="en-US"/>
            </a:p>
          </p:txBody>
        </p:sp>
        <p:sp>
          <p:nvSpPr>
            <p:cNvPr id="38" name="Line 33"/>
            <p:cNvSpPr>
              <a:spLocks noChangeShapeType="1"/>
            </p:cNvSpPr>
            <p:nvPr/>
          </p:nvSpPr>
          <p:spPr bwMode="auto">
            <a:xfrm>
              <a:off x="2544" y="3312"/>
              <a:ext cx="0" cy="480"/>
            </a:xfrm>
            <a:prstGeom prst="line">
              <a:avLst/>
            </a:prstGeom>
            <a:noFill/>
            <a:ln w="9525">
              <a:solidFill>
                <a:schemeClr val="tx1"/>
              </a:solidFill>
              <a:miter lim="800000"/>
              <a:headEnd/>
              <a:tailEnd/>
            </a:ln>
            <a:effectLst/>
          </p:spPr>
          <p:txBody>
            <a:bodyPr wrap="none"/>
            <a:lstStyle/>
            <a:p>
              <a:endParaRPr lang="en-US"/>
            </a:p>
          </p:txBody>
        </p:sp>
      </p:grpSp>
      <p:grpSp>
        <p:nvGrpSpPr>
          <p:cNvPr id="22" name="Group 41"/>
          <p:cNvGrpSpPr>
            <a:grpSpLocks/>
          </p:cNvGrpSpPr>
          <p:nvPr/>
        </p:nvGrpSpPr>
        <p:grpSpPr bwMode="auto">
          <a:xfrm>
            <a:off x="5114925" y="5257800"/>
            <a:ext cx="914400" cy="609600"/>
            <a:chOff x="2064" y="3408"/>
            <a:chExt cx="576" cy="384"/>
          </a:xfrm>
        </p:grpSpPr>
        <p:sp>
          <p:nvSpPr>
            <p:cNvPr id="40" name="Rectangle 35"/>
            <p:cNvSpPr>
              <a:spLocks noChangeArrowheads="1"/>
            </p:cNvSpPr>
            <p:nvPr/>
          </p:nvSpPr>
          <p:spPr bwMode="auto">
            <a:xfrm>
              <a:off x="2064" y="3696"/>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sp>
          <p:nvSpPr>
            <p:cNvPr id="41" name="Rectangle 36"/>
            <p:cNvSpPr>
              <a:spLocks noChangeArrowheads="1"/>
            </p:cNvSpPr>
            <p:nvPr/>
          </p:nvSpPr>
          <p:spPr bwMode="auto">
            <a:xfrm>
              <a:off x="2160" y="3600"/>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sp>
          <p:nvSpPr>
            <p:cNvPr id="42" name="Rectangle 37"/>
            <p:cNvSpPr>
              <a:spLocks noChangeArrowheads="1"/>
            </p:cNvSpPr>
            <p:nvPr/>
          </p:nvSpPr>
          <p:spPr bwMode="auto">
            <a:xfrm>
              <a:off x="2256" y="3600"/>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sp>
          <p:nvSpPr>
            <p:cNvPr id="43" name="Rectangle 38"/>
            <p:cNvSpPr>
              <a:spLocks noChangeArrowheads="1"/>
            </p:cNvSpPr>
            <p:nvPr/>
          </p:nvSpPr>
          <p:spPr bwMode="auto">
            <a:xfrm>
              <a:off x="2352" y="3504"/>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sp>
          <p:nvSpPr>
            <p:cNvPr id="44" name="Rectangle 39"/>
            <p:cNvSpPr>
              <a:spLocks noChangeArrowheads="1"/>
            </p:cNvSpPr>
            <p:nvPr/>
          </p:nvSpPr>
          <p:spPr bwMode="auto">
            <a:xfrm>
              <a:off x="2448" y="3504"/>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sp>
          <p:nvSpPr>
            <p:cNvPr id="45" name="Rectangle 40"/>
            <p:cNvSpPr>
              <a:spLocks noChangeArrowheads="1"/>
            </p:cNvSpPr>
            <p:nvPr/>
          </p:nvSpPr>
          <p:spPr bwMode="auto">
            <a:xfrm>
              <a:off x="2544" y="3408"/>
              <a:ext cx="96" cy="96"/>
            </a:xfrm>
            <a:prstGeom prst="rect">
              <a:avLst/>
            </a:prstGeom>
            <a:solidFill>
              <a:srgbClr val="000000"/>
            </a:solidFill>
            <a:ln w="9525">
              <a:solidFill>
                <a:schemeClr val="tx1"/>
              </a:solidFill>
              <a:miter lim="800000"/>
              <a:headEnd/>
              <a:tailEnd/>
            </a:ln>
            <a:effectLst/>
          </p:spPr>
          <p:txBody>
            <a:bodyPr wrap="none" anchor="ctr"/>
            <a:lstStyle/>
            <a:p>
              <a:pPr eaLnBrk="1" hangingPunct="1"/>
              <a:endParaRPr lang="en-US"/>
            </a:p>
          </p:txBody>
        </p:sp>
      </p:grpSp>
      <p:grpSp>
        <p:nvGrpSpPr>
          <p:cNvPr id="25" name="Group 51"/>
          <p:cNvGrpSpPr>
            <a:grpSpLocks/>
          </p:cNvGrpSpPr>
          <p:nvPr/>
        </p:nvGrpSpPr>
        <p:grpSpPr bwMode="auto">
          <a:xfrm>
            <a:off x="3667125" y="5313363"/>
            <a:ext cx="1447800" cy="346075"/>
            <a:chOff x="1152" y="3443"/>
            <a:chExt cx="912" cy="218"/>
          </a:xfrm>
        </p:grpSpPr>
        <p:sp>
          <p:nvSpPr>
            <p:cNvPr id="47" name="Line 42"/>
            <p:cNvSpPr>
              <a:spLocks noChangeShapeType="1"/>
            </p:cNvSpPr>
            <p:nvPr/>
          </p:nvSpPr>
          <p:spPr bwMode="auto">
            <a:xfrm flipH="1">
              <a:off x="1680" y="3552"/>
              <a:ext cx="384" cy="0"/>
            </a:xfrm>
            <a:prstGeom prst="line">
              <a:avLst/>
            </a:prstGeom>
            <a:noFill/>
            <a:ln w="9525">
              <a:solidFill>
                <a:schemeClr val="tx1"/>
              </a:solidFill>
              <a:miter lim="800000"/>
              <a:headEnd/>
              <a:tailEnd type="triangle" w="med" len="med"/>
            </a:ln>
            <a:effectLst/>
          </p:spPr>
          <p:txBody>
            <a:bodyPr wrap="none"/>
            <a:lstStyle/>
            <a:p>
              <a:endParaRPr lang="en-US"/>
            </a:p>
          </p:txBody>
        </p:sp>
        <p:sp>
          <p:nvSpPr>
            <p:cNvPr id="48" name="Text Box 43"/>
            <p:cNvSpPr txBox="1">
              <a:spLocks noChangeArrowheads="1"/>
            </p:cNvSpPr>
            <p:nvPr/>
          </p:nvSpPr>
          <p:spPr bwMode="auto">
            <a:xfrm>
              <a:off x="1152" y="3443"/>
              <a:ext cx="526" cy="218"/>
            </a:xfrm>
            <a:prstGeom prst="rect">
              <a:avLst/>
            </a:prstGeom>
            <a:noFill/>
            <a:ln w="9525">
              <a:solidFill>
                <a:srgbClr val="000000"/>
              </a:solidFill>
              <a:miter lim="800000"/>
              <a:headEnd/>
              <a:tailEnd/>
            </a:ln>
            <a:effectLst/>
          </p:spPr>
          <p:txBody>
            <a:bodyPr wrap="none">
              <a:spAutoFit/>
            </a:bodyPr>
            <a:lstStyle/>
            <a:p>
              <a:pPr eaLnBrk="1" hangingPunct="1"/>
              <a:r>
                <a:rPr lang="en-US" altLang="en-US" sz="1600" dirty="0">
                  <a:latin typeface="Tahoma" pitchFamily="34" charset="0"/>
                </a:rPr>
                <a:t>Display</a:t>
              </a:r>
            </a:p>
          </p:txBody>
        </p:sp>
      </p:grpSp>
      <p:grpSp>
        <p:nvGrpSpPr>
          <p:cNvPr id="28" name="Group 46"/>
          <p:cNvGrpSpPr>
            <a:grpSpLocks/>
          </p:cNvGrpSpPr>
          <p:nvPr/>
        </p:nvGrpSpPr>
        <p:grpSpPr bwMode="auto">
          <a:xfrm>
            <a:off x="4429125" y="2722563"/>
            <a:ext cx="2105025" cy="1030287"/>
            <a:chOff x="1632" y="1811"/>
            <a:chExt cx="1326" cy="649"/>
          </a:xfrm>
        </p:grpSpPr>
        <p:sp>
          <p:nvSpPr>
            <p:cNvPr id="50" name="Line 7"/>
            <p:cNvSpPr>
              <a:spLocks noChangeShapeType="1"/>
            </p:cNvSpPr>
            <p:nvPr/>
          </p:nvSpPr>
          <p:spPr bwMode="auto">
            <a:xfrm>
              <a:off x="1632" y="2304"/>
              <a:ext cx="240" cy="0"/>
            </a:xfrm>
            <a:prstGeom prst="line">
              <a:avLst/>
            </a:prstGeom>
            <a:noFill/>
            <a:ln w="9525">
              <a:solidFill>
                <a:schemeClr val="tx1"/>
              </a:solidFill>
              <a:miter lim="800000"/>
              <a:headEnd/>
              <a:tailEnd type="triangle" w="med" len="med"/>
            </a:ln>
            <a:effectLst/>
          </p:spPr>
          <p:txBody>
            <a:bodyPr wrap="none"/>
            <a:lstStyle/>
            <a:p>
              <a:endParaRPr lang="en-US"/>
            </a:p>
          </p:txBody>
        </p:sp>
        <p:sp>
          <p:nvSpPr>
            <p:cNvPr id="51" name="Text Box 9"/>
            <p:cNvSpPr txBox="1">
              <a:spLocks noChangeArrowheads="1"/>
            </p:cNvSpPr>
            <p:nvPr/>
          </p:nvSpPr>
          <p:spPr bwMode="auto">
            <a:xfrm>
              <a:off x="1920" y="2088"/>
              <a:ext cx="1038" cy="372"/>
            </a:xfrm>
            <a:prstGeom prst="rect">
              <a:avLst/>
            </a:prstGeom>
            <a:noFill/>
            <a:ln w="9525">
              <a:solidFill>
                <a:srgbClr val="000000"/>
              </a:solidFill>
              <a:miter lim="800000"/>
              <a:headEnd/>
              <a:tailEnd/>
            </a:ln>
            <a:effectLst/>
          </p:spPr>
          <p:txBody>
            <a:bodyPr wrap="none">
              <a:spAutoFit/>
            </a:bodyPr>
            <a:lstStyle/>
            <a:p>
              <a:pPr eaLnBrk="1" hangingPunct="1"/>
              <a:r>
                <a:rPr lang="en-US" altLang="en-US" sz="1600" b="1">
                  <a:latin typeface="Tahoma" pitchFamily="34" charset="0"/>
                </a:rPr>
                <a:t>Applying</a:t>
              </a:r>
            </a:p>
            <a:p>
              <a:pPr eaLnBrk="1" hangingPunct="1"/>
              <a:r>
                <a:rPr lang="en-US" altLang="en-US" sz="1600" b="1">
                  <a:latin typeface="Tahoma" pitchFamily="34" charset="0"/>
                </a:rPr>
                <a:t>world window</a:t>
              </a:r>
            </a:p>
          </p:txBody>
        </p:sp>
        <p:sp>
          <p:nvSpPr>
            <p:cNvPr id="52" name="Text Box 44"/>
            <p:cNvSpPr txBox="1">
              <a:spLocks noChangeArrowheads="1"/>
            </p:cNvSpPr>
            <p:nvPr/>
          </p:nvSpPr>
          <p:spPr bwMode="auto">
            <a:xfrm>
              <a:off x="1910" y="1811"/>
              <a:ext cx="643" cy="212"/>
            </a:xfrm>
            <a:prstGeom prst="rect">
              <a:avLst/>
            </a:prstGeom>
            <a:noFill/>
            <a:ln w="9525">
              <a:noFill/>
              <a:miter lim="800000"/>
              <a:headEnd/>
              <a:tailEnd/>
            </a:ln>
            <a:effectLst/>
          </p:spPr>
          <p:txBody>
            <a:bodyPr wrap="none">
              <a:spAutoFit/>
            </a:bodyPr>
            <a:lstStyle/>
            <a:p>
              <a:pPr eaLnBrk="1" hangingPunct="1"/>
              <a:r>
                <a:rPr lang="en-US" altLang="en-US" sz="1600" b="1">
                  <a:latin typeface="Tahoma" pitchFamily="34" charset="0"/>
                </a:rPr>
                <a:t>Clipping</a:t>
              </a:r>
            </a:p>
          </p:txBody>
        </p:sp>
      </p:grpSp>
      <p:sp>
        <p:nvSpPr>
          <p:cNvPr id="53" name="Text Box 53"/>
          <p:cNvSpPr txBox="1">
            <a:spLocks noChangeArrowheads="1"/>
          </p:cNvSpPr>
          <p:nvPr/>
        </p:nvSpPr>
        <p:spPr bwMode="auto">
          <a:xfrm>
            <a:off x="4352925" y="4306888"/>
            <a:ext cx="3722688" cy="406400"/>
          </a:xfrm>
          <a:prstGeom prst="rect">
            <a:avLst/>
          </a:prstGeom>
          <a:solidFill>
            <a:schemeClr val="accent1"/>
          </a:solidFill>
          <a:ln w="9525">
            <a:solidFill>
              <a:schemeClr val="tx1"/>
            </a:solidFill>
            <a:miter lim="800000"/>
            <a:headEnd/>
            <a:tailEnd/>
          </a:ln>
          <a:effectLst/>
        </p:spPr>
        <p:txBody>
          <a:bodyPr wrap="none">
            <a:spAutoFit/>
          </a:bodyPr>
          <a:lstStyle/>
          <a:p>
            <a:pPr eaLnBrk="1" hangingPunct="1"/>
            <a:r>
              <a:rPr lang="en-US" altLang="en-US" sz="2000"/>
              <a:t>Simple 2D Drawing Pipeline</a:t>
            </a:r>
          </a:p>
        </p:txBody>
      </p:sp>
      <p:sp>
        <p:nvSpPr>
          <p:cNvPr id="54" name="Line 55"/>
          <p:cNvSpPr>
            <a:spLocks noChangeShapeType="1"/>
          </p:cNvSpPr>
          <p:nvPr/>
        </p:nvSpPr>
        <p:spPr bwMode="auto">
          <a:xfrm>
            <a:off x="1838325" y="3505200"/>
            <a:ext cx="381000" cy="0"/>
          </a:xfrm>
          <a:prstGeom prst="line">
            <a:avLst/>
          </a:prstGeom>
          <a:noFill/>
          <a:ln w="9525">
            <a:solidFill>
              <a:schemeClr val="tx1"/>
            </a:solidFill>
            <a:miter lim="800000"/>
            <a:headEnd/>
            <a:tailEnd type="triangle" w="med" len="med"/>
          </a:ln>
          <a:effectLst/>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5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5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601216" y="354838"/>
            <a:ext cx="9262402" cy="689932"/>
          </a:xfrm>
          <a:prstGeom prst="rect">
            <a:avLst/>
          </a:prstGeom>
        </p:spPr>
        <p:txBody>
          <a:bodyPr vert="horz" wrap="square" lIns="0" tIns="12700" rIns="0" bIns="0" rtlCol="0">
            <a:spAutoFit/>
          </a:bodyPr>
          <a:lstStyle/>
          <a:p>
            <a:pPr marL="12700">
              <a:lnSpc>
                <a:spcPct val="100000"/>
              </a:lnSpc>
              <a:spcBef>
                <a:spcPts val="100"/>
              </a:spcBef>
            </a:pPr>
            <a:r>
              <a:rPr spc="-114" dirty="0"/>
              <a:t>OpenGL </a:t>
            </a:r>
            <a:r>
              <a:rPr spc="-10" dirty="0"/>
              <a:t>rendering</a:t>
            </a:r>
            <a:r>
              <a:rPr dirty="0"/>
              <a:t> pipeline</a:t>
            </a:r>
          </a:p>
        </p:txBody>
      </p:sp>
      <p:sp>
        <p:nvSpPr>
          <p:cNvPr id="5" name="object 5"/>
          <p:cNvSpPr/>
          <p:nvPr/>
        </p:nvSpPr>
        <p:spPr>
          <a:xfrm>
            <a:off x="1699896" y="1916917"/>
            <a:ext cx="9272904" cy="3624073"/>
          </a:xfrm>
          <a:prstGeom prst="rect">
            <a:avLst/>
          </a:prstGeom>
          <a:blipFill>
            <a:blip r:embed="rId2" cstate="print"/>
            <a:stretch>
              <a:fillRect/>
            </a:stretch>
          </a:blipFill>
        </p:spPr>
        <p:txBody>
          <a:bodyPr wrap="square" lIns="0" tIns="0" rIns="0" bIns="0" rtlCol="0"/>
          <a:lstStyle/>
          <a:p>
            <a:pPr algn="ctr"/>
            <a:endParaRPr/>
          </a:p>
        </p:txBody>
      </p:sp>
      <p:sp>
        <p:nvSpPr>
          <p:cNvPr id="7" name="object 7"/>
          <p:cNvSpPr txBox="1"/>
          <p:nvPr/>
        </p:nvSpPr>
        <p:spPr>
          <a:xfrm>
            <a:off x="7675244" y="5919622"/>
            <a:ext cx="3253740" cy="299720"/>
          </a:xfrm>
          <a:prstGeom prst="rect">
            <a:avLst/>
          </a:prstGeom>
        </p:spPr>
        <p:txBody>
          <a:bodyPr vert="horz" wrap="square" lIns="0" tIns="12700" rIns="0" bIns="0" rtlCol="0">
            <a:spAutoFit/>
          </a:bodyPr>
          <a:lstStyle/>
          <a:p>
            <a:pPr marL="12700">
              <a:lnSpc>
                <a:spcPct val="100000"/>
              </a:lnSpc>
              <a:spcBef>
                <a:spcPts val="100"/>
              </a:spcBef>
            </a:pPr>
            <a:r>
              <a:rPr sz="1800" b="1" spc="-60" dirty="0">
                <a:solidFill>
                  <a:srgbClr val="FFFFFF"/>
                </a:solidFill>
                <a:latin typeface="Trebuchet MS"/>
                <a:cs typeface="Trebuchet MS"/>
              </a:rPr>
              <a:t>Fragment</a:t>
            </a:r>
            <a:r>
              <a:rPr sz="1800" b="1" spc="-150" dirty="0">
                <a:solidFill>
                  <a:srgbClr val="FFFFFF"/>
                </a:solidFill>
                <a:latin typeface="Trebuchet MS"/>
                <a:cs typeface="Trebuchet MS"/>
              </a:rPr>
              <a:t> </a:t>
            </a:r>
            <a:r>
              <a:rPr sz="1800" b="1" spc="-70" dirty="0">
                <a:solidFill>
                  <a:srgbClr val="FFFFFF"/>
                </a:solidFill>
                <a:latin typeface="Trebuchet MS"/>
                <a:cs typeface="Trebuchet MS"/>
              </a:rPr>
              <a:t>shader</a:t>
            </a:r>
            <a:r>
              <a:rPr sz="1800" b="1" spc="-185" dirty="0">
                <a:solidFill>
                  <a:srgbClr val="FFFFFF"/>
                </a:solidFill>
                <a:latin typeface="Trebuchet MS"/>
                <a:cs typeface="Trebuchet MS"/>
              </a:rPr>
              <a:t> </a:t>
            </a:r>
            <a:r>
              <a:rPr sz="1800" b="1" spc="-90" dirty="0">
                <a:solidFill>
                  <a:srgbClr val="FFFFFF"/>
                </a:solidFill>
                <a:latin typeface="Trebuchet MS"/>
                <a:cs typeface="Trebuchet MS"/>
              </a:rPr>
              <a:t>(color</a:t>
            </a:r>
            <a:r>
              <a:rPr sz="1800" b="1" spc="-185" dirty="0">
                <a:solidFill>
                  <a:srgbClr val="FFFFFF"/>
                </a:solidFill>
                <a:latin typeface="Trebuchet MS"/>
                <a:cs typeface="Trebuchet MS"/>
              </a:rPr>
              <a:t> </a:t>
            </a:r>
            <a:r>
              <a:rPr sz="1800" b="1" spc="-75" dirty="0">
                <a:solidFill>
                  <a:srgbClr val="FFFFFF"/>
                </a:solidFill>
                <a:latin typeface="Trebuchet MS"/>
                <a:cs typeface="Trebuchet MS"/>
              </a:rPr>
              <a:t>chooser</a:t>
            </a:r>
            <a:r>
              <a:rPr sz="1800" b="1" spc="-165" dirty="0">
                <a:solidFill>
                  <a:srgbClr val="FFFFFF"/>
                </a:solidFill>
                <a:latin typeface="Trebuchet MS"/>
                <a:cs typeface="Trebuchet MS"/>
              </a:rPr>
              <a:t> </a:t>
            </a:r>
            <a:r>
              <a:rPr sz="1800" b="1" spc="-114" dirty="0">
                <a:solidFill>
                  <a:srgbClr val="FFFFFF"/>
                </a:solidFill>
                <a:latin typeface="Trebuchet MS"/>
                <a:cs typeface="Trebuchet MS"/>
              </a:rPr>
              <a:t>)</a:t>
            </a:r>
            <a:endParaRPr sz="1800">
              <a:latin typeface="Trebuchet MS"/>
              <a:cs typeface="Trebuchet MS"/>
            </a:endParaRPr>
          </a:p>
        </p:txBody>
      </p:sp>
      <p:sp>
        <p:nvSpPr>
          <p:cNvPr id="8" name="object 8"/>
          <p:cNvSpPr txBox="1"/>
          <p:nvPr/>
        </p:nvSpPr>
        <p:spPr>
          <a:xfrm>
            <a:off x="1144016" y="4648961"/>
            <a:ext cx="5288915" cy="391160"/>
          </a:xfrm>
          <a:prstGeom prst="rect">
            <a:avLst/>
          </a:prstGeom>
        </p:spPr>
        <p:txBody>
          <a:bodyPr vert="horz" wrap="square" lIns="0" tIns="12700" rIns="0" bIns="0" rtlCol="0">
            <a:spAutoFit/>
          </a:bodyPr>
          <a:lstStyle/>
          <a:p>
            <a:pPr marL="12700">
              <a:lnSpc>
                <a:spcPct val="100000"/>
              </a:lnSpc>
              <a:spcBef>
                <a:spcPts val="100"/>
              </a:spcBef>
            </a:pPr>
            <a:r>
              <a:rPr sz="2400" b="1" spc="-80" dirty="0">
                <a:solidFill>
                  <a:srgbClr val="FFFFFF"/>
                </a:solidFill>
                <a:latin typeface="Trebuchet MS"/>
                <a:cs typeface="Trebuchet MS"/>
              </a:rPr>
              <a:t>Another</a:t>
            </a:r>
            <a:r>
              <a:rPr sz="2400" b="1" spc="-245" dirty="0">
                <a:solidFill>
                  <a:srgbClr val="FFFFFF"/>
                </a:solidFill>
                <a:latin typeface="Trebuchet MS"/>
                <a:cs typeface="Trebuchet MS"/>
              </a:rPr>
              <a:t> </a:t>
            </a:r>
            <a:r>
              <a:rPr sz="2400" b="1" spc="-85" dirty="0">
                <a:solidFill>
                  <a:srgbClr val="FFFFFF"/>
                </a:solidFill>
                <a:latin typeface="Trebuchet MS"/>
                <a:cs typeface="Trebuchet MS"/>
              </a:rPr>
              <a:t>simple</a:t>
            </a:r>
            <a:r>
              <a:rPr sz="2400" b="1" spc="-225" dirty="0">
                <a:solidFill>
                  <a:srgbClr val="FFFFFF"/>
                </a:solidFill>
                <a:latin typeface="Trebuchet MS"/>
                <a:cs typeface="Trebuchet MS"/>
              </a:rPr>
              <a:t> </a:t>
            </a:r>
            <a:r>
              <a:rPr sz="2400" b="1" spc="-114" dirty="0">
                <a:solidFill>
                  <a:srgbClr val="FFFFFF"/>
                </a:solidFill>
                <a:latin typeface="Trebuchet MS"/>
                <a:cs typeface="Trebuchet MS"/>
              </a:rPr>
              <a:t>view</a:t>
            </a:r>
            <a:r>
              <a:rPr sz="2400" b="1" spc="-240" dirty="0">
                <a:solidFill>
                  <a:srgbClr val="FFFFFF"/>
                </a:solidFill>
                <a:latin typeface="Trebuchet MS"/>
                <a:cs typeface="Trebuchet MS"/>
              </a:rPr>
              <a:t> </a:t>
            </a:r>
            <a:r>
              <a:rPr sz="2400" b="1" spc="-65" dirty="0">
                <a:solidFill>
                  <a:srgbClr val="FFFFFF"/>
                </a:solidFill>
                <a:latin typeface="Trebuchet MS"/>
                <a:cs typeface="Trebuchet MS"/>
              </a:rPr>
              <a:t>of</a:t>
            </a:r>
            <a:r>
              <a:rPr sz="2400" b="1" spc="-320" dirty="0">
                <a:solidFill>
                  <a:srgbClr val="FFFFFF"/>
                </a:solidFill>
                <a:latin typeface="Trebuchet MS"/>
                <a:cs typeface="Trebuchet MS"/>
              </a:rPr>
              <a:t> </a:t>
            </a:r>
            <a:r>
              <a:rPr sz="2400" b="1" spc="-50" dirty="0">
                <a:solidFill>
                  <a:srgbClr val="FFFFFF"/>
                </a:solidFill>
                <a:latin typeface="Trebuchet MS"/>
                <a:cs typeface="Trebuchet MS"/>
              </a:rPr>
              <a:t>OpenGL</a:t>
            </a:r>
            <a:r>
              <a:rPr sz="2400" b="1" spc="-235" dirty="0">
                <a:solidFill>
                  <a:srgbClr val="FFFFFF"/>
                </a:solidFill>
                <a:latin typeface="Trebuchet MS"/>
                <a:cs typeface="Trebuchet MS"/>
              </a:rPr>
              <a:t> </a:t>
            </a:r>
            <a:r>
              <a:rPr sz="2400" b="1" spc="-114" dirty="0">
                <a:solidFill>
                  <a:srgbClr val="FFFFFF"/>
                </a:solidFill>
                <a:latin typeface="Trebuchet MS"/>
                <a:cs typeface="Trebuchet MS"/>
              </a:rPr>
              <a:t>pipeline</a:t>
            </a:r>
            <a:endParaRPr sz="2400">
              <a:latin typeface="Trebuchet MS"/>
              <a:cs typeface="Trebuchet M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8658" name="Picture 2" descr="CS552: Computer Graphics Lecture 6: Viewing in 2D. - ppt download"/>
          <p:cNvPicPr>
            <a:picLocks noChangeAspect="1" noChangeArrowheads="1"/>
          </p:cNvPicPr>
          <p:nvPr/>
        </p:nvPicPr>
        <p:blipFill>
          <a:blip r:embed="rId2" cstate="print"/>
          <a:srcRect/>
          <a:stretch>
            <a:fillRect/>
          </a:stretch>
        </p:blipFill>
        <p:spPr bwMode="auto">
          <a:xfrm>
            <a:off x="436728" y="99906"/>
            <a:ext cx="11450471" cy="644241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3"/>
          <p:cNvSpPr>
            <a:spLocks noGrp="1" noChangeArrowheads="1"/>
          </p:cNvSpPr>
          <p:nvPr>
            <p:ph type="title"/>
          </p:nvPr>
        </p:nvSpPr>
        <p:spPr>
          <a:noFill/>
        </p:spPr>
        <p:txBody>
          <a:bodyPr/>
          <a:lstStyle/>
          <a:p>
            <a:pPr eaLnBrk="1" hangingPunct="1"/>
            <a:r>
              <a:rPr lang="en-US" altLang="en-US" smtClean="0"/>
              <a:t>From model to image</a:t>
            </a:r>
            <a:endParaRPr lang="en-GB" altLang="en-US" smtClean="0"/>
          </a:p>
        </p:txBody>
      </p:sp>
      <p:grpSp>
        <p:nvGrpSpPr>
          <p:cNvPr id="2" name="Group 13"/>
          <p:cNvGrpSpPr/>
          <p:nvPr/>
        </p:nvGrpSpPr>
        <p:grpSpPr>
          <a:xfrm>
            <a:off x="1157570" y="2609530"/>
            <a:ext cx="9956800" cy="1066800"/>
            <a:chOff x="812800" y="1905000"/>
            <a:chExt cx="9956800" cy="1066800"/>
          </a:xfrm>
        </p:grpSpPr>
        <p:sp>
          <p:nvSpPr>
            <p:cNvPr id="29698" name="Rectangle 2"/>
            <p:cNvSpPr>
              <a:spLocks noChangeArrowheads="1"/>
            </p:cNvSpPr>
            <p:nvPr/>
          </p:nvSpPr>
          <p:spPr bwMode="auto">
            <a:xfrm>
              <a:off x="812800" y="1905000"/>
              <a:ext cx="1422400" cy="1066800"/>
            </a:xfrm>
            <a:prstGeom prst="rect">
              <a:avLst/>
            </a:prstGeom>
            <a:noFill/>
            <a:ln w="9525">
              <a:solidFill>
                <a:schemeClr val="tx1"/>
              </a:solidFill>
              <a:miter lim="800000"/>
              <a:headEnd/>
              <a:tailEnd/>
            </a:ln>
          </p:spPr>
          <p:txBody>
            <a:bodyPr wrap="none" anchor="ctr"/>
            <a:lstStyle/>
            <a:p>
              <a:r>
                <a:rPr lang="en-US" altLang="en-US"/>
                <a:t>Model</a:t>
              </a:r>
              <a:endParaRPr lang="en-GB" altLang="en-US"/>
            </a:p>
          </p:txBody>
        </p:sp>
        <p:sp>
          <p:nvSpPr>
            <p:cNvPr id="29701" name="Rectangle 15"/>
            <p:cNvSpPr>
              <a:spLocks noChangeArrowheads="1"/>
            </p:cNvSpPr>
            <p:nvPr/>
          </p:nvSpPr>
          <p:spPr bwMode="auto">
            <a:xfrm>
              <a:off x="2946400" y="1905000"/>
              <a:ext cx="1422400" cy="1066800"/>
            </a:xfrm>
            <a:prstGeom prst="rect">
              <a:avLst/>
            </a:prstGeom>
            <a:noFill/>
            <a:ln w="9525">
              <a:solidFill>
                <a:schemeClr val="tx1"/>
              </a:solidFill>
              <a:miter lim="800000"/>
              <a:headEnd/>
              <a:tailEnd/>
            </a:ln>
          </p:spPr>
          <p:txBody>
            <a:bodyPr wrap="none" anchor="ctr"/>
            <a:lstStyle/>
            <a:p>
              <a:r>
                <a:rPr lang="en-US" altLang="en-US"/>
                <a:t>World</a:t>
              </a:r>
              <a:endParaRPr lang="en-GB" altLang="en-US"/>
            </a:p>
          </p:txBody>
        </p:sp>
        <p:sp>
          <p:nvSpPr>
            <p:cNvPr id="29702" name="Rectangle 16"/>
            <p:cNvSpPr>
              <a:spLocks noChangeArrowheads="1"/>
            </p:cNvSpPr>
            <p:nvPr/>
          </p:nvSpPr>
          <p:spPr bwMode="auto">
            <a:xfrm>
              <a:off x="5080000" y="1905000"/>
              <a:ext cx="1422400" cy="1066800"/>
            </a:xfrm>
            <a:prstGeom prst="rect">
              <a:avLst/>
            </a:prstGeom>
            <a:noFill/>
            <a:ln w="9525">
              <a:solidFill>
                <a:schemeClr val="tx1"/>
              </a:solidFill>
              <a:miter lim="800000"/>
              <a:headEnd/>
              <a:tailEnd/>
            </a:ln>
          </p:spPr>
          <p:txBody>
            <a:bodyPr wrap="none" anchor="ctr"/>
            <a:lstStyle/>
            <a:p>
              <a:r>
                <a:rPr lang="en-US" altLang="en-US"/>
                <a:t>View</a:t>
              </a:r>
              <a:endParaRPr lang="en-GB" altLang="en-US"/>
            </a:p>
          </p:txBody>
        </p:sp>
        <p:sp>
          <p:nvSpPr>
            <p:cNvPr id="29703" name="Line 25"/>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29704" name="Line 26"/>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29705" name="Rectangle 28"/>
            <p:cNvSpPr>
              <a:spLocks noChangeArrowheads="1"/>
            </p:cNvSpPr>
            <p:nvPr/>
          </p:nvSpPr>
          <p:spPr bwMode="auto">
            <a:xfrm>
              <a:off x="7213600" y="1905000"/>
              <a:ext cx="1422400" cy="1066800"/>
            </a:xfrm>
            <a:prstGeom prst="rect">
              <a:avLst/>
            </a:prstGeom>
            <a:noFill/>
            <a:ln w="9525">
              <a:solidFill>
                <a:schemeClr val="tx1"/>
              </a:solidFill>
              <a:miter lim="800000"/>
              <a:headEnd/>
              <a:tailEnd/>
            </a:ln>
          </p:spPr>
          <p:txBody>
            <a:bodyPr wrap="none" anchor="ctr"/>
            <a:lstStyle/>
            <a:p>
              <a:r>
                <a:rPr lang="en-US" altLang="en-US"/>
                <a:t>NDC</a:t>
              </a:r>
              <a:endParaRPr lang="en-GB" altLang="en-US"/>
            </a:p>
          </p:txBody>
        </p:sp>
        <p:sp>
          <p:nvSpPr>
            <p:cNvPr id="29706" name="Line 29"/>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29707" name="Rectangle 30"/>
            <p:cNvSpPr>
              <a:spLocks noChangeArrowheads="1"/>
            </p:cNvSpPr>
            <p:nvPr/>
          </p:nvSpPr>
          <p:spPr bwMode="auto">
            <a:xfrm>
              <a:off x="9347200" y="1905000"/>
              <a:ext cx="1422400" cy="1066800"/>
            </a:xfrm>
            <a:prstGeom prst="rect">
              <a:avLst/>
            </a:prstGeom>
            <a:noFill/>
            <a:ln w="9525">
              <a:solidFill>
                <a:schemeClr val="tx1"/>
              </a:solidFill>
              <a:miter lim="800000"/>
              <a:headEnd/>
              <a:tailEnd/>
            </a:ln>
          </p:spPr>
          <p:txBody>
            <a:bodyPr wrap="none" anchor="ctr"/>
            <a:lstStyle/>
            <a:p>
              <a:r>
                <a:rPr lang="en-US" altLang="en-US"/>
                <a:t>Display</a:t>
              </a:r>
              <a:endParaRPr lang="en-GB" altLang="en-US"/>
            </a:p>
          </p:txBody>
        </p:sp>
        <p:sp>
          <p:nvSpPr>
            <p:cNvPr id="29708" name="Line 31"/>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sp>
        <p:nvSpPr>
          <p:cNvPr id="29709" name="Text Box 32"/>
          <p:cNvSpPr txBox="1">
            <a:spLocks noChangeArrowheads="1"/>
          </p:cNvSpPr>
          <p:nvPr/>
        </p:nvSpPr>
        <p:spPr bwMode="auto">
          <a:xfrm>
            <a:off x="1307471" y="4074821"/>
            <a:ext cx="5449762" cy="1569660"/>
          </a:xfrm>
          <a:prstGeom prst="rect">
            <a:avLst/>
          </a:prstGeom>
          <a:noFill/>
          <a:ln w="9525">
            <a:noFill/>
            <a:miter lim="800000"/>
            <a:headEnd/>
            <a:tailEnd/>
          </a:ln>
        </p:spPr>
        <p:txBody>
          <a:bodyPr wrap="none">
            <a:spAutoFit/>
          </a:bodyPr>
          <a:lstStyle/>
          <a:p>
            <a:pPr algn="l"/>
            <a:r>
              <a:rPr lang="en-US" altLang="en-US" sz="3200" dirty="0">
                <a:solidFill>
                  <a:schemeClr val="tx2"/>
                </a:solidFill>
              </a:rPr>
              <a:t>Graphics pipeline</a:t>
            </a:r>
          </a:p>
          <a:p>
            <a:pPr algn="l"/>
            <a:endParaRPr lang="en-US" altLang="en-US" sz="3200" dirty="0">
              <a:solidFill>
                <a:schemeClr val="tx2"/>
              </a:solidFill>
            </a:endParaRPr>
          </a:p>
          <a:p>
            <a:pPr algn="l"/>
            <a:r>
              <a:rPr lang="en-US" altLang="en-US" sz="3200" dirty="0">
                <a:solidFill>
                  <a:schemeClr val="tx2"/>
                </a:solidFill>
              </a:rPr>
              <a:t>Co</a:t>
            </a:r>
            <a:r>
              <a:rPr lang="en-US" altLang="en-US" sz="3200" dirty="0">
                <a:solidFill>
                  <a:schemeClr val="tx2"/>
                </a:solidFill>
                <a:cs typeface="Times New Roman" pitchFamily="18" charset="0"/>
              </a:rPr>
              <a:t>o</a:t>
            </a:r>
            <a:r>
              <a:rPr lang="en-US" altLang="en-US" sz="3200" dirty="0">
                <a:solidFill>
                  <a:schemeClr val="tx2"/>
                </a:solidFill>
              </a:rPr>
              <a:t>rdinates and transformations</a:t>
            </a:r>
            <a:endParaRPr lang="en-GB" altLang="en-US" sz="3200" dirty="0">
              <a:solidFill>
                <a:schemeClr val="tx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noFill/>
        </p:spPr>
        <p:txBody>
          <a:bodyPr/>
          <a:lstStyle/>
          <a:p>
            <a:pPr eaLnBrk="1" hangingPunct="1"/>
            <a:r>
              <a:rPr lang="en-US" altLang="en-US" smtClean="0"/>
              <a:t>From model to image</a:t>
            </a:r>
            <a:endParaRPr lang="en-GB" altLang="en-US" smtClean="0"/>
          </a:p>
        </p:txBody>
      </p:sp>
      <p:grpSp>
        <p:nvGrpSpPr>
          <p:cNvPr id="2" name="Group 29"/>
          <p:cNvGrpSpPr/>
          <p:nvPr/>
        </p:nvGrpSpPr>
        <p:grpSpPr>
          <a:xfrm>
            <a:off x="1097610" y="2549570"/>
            <a:ext cx="9956800" cy="1066800"/>
            <a:chOff x="812800" y="1905000"/>
            <a:chExt cx="9956800" cy="1066800"/>
          </a:xfrm>
        </p:grpSpPr>
        <p:sp>
          <p:nvSpPr>
            <p:cNvPr id="30722" name="Rectangle 2"/>
            <p:cNvSpPr>
              <a:spLocks noChangeArrowheads="1"/>
            </p:cNvSpPr>
            <p:nvPr/>
          </p:nvSpPr>
          <p:spPr bwMode="auto">
            <a:xfrm>
              <a:off x="812800" y="1905000"/>
              <a:ext cx="1422400" cy="1066800"/>
            </a:xfrm>
            <a:prstGeom prst="rect">
              <a:avLst/>
            </a:prstGeom>
            <a:noFill/>
            <a:ln w="76200">
              <a:solidFill>
                <a:schemeClr val="tx1"/>
              </a:solidFill>
              <a:miter lim="800000"/>
              <a:headEnd/>
              <a:tailEnd/>
            </a:ln>
          </p:spPr>
          <p:txBody>
            <a:bodyPr wrap="none" anchor="ctr"/>
            <a:lstStyle/>
            <a:p>
              <a:r>
                <a:rPr lang="en-US" altLang="en-US" dirty="0"/>
                <a:t>Model</a:t>
              </a:r>
              <a:endParaRPr lang="en-GB" altLang="en-US" dirty="0"/>
            </a:p>
          </p:txBody>
        </p:sp>
        <p:sp>
          <p:nvSpPr>
            <p:cNvPr id="30724" name="Rectangle 5"/>
            <p:cNvSpPr>
              <a:spLocks noChangeArrowheads="1"/>
            </p:cNvSpPr>
            <p:nvPr/>
          </p:nvSpPr>
          <p:spPr bwMode="auto">
            <a:xfrm>
              <a:off x="2946400" y="1905000"/>
              <a:ext cx="1422400" cy="1066800"/>
            </a:xfrm>
            <a:prstGeom prst="rect">
              <a:avLst/>
            </a:prstGeom>
            <a:noFill/>
            <a:ln w="9525">
              <a:solidFill>
                <a:schemeClr val="tx1"/>
              </a:solidFill>
              <a:miter lim="800000"/>
              <a:headEnd/>
              <a:tailEnd/>
            </a:ln>
          </p:spPr>
          <p:txBody>
            <a:bodyPr wrap="none" anchor="ctr"/>
            <a:lstStyle/>
            <a:p>
              <a:r>
                <a:rPr lang="en-US" altLang="en-US"/>
                <a:t>World</a:t>
              </a:r>
              <a:endParaRPr lang="en-GB" altLang="en-US"/>
            </a:p>
          </p:txBody>
        </p:sp>
        <p:sp>
          <p:nvSpPr>
            <p:cNvPr id="30725" name="Rectangle 6"/>
            <p:cNvSpPr>
              <a:spLocks noChangeArrowheads="1"/>
            </p:cNvSpPr>
            <p:nvPr/>
          </p:nvSpPr>
          <p:spPr bwMode="auto">
            <a:xfrm>
              <a:off x="5080000" y="1905000"/>
              <a:ext cx="1422400" cy="1066800"/>
            </a:xfrm>
            <a:prstGeom prst="rect">
              <a:avLst/>
            </a:prstGeom>
            <a:noFill/>
            <a:ln w="9525">
              <a:solidFill>
                <a:schemeClr val="tx1"/>
              </a:solidFill>
              <a:miter lim="800000"/>
              <a:headEnd/>
              <a:tailEnd/>
            </a:ln>
          </p:spPr>
          <p:txBody>
            <a:bodyPr wrap="none" anchor="ctr"/>
            <a:lstStyle/>
            <a:p>
              <a:r>
                <a:rPr lang="en-US" altLang="en-US"/>
                <a:t>View</a:t>
              </a:r>
              <a:endParaRPr lang="en-GB" altLang="en-US"/>
            </a:p>
          </p:txBody>
        </p:sp>
        <p:sp>
          <p:nvSpPr>
            <p:cNvPr id="30726" name="Line 7"/>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0727" name="Line 8"/>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0728" name="Rectangle 9"/>
            <p:cNvSpPr>
              <a:spLocks noChangeArrowheads="1"/>
            </p:cNvSpPr>
            <p:nvPr/>
          </p:nvSpPr>
          <p:spPr bwMode="auto">
            <a:xfrm>
              <a:off x="7213600" y="1905000"/>
              <a:ext cx="1422400" cy="1066800"/>
            </a:xfrm>
            <a:prstGeom prst="rect">
              <a:avLst/>
            </a:prstGeom>
            <a:noFill/>
            <a:ln w="9525">
              <a:solidFill>
                <a:schemeClr val="tx1"/>
              </a:solidFill>
              <a:miter lim="800000"/>
              <a:headEnd/>
              <a:tailEnd/>
            </a:ln>
          </p:spPr>
          <p:txBody>
            <a:bodyPr wrap="none" anchor="ctr"/>
            <a:lstStyle/>
            <a:p>
              <a:r>
                <a:rPr lang="en-US" altLang="en-US"/>
                <a:t>NDC</a:t>
              </a:r>
              <a:endParaRPr lang="en-GB" altLang="en-US"/>
            </a:p>
          </p:txBody>
        </p:sp>
        <p:sp>
          <p:nvSpPr>
            <p:cNvPr id="30729" name="Line 10"/>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0730" name="Rectangle 11"/>
            <p:cNvSpPr>
              <a:spLocks noChangeArrowheads="1"/>
            </p:cNvSpPr>
            <p:nvPr/>
          </p:nvSpPr>
          <p:spPr bwMode="auto">
            <a:xfrm>
              <a:off x="9347200" y="1905000"/>
              <a:ext cx="1422400" cy="1066800"/>
            </a:xfrm>
            <a:prstGeom prst="rect">
              <a:avLst/>
            </a:prstGeom>
            <a:noFill/>
            <a:ln w="9525">
              <a:solidFill>
                <a:schemeClr val="tx1"/>
              </a:solidFill>
              <a:miter lim="800000"/>
              <a:headEnd/>
              <a:tailEnd/>
            </a:ln>
          </p:spPr>
          <p:txBody>
            <a:bodyPr wrap="none" anchor="ctr"/>
            <a:lstStyle/>
            <a:p>
              <a:r>
                <a:rPr lang="en-US" altLang="en-US"/>
                <a:t>Display</a:t>
              </a:r>
              <a:endParaRPr lang="en-GB" altLang="en-US"/>
            </a:p>
          </p:txBody>
        </p:sp>
        <p:sp>
          <p:nvSpPr>
            <p:cNvPr id="30731" name="Line 12"/>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grpSp>
        <p:nvGrpSpPr>
          <p:cNvPr id="3" name="Group 28"/>
          <p:cNvGrpSpPr/>
          <p:nvPr/>
        </p:nvGrpSpPr>
        <p:grpSpPr>
          <a:xfrm>
            <a:off x="6126647" y="4365768"/>
            <a:ext cx="4508034" cy="1298536"/>
            <a:chOff x="5181601" y="3429001"/>
            <a:chExt cx="4508034" cy="1298536"/>
          </a:xfrm>
        </p:grpSpPr>
        <p:sp>
          <p:nvSpPr>
            <p:cNvPr id="30740" name="Text Box 22"/>
            <p:cNvSpPr txBox="1">
              <a:spLocks noChangeArrowheads="1"/>
            </p:cNvSpPr>
            <p:nvPr/>
          </p:nvSpPr>
          <p:spPr bwMode="auto">
            <a:xfrm>
              <a:off x="5181601" y="3429001"/>
              <a:ext cx="1443921" cy="523220"/>
            </a:xfrm>
            <a:prstGeom prst="rect">
              <a:avLst/>
            </a:prstGeom>
            <a:noFill/>
            <a:ln w="9525">
              <a:noFill/>
              <a:miter lim="800000"/>
              <a:headEnd/>
              <a:tailEnd/>
            </a:ln>
          </p:spPr>
          <p:txBody>
            <a:bodyPr wrap="none">
              <a:spAutoFit/>
            </a:bodyPr>
            <a:lstStyle/>
            <a:p>
              <a:pPr algn="l"/>
              <a:r>
                <a:rPr lang="en-US" altLang="en-US" sz="2800" dirty="0"/>
                <a:t>Cylinder:</a:t>
              </a:r>
              <a:endParaRPr lang="en-GB" altLang="en-US" sz="2800" dirty="0"/>
            </a:p>
          </p:txBody>
        </p:sp>
        <p:sp>
          <p:nvSpPr>
            <p:cNvPr id="30742" name="Text Box 24"/>
            <p:cNvSpPr txBox="1">
              <a:spLocks noChangeArrowheads="1"/>
            </p:cNvSpPr>
            <p:nvPr/>
          </p:nvSpPr>
          <p:spPr bwMode="auto">
            <a:xfrm>
              <a:off x="5263423" y="4204317"/>
              <a:ext cx="4426212" cy="523220"/>
            </a:xfrm>
            <a:prstGeom prst="rect">
              <a:avLst/>
            </a:prstGeom>
            <a:noFill/>
            <a:ln w="9525">
              <a:noFill/>
              <a:miter lim="800000"/>
              <a:headEnd/>
              <a:tailEnd/>
            </a:ln>
          </p:spPr>
          <p:txBody>
            <a:bodyPr wrap="none">
              <a:spAutoFit/>
            </a:bodyPr>
            <a:lstStyle/>
            <a:p>
              <a:pPr algn="l"/>
              <a:r>
                <a:rPr lang="en-US" altLang="en-US" sz="2800" dirty="0"/>
                <a:t>Local or modeling coordinates</a:t>
              </a:r>
              <a:endParaRPr lang="en-GB" altLang="en-US" sz="2800" dirty="0"/>
            </a:p>
          </p:txBody>
        </p:sp>
      </p:grpSp>
      <p:grpSp>
        <p:nvGrpSpPr>
          <p:cNvPr id="4" name="Group 27"/>
          <p:cNvGrpSpPr/>
          <p:nvPr/>
        </p:nvGrpSpPr>
        <p:grpSpPr>
          <a:xfrm>
            <a:off x="1570631" y="4036097"/>
            <a:ext cx="3456065" cy="1993506"/>
            <a:chOff x="1120931" y="3631367"/>
            <a:chExt cx="3456065" cy="1993506"/>
          </a:xfrm>
        </p:grpSpPr>
        <p:grpSp>
          <p:nvGrpSpPr>
            <p:cNvPr id="5" name="Group 26"/>
            <p:cNvGrpSpPr/>
            <p:nvPr/>
          </p:nvGrpSpPr>
          <p:grpSpPr>
            <a:xfrm>
              <a:off x="1120931" y="3631367"/>
              <a:ext cx="3456065" cy="1325380"/>
              <a:chOff x="1120931" y="3631367"/>
              <a:chExt cx="3456065" cy="1325380"/>
            </a:xfrm>
          </p:grpSpPr>
          <p:grpSp>
            <p:nvGrpSpPr>
              <p:cNvPr id="6" name="Group 24"/>
              <p:cNvGrpSpPr/>
              <p:nvPr/>
            </p:nvGrpSpPr>
            <p:grpSpPr>
              <a:xfrm>
                <a:off x="1120931" y="3733800"/>
                <a:ext cx="1532328" cy="1222947"/>
                <a:chOff x="1120931" y="3733800"/>
                <a:chExt cx="1532328" cy="1222947"/>
              </a:xfrm>
            </p:grpSpPr>
            <p:sp>
              <p:nvSpPr>
                <p:cNvPr id="30732" name="Line 14"/>
                <p:cNvSpPr>
                  <a:spLocks noChangeShapeType="1"/>
                </p:cNvSpPr>
                <p:nvPr/>
              </p:nvSpPr>
              <p:spPr bwMode="auto">
                <a:xfrm flipH="1">
                  <a:off x="1120931" y="4636958"/>
                  <a:ext cx="812800" cy="304800"/>
                </a:xfrm>
                <a:prstGeom prst="line">
                  <a:avLst/>
                </a:prstGeom>
                <a:noFill/>
                <a:ln w="9525">
                  <a:solidFill>
                    <a:schemeClr val="tx1"/>
                  </a:solidFill>
                  <a:round/>
                  <a:headEnd/>
                  <a:tailEnd/>
                </a:ln>
              </p:spPr>
              <p:txBody>
                <a:bodyPr wrap="none">
                  <a:spAutoFit/>
                </a:bodyPr>
                <a:lstStyle/>
                <a:p>
                  <a:endParaRPr lang="en-US"/>
                </a:p>
              </p:txBody>
            </p:sp>
            <p:sp>
              <p:nvSpPr>
                <p:cNvPr id="30733" name="Line 15"/>
                <p:cNvSpPr>
                  <a:spLocks noChangeShapeType="1"/>
                </p:cNvSpPr>
                <p:nvPr/>
              </p:nvSpPr>
              <p:spPr bwMode="auto">
                <a:xfrm>
                  <a:off x="1942059" y="4651947"/>
                  <a:ext cx="711200" cy="304800"/>
                </a:xfrm>
                <a:prstGeom prst="line">
                  <a:avLst/>
                </a:prstGeom>
                <a:noFill/>
                <a:ln w="9525">
                  <a:solidFill>
                    <a:schemeClr val="tx1"/>
                  </a:solidFill>
                  <a:round/>
                  <a:headEnd/>
                  <a:tailEnd/>
                </a:ln>
              </p:spPr>
              <p:txBody>
                <a:bodyPr wrap="none">
                  <a:spAutoFit/>
                </a:bodyPr>
                <a:lstStyle/>
                <a:p>
                  <a:endParaRPr lang="en-US"/>
                </a:p>
              </p:txBody>
            </p:sp>
            <p:sp>
              <p:nvSpPr>
                <p:cNvPr id="30734" name="AutoShape 16"/>
                <p:cNvSpPr>
                  <a:spLocks noChangeArrowheads="1"/>
                </p:cNvSpPr>
                <p:nvPr/>
              </p:nvSpPr>
              <p:spPr bwMode="auto">
                <a:xfrm>
                  <a:off x="1838793" y="4159771"/>
                  <a:ext cx="184731" cy="483632"/>
                </a:xfrm>
                <a:prstGeom prst="can">
                  <a:avLst>
                    <a:gd name="adj" fmla="val 37500"/>
                  </a:avLst>
                </a:prstGeom>
                <a:solidFill>
                  <a:schemeClr val="accent1"/>
                </a:solidFill>
                <a:ln w="9525">
                  <a:noFill/>
                  <a:round/>
                  <a:headEnd/>
                  <a:tailEnd/>
                </a:ln>
              </p:spPr>
              <p:txBody>
                <a:bodyPr wrap="none" anchor="ctr">
                  <a:spAutoFit/>
                </a:bodyPr>
                <a:lstStyle/>
                <a:p>
                  <a:endParaRPr lang="nl-NL" altLang="en-US"/>
                </a:p>
              </p:txBody>
            </p:sp>
            <p:sp>
              <p:nvSpPr>
                <p:cNvPr id="30735" name="Line 17"/>
                <p:cNvSpPr>
                  <a:spLocks noChangeShapeType="1"/>
                </p:cNvSpPr>
                <p:nvPr/>
              </p:nvSpPr>
              <p:spPr bwMode="auto">
                <a:xfrm flipV="1">
                  <a:off x="1930400" y="3733800"/>
                  <a:ext cx="0" cy="457200"/>
                </a:xfrm>
                <a:prstGeom prst="line">
                  <a:avLst/>
                </a:prstGeom>
                <a:noFill/>
                <a:ln w="9525">
                  <a:solidFill>
                    <a:schemeClr val="tx1"/>
                  </a:solidFill>
                  <a:round/>
                  <a:headEnd/>
                  <a:tailEnd/>
                </a:ln>
              </p:spPr>
              <p:txBody>
                <a:bodyPr>
                  <a:spAutoFit/>
                </a:bodyPr>
                <a:lstStyle/>
                <a:p>
                  <a:endParaRPr lang="en-US"/>
                </a:p>
              </p:txBody>
            </p:sp>
          </p:grpSp>
          <p:grpSp>
            <p:nvGrpSpPr>
              <p:cNvPr id="7" name="Group 25"/>
              <p:cNvGrpSpPr/>
              <p:nvPr/>
            </p:nvGrpSpPr>
            <p:grpSpPr>
              <a:xfrm>
                <a:off x="3059659" y="3631367"/>
                <a:ext cx="1517337" cy="1310390"/>
                <a:chOff x="3269521" y="3886200"/>
                <a:chExt cx="1517337" cy="1310390"/>
              </a:xfrm>
            </p:grpSpPr>
            <p:sp>
              <p:nvSpPr>
                <p:cNvPr id="30736" name="Line 18"/>
                <p:cNvSpPr>
                  <a:spLocks noChangeShapeType="1"/>
                </p:cNvSpPr>
                <p:nvPr/>
              </p:nvSpPr>
              <p:spPr bwMode="auto">
                <a:xfrm flipH="1">
                  <a:off x="3269521" y="4891790"/>
                  <a:ext cx="812800" cy="304800"/>
                </a:xfrm>
                <a:prstGeom prst="line">
                  <a:avLst/>
                </a:prstGeom>
                <a:noFill/>
                <a:ln w="9525">
                  <a:solidFill>
                    <a:schemeClr val="tx1"/>
                  </a:solidFill>
                  <a:round/>
                  <a:headEnd/>
                  <a:tailEnd/>
                </a:ln>
              </p:spPr>
              <p:txBody>
                <a:bodyPr wrap="none">
                  <a:spAutoFit/>
                </a:bodyPr>
                <a:lstStyle/>
                <a:p>
                  <a:endParaRPr lang="en-US"/>
                </a:p>
              </p:txBody>
            </p:sp>
            <p:sp>
              <p:nvSpPr>
                <p:cNvPr id="30737" name="Line 19"/>
                <p:cNvSpPr>
                  <a:spLocks noChangeShapeType="1"/>
                </p:cNvSpPr>
                <p:nvPr/>
              </p:nvSpPr>
              <p:spPr bwMode="auto">
                <a:xfrm>
                  <a:off x="4075658" y="4891790"/>
                  <a:ext cx="711200" cy="304800"/>
                </a:xfrm>
                <a:prstGeom prst="line">
                  <a:avLst/>
                </a:prstGeom>
                <a:noFill/>
                <a:ln w="9525">
                  <a:solidFill>
                    <a:schemeClr val="tx1"/>
                  </a:solidFill>
                  <a:round/>
                  <a:headEnd/>
                  <a:tailEnd/>
                </a:ln>
              </p:spPr>
              <p:txBody>
                <a:bodyPr wrap="none">
                  <a:spAutoFit/>
                </a:bodyPr>
                <a:lstStyle/>
                <a:p>
                  <a:endParaRPr lang="en-US"/>
                </a:p>
              </p:txBody>
            </p:sp>
            <p:sp>
              <p:nvSpPr>
                <p:cNvPr id="30738" name="AutoShape 20"/>
                <p:cNvSpPr>
                  <a:spLocks noChangeArrowheads="1"/>
                </p:cNvSpPr>
                <p:nvPr/>
              </p:nvSpPr>
              <p:spPr bwMode="auto">
                <a:xfrm>
                  <a:off x="3657600" y="4267200"/>
                  <a:ext cx="812800" cy="633651"/>
                </a:xfrm>
                <a:prstGeom prst="can">
                  <a:avLst>
                    <a:gd name="adj" fmla="val 28125"/>
                  </a:avLst>
                </a:prstGeom>
                <a:solidFill>
                  <a:schemeClr val="accent2"/>
                </a:solidFill>
                <a:ln w="9525">
                  <a:noFill/>
                  <a:round/>
                  <a:headEnd/>
                  <a:tailEnd/>
                </a:ln>
              </p:spPr>
              <p:txBody>
                <a:bodyPr anchor="ctr">
                  <a:spAutoFit/>
                </a:bodyPr>
                <a:lstStyle/>
                <a:p>
                  <a:endParaRPr lang="nl-NL" altLang="en-US"/>
                </a:p>
              </p:txBody>
            </p:sp>
            <p:sp>
              <p:nvSpPr>
                <p:cNvPr id="30739" name="Line 21"/>
                <p:cNvSpPr>
                  <a:spLocks noChangeShapeType="1"/>
                </p:cNvSpPr>
                <p:nvPr/>
              </p:nvSpPr>
              <p:spPr bwMode="auto">
                <a:xfrm flipV="1">
                  <a:off x="4064000" y="3886200"/>
                  <a:ext cx="0" cy="457200"/>
                </a:xfrm>
                <a:prstGeom prst="line">
                  <a:avLst/>
                </a:prstGeom>
                <a:noFill/>
                <a:ln w="9525">
                  <a:solidFill>
                    <a:schemeClr val="tx1"/>
                  </a:solidFill>
                  <a:round/>
                  <a:headEnd/>
                  <a:tailEnd/>
                </a:ln>
              </p:spPr>
              <p:txBody>
                <a:bodyPr>
                  <a:spAutoFit/>
                </a:bodyPr>
                <a:lstStyle/>
                <a:p>
                  <a:endParaRPr lang="en-US"/>
                </a:p>
              </p:txBody>
            </p:sp>
          </p:grpSp>
        </p:grpSp>
        <p:sp>
          <p:nvSpPr>
            <p:cNvPr id="19481" name="Text Box 25"/>
            <p:cNvSpPr txBox="1">
              <a:spLocks noChangeArrowheads="1"/>
            </p:cNvSpPr>
            <p:nvPr/>
          </p:nvSpPr>
          <p:spPr bwMode="auto">
            <a:xfrm>
              <a:off x="1630597" y="5101653"/>
              <a:ext cx="2497800" cy="523220"/>
            </a:xfrm>
            <a:prstGeom prst="rect">
              <a:avLst/>
            </a:prstGeom>
            <a:noFill/>
            <a:ln w="9525">
              <a:noFill/>
              <a:miter lim="800000"/>
              <a:headEnd/>
              <a:tailEnd/>
            </a:ln>
          </p:spPr>
          <p:txBody>
            <a:bodyPr wrap="none">
              <a:spAutoFit/>
            </a:bodyPr>
            <a:lstStyle/>
            <a:p>
              <a:pPr algn="l"/>
              <a:r>
                <a:rPr lang="en-US" altLang="en-US" sz="2800" i="1" dirty="0"/>
                <a:t>Geometric modeling</a:t>
              </a:r>
              <a:endParaRPr lang="en-GB" altLang="en-US" sz="2800" i="1" dirty="0"/>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noFill/>
        </p:spPr>
        <p:txBody>
          <a:bodyPr/>
          <a:lstStyle/>
          <a:p>
            <a:pPr eaLnBrk="1" hangingPunct="1"/>
            <a:r>
              <a:rPr lang="en-US" altLang="en-US"/>
              <a:t>From model to image</a:t>
            </a:r>
            <a:endParaRPr lang="en-GB" altLang="en-US"/>
          </a:p>
        </p:txBody>
      </p:sp>
      <p:grpSp>
        <p:nvGrpSpPr>
          <p:cNvPr id="20" name="Group 19"/>
          <p:cNvGrpSpPr/>
          <p:nvPr/>
        </p:nvGrpSpPr>
        <p:grpSpPr>
          <a:xfrm>
            <a:off x="1157570" y="2624520"/>
            <a:ext cx="9956800" cy="1066800"/>
            <a:chOff x="812800" y="1905000"/>
            <a:chExt cx="9956800" cy="1066800"/>
          </a:xfrm>
        </p:grpSpPr>
        <p:sp>
          <p:nvSpPr>
            <p:cNvPr id="31746" name="Rectangle 2"/>
            <p:cNvSpPr>
              <a:spLocks noChangeArrowheads="1"/>
            </p:cNvSpPr>
            <p:nvPr/>
          </p:nvSpPr>
          <p:spPr bwMode="auto">
            <a:xfrm>
              <a:off x="812800" y="1905000"/>
              <a:ext cx="1422400" cy="1066800"/>
            </a:xfrm>
            <a:prstGeom prst="rect">
              <a:avLst/>
            </a:prstGeom>
            <a:noFill/>
            <a:ln w="9525">
              <a:solidFill>
                <a:schemeClr val="tx1"/>
              </a:solidFill>
              <a:miter lim="800000"/>
              <a:headEnd/>
              <a:tailEnd/>
            </a:ln>
          </p:spPr>
          <p:txBody>
            <a:bodyPr wrap="none" anchor="ctr"/>
            <a:lstStyle/>
            <a:p>
              <a:r>
                <a:rPr lang="en-US" altLang="en-US"/>
                <a:t>Model</a:t>
              </a:r>
              <a:endParaRPr lang="en-GB" altLang="en-US"/>
            </a:p>
          </p:txBody>
        </p:sp>
        <p:sp>
          <p:nvSpPr>
            <p:cNvPr id="31748" name="Rectangle 5"/>
            <p:cNvSpPr>
              <a:spLocks noChangeArrowheads="1"/>
            </p:cNvSpPr>
            <p:nvPr/>
          </p:nvSpPr>
          <p:spPr bwMode="auto">
            <a:xfrm>
              <a:off x="2946400" y="1905000"/>
              <a:ext cx="1422400" cy="1066800"/>
            </a:xfrm>
            <a:prstGeom prst="rect">
              <a:avLst/>
            </a:prstGeom>
            <a:noFill/>
            <a:ln w="76200">
              <a:solidFill>
                <a:schemeClr val="tx1"/>
              </a:solidFill>
              <a:miter lim="800000"/>
              <a:headEnd/>
              <a:tailEnd/>
            </a:ln>
          </p:spPr>
          <p:txBody>
            <a:bodyPr wrap="none" anchor="ctr"/>
            <a:lstStyle/>
            <a:p>
              <a:r>
                <a:rPr lang="en-US" altLang="en-US"/>
                <a:t>World</a:t>
              </a:r>
              <a:endParaRPr lang="en-GB" altLang="en-US"/>
            </a:p>
          </p:txBody>
        </p:sp>
        <p:sp>
          <p:nvSpPr>
            <p:cNvPr id="31749" name="Rectangle 6"/>
            <p:cNvSpPr>
              <a:spLocks noChangeArrowheads="1"/>
            </p:cNvSpPr>
            <p:nvPr/>
          </p:nvSpPr>
          <p:spPr bwMode="auto">
            <a:xfrm>
              <a:off x="5080000" y="1905000"/>
              <a:ext cx="1422400" cy="1066800"/>
            </a:xfrm>
            <a:prstGeom prst="rect">
              <a:avLst/>
            </a:prstGeom>
            <a:noFill/>
            <a:ln w="9525">
              <a:solidFill>
                <a:schemeClr val="tx1"/>
              </a:solidFill>
              <a:miter lim="800000"/>
              <a:headEnd/>
              <a:tailEnd/>
            </a:ln>
          </p:spPr>
          <p:txBody>
            <a:bodyPr wrap="none" anchor="ctr"/>
            <a:lstStyle/>
            <a:p>
              <a:r>
                <a:rPr lang="en-US" altLang="en-US"/>
                <a:t>View</a:t>
              </a:r>
              <a:endParaRPr lang="en-GB" altLang="en-US"/>
            </a:p>
          </p:txBody>
        </p:sp>
        <p:sp>
          <p:nvSpPr>
            <p:cNvPr id="31750" name="Line 7"/>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1751" name="Line 8"/>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1752" name="Rectangle 9"/>
            <p:cNvSpPr>
              <a:spLocks noChangeArrowheads="1"/>
            </p:cNvSpPr>
            <p:nvPr/>
          </p:nvSpPr>
          <p:spPr bwMode="auto">
            <a:xfrm>
              <a:off x="7213600" y="1905000"/>
              <a:ext cx="1422400" cy="1066800"/>
            </a:xfrm>
            <a:prstGeom prst="rect">
              <a:avLst/>
            </a:prstGeom>
            <a:noFill/>
            <a:ln w="9525">
              <a:solidFill>
                <a:schemeClr val="tx1"/>
              </a:solidFill>
              <a:miter lim="800000"/>
              <a:headEnd/>
              <a:tailEnd/>
            </a:ln>
          </p:spPr>
          <p:txBody>
            <a:bodyPr wrap="none" anchor="ctr"/>
            <a:lstStyle/>
            <a:p>
              <a:r>
                <a:rPr lang="en-US" altLang="en-US"/>
                <a:t>NDC</a:t>
              </a:r>
              <a:endParaRPr lang="en-GB" altLang="en-US"/>
            </a:p>
          </p:txBody>
        </p:sp>
        <p:sp>
          <p:nvSpPr>
            <p:cNvPr id="31753" name="Line 10"/>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1754" name="Rectangle 11"/>
            <p:cNvSpPr>
              <a:spLocks noChangeArrowheads="1"/>
            </p:cNvSpPr>
            <p:nvPr/>
          </p:nvSpPr>
          <p:spPr bwMode="auto">
            <a:xfrm>
              <a:off x="9347200" y="1905000"/>
              <a:ext cx="1422400" cy="1066800"/>
            </a:xfrm>
            <a:prstGeom prst="rect">
              <a:avLst/>
            </a:prstGeom>
            <a:noFill/>
            <a:ln w="9525">
              <a:solidFill>
                <a:schemeClr val="tx1"/>
              </a:solidFill>
              <a:miter lim="800000"/>
              <a:headEnd/>
              <a:tailEnd/>
            </a:ln>
          </p:spPr>
          <p:txBody>
            <a:bodyPr wrap="none" anchor="ctr"/>
            <a:lstStyle/>
            <a:p>
              <a:r>
                <a:rPr lang="en-US" altLang="en-US"/>
                <a:t>Display</a:t>
              </a:r>
              <a:endParaRPr lang="en-GB" altLang="en-US"/>
            </a:p>
          </p:txBody>
        </p:sp>
        <p:sp>
          <p:nvSpPr>
            <p:cNvPr id="31755" name="Line 12"/>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sp>
        <p:nvSpPr>
          <p:cNvPr id="31760" name="Text Box 21"/>
          <p:cNvSpPr txBox="1">
            <a:spLocks noChangeArrowheads="1"/>
          </p:cNvSpPr>
          <p:nvPr/>
        </p:nvSpPr>
        <p:spPr bwMode="auto">
          <a:xfrm>
            <a:off x="5942761" y="4322570"/>
            <a:ext cx="3918830" cy="1384995"/>
          </a:xfrm>
          <a:prstGeom prst="rect">
            <a:avLst/>
          </a:prstGeom>
          <a:noFill/>
          <a:ln w="9525">
            <a:noFill/>
            <a:miter lim="800000"/>
            <a:headEnd/>
            <a:tailEnd/>
          </a:ln>
        </p:spPr>
        <p:txBody>
          <a:bodyPr wrap="none">
            <a:spAutoFit/>
          </a:bodyPr>
          <a:lstStyle/>
          <a:p>
            <a:pPr algn="l"/>
            <a:r>
              <a:rPr lang="en-US" altLang="en-US" sz="2800" dirty="0"/>
              <a:t>Position cylinders in scene:</a:t>
            </a:r>
          </a:p>
          <a:p>
            <a:pPr algn="l"/>
            <a:endParaRPr lang="en-US" altLang="en-US" sz="2800" dirty="0"/>
          </a:p>
          <a:p>
            <a:pPr algn="l"/>
            <a:r>
              <a:rPr lang="en-US" altLang="en-US" sz="2800" dirty="0"/>
              <a:t>World coordinates</a:t>
            </a:r>
            <a:endParaRPr lang="en-GB" altLang="en-US" sz="2800" dirty="0"/>
          </a:p>
        </p:txBody>
      </p:sp>
      <p:grpSp>
        <p:nvGrpSpPr>
          <p:cNvPr id="19" name="Group 18"/>
          <p:cNvGrpSpPr/>
          <p:nvPr/>
        </p:nvGrpSpPr>
        <p:grpSpPr>
          <a:xfrm>
            <a:off x="2534990" y="4545760"/>
            <a:ext cx="2235200" cy="1319451"/>
            <a:chOff x="1320800" y="3886200"/>
            <a:chExt cx="2235200" cy="1319451"/>
          </a:xfrm>
        </p:grpSpPr>
        <p:sp>
          <p:nvSpPr>
            <p:cNvPr id="31756" name="Line 13"/>
            <p:cNvSpPr>
              <a:spLocks noChangeShapeType="1"/>
            </p:cNvSpPr>
            <p:nvPr/>
          </p:nvSpPr>
          <p:spPr bwMode="auto">
            <a:xfrm flipH="1">
              <a:off x="1320800" y="4724400"/>
              <a:ext cx="812800" cy="304800"/>
            </a:xfrm>
            <a:prstGeom prst="line">
              <a:avLst/>
            </a:prstGeom>
            <a:noFill/>
            <a:ln w="9525">
              <a:solidFill>
                <a:schemeClr val="tx1"/>
              </a:solidFill>
              <a:round/>
              <a:headEnd/>
              <a:tailEnd/>
            </a:ln>
          </p:spPr>
          <p:txBody>
            <a:bodyPr wrap="none">
              <a:spAutoFit/>
            </a:bodyPr>
            <a:lstStyle/>
            <a:p>
              <a:endParaRPr lang="en-US"/>
            </a:p>
          </p:txBody>
        </p:sp>
        <p:sp>
          <p:nvSpPr>
            <p:cNvPr id="31757" name="Line 16"/>
            <p:cNvSpPr>
              <a:spLocks noChangeShapeType="1"/>
            </p:cNvSpPr>
            <p:nvPr/>
          </p:nvSpPr>
          <p:spPr bwMode="auto">
            <a:xfrm flipV="1">
              <a:off x="2133600" y="3886200"/>
              <a:ext cx="0" cy="838200"/>
            </a:xfrm>
            <a:prstGeom prst="line">
              <a:avLst/>
            </a:prstGeom>
            <a:noFill/>
            <a:ln w="9525">
              <a:solidFill>
                <a:schemeClr val="tx1"/>
              </a:solidFill>
              <a:round/>
              <a:headEnd/>
              <a:tailEnd/>
            </a:ln>
          </p:spPr>
          <p:txBody>
            <a:bodyPr>
              <a:spAutoFit/>
            </a:bodyPr>
            <a:lstStyle/>
            <a:p>
              <a:endParaRPr lang="en-US"/>
            </a:p>
          </p:txBody>
        </p:sp>
        <p:sp>
          <p:nvSpPr>
            <p:cNvPr id="31758" name="Line 17"/>
            <p:cNvSpPr>
              <a:spLocks noChangeShapeType="1"/>
            </p:cNvSpPr>
            <p:nvPr/>
          </p:nvSpPr>
          <p:spPr bwMode="auto">
            <a:xfrm flipH="1" flipV="1">
              <a:off x="2133600" y="4724400"/>
              <a:ext cx="1422400" cy="381000"/>
            </a:xfrm>
            <a:prstGeom prst="line">
              <a:avLst/>
            </a:prstGeom>
            <a:noFill/>
            <a:ln w="9525">
              <a:solidFill>
                <a:schemeClr val="tx1"/>
              </a:solidFill>
              <a:round/>
              <a:headEnd/>
              <a:tailEnd/>
            </a:ln>
          </p:spPr>
          <p:txBody>
            <a:bodyPr>
              <a:spAutoFit/>
            </a:bodyPr>
            <a:lstStyle/>
            <a:p>
              <a:endParaRPr lang="en-US"/>
            </a:p>
          </p:txBody>
        </p:sp>
        <p:sp>
          <p:nvSpPr>
            <p:cNvPr id="31759" name="AutoShape 19"/>
            <p:cNvSpPr>
              <a:spLocks noChangeArrowheads="1"/>
            </p:cNvSpPr>
            <p:nvPr/>
          </p:nvSpPr>
          <p:spPr bwMode="auto">
            <a:xfrm>
              <a:off x="2235200" y="4572000"/>
              <a:ext cx="812800" cy="633651"/>
            </a:xfrm>
            <a:prstGeom prst="can">
              <a:avLst>
                <a:gd name="adj" fmla="val 28125"/>
              </a:avLst>
            </a:prstGeom>
            <a:solidFill>
              <a:schemeClr val="accent2"/>
            </a:solidFill>
            <a:ln w="9525">
              <a:noFill/>
              <a:round/>
              <a:headEnd/>
              <a:tailEnd/>
            </a:ln>
          </p:spPr>
          <p:txBody>
            <a:bodyPr anchor="ctr">
              <a:spAutoFit/>
            </a:bodyPr>
            <a:lstStyle/>
            <a:p>
              <a:endParaRPr lang="nl-NL" altLang="en-US"/>
            </a:p>
          </p:txBody>
        </p:sp>
        <p:sp>
          <p:nvSpPr>
            <p:cNvPr id="31761" name="AutoShape 15"/>
            <p:cNvSpPr>
              <a:spLocks noChangeArrowheads="1"/>
            </p:cNvSpPr>
            <p:nvPr/>
          </p:nvSpPr>
          <p:spPr bwMode="auto">
            <a:xfrm>
              <a:off x="1625600" y="4495800"/>
              <a:ext cx="184731" cy="483632"/>
            </a:xfrm>
            <a:prstGeom prst="can">
              <a:avLst>
                <a:gd name="adj" fmla="val 37500"/>
              </a:avLst>
            </a:prstGeom>
            <a:solidFill>
              <a:schemeClr val="accent1"/>
            </a:solidFill>
            <a:ln w="9525">
              <a:noFill/>
              <a:round/>
              <a:headEnd/>
              <a:tailEnd/>
            </a:ln>
          </p:spPr>
          <p:txBody>
            <a:bodyPr wrap="none" anchor="ctr">
              <a:spAutoFit/>
            </a:bodyPr>
            <a:lstStyle/>
            <a:p>
              <a:endParaRPr lang="nl-NL" altLang="en-US"/>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noFill/>
        </p:spPr>
        <p:txBody>
          <a:bodyPr/>
          <a:lstStyle/>
          <a:p>
            <a:pPr eaLnBrk="1" hangingPunct="1"/>
            <a:r>
              <a:rPr lang="en-US" altLang="en-US"/>
              <a:t>From model to image</a:t>
            </a:r>
            <a:endParaRPr lang="en-GB" altLang="en-US"/>
          </a:p>
        </p:txBody>
      </p:sp>
      <p:grpSp>
        <p:nvGrpSpPr>
          <p:cNvPr id="25" name="Group 24"/>
          <p:cNvGrpSpPr/>
          <p:nvPr/>
        </p:nvGrpSpPr>
        <p:grpSpPr>
          <a:xfrm>
            <a:off x="1172560" y="2579550"/>
            <a:ext cx="9956800" cy="1066800"/>
            <a:chOff x="812800" y="1905000"/>
            <a:chExt cx="9956800" cy="1066800"/>
          </a:xfrm>
        </p:grpSpPr>
        <p:sp>
          <p:nvSpPr>
            <p:cNvPr id="32770" name="Rectangle 2"/>
            <p:cNvSpPr>
              <a:spLocks noChangeArrowheads="1"/>
            </p:cNvSpPr>
            <p:nvPr/>
          </p:nvSpPr>
          <p:spPr bwMode="auto">
            <a:xfrm>
              <a:off x="812800" y="1905000"/>
              <a:ext cx="1422400" cy="1066800"/>
            </a:xfrm>
            <a:prstGeom prst="rect">
              <a:avLst/>
            </a:prstGeom>
            <a:noFill/>
            <a:ln w="9525">
              <a:solidFill>
                <a:schemeClr val="tx1"/>
              </a:solidFill>
              <a:miter lim="800000"/>
              <a:headEnd/>
              <a:tailEnd/>
            </a:ln>
          </p:spPr>
          <p:txBody>
            <a:bodyPr wrap="none" anchor="ctr"/>
            <a:lstStyle/>
            <a:p>
              <a:r>
                <a:rPr lang="en-US" altLang="en-US"/>
                <a:t>Model</a:t>
              </a:r>
              <a:endParaRPr lang="en-GB" altLang="en-US"/>
            </a:p>
          </p:txBody>
        </p:sp>
        <p:sp>
          <p:nvSpPr>
            <p:cNvPr id="32772" name="Rectangle 5"/>
            <p:cNvSpPr>
              <a:spLocks noChangeArrowheads="1"/>
            </p:cNvSpPr>
            <p:nvPr/>
          </p:nvSpPr>
          <p:spPr bwMode="auto">
            <a:xfrm>
              <a:off x="2946400" y="1905000"/>
              <a:ext cx="1422400" cy="1066800"/>
            </a:xfrm>
            <a:prstGeom prst="rect">
              <a:avLst/>
            </a:prstGeom>
            <a:noFill/>
            <a:ln w="9525">
              <a:solidFill>
                <a:schemeClr val="tx1"/>
              </a:solidFill>
              <a:miter lim="800000"/>
              <a:headEnd/>
              <a:tailEnd/>
            </a:ln>
          </p:spPr>
          <p:txBody>
            <a:bodyPr wrap="none" anchor="ctr"/>
            <a:lstStyle/>
            <a:p>
              <a:r>
                <a:rPr lang="en-US" altLang="en-US"/>
                <a:t>World</a:t>
              </a:r>
              <a:endParaRPr lang="en-GB" altLang="en-US"/>
            </a:p>
          </p:txBody>
        </p:sp>
        <p:sp>
          <p:nvSpPr>
            <p:cNvPr id="32773" name="Rectangle 6"/>
            <p:cNvSpPr>
              <a:spLocks noChangeArrowheads="1"/>
            </p:cNvSpPr>
            <p:nvPr/>
          </p:nvSpPr>
          <p:spPr bwMode="auto">
            <a:xfrm>
              <a:off x="5080000" y="1905000"/>
              <a:ext cx="1422400" cy="1066800"/>
            </a:xfrm>
            <a:prstGeom prst="rect">
              <a:avLst/>
            </a:prstGeom>
            <a:noFill/>
            <a:ln w="76200">
              <a:solidFill>
                <a:schemeClr val="tx1"/>
              </a:solidFill>
              <a:miter lim="800000"/>
              <a:headEnd/>
              <a:tailEnd/>
            </a:ln>
          </p:spPr>
          <p:txBody>
            <a:bodyPr wrap="none" anchor="ctr"/>
            <a:lstStyle/>
            <a:p>
              <a:r>
                <a:rPr lang="en-US" altLang="en-US"/>
                <a:t>View</a:t>
              </a:r>
              <a:endParaRPr lang="en-GB" altLang="en-US"/>
            </a:p>
          </p:txBody>
        </p:sp>
        <p:sp>
          <p:nvSpPr>
            <p:cNvPr id="32774" name="Line 7"/>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2775" name="Line 8"/>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2776" name="Rectangle 9"/>
            <p:cNvSpPr>
              <a:spLocks noChangeArrowheads="1"/>
            </p:cNvSpPr>
            <p:nvPr/>
          </p:nvSpPr>
          <p:spPr bwMode="auto">
            <a:xfrm>
              <a:off x="7213600" y="1905000"/>
              <a:ext cx="1422400" cy="1066800"/>
            </a:xfrm>
            <a:prstGeom prst="rect">
              <a:avLst/>
            </a:prstGeom>
            <a:noFill/>
            <a:ln w="9525">
              <a:solidFill>
                <a:schemeClr val="tx1"/>
              </a:solidFill>
              <a:miter lim="800000"/>
              <a:headEnd/>
              <a:tailEnd/>
            </a:ln>
          </p:spPr>
          <p:txBody>
            <a:bodyPr wrap="none" anchor="ctr"/>
            <a:lstStyle/>
            <a:p>
              <a:r>
                <a:rPr lang="en-US" altLang="en-US"/>
                <a:t>NDC</a:t>
              </a:r>
              <a:endParaRPr lang="en-GB" altLang="en-US"/>
            </a:p>
          </p:txBody>
        </p:sp>
        <p:sp>
          <p:nvSpPr>
            <p:cNvPr id="32777" name="Line 10"/>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2778" name="Rectangle 11"/>
            <p:cNvSpPr>
              <a:spLocks noChangeArrowheads="1"/>
            </p:cNvSpPr>
            <p:nvPr/>
          </p:nvSpPr>
          <p:spPr bwMode="auto">
            <a:xfrm>
              <a:off x="9347200" y="1905000"/>
              <a:ext cx="1422400" cy="1066800"/>
            </a:xfrm>
            <a:prstGeom prst="rect">
              <a:avLst/>
            </a:prstGeom>
            <a:noFill/>
            <a:ln w="9525">
              <a:solidFill>
                <a:schemeClr val="tx1"/>
              </a:solidFill>
              <a:miter lim="800000"/>
              <a:headEnd/>
              <a:tailEnd/>
            </a:ln>
          </p:spPr>
          <p:txBody>
            <a:bodyPr wrap="none" anchor="ctr"/>
            <a:lstStyle/>
            <a:p>
              <a:r>
                <a:rPr lang="en-US" altLang="en-US"/>
                <a:t>Display</a:t>
              </a:r>
              <a:endParaRPr lang="en-GB" altLang="en-US"/>
            </a:p>
          </p:txBody>
        </p:sp>
        <p:sp>
          <p:nvSpPr>
            <p:cNvPr id="32779" name="Line 12"/>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sp>
        <p:nvSpPr>
          <p:cNvPr id="32787" name="Text Box 21"/>
          <p:cNvSpPr txBox="1">
            <a:spLocks noChangeArrowheads="1"/>
          </p:cNvSpPr>
          <p:nvPr/>
        </p:nvSpPr>
        <p:spPr bwMode="auto">
          <a:xfrm>
            <a:off x="6557350" y="4202650"/>
            <a:ext cx="3556551" cy="1815882"/>
          </a:xfrm>
          <a:prstGeom prst="rect">
            <a:avLst/>
          </a:prstGeom>
          <a:noFill/>
          <a:ln w="9525">
            <a:noFill/>
            <a:miter lim="800000"/>
            <a:headEnd/>
            <a:tailEnd/>
          </a:ln>
        </p:spPr>
        <p:txBody>
          <a:bodyPr wrap="none">
            <a:spAutoFit/>
          </a:bodyPr>
          <a:lstStyle/>
          <a:p>
            <a:pPr algn="l"/>
            <a:r>
              <a:rPr lang="en-US" altLang="en-US" sz="2800" dirty="0"/>
              <a:t>Look at cylinders,</a:t>
            </a:r>
          </a:p>
          <a:p>
            <a:pPr algn="l"/>
            <a:r>
              <a:rPr lang="nl-NL" altLang="en-US" sz="2800" dirty="0"/>
              <a:t>project on virtual screen</a:t>
            </a:r>
            <a:endParaRPr lang="en-US" altLang="en-US" sz="2800" dirty="0"/>
          </a:p>
          <a:p>
            <a:pPr algn="l"/>
            <a:endParaRPr lang="en-US" altLang="en-US" sz="2800" dirty="0"/>
          </a:p>
          <a:p>
            <a:pPr algn="l"/>
            <a:r>
              <a:rPr lang="en-US" altLang="en-US" sz="2800" dirty="0"/>
              <a:t>Viewing coordinates</a:t>
            </a:r>
            <a:endParaRPr lang="en-GB" altLang="en-US" sz="2800" dirty="0"/>
          </a:p>
        </p:txBody>
      </p:sp>
      <p:grpSp>
        <p:nvGrpSpPr>
          <p:cNvPr id="24" name="Group 23"/>
          <p:cNvGrpSpPr/>
          <p:nvPr/>
        </p:nvGrpSpPr>
        <p:grpSpPr>
          <a:xfrm>
            <a:off x="2338454" y="3984880"/>
            <a:ext cx="3107710" cy="2328286"/>
            <a:chOff x="1139254" y="3505200"/>
            <a:chExt cx="3107710" cy="2328286"/>
          </a:xfrm>
        </p:grpSpPr>
        <p:grpSp>
          <p:nvGrpSpPr>
            <p:cNvPr id="23" name="Group 22"/>
            <p:cNvGrpSpPr/>
            <p:nvPr/>
          </p:nvGrpSpPr>
          <p:grpSpPr>
            <a:xfrm>
              <a:off x="1625600" y="3505200"/>
              <a:ext cx="2235200" cy="1700451"/>
              <a:chOff x="1625600" y="3505200"/>
              <a:chExt cx="2235200" cy="1700451"/>
            </a:xfrm>
          </p:grpSpPr>
          <p:sp>
            <p:nvSpPr>
              <p:cNvPr id="32780" name="Line 13"/>
              <p:cNvSpPr>
                <a:spLocks noChangeShapeType="1"/>
              </p:cNvSpPr>
              <p:nvPr/>
            </p:nvSpPr>
            <p:spPr bwMode="auto">
              <a:xfrm flipH="1">
                <a:off x="2946400" y="4038600"/>
                <a:ext cx="609600" cy="457200"/>
              </a:xfrm>
              <a:prstGeom prst="line">
                <a:avLst/>
              </a:prstGeom>
              <a:noFill/>
              <a:ln w="9525">
                <a:solidFill>
                  <a:schemeClr val="tx1"/>
                </a:solidFill>
                <a:round/>
                <a:headEnd/>
                <a:tailEnd/>
              </a:ln>
            </p:spPr>
            <p:txBody>
              <a:bodyPr>
                <a:spAutoFit/>
              </a:bodyPr>
              <a:lstStyle/>
              <a:p>
                <a:endParaRPr lang="en-US"/>
              </a:p>
            </p:txBody>
          </p:sp>
          <p:sp>
            <p:nvSpPr>
              <p:cNvPr id="32781" name="Line 14"/>
              <p:cNvSpPr>
                <a:spLocks noChangeShapeType="1"/>
              </p:cNvSpPr>
              <p:nvPr/>
            </p:nvSpPr>
            <p:spPr bwMode="auto">
              <a:xfrm flipH="1" flipV="1">
                <a:off x="3251200" y="3505200"/>
                <a:ext cx="304800" cy="533400"/>
              </a:xfrm>
              <a:prstGeom prst="line">
                <a:avLst/>
              </a:prstGeom>
              <a:noFill/>
              <a:ln w="9525">
                <a:solidFill>
                  <a:schemeClr val="tx1"/>
                </a:solidFill>
                <a:round/>
                <a:headEnd/>
                <a:tailEnd/>
              </a:ln>
            </p:spPr>
            <p:txBody>
              <a:bodyPr>
                <a:spAutoFit/>
              </a:bodyPr>
              <a:lstStyle/>
              <a:p>
                <a:endParaRPr lang="en-US"/>
              </a:p>
            </p:txBody>
          </p:sp>
          <p:sp>
            <p:nvSpPr>
              <p:cNvPr id="32782" name="Line 15"/>
              <p:cNvSpPr>
                <a:spLocks noChangeShapeType="1"/>
              </p:cNvSpPr>
              <p:nvPr/>
            </p:nvSpPr>
            <p:spPr bwMode="auto">
              <a:xfrm flipH="1" flipV="1">
                <a:off x="2946400" y="3886200"/>
                <a:ext cx="609600" cy="152400"/>
              </a:xfrm>
              <a:prstGeom prst="line">
                <a:avLst/>
              </a:prstGeom>
              <a:noFill/>
              <a:ln w="9525">
                <a:solidFill>
                  <a:schemeClr val="tx1"/>
                </a:solidFill>
                <a:round/>
                <a:headEnd/>
                <a:tailEnd/>
              </a:ln>
            </p:spPr>
            <p:txBody>
              <a:bodyPr>
                <a:spAutoFit/>
              </a:bodyPr>
              <a:lstStyle/>
              <a:p>
                <a:endParaRPr lang="en-US"/>
              </a:p>
            </p:txBody>
          </p:sp>
          <p:sp>
            <p:nvSpPr>
              <p:cNvPr id="32783" name="AutoShape 16"/>
              <p:cNvSpPr>
                <a:spLocks noChangeArrowheads="1"/>
              </p:cNvSpPr>
              <p:nvPr/>
            </p:nvSpPr>
            <p:spPr bwMode="auto">
              <a:xfrm>
                <a:off x="2235200" y="4572000"/>
                <a:ext cx="812800" cy="633651"/>
              </a:xfrm>
              <a:prstGeom prst="can">
                <a:avLst>
                  <a:gd name="adj" fmla="val 28125"/>
                </a:avLst>
              </a:prstGeom>
              <a:solidFill>
                <a:schemeClr val="accent2"/>
              </a:solidFill>
              <a:ln w="9525">
                <a:noFill/>
                <a:round/>
                <a:headEnd/>
                <a:tailEnd/>
              </a:ln>
            </p:spPr>
            <p:txBody>
              <a:bodyPr anchor="ctr">
                <a:spAutoFit/>
              </a:bodyPr>
              <a:lstStyle/>
              <a:p>
                <a:endParaRPr lang="nl-NL" altLang="en-US"/>
              </a:p>
            </p:txBody>
          </p:sp>
          <p:sp>
            <p:nvSpPr>
              <p:cNvPr id="32784" name="AutoShape 18"/>
              <p:cNvSpPr>
                <a:spLocks noChangeArrowheads="1"/>
              </p:cNvSpPr>
              <p:nvPr/>
            </p:nvSpPr>
            <p:spPr bwMode="auto">
              <a:xfrm>
                <a:off x="1625600" y="4495800"/>
                <a:ext cx="184731" cy="483632"/>
              </a:xfrm>
              <a:prstGeom prst="can">
                <a:avLst>
                  <a:gd name="adj" fmla="val 37500"/>
                </a:avLst>
              </a:prstGeom>
              <a:solidFill>
                <a:schemeClr val="accent1"/>
              </a:solidFill>
              <a:ln w="9525">
                <a:noFill/>
                <a:round/>
                <a:headEnd/>
                <a:tailEnd/>
              </a:ln>
            </p:spPr>
            <p:txBody>
              <a:bodyPr wrap="none" anchor="ctr">
                <a:spAutoFit/>
              </a:bodyPr>
              <a:lstStyle/>
              <a:p>
                <a:endParaRPr lang="nl-NL" altLang="en-US"/>
              </a:p>
            </p:txBody>
          </p:sp>
          <p:grpSp>
            <p:nvGrpSpPr>
              <p:cNvPr id="22" name="Group 21"/>
              <p:cNvGrpSpPr/>
              <p:nvPr/>
            </p:nvGrpSpPr>
            <p:grpSpPr>
              <a:xfrm>
                <a:off x="3454400" y="3732213"/>
                <a:ext cx="406400" cy="447120"/>
                <a:chOff x="3454400" y="3732213"/>
                <a:chExt cx="406400" cy="447120"/>
              </a:xfrm>
            </p:grpSpPr>
            <p:sp>
              <p:nvSpPr>
                <p:cNvPr id="32785" name="Freeform 19"/>
                <p:cNvSpPr>
                  <a:spLocks/>
                </p:cNvSpPr>
                <p:nvPr/>
              </p:nvSpPr>
              <p:spPr bwMode="auto">
                <a:xfrm>
                  <a:off x="3476050" y="3732213"/>
                  <a:ext cx="184731" cy="369332"/>
                </a:xfrm>
                <a:custGeom>
                  <a:avLst/>
                  <a:gdLst>
                    <a:gd name="T0" fmla="*/ 0 w 317"/>
                    <a:gd name="T1" fmla="*/ 2147483647 h 311"/>
                    <a:gd name="T2" fmla="*/ 2147483647 w 317"/>
                    <a:gd name="T3" fmla="*/ 0 h 311"/>
                    <a:gd name="T4" fmla="*/ 2147483647 w 317"/>
                    <a:gd name="T5" fmla="*/ 2147483647 h 311"/>
                    <a:gd name="T6" fmla="*/ 0 60000 65536"/>
                    <a:gd name="T7" fmla="*/ 0 60000 65536"/>
                    <a:gd name="T8" fmla="*/ 0 60000 65536"/>
                    <a:gd name="T9" fmla="*/ 0 w 317"/>
                    <a:gd name="T10" fmla="*/ 0 h 311"/>
                    <a:gd name="T11" fmla="*/ 317 w 317"/>
                    <a:gd name="T12" fmla="*/ 311 h 311"/>
                  </a:gdLst>
                  <a:ahLst/>
                  <a:cxnLst>
                    <a:cxn ang="T6">
                      <a:pos x="T0" y="T1"/>
                    </a:cxn>
                    <a:cxn ang="T7">
                      <a:pos x="T2" y="T3"/>
                    </a:cxn>
                    <a:cxn ang="T8">
                      <a:pos x="T4" y="T5"/>
                    </a:cxn>
                  </a:cxnLst>
                  <a:rect l="T9" t="T10" r="T11" b="T12"/>
                  <a:pathLst>
                    <a:path w="317" h="311">
                      <a:moveTo>
                        <a:pt x="0" y="97"/>
                      </a:moveTo>
                      <a:lnTo>
                        <a:pt x="317" y="0"/>
                      </a:lnTo>
                      <a:lnTo>
                        <a:pt x="215" y="311"/>
                      </a:lnTo>
                    </a:path>
                  </a:pathLst>
                </a:custGeom>
                <a:noFill/>
                <a:ln w="38100" cap="flat" cmpd="sng">
                  <a:solidFill>
                    <a:schemeClr val="tx1"/>
                  </a:solidFill>
                  <a:prstDash val="solid"/>
                  <a:round/>
                  <a:headEnd type="none" w="med" len="med"/>
                  <a:tailEnd type="none" w="med" len="med"/>
                </a:ln>
              </p:spPr>
              <p:txBody>
                <a:bodyPr wrap="none">
                  <a:spAutoFit/>
                </a:bodyPr>
                <a:lstStyle/>
                <a:p>
                  <a:endParaRPr lang="en-US"/>
                </a:p>
              </p:txBody>
            </p:sp>
            <p:sp>
              <p:nvSpPr>
                <p:cNvPr id="32786" name="Arc 20"/>
                <p:cNvSpPr>
                  <a:spLocks/>
                </p:cNvSpPr>
                <p:nvPr/>
              </p:nvSpPr>
              <p:spPr bwMode="auto">
                <a:xfrm flipH="1">
                  <a:off x="3454400" y="3810001"/>
                  <a:ext cx="406400" cy="369332"/>
                </a:xfrm>
                <a:custGeom>
                  <a:avLst/>
                  <a:gdLst>
                    <a:gd name="T0" fmla="*/ 2147483647 w 21600"/>
                    <a:gd name="T1" fmla="*/ 0 h 23707"/>
                    <a:gd name="T2" fmla="*/ 2147483647 w 21600"/>
                    <a:gd name="T3" fmla="*/ 2147483647 h 23707"/>
                    <a:gd name="T4" fmla="*/ 0 w 21600"/>
                    <a:gd name="T5" fmla="*/ 2147483647 h 23707"/>
                    <a:gd name="T6" fmla="*/ 0 60000 65536"/>
                    <a:gd name="T7" fmla="*/ 0 60000 65536"/>
                    <a:gd name="T8" fmla="*/ 0 60000 65536"/>
                    <a:gd name="T9" fmla="*/ 0 w 21600"/>
                    <a:gd name="T10" fmla="*/ 0 h 23707"/>
                    <a:gd name="T11" fmla="*/ 21600 w 21600"/>
                    <a:gd name="T12" fmla="*/ 23707 h 23707"/>
                  </a:gdLst>
                  <a:ahLst/>
                  <a:cxnLst>
                    <a:cxn ang="T6">
                      <a:pos x="T0" y="T1"/>
                    </a:cxn>
                    <a:cxn ang="T7">
                      <a:pos x="T2" y="T3"/>
                    </a:cxn>
                    <a:cxn ang="T8">
                      <a:pos x="T4" y="T5"/>
                    </a:cxn>
                  </a:cxnLst>
                  <a:rect l="T9" t="T10" r="T11" b="T12"/>
                  <a:pathLst>
                    <a:path w="21600" h="23707" fill="none" extrusionOk="0">
                      <a:moveTo>
                        <a:pt x="21487" y="-1"/>
                      </a:moveTo>
                      <a:cubicBezTo>
                        <a:pt x="21562" y="732"/>
                        <a:pt x="21600" y="1468"/>
                        <a:pt x="21600" y="2205"/>
                      </a:cubicBezTo>
                      <a:cubicBezTo>
                        <a:pt x="21600" y="13339"/>
                        <a:pt x="13136" y="22648"/>
                        <a:pt x="2053" y="23707"/>
                      </a:cubicBezTo>
                    </a:path>
                    <a:path w="21600" h="23707" stroke="0" extrusionOk="0">
                      <a:moveTo>
                        <a:pt x="21487" y="-1"/>
                      </a:moveTo>
                      <a:cubicBezTo>
                        <a:pt x="21562" y="732"/>
                        <a:pt x="21600" y="1468"/>
                        <a:pt x="21600" y="2205"/>
                      </a:cubicBezTo>
                      <a:cubicBezTo>
                        <a:pt x="21600" y="13339"/>
                        <a:pt x="13136" y="22648"/>
                        <a:pt x="2053" y="23707"/>
                      </a:cubicBezTo>
                      <a:lnTo>
                        <a:pt x="0" y="2205"/>
                      </a:lnTo>
                      <a:lnTo>
                        <a:pt x="21487" y="-1"/>
                      </a:lnTo>
                      <a:close/>
                    </a:path>
                  </a:pathLst>
                </a:custGeom>
                <a:noFill/>
                <a:ln w="38100">
                  <a:solidFill>
                    <a:schemeClr val="tx1"/>
                  </a:solidFill>
                  <a:round/>
                  <a:headEnd/>
                  <a:tailEnd/>
                </a:ln>
              </p:spPr>
              <p:txBody>
                <a:bodyPr anchor="ctr">
                  <a:spAutoFit/>
                </a:bodyPr>
                <a:lstStyle/>
                <a:p>
                  <a:endParaRPr lang="en-US"/>
                </a:p>
              </p:txBody>
            </p:sp>
          </p:grpSp>
        </p:grpSp>
        <p:sp>
          <p:nvSpPr>
            <p:cNvPr id="21526" name="Rectangle 22"/>
            <p:cNvSpPr>
              <a:spLocks noChangeArrowheads="1"/>
            </p:cNvSpPr>
            <p:nvPr/>
          </p:nvSpPr>
          <p:spPr bwMode="auto">
            <a:xfrm>
              <a:off x="1139254" y="5310266"/>
              <a:ext cx="3107710" cy="523220"/>
            </a:xfrm>
            <a:prstGeom prst="rect">
              <a:avLst/>
            </a:prstGeom>
            <a:noFill/>
            <a:ln w="9525">
              <a:noFill/>
              <a:miter lim="800000"/>
              <a:headEnd/>
              <a:tailEnd/>
            </a:ln>
          </p:spPr>
          <p:txBody>
            <a:bodyPr wrap="none">
              <a:spAutoFit/>
            </a:bodyPr>
            <a:lstStyle/>
            <a:p>
              <a:pPr algn="l"/>
              <a:r>
                <a:rPr lang="en-US" altLang="en-US" sz="2800" i="1" dirty="0"/>
                <a:t>Visible surfaces, shading</a:t>
              </a:r>
              <a:endParaRPr lang="en-GB" altLang="en-US" sz="2800" i="1" dirty="0"/>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a:noFill/>
        </p:spPr>
        <p:txBody>
          <a:bodyPr/>
          <a:lstStyle/>
          <a:p>
            <a:pPr eaLnBrk="1" hangingPunct="1"/>
            <a:r>
              <a:rPr lang="en-US" altLang="en-US"/>
              <a:t>From model to image</a:t>
            </a:r>
            <a:endParaRPr lang="en-GB" altLang="en-US"/>
          </a:p>
        </p:txBody>
      </p:sp>
      <p:grpSp>
        <p:nvGrpSpPr>
          <p:cNvPr id="24" name="Group 23"/>
          <p:cNvGrpSpPr/>
          <p:nvPr/>
        </p:nvGrpSpPr>
        <p:grpSpPr>
          <a:xfrm>
            <a:off x="1082620" y="2594540"/>
            <a:ext cx="9956800" cy="1066800"/>
            <a:chOff x="812800" y="1905000"/>
            <a:chExt cx="9956800" cy="1066800"/>
          </a:xfrm>
        </p:grpSpPr>
        <p:sp>
          <p:nvSpPr>
            <p:cNvPr id="33794" name="Rectangle 2"/>
            <p:cNvSpPr>
              <a:spLocks noChangeArrowheads="1"/>
            </p:cNvSpPr>
            <p:nvPr/>
          </p:nvSpPr>
          <p:spPr bwMode="auto">
            <a:xfrm>
              <a:off x="812800" y="1905000"/>
              <a:ext cx="1422400" cy="1066800"/>
            </a:xfrm>
            <a:prstGeom prst="rect">
              <a:avLst/>
            </a:prstGeom>
            <a:noFill/>
            <a:ln w="9525">
              <a:solidFill>
                <a:schemeClr val="tx1"/>
              </a:solidFill>
              <a:miter lim="800000"/>
              <a:headEnd/>
              <a:tailEnd/>
            </a:ln>
          </p:spPr>
          <p:txBody>
            <a:bodyPr wrap="none" anchor="ctr"/>
            <a:lstStyle/>
            <a:p>
              <a:r>
                <a:rPr lang="en-US" altLang="en-US"/>
                <a:t>Model</a:t>
              </a:r>
              <a:endParaRPr lang="en-GB" altLang="en-US"/>
            </a:p>
          </p:txBody>
        </p:sp>
        <p:sp>
          <p:nvSpPr>
            <p:cNvPr id="33796" name="Rectangle 5"/>
            <p:cNvSpPr>
              <a:spLocks noChangeArrowheads="1"/>
            </p:cNvSpPr>
            <p:nvPr/>
          </p:nvSpPr>
          <p:spPr bwMode="auto">
            <a:xfrm>
              <a:off x="2946400" y="1905000"/>
              <a:ext cx="1422400" cy="1066800"/>
            </a:xfrm>
            <a:prstGeom prst="rect">
              <a:avLst/>
            </a:prstGeom>
            <a:noFill/>
            <a:ln w="9525">
              <a:solidFill>
                <a:schemeClr val="tx1"/>
              </a:solidFill>
              <a:miter lim="800000"/>
              <a:headEnd/>
              <a:tailEnd/>
            </a:ln>
          </p:spPr>
          <p:txBody>
            <a:bodyPr wrap="none" anchor="ctr"/>
            <a:lstStyle/>
            <a:p>
              <a:r>
                <a:rPr lang="en-US" altLang="en-US"/>
                <a:t>World</a:t>
              </a:r>
              <a:endParaRPr lang="en-GB" altLang="en-US"/>
            </a:p>
          </p:txBody>
        </p:sp>
        <p:sp>
          <p:nvSpPr>
            <p:cNvPr id="33797" name="Rectangle 6"/>
            <p:cNvSpPr>
              <a:spLocks noChangeArrowheads="1"/>
            </p:cNvSpPr>
            <p:nvPr/>
          </p:nvSpPr>
          <p:spPr bwMode="auto">
            <a:xfrm>
              <a:off x="5080000" y="1905000"/>
              <a:ext cx="1422400" cy="1066800"/>
            </a:xfrm>
            <a:prstGeom prst="rect">
              <a:avLst/>
            </a:prstGeom>
            <a:noFill/>
            <a:ln w="9525">
              <a:solidFill>
                <a:schemeClr val="tx1"/>
              </a:solidFill>
              <a:miter lim="800000"/>
              <a:headEnd/>
              <a:tailEnd/>
            </a:ln>
          </p:spPr>
          <p:txBody>
            <a:bodyPr wrap="none" anchor="ctr"/>
            <a:lstStyle/>
            <a:p>
              <a:r>
                <a:rPr lang="en-US" altLang="en-US"/>
                <a:t>View</a:t>
              </a:r>
              <a:endParaRPr lang="en-GB" altLang="en-US"/>
            </a:p>
          </p:txBody>
        </p:sp>
        <p:sp>
          <p:nvSpPr>
            <p:cNvPr id="33798" name="Line 7"/>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3799" name="Line 8"/>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3800" name="Rectangle 9"/>
            <p:cNvSpPr>
              <a:spLocks noChangeArrowheads="1"/>
            </p:cNvSpPr>
            <p:nvPr/>
          </p:nvSpPr>
          <p:spPr bwMode="auto">
            <a:xfrm>
              <a:off x="7213600" y="1905000"/>
              <a:ext cx="1422400" cy="1066800"/>
            </a:xfrm>
            <a:prstGeom prst="rect">
              <a:avLst/>
            </a:prstGeom>
            <a:noFill/>
            <a:ln w="76200">
              <a:solidFill>
                <a:schemeClr val="tx1"/>
              </a:solidFill>
              <a:miter lim="800000"/>
              <a:headEnd/>
              <a:tailEnd/>
            </a:ln>
          </p:spPr>
          <p:txBody>
            <a:bodyPr wrap="none" anchor="ctr"/>
            <a:lstStyle/>
            <a:p>
              <a:r>
                <a:rPr lang="en-US" altLang="en-US"/>
                <a:t>NDC</a:t>
              </a:r>
              <a:endParaRPr lang="en-GB" altLang="en-US"/>
            </a:p>
          </p:txBody>
        </p:sp>
        <p:sp>
          <p:nvSpPr>
            <p:cNvPr id="33801" name="Line 10"/>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3802" name="Rectangle 11"/>
            <p:cNvSpPr>
              <a:spLocks noChangeArrowheads="1"/>
            </p:cNvSpPr>
            <p:nvPr/>
          </p:nvSpPr>
          <p:spPr bwMode="auto">
            <a:xfrm>
              <a:off x="9347200" y="1905000"/>
              <a:ext cx="1422400" cy="1066800"/>
            </a:xfrm>
            <a:prstGeom prst="rect">
              <a:avLst/>
            </a:prstGeom>
            <a:noFill/>
            <a:ln w="9525">
              <a:solidFill>
                <a:schemeClr val="tx1"/>
              </a:solidFill>
              <a:miter lim="800000"/>
              <a:headEnd/>
              <a:tailEnd/>
            </a:ln>
          </p:spPr>
          <p:txBody>
            <a:bodyPr wrap="none" anchor="ctr"/>
            <a:lstStyle/>
            <a:p>
              <a:r>
                <a:rPr lang="en-US" altLang="en-US"/>
                <a:t>Display</a:t>
              </a:r>
              <a:endParaRPr lang="en-GB" altLang="en-US"/>
            </a:p>
          </p:txBody>
        </p:sp>
        <p:sp>
          <p:nvSpPr>
            <p:cNvPr id="33803" name="Line 12"/>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sp>
        <p:nvSpPr>
          <p:cNvPr id="33806" name="Text Box 20"/>
          <p:cNvSpPr txBox="1">
            <a:spLocks noChangeArrowheads="1"/>
          </p:cNvSpPr>
          <p:nvPr/>
        </p:nvSpPr>
        <p:spPr bwMode="auto">
          <a:xfrm>
            <a:off x="6227571" y="4382530"/>
            <a:ext cx="4689617" cy="1384995"/>
          </a:xfrm>
          <a:prstGeom prst="rect">
            <a:avLst/>
          </a:prstGeom>
          <a:noFill/>
          <a:ln w="9525">
            <a:noFill/>
            <a:miter lim="800000"/>
            <a:headEnd/>
            <a:tailEnd/>
          </a:ln>
        </p:spPr>
        <p:txBody>
          <a:bodyPr wrap="none">
            <a:spAutoFit/>
          </a:bodyPr>
          <a:lstStyle/>
          <a:p>
            <a:pPr algn="l"/>
            <a:r>
              <a:rPr lang="en-US" altLang="en-US" sz="2800" dirty="0"/>
              <a:t>Display:</a:t>
            </a:r>
          </a:p>
          <a:p>
            <a:pPr algn="l"/>
            <a:endParaRPr lang="en-US" altLang="en-US" sz="2800" dirty="0"/>
          </a:p>
          <a:p>
            <a:pPr algn="l"/>
            <a:r>
              <a:rPr lang="en-US" altLang="en-US" sz="2800" dirty="0"/>
              <a:t>Normalized Device Coordinates</a:t>
            </a:r>
            <a:endParaRPr lang="en-GB" altLang="en-US" sz="2800" dirty="0"/>
          </a:p>
        </p:txBody>
      </p:sp>
      <p:grpSp>
        <p:nvGrpSpPr>
          <p:cNvPr id="23" name="Group 22"/>
          <p:cNvGrpSpPr/>
          <p:nvPr/>
        </p:nvGrpSpPr>
        <p:grpSpPr>
          <a:xfrm>
            <a:off x="2285150" y="4279690"/>
            <a:ext cx="2844800" cy="2045732"/>
            <a:chOff x="711200" y="4114800"/>
            <a:chExt cx="2844800" cy="2045732"/>
          </a:xfrm>
        </p:grpSpPr>
        <p:sp>
          <p:nvSpPr>
            <p:cNvPr id="33804" name="Line 13"/>
            <p:cNvSpPr>
              <a:spLocks noChangeShapeType="1"/>
            </p:cNvSpPr>
            <p:nvPr/>
          </p:nvSpPr>
          <p:spPr bwMode="auto">
            <a:xfrm flipH="1">
              <a:off x="1219200" y="4191000"/>
              <a:ext cx="0" cy="1600200"/>
            </a:xfrm>
            <a:prstGeom prst="line">
              <a:avLst/>
            </a:prstGeom>
            <a:noFill/>
            <a:ln w="9525">
              <a:solidFill>
                <a:schemeClr val="tx1"/>
              </a:solidFill>
              <a:round/>
              <a:headEnd/>
              <a:tailEnd/>
            </a:ln>
          </p:spPr>
          <p:txBody>
            <a:bodyPr>
              <a:spAutoFit/>
            </a:bodyPr>
            <a:lstStyle/>
            <a:p>
              <a:endParaRPr lang="en-US"/>
            </a:p>
          </p:txBody>
        </p:sp>
        <p:sp>
          <p:nvSpPr>
            <p:cNvPr id="33805" name="AutoShape 17"/>
            <p:cNvSpPr>
              <a:spLocks noChangeArrowheads="1"/>
            </p:cNvSpPr>
            <p:nvPr/>
          </p:nvSpPr>
          <p:spPr bwMode="auto">
            <a:xfrm>
              <a:off x="1625600" y="4495800"/>
              <a:ext cx="184731" cy="483632"/>
            </a:xfrm>
            <a:prstGeom prst="can">
              <a:avLst>
                <a:gd name="adj" fmla="val 37500"/>
              </a:avLst>
            </a:prstGeom>
            <a:solidFill>
              <a:schemeClr val="accent1"/>
            </a:solidFill>
            <a:ln w="9525">
              <a:noFill/>
              <a:round/>
              <a:headEnd/>
              <a:tailEnd/>
            </a:ln>
          </p:spPr>
          <p:txBody>
            <a:bodyPr wrap="none" anchor="ctr">
              <a:spAutoFit/>
            </a:bodyPr>
            <a:lstStyle/>
            <a:p>
              <a:endParaRPr lang="nl-NL" altLang="en-US"/>
            </a:p>
          </p:txBody>
        </p:sp>
        <p:sp>
          <p:nvSpPr>
            <p:cNvPr id="33807" name="AutoShape 16"/>
            <p:cNvSpPr>
              <a:spLocks noChangeArrowheads="1"/>
            </p:cNvSpPr>
            <p:nvPr/>
          </p:nvSpPr>
          <p:spPr bwMode="auto">
            <a:xfrm>
              <a:off x="1727200" y="4800600"/>
              <a:ext cx="812800" cy="633651"/>
            </a:xfrm>
            <a:prstGeom prst="can">
              <a:avLst>
                <a:gd name="adj" fmla="val 28125"/>
              </a:avLst>
            </a:prstGeom>
            <a:solidFill>
              <a:schemeClr val="accent2"/>
            </a:solidFill>
            <a:ln w="9525">
              <a:noFill/>
              <a:round/>
              <a:headEnd/>
              <a:tailEnd/>
            </a:ln>
          </p:spPr>
          <p:txBody>
            <a:bodyPr anchor="ctr">
              <a:spAutoFit/>
            </a:bodyPr>
            <a:lstStyle/>
            <a:p>
              <a:endParaRPr lang="nl-NL" altLang="en-US"/>
            </a:p>
          </p:txBody>
        </p:sp>
        <p:sp>
          <p:nvSpPr>
            <p:cNvPr id="33808" name="Line 21"/>
            <p:cNvSpPr>
              <a:spLocks noChangeShapeType="1"/>
            </p:cNvSpPr>
            <p:nvPr/>
          </p:nvSpPr>
          <p:spPr bwMode="auto">
            <a:xfrm>
              <a:off x="1219200" y="5791200"/>
              <a:ext cx="2336800" cy="0"/>
            </a:xfrm>
            <a:prstGeom prst="line">
              <a:avLst/>
            </a:prstGeom>
            <a:noFill/>
            <a:ln w="9525">
              <a:solidFill>
                <a:schemeClr val="tx1"/>
              </a:solidFill>
              <a:round/>
              <a:headEnd/>
              <a:tailEnd/>
            </a:ln>
          </p:spPr>
          <p:txBody>
            <a:bodyPr>
              <a:spAutoFit/>
            </a:bodyPr>
            <a:lstStyle/>
            <a:p>
              <a:endParaRPr lang="en-US"/>
            </a:p>
          </p:txBody>
        </p:sp>
        <p:sp>
          <p:nvSpPr>
            <p:cNvPr id="33809" name="Text Box 22"/>
            <p:cNvSpPr txBox="1">
              <a:spLocks noChangeArrowheads="1"/>
            </p:cNvSpPr>
            <p:nvPr/>
          </p:nvSpPr>
          <p:spPr bwMode="auto">
            <a:xfrm>
              <a:off x="812800" y="5791200"/>
              <a:ext cx="293670" cy="369332"/>
            </a:xfrm>
            <a:prstGeom prst="rect">
              <a:avLst/>
            </a:prstGeom>
            <a:noFill/>
            <a:ln w="9525">
              <a:noFill/>
              <a:miter lim="800000"/>
              <a:headEnd/>
              <a:tailEnd/>
            </a:ln>
          </p:spPr>
          <p:txBody>
            <a:bodyPr wrap="none">
              <a:spAutoFit/>
            </a:bodyPr>
            <a:lstStyle/>
            <a:p>
              <a:pPr algn="l"/>
              <a:r>
                <a:rPr lang="en-US" altLang="en-US"/>
                <a:t>0</a:t>
              </a:r>
              <a:endParaRPr lang="en-GB" altLang="en-US"/>
            </a:p>
          </p:txBody>
        </p:sp>
        <p:sp>
          <p:nvSpPr>
            <p:cNvPr id="33810" name="Text Box 23"/>
            <p:cNvSpPr txBox="1">
              <a:spLocks noChangeArrowheads="1"/>
            </p:cNvSpPr>
            <p:nvPr/>
          </p:nvSpPr>
          <p:spPr bwMode="auto">
            <a:xfrm>
              <a:off x="3048000" y="5791200"/>
              <a:ext cx="293670" cy="369332"/>
            </a:xfrm>
            <a:prstGeom prst="rect">
              <a:avLst/>
            </a:prstGeom>
            <a:noFill/>
            <a:ln w="9525">
              <a:noFill/>
              <a:miter lim="800000"/>
              <a:headEnd/>
              <a:tailEnd/>
            </a:ln>
          </p:spPr>
          <p:txBody>
            <a:bodyPr wrap="none">
              <a:spAutoFit/>
            </a:bodyPr>
            <a:lstStyle/>
            <a:p>
              <a:pPr algn="l"/>
              <a:r>
                <a:rPr lang="en-US" altLang="en-US"/>
                <a:t>1</a:t>
              </a:r>
              <a:endParaRPr lang="en-GB" altLang="en-US"/>
            </a:p>
          </p:txBody>
        </p:sp>
        <p:sp>
          <p:nvSpPr>
            <p:cNvPr id="33811" name="Text Box 24"/>
            <p:cNvSpPr txBox="1">
              <a:spLocks noChangeArrowheads="1"/>
            </p:cNvSpPr>
            <p:nvPr/>
          </p:nvSpPr>
          <p:spPr bwMode="auto">
            <a:xfrm>
              <a:off x="711200" y="4114800"/>
              <a:ext cx="293670" cy="369332"/>
            </a:xfrm>
            <a:prstGeom prst="rect">
              <a:avLst/>
            </a:prstGeom>
            <a:noFill/>
            <a:ln w="9525">
              <a:noFill/>
              <a:miter lim="800000"/>
              <a:headEnd/>
              <a:tailEnd/>
            </a:ln>
          </p:spPr>
          <p:txBody>
            <a:bodyPr wrap="none">
              <a:spAutoFit/>
            </a:bodyPr>
            <a:lstStyle/>
            <a:p>
              <a:pPr algn="l"/>
              <a:r>
                <a:rPr lang="en-US" altLang="en-US"/>
                <a:t>1</a:t>
              </a:r>
              <a:endParaRPr lang="en-GB" altLang="en-US"/>
            </a:p>
          </p:txBody>
        </p:sp>
        <p:sp>
          <p:nvSpPr>
            <p:cNvPr id="33812" name="Line 25"/>
            <p:cNvSpPr>
              <a:spLocks noChangeShapeType="1"/>
            </p:cNvSpPr>
            <p:nvPr/>
          </p:nvSpPr>
          <p:spPr bwMode="auto">
            <a:xfrm flipH="1">
              <a:off x="3251200" y="5715000"/>
              <a:ext cx="0" cy="152400"/>
            </a:xfrm>
            <a:prstGeom prst="line">
              <a:avLst/>
            </a:prstGeom>
            <a:noFill/>
            <a:ln w="9525">
              <a:solidFill>
                <a:schemeClr val="tx1"/>
              </a:solidFill>
              <a:round/>
              <a:headEnd/>
              <a:tailEnd/>
            </a:ln>
          </p:spPr>
          <p:txBody>
            <a:bodyPr>
              <a:spAutoFit/>
            </a:bodyPr>
            <a:lstStyle/>
            <a:p>
              <a:endParaRPr lang="en-US"/>
            </a:p>
          </p:txBody>
        </p:sp>
        <p:sp>
          <p:nvSpPr>
            <p:cNvPr id="33813" name="Line 26"/>
            <p:cNvSpPr>
              <a:spLocks noChangeShapeType="1"/>
            </p:cNvSpPr>
            <p:nvPr/>
          </p:nvSpPr>
          <p:spPr bwMode="auto">
            <a:xfrm flipH="1">
              <a:off x="1117600" y="4343400"/>
              <a:ext cx="203200" cy="0"/>
            </a:xfrm>
            <a:prstGeom prst="line">
              <a:avLst/>
            </a:prstGeom>
            <a:noFill/>
            <a:ln w="9525">
              <a:solidFill>
                <a:schemeClr val="tx1"/>
              </a:solidFill>
              <a:round/>
              <a:headEnd/>
              <a:tailEnd/>
            </a:ln>
          </p:spPr>
          <p:txBody>
            <a:bodyPr>
              <a:spAutoFit/>
            </a:bodyPr>
            <a:lstStyle/>
            <a:p>
              <a:endParaRPr lang="en-US"/>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noFill/>
        </p:spPr>
        <p:txBody>
          <a:bodyPr/>
          <a:lstStyle/>
          <a:p>
            <a:pPr eaLnBrk="1" hangingPunct="1"/>
            <a:r>
              <a:rPr lang="en-US" altLang="en-US" dirty="0"/>
              <a:t>From model to image</a:t>
            </a:r>
            <a:endParaRPr lang="en-GB" altLang="en-US" dirty="0"/>
          </a:p>
        </p:txBody>
      </p:sp>
      <p:grpSp>
        <p:nvGrpSpPr>
          <p:cNvPr id="26" name="Group 25"/>
          <p:cNvGrpSpPr/>
          <p:nvPr/>
        </p:nvGrpSpPr>
        <p:grpSpPr>
          <a:xfrm>
            <a:off x="1127590" y="2624520"/>
            <a:ext cx="9956800" cy="1066800"/>
            <a:chOff x="812800" y="1905000"/>
            <a:chExt cx="9956800" cy="1066800"/>
          </a:xfrm>
        </p:grpSpPr>
        <p:sp>
          <p:nvSpPr>
            <p:cNvPr id="34818" name="Rectangle 2"/>
            <p:cNvSpPr>
              <a:spLocks noChangeArrowheads="1"/>
            </p:cNvSpPr>
            <p:nvPr/>
          </p:nvSpPr>
          <p:spPr bwMode="auto">
            <a:xfrm>
              <a:off x="812800" y="1905000"/>
              <a:ext cx="1422400" cy="1066800"/>
            </a:xfrm>
            <a:prstGeom prst="rect">
              <a:avLst/>
            </a:prstGeom>
            <a:noFill/>
            <a:ln w="9525">
              <a:solidFill>
                <a:schemeClr val="tx1"/>
              </a:solidFill>
              <a:miter lim="800000"/>
              <a:headEnd/>
              <a:tailEnd/>
            </a:ln>
          </p:spPr>
          <p:txBody>
            <a:bodyPr wrap="none" anchor="ctr"/>
            <a:lstStyle/>
            <a:p>
              <a:r>
                <a:rPr lang="en-US" altLang="en-US"/>
                <a:t>Model</a:t>
              </a:r>
              <a:endParaRPr lang="en-GB" altLang="en-US"/>
            </a:p>
          </p:txBody>
        </p:sp>
        <p:sp>
          <p:nvSpPr>
            <p:cNvPr id="34820" name="Rectangle 5"/>
            <p:cNvSpPr>
              <a:spLocks noChangeArrowheads="1"/>
            </p:cNvSpPr>
            <p:nvPr/>
          </p:nvSpPr>
          <p:spPr bwMode="auto">
            <a:xfrm>
              <a:off x="2946400" y="1905000"/>
              <a:ext cx="1422400" cy="1066800"/>
            </a:xfrm>
            <a:prstGeom prst="rect">
              <a:avLst/>
            </a:prstGeom>
            <a:noFill/>
            <a:ln w="9525">
              <a:solidFill>
                <a:schemeClr val="tx1"/>
              </a:solidFill>
              <a:miter lim="800000"/>
              <a:headEnd/>
              <a:tailEnd/>
            </a:ln>
          </p:spPr>
          <p:txBody>
            <a:bodyPr wrap="none" anchor="ctr"/>
            <a:lstStyle/>
            <a:p>
              <a:r>
                <a:rPr lang="en-US" altLang="en-US"/>
                <a:t>World</a:t>
              </a:r>
              <a:endParaRPr lang="en-GB" altLang="en-US"/>
            </a:p>
          </p:txBody>
        </p:sp>
        <p:sp>
          <p:nvSpPr>
            <p:cNvPr id="34821" name="Rectangle 6"/>
            <p:cNvSpPr>
              <a:spLocks noChangeArrowheads="1"/>
            </p:cNvSpPr>
            <p:nvPr/>
          </p:nvSpPr>
          <p:spPr bwMode="auto">
            <a:xfrm>
              <a:off x="5080000" y="1905000"/>
              <a:ext cx="1422400" cy="1066800"/>
            </a:xfrm>
            <a:prstGeom prst="rect">
              <a:avLst/>
            </a:prstGeom>
            <a:noFill/>
            <a:ln w="9525">
              <a:solidFill>
                <a:schemeClr val="tx1"/>
              </a:solidFill>
              <a:miter lim="800000"/>
              <a:headEnd/>
              <a:tailEnd/>
            </a:ln>
          </p:spPr>
          <p:txBody>
            <a:bodyPr wrap="none" anchor="ctr"/>
            <a:lstStyle/>
            <a:p>
              <a:r>
                <a:rPr lang="en-US" altLang="en-US"/>
                <a:t>View</a:t>
              </a:r>
              <a:endParaRPr lang="en-GB" altLang="en-US"/>
            </a:p>
          </p:txBody>
        </p:sp>
        <p:sp>
          <p:nvSpPr>
            <p:cNvPr id="34822" name="Line 7"/>
            <p:cNvSpPr>
              <a:spLocks noChangeShapeType="1"/>
            </p:cNvSpPr>
            <p:nvPr/>
          </p:nvSpPr>
          <p:spPr bwMode="auto">
            <a:xfrm>
              <a:off x="22352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4823" name="Line 8"/>
            <p:cNvSpPr>
              <a:spLocks noChangeShapeType="1"/>
            </p:cNvSpPr>
            <p:nvPr/>
          </p:nvSpPr>
          <p:spPr bwMode="auto">
            <a:xfrm>
              <a:off x="43688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4824" name="Rectangle 9"/>
            <p:cNvSpPr>
              <a:spLocks noChangeArrowheads="1"/>
            </p:cNvSpPr>
            <p:nvPr/>
          </p:nvSpPr>
          <p:spPr bwMode="auto">
            <a:xfrm>
              <a:off x="7213600" y="1905000"/>
              <a:ext cx="1422400" cy="1066800"/>
            </a:xfrm>
            <a:prstGeom prst="rect">
              <a:avLst/>
            </a:prstGeom>
            <a:noFill/>
            <a:ln w="9525">
              <a:solidFill>
                <a:schemeClr val="tx1"/>
              </a:solidFill>
              <a:miter lim="800000"/>
              <a:headEnd/>
              <a:tailEnd/>
            </a:ln>
          </p:spPr>
          <p:txBody>
            <a:bodyPr wrap="none" anchor="ctr"/>
            <a:lstStyle/>
            <a:p>
              <a:r>
                <a:rPr lang="en-US" altLang="en-US"/>
                <a:t>NDC</a:t>
              </a:r>
              <a:endParaRPr lang="en-GB" altLang="en-US"/>
            </a:p>
          </p:txBody>
        </p:sp>
        <p:sp>
          <p:nvSpPr>
            <p:cNvPr id="34825" name="Line 10"/>
            <p:cNvSpPr>
              <a:spLocks noChangeShapeType="1"/>
            </p:cNvSpPr>
            <p:nvPr/>
          </p:nvSpPr>
          <p:spPr bwMode="auto">
            <a:xfrm>
              <a:off x="65024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sp>
          <p:nvSpPr>
            <p:cNvPr id="34826" name="Rectangle 11"/>
            <p:cNvSpPr>
              <a:spLocks noChangeArrowheads="1"/>
            </p:cNvSpPr>
            <p:nvPr/>
          </p:nvSpPr>
          <p:spPr bwMode="auto">
            <a:xfrm>
              <a:off x="9347200" y="1905000"/>
              <a:ext cx="1422400" cy="1066800"/>
            </a:xfrm>
            <a:prstGeom prst="rect">
              <a:avLst/>
            </a:prstGeom>
            <a:noFill/>
            <a:ln w="76200">
              <a:solidFill>
                <a:schemeClr val="tx1"/>
              </a:solidFill>
              <a:miter lim="800000"/>
              <a:headEnd/>
              <a:tailEnd/>
            </a:ln>
          </p:spPr>
          <p:txBody>
            <a:bodyPr wrap="none" anchor="ctr"/>
            <a:lstStyle/>
            <a:p>
              <a:r>
                <a:rPr lang="en-US" altLang="en-US"/>
                <a:t>Display</a:t>
              </a:r>
              <a:endParaRPr lang="en-GB" altLang="en-US"/>
            </a:p>
          </p:txBody>
        </p:sp>
        <p:sp>
          <p:nvSpPr>
            <p:cNvPr id="34827" name="Line 12"/>
            <p:cNvSpPr>
              <a:spLocks noChangeShapeType="1"/>
            </p:cNvSpPr>
            <p:nvPr/>
          </p:nvSpPr>
          <p:spPr bwMode="auto">
            <a:xfrm>
              <a:off x="8636000" y="2438400"/>
              <a:ext cx="711200" cy="0"/>
            </a:xfrm>
            <a:prstGeom prst="line">
              <a:avLst/>
            </a:prstGeom>
            <a:noFill/>
            <a:ln w="9525">
              <a:solidFill>
                <a:schemeClr val="tx1"/>
              </a:solidFill>
              <a:round/>
              <a:headEnd/>
              <a:tailEnd type="triangle" w="med" len="med"/>
            </a:ln>
          </p:spPr>
          <p:txBody>
            <a:bodyPr wrap="none">
              <a:spAutoFit/>
            </a:bodyPr>
            <a:lstStyle/>
            <a:p>
              <a:endParaRPr lang="en-US"/>
            </a:p>
          </p:txBody>
        </p:sp>
      </p:grpSp>
      <p:sp>
        <p:nvSpPr>
          <p:cNvPr id="34830" name="Text Box 15"/>
          <p:cNvSpPr txBox="1">
            <a:spLocks noChangeArrowheads="1"/>
          </p:cNvSpPr>
          <p:nvPr/>
        </p:nvSpPr>
        <p:spPr bwMode="auto">
          <a:xfrm>
            <a:off x="7007051" y="4517440"/>
            <a:ext cx="2937022" cy="1384995"/>
          </a:xfrm>
          <a:prstGeom prst="rect">
            <a:avLst/>
          </a:prstGeom>
          <a:noFill/>
          <a:ln w="9525">
            <a:noFill/>
            <a:miter lim="800000"/>
            <a:headEnd/>
            <a:tailEnd/>
          </a:ln>
        </p:spPr>
        <p:txBody>
          <a:bodyPr wrap="none">
            <a:spAutoFit/>
          </a:bodyPr>
          <a:lstStyle/>
          <a:p>
            <a:pPr algn="l"/>
            <a:r>
              <a:rPr lang="en-US" altLang="en-US" sz="2800" dirty="0"/>
              <a:t>Display on screen:</a:t>
            </a:r>
          </a:p>
          <a:p>
            <a:pPr algn="l"/>
            <a:endParaRPr lang="en-US" altLang="en-US" sz="2800" dirty="0"/>
          </a:p>
          <a:p>
            <a:pPr algn="l"/>
            <a:r>
              <a:rPr lang="en-US" altLang="en-US" sz="2800" dirty="0"/>
              <a:t>Device Coordinates</a:t>
            </a:r>
            <a:endParaRPr lang="en-GB" altLang="en-US" sz="2800" dirty="0"/>
          </a:p>
        </p:txBody>
      </p:sp>
      <p:grpSp>
        <p:nvGrpSpPr>
          <p:cNvPr id="25" name="Group 24"/>
          <p:cNvGrpSpPr/>
          <p:nvPr/>
        </p:nvGrpSpPr>
        <p:grpSpPr>
          <a:xfrm>
            <a:off x="1878750" y="3974890"/>
            <a:ext cx="4064000" cy="2382001"/>
            <a:chOff x="304800" y="3810000"/>
            <a:chExt cx="4064000" cy="2382001"/>
          </a:xfrm>
        </p:grpSpPr>
        <p:grpSp>
          <p:nvGrpSpPr>
            <p:cNvPr id="24" name="Group 23"/>
            <p:cNvGrpSpPr/>
            <p:nvPr/>
          </p:nvGrpSpPr>
          <p:grpSpPr>
            <a:xfrm>
              <a:off x="304800" y="3810000"/>
              <a:ext cx="4064000" cy="1981200"/>
              <a:chOff x="304800" y="3810000"/>
              <a:chExt cx="4064000" cy="1981200"/>
            </a:xfrm>
          </p:grpSpPr>
          <p:sp>
            <p:nvSpPr>
              <p:cNvPr id="34828" name="Line 13"/>
              <p:cNvSpPr>
                <a:spLocks noChangeShapeType="1"/>
              </p:cNvSpPr>
              <p:nvPr/>
            </p:nvSpPr>
            <p:spPr bwMode="auto">
              <a:xfrm flipH="1">
                <a:off x="1219200" y="4191000"/>
                <a:ext cx="0" cy="1600200"/>
              </a:xfrm>
              <a:prstGeom prst="line">
                <a:avLst/>
              </a:prstGeom>
              <a:noFill/>
              <a:ln w="9525">
                <a:solidFill>
                  <a:schemeClr val="tx1"/>
                </a:solidFill>
                <a:round/>
                <a:headEnd/>
                <a:tailEnd/>
              </a:ln>
            </p:spPr>
            <p:txBody>
              <a:bodyPr>
                <a:spAutoFit/>
              </a:bodyPr>
              <a:lstStyle/>
              <a:p>
                <a:endParaRPr lang="en-US"/>
              </a:p>
            </p:txBody>
          </p:sp>
          <p:sp>
            <p:nvSpPr>
              <p:cNvPr id="34829" name="AutoShape 14"/>
              <p:cNvSpPr>
                <a:spLocks noChangeArrowheads="1"/>
              </p:cNvSpPr>
              <p:nvPr/>
            </p:nvSpPr>
            <p:spPr bwMode="auto">
              <a:xfrm>
                <a:off x="1625600" y="4495800"/>
                <a:ext cx="184731" cy="483632"/>
              </a:xfrm>
              <a:prstGeom prst="can">
                <a:avLst>
                  <a:gd name="adj" fmla="val 37500"/>
                </a:avLst>
              </a:prstGeom>
              <a:solidFill>
                <a:schemeClr val="accent1"/>
              </a:solidFill>
              <a:ln w="9525">
                <a:noFill/>
                <a:round/>
                <a:headEnd/>
                <a:tailEnd/>
              </a:ln>
            </p:spPr>
            <p:txBody>
              <a:bodyPr wrap="none" anchor="ctr">
                <a:spAutoFit/>
              </a:bodyPr>
              <a:lstStyle/>
              <a:p>
                <a:endParaRPr lang="nl-NL" altLang="en-US"/>
              </a:p>
            </p:txBody>
          </p:sp>
          <p:sp>
            <p:nvSpPr>
              <p:cNvPr id="34831" name="AutoShape 16"/>
              <p:cNvSpPr>
                <a:spLocks noChangeArrowheads="1"/>
              </p:cNvSpPr>
              <p:nvPr/>
            </p:nvSpPr>
            <p:spPr bwMode="auto">
              <a:xfrm>
                <a:off x="1727200" y="4800600"/>
                <a:ext cx="812800" cy="633651"/>
              </a:xfrm>
              <a:prstGeom prst="can">
                <a:avLst>
                  <a:gd name="adj" fmla="val 28125"/>
                </a:avLst>
              </a:prstGeom>
              <a:solidFill>
                <a:schemeClr val="accent2"/>
              </a:solidFill>
              <a:ln w="9525">
                <a:noFill/>
                <a:round/>
                <a:headEnd/>
                <a:tailEnd/>
              </a:ln>
            </p:spPr>
            <p:txBody>
              <a:bodyPr anchor="ctr">
                <a:spAutoFit/>
              </a:bodyPr>
              <a:lstStyle/>
              <a:p>
                <a:endParaRPr lang="nl-NL" altLang="en-US"/>
              </a:p>
            </p:txBody>
          </p:sp>
          <p:sp>
            <p:nvSpPr>
              <p:cNvPr id="34832" name="Line 17"/>
              <p:cNvSpPr>
                <a:spLocks noChangeShapeType="1"/>
              </p:cNvSpPr>
              <p:nvPr/>
            </p:nvSpPr>
            <p:spPr bwMode="auto">
              <a:xfrm>
                <a:off x="1219200" y="4191000"/>
                <a:ext cx="3149600" cy="0"/>
              </a:xfrm>
              <a:prstGeom prst="line">
                <a:avLst/>
              </a:prstGeom>
              <a:noFill/>
              <a:ln w="9525">
                <a:solidFill>
                  <a:schemeClr val="tx1"/>
                </a:solidFill>
                <a:round/>
                <a:headEnd/>
                <a:tailEnd/>
              </a:ln>
            </p:spPr>
            <p:txBody>
              <a:bodyPr>
                <a:spAutoFit/>
              </a:bodyPr>
              <a:lstStyle/>
              <a:p>
                <a:endParaRPr lang="en-US"/>
              </a:p>
            </p:txBody>
          </p:sp>
          <p:sp>
            <p:nvSpPr>
              <p:cNvPr id="34833" name="Text Box 18"/>
              <p:cNvSpPr txBox="1">
                <a:spLocks noChangeArrowheads="1"/>
              </p:cNvSpPr>
              <p:nvPr/>
            </p:nvSpPr>
            <p:spPr bwMode="auto">
              <a:xfrm>
                <a:off x="304800" y="5410200"/>
                <a:ext cx="511679" cy="369332"/>
              </a:xfrm>
              <a:prstGeom prst="rect">
                <a:avLst/>
              </a:prstGeom>
              <a:noFill/>
              <a:ln w="9525">
                <a:noFill/>
                <a:miter lim="800000"/>
                <a:headEnd/>
                <a:tailEnd/>
              </a:ln>
            </p:spPr>
            <p:txBody>
              <a:bodyPr wrap="none">
                <a:spAutoFit/>
              </a:bodyPr>
              <a:lstStyle/>
              <a:p>
                <a:pPr algn="l"/>
                <a:r>
                  <a:rPr lang="en-US" altLang="en-US"/>
                  <a:t>768</a:t>
                </a:r>
                <a:endParaRPr lang="en-GB" altLang="en-US"/>
              </a:p>
            </p:txBody>
          </p:sp>
          <p:sp>
            <p:nvSpPr>
              <p:cNvPr id="34834" name="Text Box 19"/>
              <p:cNvSpPr txBox="1">
                <a:spLocks noChangeArrowheads="1"/>
              </p:cNvSpPr>
              <p:nvPr/>
            </p:nvSpPr>
            <p:spPr bwMode="auto">
              <a:xfrm>
                <a:off x="3657600" y="4191000"/>
                <a:ext cx="620683" cy="369332"/>
              </a:xfrm>
              <a:prstGeom prst="rect">
                <a:avLst/>
              </a:prstGeom>
              <a:noFill/>
              <a:ln w="9525">
                <a:noFill/>
                <a:miter lim="800000"/>
                <a:headEnd/>
                <a:tailEnd/>
              </a:ln>
            </p:spPr>
            <p:txBody>
              <a:bodyPr wrap="none">
                <a:spAutoFit/>
              </a:bodyPr>
              <a:lstStyle/>
              <a:p>
                <a:pPr algn="l"/>
                <a:r>
                  <a:rPr lang="en-US" altLang="en-US"/>
                  <a:t>1024</a:t>
                </a:r>
                <a:endParaRPr lang="en-GB" altLang="en-US"/>
              </a:p>
            </p:txBody>
          </p:sp>
          <p:sp>
            <p:nvSpPr>
              <p:cNvPr id="34835" name="Text Box 20"/>
              <p:cNvSpPr txBox="1">
                <a:spLocks noChangeArrowheads="1"/>
              </p:cNvSpPr>
              <p:nvPr/>
            </p:nvSpPr>
            <p:spPr bwMode="auto">
              <a:xfrm>
                <a:off x="812800" y="3810000"/>
                <a:ext cx="293670" cy="369332"/>
              </a:xfrm>
              <a:prstGeom prst="rect">
                <a:avLst/>
              </a:prstGeom>
              <a:noFill/>
              <a:ln w="9525">
                <a:noFill/>
                <a:miter lim="800000"/>
                <a:headEnd/>
                <a:tailEnd/>
              </a:ln>
            </p:spPr>
            <p:txBody>
              <a:bodyPr wrap="none">
                <a:spAutoFit/>
              </a:bodyPr>
              <a:lstStyle/>
              <a:p>
                <a:pPr algn="l"/>
                <a:r>
                  <a:rPr lang="en-US" altLang="en-US"/>
                  <a:t>0</a:t>
                </a:r>
                <a:endParaRPr lang="en-GB" altLang="en-US"/>
              </a:p>
            </p:txBody>
          </p:sp>
          <p:sp>
            <p:nvSpPr>
              <p:cNvPr id="34836" name="Line 21"/>
              <p:cNvSpPr>
                <a:spLocks noChangeShapeType="1"/>
              </p:cNvSpPr>
              <p:nvPr/>
            </p:nvSpPr>
            <p:spPr bwMode="auto">
              <a:xfrm flipH="1">
                <a:off x="4165600" y="4114800"/>
                <a:ext cx="0" cy="152400"/>
              </a:xfrm>
              <a:prstGeom prst="line">
                <a:avLst/>
              </a:prstGeom>
              <a:noFill/>
              <a:ln w="9525">
                <a:solidFill>
                  <a:schemeClr val="tx1"/>
                </a:solidFill>
                <a:round/>
                <a:headEnd/>
                <a:tailEnd/>
              </a:ln>
            </p:spPr>
            <p:txBody>
              <a:bodyPr>
                <a:spAutoFit/>
              </a:bodyPr>
              <a:lstStyle/>
              <a:p>
                <a:endParaRPr lang="en-US"/>
              </a:p>
            </p:txBody>
          </p:sp>
          <p:sp>
            <p:nvSpPr>
              <p:cNvPr id="34837" name="Line 22"/>
              <p:cNvSpPr>
                <a:spLocks noChangeShapeType="1"/>
              </p:cNvSpPr>
              <p:nvPr/>
            </p:nvSpPr>
            <p:spPr bwMode="auto">
              <a:xfrm flipH="1">
                <a:off x="1117600" y="5638800"/>
                <a:ext cx="203200" cy="0"/>
              </a:xfrm>
              <a:prstGeom prst="line">
                <a:avLst/>
              </a:prstGeom>
              <a:noFill/>
              <a:ln w="9525">
                <a:solidFill>
                  <a:schemeClr val="tx1"/>
                </a:solidFill>
                <a:round/>
                <a:headEnd/>
                <a:tailEnd/>
              </a:ln>
            </p:spPr>
            <p:txBody>
              <a:bodyPr>
                <a:spAutoFit/>
              </a:bodyPr>
              <a:lstStyle/>
              <a:p>
                <a:endParaRPr lang="en-US"/>
              </a:p>
            </p:txBody>
          </p:sp>
        </p:grpSp>
        <p:sp>
          <p:nvSpPr>
            <p:cNvPr id="23575" name="Rectangle 23"/>
            <p:cNvSpPr>
              <a:spLocks noChangeArrowheads="1"/>
            </p:cNvSpPr>
            <p:nvPr/>
          </p:nvSpPr>
          <p:spPr bwMode="auto">
            <a:xfrm>
              <a:off x="1862113" y="5668781"/>
              <a:ext cx="1452642" cy="523220"/>
            </a:xfrm>
            <a:prstGeom prst="rect">
              <a:avLst/>
            </a:prstGeom>
            <a:noFill/>
            <a:ln w="9525">
              <a:noFill/>
              <a:miter lim="800000"/>
              <a:headEnd/>
              <a:tailEnd/>
            </a:ln>
          </p:spPr>
          <p:txBody>
            <a:bodyPr wrap="none">
              <a:spAutoFit/>
            </a:bodyPr>
            <a:lstStyle/>
            <a:p>
              <a:pPr algn="l"/>
              <a:r>
                <a:rPr lang="en-US" altLang="en-US" sz="2800" i="1" dirty="0"/>
                <a:t>Interaction</a:t>
              </a:r>
              <a:endParaRPr lang="en-GB" altLang="en-US" sz="2800" i="1" dirty="0"/>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Video Display Devices</a:t>
            </a:r>
            <a:endParaRPr lang="en-US" dirty="0"/>
          </a:p>
        </p:txBody>
      </p:sp>
      <p:sp>
        <p:nvSpPr>
          <p:cNvPr id="4" name="Rectangle 58"/>
          <p:cNvSpPr>
            <a:spLocks noGrp="1" noChangeArrowheads="1"/>
          </p:cNvSpPr>
          <p:nvPr>
            <p:ph idx="1"/>
          </p:nvPr>
        </p:nvSpPr>
        <p:spPr>
          <a:xfrm>
            <a:off x="1295402" y="1583140"/>
            <a:ext cx="9601196" cy="4710084"/>
          </a:xfrm>
          <a:effectLst>
            <a:outerShdw dist="35921" dir="2700000" algn="ctr" rotWithShape="0">
              <a:schemeClr val="bg2"/>
            </a:outerShdw>
          </a:effectLst>
        </p:spPr>
        <p:txBody>
          <a:bodyPr>
            <a:noAutofit/>
          </a:bodyPr>
          <a:lstStyle/>
          <a:p>
            <a:pPr marL="533400" indent="-533400" eaLnBrk="1" hangingPunct="1">
              <a:lnSpc>
                <a:spcPct val="90000"/>
              </a:lnSpc>
              <a:spcBef>
                <a:spcPct val="0"/>
              </a:spcBef>
              <a:buClrTx/>
              <a:buSzTx/>
            </a:pPr>
            <a:endParaRPr lang="en-US" altLang="en-US" sz="2400" dirty="0"/>
          </a:p>
          <a:p>
            <a:pPr marL="533400" indent="-533400" algn="just" eaLnBrk="1" hangingPunct="1">
              <a:lnSpc>
                <a:spcPct val="90000"/>
              </a:lnSpc>
              <a:spcBef>
                <a:spcPct val="0"/>
              </a:spcBef>
              <a:buClrTx/>
              <a:buSzTx/>
            </a:pPr>
            <a:r>
              <a:rPr lang="en-US" altLang="en-US" sz="2400" dirty="0" smtClean="0"/>
              <a:t>Emissive </a:t>
            </a:r>
            <a:r>
              <a:rPr lang="en-US" altLang="en-US" sz="2400" dirty="0"/>
              <a:t>display  - Convert electrical energy into light</a:t>
            </a:r>
          </a:p>
          <a:p>
            <a:pPr marL="533400" indent="-533400" algn="just" eaLnBrk="1" hangingPunct="1">
              <a:lnSpc>
                <a:spcPct val="90000"/>
              </a:lnSpc>
              <a:spcBef>
                <a:spcPct val="0"/>
              </a:spcBef>
              <a:buClrTx/>
              <a:buSzTx/>
              <a:buFont typeface="Wingdings" panose="05000000000000000000" pitchFamily="2" charset="2"/>
              <a:buNone/>
            </a:pPr>
            <a:r>
              <a:rPr lang="en-US" altLang="en-US" sz="2400" dirty="0"/>
              <a:t>       	- Cathode ray tube (CRT)</a:t>
            </a:r>
          </a:p>
          <a:p>
            <a:pPr marL="533400" indent="-533400" algn="just" eaLnBrk="1" hangingPunct="1">
              <a:lnSpc>
                <a:spcPct val="90000"/>
              </a:lnSpc>
              <a:spcBef>
                <a:spcPct val="0"/>
              </a:spcBef>
              <a:buClrTx/>
              <a:buSzTx/>
              <a:buFont typeface="Wingdings" panose="05000000000000000000" pitchFamily="2" charset="2"/>
              <a:buNone/>
            </a:pPr>
            <a:r>
              <a:rPr lang="en-US" altLang="en-US" sz="2400" dirty="0"/>
              <a:t>        	- Flat panel CRT</a:t>
            </a:r>
          </a:p>
          <a:p>
            <a:pPr marL="533400" indent="-533400" algn="just" eaLnBrk="1" hangingPunct="1">
              <a:lnSpc>
                <a:spcPct val="90000"/>
              </a:lnSpc>
              <a:spcBef>
                <a:spcPct val="0"/>
              </a:spcBef>
              <a:buClrTx/>
              <a:buSzTx/>
              <a:buFont typeface="Wingdings" panose="05000000000000000000" pitchFamily="2" charset="2"/>
              <a:buNone/>
            </a:pPr>
            <a:r>
              <a:rPr lang="en-US" altLang="en-US" sz="2400" dirty="0"/>
              <a:t>        	- Plasma panels (gas-discharge display</a:t>
            </a:r>
            <a:r>
              <a:rPr lang="en-US" altLang="en-US" sz="2400" dirty="0" smtClean="0"/>
              <a:t>)</a:t>
            </a:r>
            <a:endParaRPr lang="en-US" altLang="en-US" sz="2400" dirty="0"/>
          </a:p>
          <a:p>
            <a:pPr marL="533400" indent="-533400" algn="just" eaLnBrk="1" hangingPunct="1">
              <a:lnSpc>
                <a:spcPct val="90000"/>
              </a:lnSpc>
              <a:spcBef>
                <a:spcPct val="0"/>
              </a:spcBef>
              <a:buClrTx/>
              <a:buSzTx/>
              <a:buFont typeface="Wingdings" panose="05000000000000000000" pitchFamily="2" charset="2"/>
              <a:buNone/>
            </a:pPr>
            <a:r>
              <a:rPr lang="en-US" altLang="en-US" sz="2400" dirty="0"/>
              <a:t>        	- Light-emitting diodes</a:t>
            </a:r>
          </a:p>
          <a:p>
            <a:pPr marL="533400" indent="-533400" algn="just" eaLnBrk="1" hangingPunct="1">
              <a:lnSpc>
                <a:spcPct val="90000"/>
              </a:lnSpc>
              <a:spcBef>
                <a:spcPct val="0"/>
              </a:spcBef>
              <a:buClrTx/>
              <a:buSzTx/>
              <a:buFont typeface="Wingdings" panose="05000000000000000000" pitchFamily="2" charset="2"/>
              <a:buNone/>
            </a:pPr>
            <a:endParaRPr lang="en-US" altLang="en-US" sz="2400" dirty="0"/>
          </a:p>
          <a:p>
            <a:pPr marL="533400" indent="-533400" algn="just" eaLnBrk="1" hangingPunct="1">
              <a:lnSpc>
                <a:spcPct val="90000"/>
              </a:lnSpc>
              <a:spcBef>
                <a:spcPct val="0"/>
              </a:spcBef>
              <a:buClrTx/>
              <a:buSzTx/>
            </a:pPr>
            <a:r>
              <a:rPr lang="en-US" altLang="en-US" sz="2400" dirty="0"/>
              <a:t>Non-Emissive display  - Optical effect: convert sunlight or light from other source into graphic patterns.</a:t>
            </a:r>
          </a:p>
          <a:p>
            <a:pPr marL="533400" indent="-533400" algn="just" eaLnBrk="1" hangingPunct="1">
              <a:lnSpc>
                <a:spcPct val="90000"/>
              </a:lnSpc>
              <a:spcBef>
                <a:spcPct val="0"/>
              </a:spcBef>
              <a:buClrTx/>
              <a:buSzTx/>
              <a:buFont typeface="Wingdings" panose="05000000000000000000" pitchFamily="2" charset="2"/>
              <a:buNone/>
            </a:pPr>
            <a:r>
              <a:rPr lang="en-US" altLang="en-US" sz="2400" dirty="0"/>
              <a:t> 		- Liquid-crystal device (LCD) </a:t>
            </a:r>
            <a:endParaRPr lang="en-US" altLang="en-US" sz="2400" dirty="0" smtClean="0"/>
          </a:p>
          <a:p>
            <a:pPr marL="533400" indent="-533400" algn="just" eaLnBrk="1" hangingPunct="1">
              <a:lnSpc>
                <a:spcPct val="90000"/>
              </a:lnSpc>
              <a:spcBef>
                <a:spcPct val="0"/>
              </a:spcBef>
              <a:buClrTx/>
              <a:buSzTx/>
              <a:buFont typeface="Wingdings" panose="05000000000000000000" pitchFamily="2" charset="2"/>
              <a:buNone/>
            </a:pPr>
            <a:r>
              <a:rPr lang="en-US" altLang="en-US" sz="2400" dirty="0" smtClean="0"/>
              <a:t>		– </a:t>
            </a:r>
            <a:r>
              <a:rPr lang="en-US" altLang="en-US" sz="2400" dirty="0"/>
              <a:t>flat panel</a:t>
            </a:r>
          </a:p>
          <a:p>
            <a:pPr marL="533400" indent="-533400" algn="just" eaLnBrk="1" hangingPunct="1">
              <a:lnSpc>
                <a:spcPct val="90000"/>
              </a:lnSpc>
              <a:spcBef>
                <a:spcPct val="0"/>
              </a:spcBef>
              <a:buClrTx/>
              <a:buSzTx/>
              <a:buFont typeface="Wingdings" panose="05000000000000000000" pitchFamily="2" charset="2"/>
              <a:buNone/>
            </a:pPr>
            <a:r>
              <a:rPr lang="en-US" altLang="en-US" sz="2400" dirty="0"/>
              <a:t>         	</a:t>
            </a:r>
          </a:p>
          <a:p>
            <a:pPr marL="533400" indent="-533400" eaLnBrk="1" hangingPunct="1">
              <a:lnSpc>
                <a:spcPct val="90000"/>
              </a:lnSpc>
              <a:spcBef>
                <a:spcPct val="0"/>
              </a:spcBef>
              <a:buClrTx/>
              <a:buSzTx/>
              <a:buFont typeface="Wingdings" panose="05000000000000000000" pitchFamily="2" charset="2"/>
              <a:buNone/>
            </a:pPr>
            <a:r>
              <a:rPr lang="en-US" altLang="en-US" sz="2400" dirty="0"/>
              <a:t>       </a:t>
            </a:r>
          </a:p>
        </p:txBody>
      </p:sp>
    </p:spTree>
    <p:extLst>
      <p:ext uri="{BB962C8B-B14F-4D97-AF65-F5344CB8AC3E}">
        <p14:creationId xmlns:p14="http://schemas.microsoft.com/office/powerpoint/2010/main" xmlns="" val="29489464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65822" y="487462"/>
            <a:ext cx="6349577" cy="1303867"/>
          </a:xfrm>
        </p:spPr>
        <p:txBody>
          <a:bodyPr/>
          <a:lstStyle/>
          <a:p>
            <a:pPr algn="l"/>
            <a:r>
              <a:rPr lang="en-US" altLang="en-US" dirty="0"/>
              <a:t>Cathode Ray Tube (CRT)</a:t>
            </a:r>
            <a:endParaRPr lang="en-US" dirty="0"/>
          </a:p>
        </p:txBody>
      </p:sp>
      <p:sp>
        <p:nvSpPr>
          <p:cNvPr id="4" name="Rectangle 3"/>
          <p:cNvSpPr>
            <a:spLocks noGrp="1" noChangeArrowheads="1"/>
          </p:cNvSpPr>
          <p:nvPr>
            <p:ph idx="1"/>
          </p:nvPr>
        </p:nvSpPr>
        <p:spPr>
          <a:xfrm>
            <a:off x="899414" y="1903748"/>
            <a:ext cx="10103366" cy="4542022"/>
          </a:xfrm>
          <a:effectLst>
            <a:outerShdw dist="35921" dir="2700000" algn="ctr" rotWithShape="0">
              <a:schemeClr val="bg2"/>
            </a:outerShdw>
          </a:effectLst>
        </p:spPr>
        <p:txBody>
          <a:bodyPr>
            <a:normAutofit/>
          </a:bodyPr>
          <a:lstStyle/>
          <a:p>
            <a:pPr marL="533400" indent="-533400" eaLnBrk="1" hangingPunct="1">
              <a:spcBef>
                <a:spcPct val="0"/>
              </a:spcBef>
              <a:buClrTx/>
              <a:buSzTx/>
              <a:buNone/>
            </a:pPr>
            <a:r>
              <a:rPr lang="en-US" altLang="en-US" sz="2800" dirty="0"/>
              <a:t>Cathode Ray – beam of electrons</a:t>
            </a:r>
          </a:p>
          <a:p>
            <a:pPr marL="533400" indent="-533400" eaLnBrk="1" hangingPunct="1">
              <a:spcBef>
                <a:spcPct val="0"/>
              </a:spcBef>
              <a:buClrTx/>
              <a:buSzTx/>
              <a:buFont typeface="Courier New" pitchFamily="49" charset="0"/>
              <a:buChar char="o"/>
            </a:pPr>
            <a:r>
              <a:rPr lang="en-US" altLang="en-US" sz="2800" dirty="0"/>
              <a:t>emitted by an electron gun</a:t>
            </a:r>
          </a:p>
          <a:p>
            <a:pPr marL="533400" indent="-533400" eaLnBrk="1" hangingPunct="1">
              <a:spcBef>
                <a:spcPct val="0"/>
              </a:spcBef>
              <a:buClrTx/>
              <a:buSzTx/>
              <a:buFont typeface="Courier New" pitchFamily="49" charset="0"/>
              <a:buChar char="o"/>
            </a:pPr>
            <a:r>
              <a:rPr lang="en-US" altLang="en-US" sz="2800" dirty="0"/>
              <a:t>accelerated by a high positive voltage near the face of the tube</a:t>
            </a:r>
          </a:p>
          <a:p>
            <a:pPr marL="533400" indent="-533400" eaLnBrk="1" hangingPunct="1">
              <a:spcBef>
                <a:spcPct val="0"/>
              </a:spcBef>
              <a:buClrTx/>
              <a:buSzTx/>
              <a:buFont typeface="Courier New" pitchFamily="49" charset="0"/>
              <a:buChar char="o"/>
            </a:pPr>
            <a:r>
              <a:rPr lang="en-US" altLang="en-US" sz="2800" dirty="0"/>
              <a:t>forced into a narrow stream by a focusing system</a:t>
            </a:r>
          </a:p>
          <a:p>
            <a:pPr marL="533400" indent="-533400" eaLnBrk="1" hangingPunct="1">
              <a:spcBef>
                <a:spcPct val="0"/>
              </a:spcBef>
              <a:buClrTx/>
              <a:buSzTx/>
              <a:buFont typeface="Courier New" pitchFamily="49" charset="0"/>
              <a:buChar char="o"/>
            </a:pPr>
            <a:r>
              <a:rPr lang="en-US" altLang="en-US" sz="2800" dirty="0"/>
              <a:t>directed toward a point on the screen by the magnetic field generated	by the deflection coils</a:t>
            </a:r>
          </a:p>
          <a:p>
            <a:pPr marL="533400" indent="-533400" eaLnBrk="1" hangingPunct="1">
              <a:spcBef>
                <a:spcPct val="0"/>
              </a:spcBef>
              <a:buClrTx/>
              <a:buSzTx/>
              <a:buFont typeface="Courier New" pitchFamily="49" charset="0"/>
              <a:buChar char="o"/>
            </a:pPr>
            <a:r>
              <a:rPr lang="en-US" altLang="en-US" sz="2800" dirty="0"/>
              <a:t>hit onto the phosphor-coated screen</a:t>
            </a:r>
          </a:p>
          <a:p>
            <a:pPr marL="533400" indent="-533400" eaLnBrk="1" hangingPunct="1">
              <a:spcBef>
                <a:spcPct val="0"/>
              </a:spcBef>
              <a:buClrTx/>
              <a:buSzTx/>
              <a:buFont typeface="Courier New" pitchFamily="49" charset="0"/>
              <a:buChar char="o"/>
            </a:pPr>
            <a:r>
              <a:rPr lang="en-US" altLang="en-US" sz="2800" dirty="0"/>
              <a:t>phosphor emits visible light, whose intensity depends on the number of electrons striking on the screen</a:t>
            </a:r>
            <a:r>
              <a:rPr lang="en-US" altLang="en-US" sz="1800" dirty="0"/>
              <a:t>    </a:t>
            </a:r>
          </a:p>
        </p:txBody>
      </p:sp>
      <p:pic>
        <p:nvPicPr>
          <p:cNvPr id="262145" name="Picture 1" descr="C:\Users\admin\Desktop\Untitled.png"/>
          <p:cNvPicPr>
            <a:picLocks noChangeAspect="1" noChangeArrowheads="1"/>
          </p:cNvPicPr>
          <p:nvPr/>
        </p:nvPicPr>
        <p:blipFill>
          <a:blip r:embed="rId2" cstate="print"/>
          <a:srcRect/>
          <a:stretch>
            <a:fillRect/>
          </a:stretch>
        </p:blipFill>
        <p:spPr bwMode="auto">
          <a:xfrm>
            <a:off x="6500586" y="414295"/>
            <a:ext cx="5271308" cy="1961981"/>
          </a:xfrm>
          <a:prstGeom prst="rect">
            <a:avLst/>
          </a:prstGeom>
          <a:noFill/>
        </p:spPr>
      </p:pic>
      <p:sp>
        <p:nvSpPr>
          <p:cNvPr id="9" name="TextBox 8"/>
          <p:cNvSpPr txBox="1"/>
          <p:nvPr/>
        </p:nvSpPr>
        <p:spPr>
          <a:xfrm>
            <a:off x="7717474" y="2246959"/>
            <a:ext cx="2698230" cy="646331"/>
          </a:xfrm>
          <a:prstGeom prst="rect">
            <a:avLst/>
          </a:prstGeom>
          <a:noFill/>
        </p:spPr>
        <p:txBody>
          <a:bodyPr wrap="square" rtlCol="0">
            <a:spAutoFit/>
          </a:bodyPr>
          <a:lstStyle/>
          <a:p>
            <a:pPr algn="ctr"/>
            <a:r>
              <a:rPr lang="en-US" dirty="0"/>
              <a:t>Basic design of a magnetic-deflection CRT</a:t>
            </a:r>
          </a:p>
        </p:txBody>
      </p:sp>
    </p:spTree>
    <p:extLst>
      <p:ext uri="{BB962C8B-B14F-4D97-AF65-F5344CB8AC3E}">
        <p14:creationId xmlns:p14="http://schemas.microsoft.com/office/powerpoint/2010/main" xmlns="" val="23521574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18233" y="448977"/>
            <a:ext cx="4820584" cy="846665"/>
          </a:xfrm>
        </p:spPr>
        <p:txBody>
          <a:bodyPr/>
          <a:lstStyle/>
          <a:p>
            <a:r>
              <a:rPr lang="en-US" dirty="0"/>
              <a:t>Cathode Ray Tube</a:t>
            </a:r>
          </a:p>
        </p:txBody>
      </p:sp>
      <p:sp>
        <p:nvSpPr>
          <p:cNvPr id="10" name="Content Placeholder 9"/>
          <p:cNvSpPr>
            <a:spLocks noGrp="1"/>
          </p:cNvSpPr>
          <p:nvPr>
            <p:ph idx="1"/>
          </p:nvPr>
        </p:nvSpPr>
        <p:spPr>
          <a:xfrm>
            <a:off x="8025985" y="5232676"/>
            <a:ext cx="3426500" cy="725914"/>
          </a:xfrm>
        </p:spPr>
        <p:txBody>
          <a:bodyPr/>
          <a:lstStyle/>
          <a:p>
            <a:pPr algn="ctr">
              <a:buNone/>
            </a:pPr>
            <a:r>
              <a:rPr lang="en-US" sz="2000" dirty="0"/>
              <a:t>Electrostatic deflection of the electron beam in a CRT</a:t>
            </a:r>
          </a:p>
        </p:txBody>
      </p:sp>
      <p:pic>
        <p:nvPicPr>
          <p:cNvPr id="11" name="Picture 4" descr="C:\Users\admin\Desktop\images (2).png"/>
          <p:cNvPicPr>
            <a:picLocks noChangeAspect="1" noChangeArrowheads="1"/>
          </p:cNvPicPr>
          <p:nvPr/>
        </p:nvPicPr>
        <p:blipFill>
          <a:blip r:embed="rId2" cstate="print"/>
          <a:srcRect/>
          <a:stretch>
            <a:fillRect/>
          </a:stretch>
        </p:blipFill>
        <p:spPr bwMode="auto">
          <a:xfrm>
            <a:off x="6130999" y="638399"/>
            <a:ext cx="5441407" cy="3081061"/>
          </a:xfrm>
          <a:prstGeom prst="rect">
            <a:avLst/>
          </a:prstGeom>
          <a:noFill/>
        </p:spPr>
      </p:pic>
      <p:pic>
        <p:nvPicPr>
          <p:cNvPr id="291847" name="Picture 7" descr="C:\Users\admin\Desktop\Untitled.png"/>
          <p:cNvPicPr>
            <a:picLocks noChangeAspect="1" noChangeArrowheads="1"/>
          </p:cNvPicPr>
          <p:nvPr/>
        </p:nvPicPr>
        <p:blipFill>
          <a:blip r:embed="rId3" cstate="print"/>
          <a:srcRect/>
          <a:stretch>
            <a:fillRect/>
          </a:stretch>
        </p:blipFill>
        <p:spPr bwMode="auto">
          <a:xfrm>
            <a:off x="638815" y="3561960"/>
            <a:ext cx="7226181" cy="2673948"/>
          </a:xfrm>
          <a:prstGeom prst="rect">
            <a:avLst/>
          </a:prstGeom>
          <a:noFill/>
        </p:spPr>
      </p:pic>
      <p:sp>
        <p:nvSpPr>
          <p:cNvPr id="14" name="TextBox 13"/>
          <p:cNvSpPr txBox="1"/>
          <p:nvPr/>
        </p:nvSpPr>
        <p:spPr>
          <a:xfrm>
            <a:off x="749508" y="1454048"/>
            <a:ext cx="6490740" cy="1938992"/>
          </a:xfrm>
          <a:prstGeom prst="rect">
            <a:avLst/>
          </a:prstGeom>
          <a:noFill/>
        </p:spPr>
        <p:txBody>
          <a:bodyPr wrap="square" rtlCol="0">
            <a:spAutoFit/>
          </a:bodyPr>
          <a:lstStyle/>
          <a:p>
            <a:r>
              <a:rPr lang="en-US" sz="2000" b="1" dirty="0">
                <a:solidFill>
                  <a:schemeClr val="tx1">
                    <a:lumMod val="85000"/>
                    <a:lumOff val="15000"/>
                  </a:schemeClr>
                </a:solidFill>
              </a:rPr>
              <a:t>Operation of an electron gun with an accelerating anode.</a:t>
            </a:r>
          </a:p>
          <a:p>
            <a:r>
              <a:rPr lang="en-US" sz="2000" dirty="0">
                <a:solidFill>
                  <a:schemeClr val="tx1">
                    <a:lumMod val="85000"/>
                    <a:lumOff val="15000"/>
                  </a:schemeClr>
                </a:solidFill>
              </a:rPr>
              <a:t>2 primary components: Heated metal cathode and control grid.</a:t>
            </a:r>
          </a:p>
          <a:p>
            <a:r>
              <a:rPr lang="en-US" sz="2000" dirty="0">
                <a:solidFill>
                  <a:schemeClr val="tx1">
                    <a:lumMod val="85000"/>
                    <a:lumOff val="15000"/>
                  </a:schemeClr>
                </a:solidFill>
              </a:rPr>
              <a:t>Intensity is controlled by voltage at the control grid..</a:t>
            </a:r>
          </a:p>
          <a:p>
            <a:r>
              <a:rPr lang="en-US" sz="2000" dirty="0">
                <a:solidFill>
                  <a:schemeClr val="tx1">
                    <a:lumMod val="85000"/>
                    <a:lumOff val="15000"/>
                  </a:schemeClr>
                </a:solidFill>
              </a:rPr>
              <a:t>Focusing system forces electron beam to converge to a smaller cross section.</a:t>
            </a:r>
          </a:p>
          <a:p>
            <a:r>
              <a:rPr lang="en-US" sz="2000" dirty="0">
                <a:solidFill>
                  <a:schemeClr val="tx1">
                    <a:lumMod val="85000"/>
                    <a:lumOff val="15000"/>
                  </a:schemeClr>
                </a:solidFill>
              </a:rPr>
              <a:t>Accelerating anode produces positive voltage.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Display trace</a:t>
            </a:r>
            <a:endParaRPr lang="en-US" dirty="0">
              <a:solidFill>
                <a:srgbClr val="0070C0"/>
              </a:solidFill>
            </a:endParaRPr>
          </a:p>
        </p:txBody>
      </p:sp>
      <p:sp>
        <p:nvSpPr>
          <p:cNvPr id="3" name="Content Placeholder 2"/>
          <p:cNvSpPr>
            <a:spLocks noGrp="1"/>
          </p:cNvSpPr>
          <p:nvPr>
            <p:ph idx="1"/>
          </p:nvPr>
        </p:nvSpPr>
        <p:spPr>
          <a:xfrm>
            <a:off x="959370" y="4152274"/>
            <a:ext cx="10283253" cy="2233253"/>
          </a:xfrm>
        </p:spPr>
        <p:txBody>
          <a:bodyPr>
            <a:normAutofit fontScale="85000" lnSpcReduction="20000"/>
          </a:bodyPr>
          <a:lstStyle/>
          <a:p>
            <a:r>
              <a:rPr lang="en-US" b="1" dirty="0"/>
              <a:t>Horizontal retrace</a:t>
            </a:r>
            <a:r>
              <a:rPr lang="en-US" dirty="0"/>
              <a:t>: return to the left of the screen, after refreshing each scan line.</a:t>
            </a:r>
          </a:p>
          <a:p>
            <a:r>
              <a:rPr lang="en-US" b="1" dirty="0"/>
              <a:t>Vertical retrace</a:t>
            </a:r>
            <a:r>
              <a:rPr lang="en-US" dirty="0"/>
              <a:t>: electron beam returns to the top left corner of the screen to begin the next frame.</a:t>
            </a:r>
          </a:p>
          <a:p>
            <a:r>
              <a:rPr lang="en-US" b="1" dirty="0"/>
              <a:t>Refresh rates</a:t>
            </a:r>
            <a:r>
              <a:rPr lang="en-US" dirty="0"/>
              <a:t> are described in units of cycles per seconds, or Hertz(Hz).</a:t>
            </a:r>
          </a:p>
        </p:txBody>
      </p:sp>
      <p:pic>
        <p:nvPicPr>
          <p:cNvPr id="4" name="Picture 1" descr="C:\Users\admin\Desktop\Untitled.png"/>
          <p:cNvPicPr>
            <a:picLocks noChangeAspect="1" noChangeArrowheads="1"/>
          </p:cNvPicPr>
          <p:nvPr/>
        </p:nvPicPr>
        <p:blipFill>
          <a:blip r:embed="rId2" cstate="print"/>
          <a:srcRect/>
          <a:stretch>
            <a:fillRect/>
          </a:stretch>
        </p:blipFill>
        <p:spPr bwMode="auto">
          <a:xfrm>
            <a:off x="3398292" y="1462440"/>
            <a:ext cx="5691117" cy="244999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70C0"/>
                </a:solidFill>
              </a:rPr>
              <a:t>Raster-Scan Displays and Random Scan Displays</a:t>
            </a:r>
            <a:r>
              <a:rPr lang="en-US" sz="4000" dirty="0" smtClean="0"/>
              <a:t> </a:t>
            </a:r>
            <a:endParaRPr lang="en-US" sz="4000" dirty="0"/>
          </a:p>
        </p:txBody>
      </p:sp>
      <p:sp>
        <p:nvSpPr>
          <p:cNvPr id="3" name="Content Placeholder 2"/>
          <p:cNvSpPr>
            <a:spLocks noGrp="1"/>
          </p:cNvSpPr>
          <p:nvPr>
            <p:ph idx="1"/>
          </p:nvPr>
        </p:nvSpPr>
        <p:spPr>
          <a:xfrm>
            <a:off x="609600" y="1460311"/>
            <a:ext cx="10972800" cy="4899546"/>
          </a:xfrm>
        </p:spPr>
        <p:txBody>
          <a:bodyPr>
            <a:normAutofit fontScale="77500" lnSpcReduction="20000"/>
          </a:bodyPr>
          <a:lstStyle/>
          <a:p>
            <a:pPr marL="457200" indent="-457200">
              <a:buFont typeface="+mj-lt"/>
              <a:buAutoNum type="arabicPeriod"/>
            </a:pPr>
            <a:r>
              <a:rPr lang="en-US" sz="3300" b="1" dirty="0" smtClean="0">
                <a:solidFill>
                  <a:srgbClr val="0070C0"/>
                </a:solidFill>
              </a:rPr>
              <a:t>Raster-Scan Displays </a:t>
            </a:r>
          </a:p>
          <a:p>
            <a:pPr marL="457200" indent="-457200">
              <a:buNone/>
            </a:pPr>
            <a:endParaRPr lang="en-US" sz="2600" b="1" dirty="0" smtClean="0">
              <a:solidFill>
                <a:srgbClr val="0070C0"/>
              </a:solidFill>
            </a:endParaRPr>
          </a:p>
          <a:p>
            <a:pPr algn="just">
              <a:lnSpc>
                <a:spcPct val="120000"/>
              </a:lnSpc>
              <a:buNone/>
            </a:pPr>
            <a:r>
              <a:rPr lang="en-US" sz="2400" dirty="0" smtClean="0"/>
              <a:t>❖ The </a:t>
            </a:r>
            <a:r>
              <a:rPr lang="en-US" sz="2400" dirty="0" smtClean="0">
                <a:solidFill>
                  <a:srgbClr val="FF0000"/>
                </a:solidFill>
              </a:rPr>
              <a:t>electron beam </a:t>
            </a:r>
            <a:r>
              <a:rPr lang="en-US" sz="2400" dirty="0" smtClean="0"/>
              <a:t>is swept across the screen </a:t>
            </a:r>
            <a:r>
              <a:rPr lang="en-US" sz="2400" dirty="0" smtClean="0">
                <a:solidFill>
                  <a:srgbClr val="FF0000"/>
                </a:solidFill>
              </a:rPr>
              <a:t>one row at a time </a:t>
            </a:r>
            <a:r>
              <a:rPr lang="en-US" sz="2400" dirty="0" smtClean="0"/>
              <a:t>from top to bottom.</a:t>
            </a:r>
          </a:p>
          <a:p>
            <a:pPr algn="just">
              <a:lnSpc>
                <a:spcPct val="120000"/>
              </a:lnSpc>
              <a:buNone/>
            </a:pPr>
            <a:r>
              <a:rPr lang="en-US" sz="2400" dirty="0" smtClean="0"/>
              <a:t>❖ As it moves across each row, the </a:t>
            </a:r>
            <a:r>
              <a:rPr lang="en-US" sz="2400" dirty="0" smtClean="0">
                <a:solidFill>
                  <a:srgbClr val="FF0000"/>
                </a:solidFill>
              </a:rPr>
              <a:t>beam intensity is turned on and off </a:t>
            </a:r>
            <a:r>
              <a:rPr lang="en-US" sz="2400" dirty="0" smtClean="0"/>
              <a:t>to create a pattern of illuminated spots. </a:t>
            </a:r>
          </a:p>
          <a:p>
            <a:pPr algn="just">
              <a:lnSpc>
                <a:spcPct val="120000"/>
              </a:lnSpc>
              <a:buNone/>
            </a:pPr>
            <a:r>
              <a:rPr lang="en-US" sz="2400" dirty="0" smtClean="0"/>
              <a:t>❖ This scanning process is called </a:t>
            </a:r>
            <a:r>
              <a:rPr lang="en-US" sz="2400" dirty="0" smtClean="0">
                <a:solidFill>
                  <a:srgbClr val="FF0000"/>
                </a:solidFill>
              </a:rPr>
              <a:t>refreshing</a:t>
            </a:r>
            <a:r>
              <a:rPr lang="en-US" sz="2400" dirty="0" smtClean="0"/>
              <a:t>. Each complete scanning of a screen is normally called a </a:t>
            </a:r>
            <a:r>
              <a:rPr lang="en-US" sz="2400" dirty="0" smtClean="0">
                <a:solidFill>
                  <a:srgbClr val="FF0000"/>
                </a:solidFill>
              </a:rPr>
              <a:t>frame</a:t>
            </a:r>
            <a:r>
              <a:rPr lang="en-US" sz="2400" dirty="0" smtClean="0"/>
              <a:t>. The </a:t>
            </a:r>
            <a:r>
              <a:rPr lang="en-US" sz="2400" b="1" dirty="0" smtClean="0">
                <a:solidFill>
                  <a:srgbClr val="FF0000"/>
                </a:solidFill>
              </a:rPr>
              <a:t>refresh rate</a:t>
            </a:r>
            <a:r>
              <a:rPr lang="en-US" sz="2400" dirty="0" smtClean="0"/>
              <a:t> is the number of times per second that a raster-based display device displays a new image.</a:t>
            </a:r>
          </a:p>
          <a:p>
            <a:pPr algn="just">
              <a:lnSpc>
                <a:spcPct val="120000"/>
              </a:lnSpc>
              <a:buNone/>
            </a:pPr>
            <a:r>
              <a:rPr lang="en-US" sz="2400" dirty="0" smtClean="0"/>
              <a:t>❖ The </a:t>
            </a:r>
            <a:r>
              <a:rPr lang="en-US" sz="2400" dirty="0" smtClean="0">
                <a:solidFill>
                  <a:srgbClr val="FF0000"/>
                </a:solidFill>
              </a:rPr>
              <a:t>refreshing rate</a:t>
            </a:r>
            <a:r>
              <a:rPr lang="en-US" sz="2400" dirty="0" smtClean="0"/>
              <a:t>, called the frame rate, is normally </a:t>
            </a:r>
            <a:r>
              <a:rPr lang="en-US" sz="2400" dirty="0" smtClean="0">
                <a:solidFill>
                  <a:srgbClr val="FF0000"/>
                </a:solidFill>
              </a:rPr>
              <a:t>60 to 80 frames per second</a:t>
            </a:r>
            <a:r>
              <a:rPr lang="en-US" sz="2400" dirty="0" smtClean="0"/>
              <a:t>, or described as 60 Hz to 80 Hz. </a:t>
            </a:r>
          </a:p>
          <a:p>
            <a:pPr algn="just">
              <a:lnSpc>
                <a:spcPct val="120000"/>
              </a:lnSpc>
              <a:buNone/>
            </a:pPr>
            <a:r>
              <a:rPr lang="en-US" sz="2400" dirty="0" smtClean="0"/>
              <a:t>❖ Picture definition is stored in a </a:t>
            </a:r>
            <a:r>
              <a:rPr lang="en-US" sz="2400" dirty="0" smtClean="0">
                <a:solidFill>
                  <a:srgbClr val="FF0000"/>
                </a:solidFill>
              </a:rPr>
              <a:t>memory</a:t>
            </a:r>
            <a:r>
              <a:rPr lang="en-US" sz="2400" dirty="0" smtClean="0"/>
              <a:t> area called the </a:t>
            </a:r>
            <a:r>
              <a:rPr lang="en-US" sz="2400" dirty="0" smtClean="0">
                <a:solidFill>
                  <a:srgbClr val="FF0000"/>
                </a:solidFill>
              </a:rPr>
              <a:t>frame buffer</a:t>
            </a:r>
            <a:r>
              <a:rPr lang="en-US" sz="2400" dirty="0" smtClean="0"/>
              <a:t>. </a:t>
            </a:r>
          </a:p>
          <a:p>
            <a:pPr algn="just">
              <a:lnSpc>
                <a:spcPct val="120000"/>
              </a:lnSpc>
              <a:buNone/>
            </a:pPr>
            <a:r>
              <a:rPr lang="en-US" sz="2400" dirty="0" smtClean="0"/>
              <a:t>❖ This frame buffer stores the intensity values for all the screen points. Each screen point is called a </a:t>
            </a:r>
            <a:r>
              <a:rPr lang="en-US" sz="2400" dirty="0" smtClean="0">
                <a:solidFill>
                  <a:srgbClr val="FF0000"/>
                </a:solidFill>
              </a:rPr>
              <a:t>pixel</a:t>
            </a:r>
            <a:r>
              <a:rPr lang="en-US" sz="2400" dirty="0" smtClean="0"/>
              <a:t> (picture element). </a:t>
            </a:r>
          </a:p>
          <a:p>
            <a:pPr algn="just">
              <a:lnSpc>
                <a:spcPct val="120000"/>
              </a:lnSpc>
              <a:buNone/>
            </a:pPr>
            <a:r>
              <a:rPr lang="en-US" sz="2400" dirty="0" smtClean="0"/>
              <a:t>❖ Property of raster scan is Aspect ratio, which defined as number of pixel columns divided by number of scan lines that can be displayed by the system(W/H).</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Raster-Scan Displays </a:t>
            </a:r>
            <a:br>
              <a:rPr lang="en-US" b="1" dirty="0" smtClean="0">
                <a:solidFill>
                  <a:srgbClr val="0070C0"/>
                </a:solidFill>
              </a:rPr>
            </a:br>
            <a:endParaRPr lang="en-US" dirty="0"/>
          </a:p>
        </p:txBody>
      </p:sp>
      <p:pic>
        <p:nvPicPr>
          <p:cNvPr id="177155" name="Picture 3"/>
          <p:cNvPicPr>
            <a:picLocks noChangeAspect="1" noChangeArrowheads="1"/>
          </p:cNvPicPr>
          <p:nvPr/>
        </p:nvPicPr>
        <p:blipFill>
          <a:blip r:embed="rId2" cstate="print"/>
          <a:srcRect/>
          <a:stretch>
            <a:fillRect/>
          </a:stretch>
        </p:blipFill>
        <p:spPr bwMode="auto">
          <a:xfrm>
            <a:off x="3302758" y="1210600"/>
            <a:ext cx="5650174" cy="3832722"/>
          </a:xfrm>
          <a:prstGeom prst="rect">
            <a:avLst/>
          </a:prstGeom>
          <a:noFill/>
          <a:ln w="9525">
            <a:noFill/>
            <a:miter lim="800000"/>
            <a:headEnd/>
            <a:tailEnd/>
          </a:ln>
          <a:effectLst/>
        </p:spPr>
      </p:pic>
      <p:sp>
        <p:nvSpPr>
          <p:cNvPr id="6" name="Rectangle 5"/>
          <p:cNvSpPr/>
          <p:nvPr/>
        </p:nvSpPr>
        <p:spPr>
          <a:xfrm>
            <a:off x="1460312" y="5158854"/>
            <a:ext cx="8939282" cy="1200329"/>
          </a:xfrm>
          <a:prstGeom prst="rect">
            <a:avLst/>
          </a:prstGeom>
        </p:spPr>
        <p:txBody>
          <a:bodyPr wrap="square">
            <a:spAutoFit/>
          </a:bodyPr>
          <a:lstStyle/>
          <a:p>
            <a:r>
              <a:rPr lang="en-US" b="1" dirty="0" smtClean="0"/>
              <a:t>On black and white systems,</a:t>
            </a:r>
          </a:p>
          <a:p>
            <a:pPr>
              <a:buFont typeface="Arial" pitchFamily="34" charset="0"/>
              <a:buChar char="•"/>
            </a:pPr>
            <a:r>
              <a:rPr lang="en-US" dirty="0" smtClean="0"/>
              <a:t> the frame buffer storing the values of the pixels is called a bitmap. </a:t>
            </a:r>
          </a:p>
          <a:p>
            <a:pPr>
              <a:buFont typeface="Arial" pitchFamily="34" charset="0"/>
              <a:buChar char="•"/>
            </a:pPr>
            <a:r>
              <a:rPr lang="en-US" dirty="0" smtClean="0"/>
              <a:t> Each entry in the bitmap is a 1-bit data which determine the on (1) and off (0) of the intensity of the pixel.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70C0"/>
                </a:solidFill>
              </a:rPr>
              <a:t>Raster-Scan</a:t>
            </a:r>
            <a:r>
              <a:rPr lang="en-US" dirty="0" smtClean="0">
                <a:solidFill>
                  <a:srgbClr val="0070C0"/>
                </a:solidFill>
              </a:rPr>
              <a:t> Displays and Random Scan Displays</a:t>
            </a:r>
            <a:r>
              <a:rPr lang="en-US" dirty="0" smtClean="0"/>
              <a:t> </a:t>
            </a:r>
            <a:endParaRPr lang="en-US" dirty="0"/>
          </a:p>
        </p:txBody>
      </p:sp>
      <p:sp>
        <p:nvSpPr>
          <p:cNvPr id="3" name="Content Placeholder 2"/>
          <p:cNvSpPr>
            <a:spLocks noGrp="1"/>
          </p:cNvSpPr>
          <p:nvPr>
            <p:ph idx="1"/>
          </p:nvPr>
        </p:nvSpPr>
        <p:spPr>
          <a:xfrm>
            <a:off x="609600" y="1282890"/>
            <a:ext cx="10972800" cy="5186149"/>
          </a:xfrm>
        </p:spPr>
        <p:txBody>
          <a:bodyPr>
            <a:normAutofit fontScale="70000" lnSpcReduction="20000"/>
          </a:bodyPr>
          <a:lstStyle/>
          <a:p>
            <a:pPr marL="514350" indent="-514350">
              <a:buNone/>
            </a:pPr>
            <a:r>
              <a:rPr lang="en-US" sz="3400" dirty="0" smtClean="0">
                <a:solidFill>
                  <a:srgbClr val="0070C0"/>
                </a:solidFill>
              </a:rPr>
              <a:t>2. </a:t>
            </a:r>
            <a:r>
              <a:rPr lang="en-US" sz="3400" b="1" dirty="0" smtClean="0">
                <a:solidFill>
                  <a:srgbClr val="0070C0"/>
                </a:solidFill>
              </a:rPr>
              <a:t>Random Scan Displays</a:t>
            </a:r>
          </a:p>
          <a:p>
            <a:pPr marL="514350" indent="-514350">
              <a:buNone/>
            </a:pPr>
            <a:endParaRPr lang="en-US" sz="3400" b="1" dirty="0" smtClean="0">
              <a:solidFill>
                <a:srgbClr val="0070C0"/>
              </a:solidFill>
            </a:endParaRPr>
          </a:p>
          <a:p>
            <a:pPr marL="514350" indent="-514350" algn="just">
              <a:lnSpc>
                <a:spcPct val="120000"/>
              </a:lnSpc>
            </a:pPr>
            <a:r>
              <a:rPr lang="en-US" sz="2800" dirty="0" smtClean="0"/>
              <a:t> </a:t>
            </a:r>
            <a:r>
              <a:rPr lang="en-US" sz="2900" dirty="0" smtClean="0"/>
              <a:t>When operated as a random-scan display unit, a CRT has the electron beam directed only to those </a:t>
            </a:r>
            <a:r>
              <a:rPr lang="en-US" sz="2900" dirty="0" smtClean="0">
                <a:solidFill>
                  <a:srgbClr val="FF0000"/>
                </a:solidFill>
              </a:rPr>
              <a:t>parts of the screen where a picture is to be displayed. </a:t>
            </a:r>
          </a:p>
          <a:p>
            <a:pPr marL="514350" indent="-514350" algn="just">
              <a:lnSpc>
                <a:spcPct val="120000"/>
              </a:lnSpc>
            </a:pPr>
            <a:r>
              <a:rPr lang="en-US" sz="2900" dirty="0" smtClean="0"/>
              <a:t> Pictures are generated as </a:t>
            </a:r>
            <a:r>
              <a:rPr lang="en-US" sz="2900" dirty="0" smtClean="0">
                <a:solidFill>
                  <a:srgbClr val="FF0000"/>
                </a:solidFill>
              </a:rPr>
              <a:t>line drawings</a:t>
            </a:r>
            <a:r>
              <a:rPr lang="en-US" sz="2900" dirty="0" smtClean="0"/>
              <a:t>, with the electron beam tracing out the component lines one after the other. </a:t>
            </a:r>
          </a:p>
          <a:p>
            <a:pPr marL="514350" indent="-514350" algn="just">
              <a:lnSpc>
                <a:spcPct val="120000"/>
              </a:lnSpc>
            </a:pPr>
            <a:r>
              <a:rPr lang="en-US" sz="2900" dirty="0" smtClean="0"/>
              <a:t> For this reason, random-scan monitors are also referred to as </a:t>
            </a:r>
            <a:r>
              <a:rPr lang="en-US" sz="2900" dirty="0" smtClean="0">
                <a:solidFill>
                  <a:srgbClr val="FF0000"/>
                </a:solidFill>
              </a:rPr>
              <a:t>vector displays </a:t>
            </a:r>
            <a:r>
              <a:rPr lang="en-US" sz="2900" dirty="0" smtClean="0"/>
              <a:t>(</a:t>
            </a:r>
            <a:r>
              <a:rPr lang="en-US" sz="2900" dirty="0" err="1" smtClean="0"/>
              <a:t>strokewriting</a:t>
            </a:r>
            <a:r>
              <a:rPr lang="en-US" sz="2900" dirty="0" smtClean="0"/>
              <a:t> displays or calligraphic displays). </a:t>
            </a:r>
          </a:p>
          <a:p>
            <a:pPr marL="514350" indent="-514350" algn="just">
              <a:lnSpc>
                <a:spcPct val="120000"/>
              </a:lnSpc>
            </a:pPr>
            <a:r>
              <a:rPr lang="en-US" sz="2900" dirty="0" smtClean="0"/>
              <a:t> The component lines of a picture can be drawn and refreshed by a random-scan system in any specified order.</a:t>
            </a:r>
          </a:p>
          <a:p>
            <a:pPr marL="514350" indent="-514350" algn="just">
              <a:lnSpc>
                <a:spcPct val="120000"/>
              </a:lnSpc>
            </a:pPr>
            <a:r>
              <a:rPr lang="en-US" sz="2900" dirty="0" smtClean="0"/>
              <a:t>A pen plotter operates in a similar way and is an example of a random-scan, hard-copy device. </a:t>
            </a:r>
          </a:p>
          <a:p>
            <a:pPr marL="514350" indent="-514350" algn="just">
              <a:lnSpc>
                <a:spcPct val="120000"/>
              </a:lnSpc>
            </a:pPr>
            <a:r>
              <a:rPr lang="en-US" sz="2900" dirty="0" smtClean="0"/>
              <a:t>Picture definition is now stored as a set of line-drawing commands in an area of memory referred to as the </a:t>
            </a:r>
            <a:r>
              <a:rPr lang="en-US" sz="2900" dirty="0" smtClean="0">
                <a:solidFill>
                  <a:srgbClr val="FF0000"/>
                </a:solidFill>
              </a:rPr>
              <a:t>display list, refresh display file, vector file, or display program</a:t>
            </a:r>
            <a:r>
              <a:rPr lang="en-US" sz="2900" dirty="0" smtClean="0"/>
              <a:t>.</a:t>
            </a:r>
          </a:p>
          <a:p>
            <a:pPr marL="514350" indent="-514350" algn="just">
              <a:lnSpc>
                <a:spcPct val="120000"/>
              </a:lnSpc>
            </a:pPr>
            <a:r>
              <a:rPr lang="en-US" sz="2900" dirty="0" smtClean="0"/>
              <a:t>Random-scan displays are designed to draw all the component lines of a picture </a:t>
            </a:r>
            <a:r>
              <a:rPr lang="en-US" sz="2900" dirty="0" smtClean="0">
                <a:solidFill>
                  <a:srgbClr val="FF0000"/>
                </a:solidFill>
              </a:rPr>
              <a:t>30 to 60 times each second</a:t>
            </a:r>
            <a:r>
              <a:rPr lang="en-US" sz="2900" dirty="0" smtClean="0"/>
              <a:t>, with up to 100,000 “short” lines in the display list.</a:t>
            </a:r>
            <a:endParaRPr lang="en-US" sz="29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Random Scan Displays</a:t>
            </a:r>
            <a:endParaRPr lang="en-US" dirty="0"/>
          </a:p>
        </p:txBody>
      </p:sp>
      <p:pic>
        <p:nvPicPr>
          <p:cNvPr id="178178" name="Picture 2"/>
          <p:cNvPicPr>
            <a:picLocks noChangeAspect="1" noChangeArrowheads="1"/>
          </p:cNvPicPr>
          <p:nvPr/>
        </p:nvPicPr>
        <p:blipFill>
          <a:blip r:embed="rId2" cstate="print"/>
          <a:srcRect/>
          <a:stretch>
            <a:fillRect/>
          </a:stretch>
        </p:blipFill>
        <p:spPr bwMode="auto">
          <a:xfrm>
            <a:off x="3179929" y="1947863"/>
            <a:ext cx="6237026" cy="3432943"/>
          </a:xfrm>
          <a:prstGeom prst="rect">
            <a:avLst/>
          </a:prstGeom>
          <a:noFill/>
          <a:ln w="9525">
            <a:noFill/>
            <a:miter lim="800000"/>
            <a:headEnd/>
            <a:tailEnd/>
          </a:ln>
          <a:effectLst/>
        </p:spPr>
      </p:pic>
      <p:sp>
        <p:nvSpPr>
          <p:cNvPr id="5" name="Rectangle 4"/>
          <p:cNvSpPr/>
          <p:nvPr/>
        </p:nvSpPr>
        <p:spPr>
          <a:xfrm>
            <a:off x="1692322" y="5601353"/>
            <a:ext cx="9853683" cy="646331"/>
          </a:xfrm>
          <a:prstGeom prst="rect">
            <a:avLst/>
          </a:prstGeom>
        </p:spPr>
        <p:txBody>
          <a:bodyPr wrap="square">
            <a:spAutoFit/>
          </a:bodyPr>
          <a:lstStyle/>
          <a:p>
            <a:r>
              <a:rPr lang="en-US" dirty="0" smtClean="0"/>
              <a:t>In </a:t>
            </a:r>
            <a:r>
              <a:rPr lang="en-US" b="1" dirty="0" smtClean="0"/>
              <a:t>random-scan display </a:t>
            </a:r>
            <a:r>
              <a:rPr lang="en-US" dirty="0" smtClean="0"/>
              <a:t>unit, a CRT has the electron beam directed only to those parts of the screen where a picture is to be displayed.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70C0"/>
                </a:solidFill>
              </a:rPr>
              <a:t>Differences between Raster scan and random scan</a:t>
            </a:r>
            <a:endParaRPr lang="en-US" dirty="0">
              <a:solidFill>
                <a:srgbClr val="0070C0"/>
              </a:solidFill>
            </a:endParaRPr>
          </a:p>
        </p:txBody>
      </p:sp>
      <p:pic>
        <p:nvPicPr>
          <p:cNvPr id="179202" name="Picture 2"/>
          <p:cNvPicPr>
            <a:picLocks noChangeAspect="1" noChangeArrowheads="1"/>
          </p:cNvPicPr>
          <p:nvPr/>
        </p:nvPicPr>
        <p:blipFill>
          <a:blip r:embed="rId2" cstate="print"/>
          <a:srcRect/>
          <a:stretch>
            <a:fillRect/>
          </a:stretch>
        </p:blipFill>
        <p:spPr bwMode="auto">
          <a:xfrm>
            <a:off x="2006222" y="1487338"/>
            <a:ext cx="7997588" cy="51019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80411" y="532431"/>
            <a:ext cx="10006288" cy="786706"/>
          </a:xfrm>
        </p:spPr>
        <p:txBody>
          <a:bodyPr>
            <a:normAutofit/>
          </a:bodyPr>
          <a:lstStyle/>
          <a:p>
            <a:r>
              <a:rPr lang="en-US" altLang="en-US" dirty="0">
                <a:solidFill>
                  <a:srgbClr val="0070C0"/>
                </a:solidFill>
              </a:rPr>
              <a:t>Basic definitions</a:t>
            </a:r>
            <a:endParaRPr lang="en-US" dirty="0">
              <a:solidFill>
                <a:srgbClr val="0070C0"/>
              </a:solidFill>
            </a:endParaRPr>
          </a:p>
        </p:txBody>
      </p:sp>
      <p:sp>
        <p:nvSpPr>
          <p:cNvPr id="3" name="Content Placeholder 2"/>
          <p:cNvSpPr>
            <a:spLocks noGrp="1"/>
          </p:cNvSpPr>
          <p:nvPr>
            <p:ph idx="1"/>
          </p:nvPr>
        </p:nvSpPr>
        <p:spPr>
          <a:xfrm>
            <a:off x="1023359" y="1560319"/>
            <a:ext cx="10590886" cy="4540230"/>
          </a:xfrm>
        </p:spPr>
        <p:txBody>
          <a:bodyPr>
            <a:normAutofit fontScale="85000" lnSpcReduction="10000"/>
          </a:bodyPr>
          <a:lstStyle/>
          <a:p>
            <a:r>
              <a:rPr lang="en-US" altLang="en-US" b="1" dirty="0"/>
              <a:t>Raster</a:t>
            </a:r>
            <a:r>
              <a:rPr lang="en-US" altLang="en-US" dirty="0"/>
              <a:t>:  A rectangular array of points or dots.</a:t>
            </a:r>
          </a:p>
          <a:p>
            <a:r>
              <a:rPr lang="en-US" altLang="en-US" b="1" dirty="0"/>
              <a:t>Pixel </a:t>
            </a:r>
            <a:r>
              <a:rPr lang="en-US" altLang="en-US" dirty="0"/>
              <a:t>(</a:t>
            </a:r>
            <a:r>
              <a:rPr lang="en-US" altLang="en-US" dirty="0" err="1"/>
              <a:t>Pel</a:t>
            </a:r>
            <a:r>
              <a:rPr lang="en-US" altLang="en-US" dirty="0"/>
              <a:t>, picture elements): One dot or picture element of the raster, defined as smallest addressable area on screen.</a:t>
            </a:r>
          </a:p>
          <a:p>
            <a:r>
              <a:rPr lang="en-US" altLang="en-US" b="1" dirty="0"/>
              <a:t>Scan line</a:t>
            </a:r>
            <a:r>
              <a:rPr lang="en-US" altLang="en-US" dirty="0"/>
              <a:t>:  A row of pixels.</a:t>
            </a:r>
          </a:p>
          <a:p>
            <a:r>
              <a:rPr lang="en-US" altLang="en-US" b="1" dirty="0"/>
              <a:t>Resolution</a:t>
            </a:r>
            <a:r>
              <a:rPr lang="en-US" altLang="en-US" dirty="0"/>
              <a:t>: # of pixel positions that can be plotted.</a:t>
            </a:r>
          </a:p>
          <a:p>
            <a:r>
              <a:rPr lang="en-US" altLang="en-US" b="1" dirty="0"/>
              <a:t>Aspect Ratio</a:t>
            </a:r>
            <a:r>
              <a:rPr lang="en-US" altLang="en-US" dirty="0"/>
              <a:t>: # of horizontal points to vertical points(or vice versa).</a:t>
            </a:r>
          </a:p>
          <a:p>
            <a:r>
              <a:rPr lang="en-US" altLang="en-US" b="1" dirty="0"/>
              <a:t>Depth</a:t>
            </a:r>
            <a:r>
              <a:rPr lang="en-US" altLang="en-US" dirty="0"/>
              <a:t>: # of bits per pixel in a frame buffer.</a:t>
            </a:r>
          </a:p>
          <a:p>
            <a:r>
              <a:rPr lang="en-US" altLang="en-US" b="1" dirty="0"/>
              <a:t>Bitmap</a:t>
            </a:r>
            <a:r>
              <a:rPr lang="en-US" altLang="en-US" dirty="0"/>
              <a:t>: a frame buffer with one bit per pixel</a:t>
            </a:r>
          </a:p>
          <a:p>
            <a:r>
              <a:rPr lang="en-US" altLang="en-US" b="1" dirty="0" err="1"/>
              <a:t>Pixmap</a:t>
            </a:r>
            <a:r>
              <a:rPr lang="en-US" altLang="en-US" dirty="0"/>
              <a:t>: a frame buffer with multiple bits per </a:t>
            </a:r>
            <a:r>
              <a:rPr lang="en-US" altLang="en-US" dirty="0" smtClean="0"/>
              <a:t>pixel</a:t>
            </a:r>
          </a:p>
          <a:p>
            <a:pPr>
              <a:buNone/>
            </a:pPr>
            <a:r>
              <a:rPr lang="en-US" altLang="en-US" dirty="0" smtClean="0"/>
              <a:t>(</a:t>
            </a:r>
            <a:r>
              <a:rPr lang="en-US" dirty="0" smtClean="0"/>
              <a:t>frame buffer storing the values of the pixels is called a </a:t>
            </a:r>
            <a:r>
              <a:rPr lang="en-US" dirty="0" err="1" smtClean="0"/>
              <a:t>pixmap</a:t>
            </a:r>
            <a:r>
              <a:rPr lang="en-US" dirty="0" smtClean="0"/>
              <a:t>)</a:t>
            </a:r>
            <a:endParaRPr lang="en-US" altLang="en-US" dirty="0"/>
          </a:p>
          <a:p>
            <a:endParaRPr lang="en-US" dirty="0"/>
          </a:p>
        </p:txBody>
      </p:sp>
      <p:grpSp>
        <p:nvGrpSpPr>
          <p:cNvPr id="6" name="Group 5"/>
          <p:cNvGrpSpPr/>
          <p:nvPr/>
        </p:nvGrpSpPr>
        <p:grpSpPr>
          <a:xfrm>
            <a:off x="9594375" y="204717"/>
            <a:ext cx="2183643" cy="1856095"/>
            <a:chOff x="7624184" y="2711653"/>
            <a:chExt cx="3187700" cy="3302000"/>
          </a:xfrm>
        </p:grpSpPr>
        <p:sp>
          <p:nvSpPr>
            <p:cNvPr id="7" name="AutoShape 5"/>
            <p:cNvSpPr>
              <a:spLocks noChangeArrowheads="1"/>
            </p:cNvSpPr>
            <p:nvPr/>
          </p:nvSpPr>
          <p:spPr bwMode="auto">
            <a:xfrm>
              <a:off x="7624184" y="2711653"/>
              <a:ext cx="3187700" cy="3302000"/>
            </a:xfrm>
            <a:prstGeom prst="roundRect">
              <a:avLst>
                <a:gd name="adj" fmla="val 7106"/>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8" name="Line 6"/>
            <p:cNvSpPr>
              <a:spLocks noChangeShapeType="1"/>
            </p:cNvSpPr>
            <p:nvPr/>
          </p:nvSpPr>
          <p:spPr bwMode="auto">
            <a:xfrm>
              <a:off x="7624184" y="29402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 name="Line 7"/>
            <p:cNvSpPr>
              <a:spLocks noChangeShapeType="1"/>
            </p:cNvSpPr>
            <p:nvPr/>
          </p:nvSpPr>
          <p:spPr bwMode="auto">
            <a:xfrm>
              <a:off x="7624184" y="31688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 name="Line 8"/>
            <p:cNvSpPr>
              <a:spLocks noChangeShapeType="1"/>
            </p:cNvSpPr>
            <p:nvPr/>
          </p:nvSpPr>
          <p:spPr bwMode="auto">
            <a:xfrm>
              <a:off x="7624184" y="33974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 name="Line 9"/>
            <p:cNvSpPr>
              <a:spLocks noChangeShapeType="1"/>
            </p:cNvSpPr>
            <p:nvPr/>
          </p:nvSpPr>
          <p:spPr bwMode="auto">
            <a:xfrm>
              <a:off x="7624184" y="36260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10"/>
            <p:cNvSpPr>
              <a:spLocks noChangeShapeType="1"/>
            </p:cNvSpPr>
            <p:nvPr/>
          </p:nvSpPr>
          <p:spPr bwMode="auto">
            <a:xfrm>
              <a:off x="7624184" y="38546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11"/>
            <p:cNvSpPr>
              <a:spLocks noChangeShapeType="1"/>
            </p:cNvSpPr>
            <p:nvPr/>
          </p:nvSpPr>
          <p:spPr bwMode="auto">
            <a:xfrm>
              <a:off x="7624184" y="40832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12"/>
            <p:cNvSpPr>
              <a:spLocks noChangeShapeType="1"/>
            </p:cNvSpPr>
            <p:nvPr/>
          </p:nvSpPr>
          <p:spPr bwMode="auto">
            <a:xfrm>
              <a:off x="7624184" y="43118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13"/>
            <p:cNvSpPr>
              <a:spLocks noChangeShapeType="1"/>
            </p:cNvSpPr>
            <p:nvPr/>
          </p:nvSpPr>
          <p:spPr bwMode="auto">
            <a:xfrm>
              <a:off x="7624184" y="45404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4"/>
            <p:cNvSpPr>
              <a:spLocks noChangeShapeType="1"/>
            </p:cNvSpPr>
            <p:nvPr/>
          </p:nvSpPr>
          <p:spPr bwMode="auto">
            <a:xfrm>
              <a:off x="7624184" y="47690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5"/>
            <p:cNvSpPr>
              <a:spLocks noChangeShapeType="1"/>
            </p:cNvSpPr>
            <p:nvPr/>
          </p:nvSpPr>
          <p:spPr bwMode="auto">
            <a:xfrm>
              <a:off x="7624184" y="49976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7624184" y="52262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a:off x="7624184" y="54548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7624184" y="56834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a:off x="7624184" y="5912053"/>
              <a:ext cx="3187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20"/>
            <p:cNvSpPr>
              <a:spLocks noChangeShapeType="1"/>
            </p:cNvSpPr>
            <p:nvPr/>
          </p:nvSpPr>
          <p:spPr bwMode="auto">
            <a:xfrm>
              <a:off x="78527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21"/>
            <p:cNvSpPr>
              <a:spLocks noChangeShapeType="1"/>
            </p:cNvSpPr>
            <p:nvPr/>
          </p:nvSpPr>
          <p:spPr bwMode="auto">
            <a:xfrm>
              <a:off x="80813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22"/>
            <p:cNvSpPr>
              <a:spLocks noChangeShapeType="1"/>
            </p:cNvSpPr>
            <p:nvPr/>
          </p:nvSpPr>
          <p:spPr bwMode="auto">
            <a:xfrm>
              <a:off x="83099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23"/>
            <p:cNvSpPr>
              <a:spLocks noChangeShapeType="1"/>
            </p:cNvSpPr>
            <p:nvPr/>
          </p:nvSpPr>
          <p:spPr bwMode="auto">
            <a:xfrm>
              <a:off x="85385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24"/>
            <p:cNvSpPr>
              <a:spLocks noChangeShapeType="1"/>
            </p:cNvSpPr>
            <p:nvPr/>
          </p:nvSpPr>
          <p:spPr bwMode="auto">
            <a:xfrm>
              <a:off x="87671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25"/>
            <p:cNvSpPr>
              <a:spLocks noChangeShapeType="1"/>
            </p:cNvSpPr>
            <p:nvPr/>
          </p:nvSpPr>
          <p:spPr bwMode="auto">
            <a:xfrm>
              <a:off x="89957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26"/>
            <p:cNvSpPr>
              <a:spLocks noChangeShapeType="1"/>
            </p:cNvSpPr>
            <p:nvPr/>
          </p:nvSpPr>
          <p:spPr bwMode="auto">
            <a:xfrm>
              <a:off x="92243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27"/>
            <p:cNvSpPr>
              <a:spLocks noChangeShapeType="1"/>
            </p:cNvSpPr>
            <p:nvPr/>
          </p:nvSpPr>
          <p:spPr bwMode="auto">
            <a:xfrm>
              <a:off x="94529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28"/>
            <p:cNvSpPr>
              <a:spLocks noChangeShapeType="1"/>
            </p:cNvSpPr>
            <p:nvPr/>
          </p:nvSpPr>
          <p:spPr bwMode="auto">
            <a:xfrm>
              <a:off x="96815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29"/>
            <p:cNvSpPr>
              <a:spLocks noChangeShapeType="1"/>
            </p:cNvSpPr>
            <p:nvPr/>
          </p:nvSpPr>
          <p:spPr bwMode="auto">
            <a:xfrm>
              <a:off x="99101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30"/>
            <p:cNvSpPr>
              <a:spLocks noChangeShapeType="1"/>
            </p:cNvSpPr>
            <p:nvPr/>
          </p:nvSpPr>
          <p:spPr bwMode="auto">
            <a:xfrm>
              <a:off x="101387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31"/>
            <p:cNvSpPr>
              <a:spLocks noChangeShapeType="1"/>
            </p:cNvSpPr>
            <p:nvPr/>
          </p:nvSpPr>
          <p:spPr bwMode="auto">
            <a:xfrm>
              <a:off x="103673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32"/>
            <p:cNvSpPr>
              <a:spLocks noChangeShapeType="1"/>
            </p:cNvSpPr>
            <p:nvPr/>
          </p:nvSpPr>
          <p:spPr bwMode="auto">
            <a:xfrm>
              <a:off x="10595984" y="2711653"/>
              <a:ext cx="0" cy="33020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Rectangle 34" descr="50%"/>
            <p:cNvSpPr>
              <a:spLocks noChangeArrowheads="1"/>
            </p:cNvSpPr>
            <p:nvPr/>
          </p:nvSpPr>
          <p:spPr bwMode="auto">
            <a:xfrm>
              <a:off x="8767184" y="3397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36" name="Rectangle 35" descr="50%"/>
            <p:cNvSpPr>
              <a:spLocks noChangeArrowheads="1"/>
            </p:cNvSpPr>
            <p:nvPr/>
          </p:nvSpPr>
          <p:spPr bwMode="auto">
            <a:xfrm>
              <a:off x="8767184" y="36260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37" name="Rectangle 36" descr="50%"/>
            <p:cNvSpPr>
              <a:spLocks noChangeArrowheads="1"/>
            </p:cNvSpPr>
            <p:nvPr/>
          </p:nvSpPr>
          <p:spPr bwMode="auto">
            <a:xfrm>
              <a:off x="8767184" y="38546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38" name="Rectangle 37" descr="50%"/>
            <p:cNvSpPr>
              <a:spLocks noChangeArrowheads="1"/>
            </p:cNvSpPr>
            <p:nvPr/>
          </p:nvSpPr>
          <p:spPr bwMode="auto">
            <a:xfrm>
              <a:off x="8767184" y="4083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39" name="Rectangle 38" descr="50%"/>
            <p:cNvSpPr>
              <a:spLocks noChangeArrowheads="1"/>
            </p:cNvSpPr>
            <p:nvPr/>
          </p:nvSpPr>
          <p:spPr bwMode="auto">
            <a:xfrm>
              <a:off x="8767184" y="43118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0" name="Rectangle 39" descr="50%"/>
            <p:cNvSpPr>
              <a:spLocks noChangeArrowheads="1"/>
            </p:cNvSpPr>
            <p:nvPr/>
          </p:nvSpPr>
          <p:spPr bwMode="auto">
            <a:xfrm>
              <a:off x="8767184" y="4540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1" name="Rectangle 40" descr="50%"/>
            <p:cNvSpPr>
              <a:spLocks noChangeArrowheads="1"/>
            </p:cNvSpPr>
            <p:nvPr/>
          </p:nvSpPr>
          <p:spPr bwMode="auto">
            <a:xfrm>
              <a:off x="8767184" y="47690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2" name="Rectangle 41" descr="50%"/>
            <p:cNvSpPr>
              <a:spLocks noChangeArrowheads="1"/>
            </p:cNvSpPr>
            <p:nvPr/>
          </p:nvSpPr>
          <p:spPr bwMode="auto">
            <a:xfrm>
              <a:off x="8767184" y="49976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3" name="Rectangle 42" descr="50%"/>
            <p:cNvSpPr>
              <a:spLocks noChangeArrowheads="1"/>
            </p:cNvSpPr>
            <p:nvPr/>
          </p:nvSpPr>
          <p:spPr bwMode="auto">
            <a:xfrm>
              <a:off x="8767184" y="5226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4" name="Rectangle 43" descr="50%"/>
            <p:cNvSpPr>
              <a:spLocks noChangeArrowheads="1"/>
            </p:cNvSpPr>
            <p:nvPr/>
          </p:nvSpPr>
          <p:spPr bwMode="auto">
            <a:xfrm>
              <a:off x="8995784" y="5226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5" name="Rectangle 44" descr="50%"/>
            <p:cNvSpPr>
              <a:spLocks noChangeArrowheads="1"/>
            </p:cNvSpPr>
            <p:nvPr/>
          </p:nvSpPr>
          <p:spPr bwMode="auto">
            <a:xfrm>
              <a:off x="9224384" y="5226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6" name="Rectangle 45" descr="50%"/>
            <p:cNvSpPr>
              <a:spLocks noChangeArrowheads="1"/>
            </p:cNvSpPr>
            <p:nvPr/>
          </p:nvSpPr>
          <p:spPr bwMode="auto">
            <a:xfrm>
              <a:off x="9452984" y="5226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7" name="Rectangle 46" descr="50%"/>
            <p:cNvSpPr>
              <a:spLocks noChangeArrowheads="1"/>
            </p:cNvSpPr>
            <p:nvPr/>
          </p:nvSpPr>
          <p:spPr bwMode="auto">
            <a:xfrm>
              <a:off x="9681584" y="52262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8" name="Rectangle 47" descr="50%"/>
            <p:cNvSpPr>
              <a:spLocks noChangeArrowheads="1"/>
            </p:cNvSpPr>
            <p:nvPr/>
          </p:nvSpPr>
          <p:spPr bwMode="auto">
            <a:xfrm>
              <a:off x="8995784" y="3397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49" name="Rectangle 48" descr="50%"/>
            <p:cNvSpPr>
              <a:spLocks noChangeArrowheads="1"/>
            </p:cNvSpPr>
            <p:nvPr/>
          </p:nvSpPr>
          <p:spPr bwMode="auto">
            <a:xfrm>
              <a:off x="9224384" y="3397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50" name="Rectangle 49" descr="50%"/>
            <p:cNvSpPr>
              <a:spLocks noChangeArrowheads="1"/>
            </p:cNvSpPr>
            <p:nvPr/>
          </p:nvSpPr>
          <p:spPr bwMode="auto">
            <a:xfrm>
              <a:off x="9452984" y="3397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51" name="Rectangle 50" descr="50%"/>
            <p:cNvSpPr>
              <a:spLocks noChangeArrowheads="1"/>
            </p:cNvSpPr>
            <p:nvPr/>
          </p:nvSpPr>
          <p:spPr bwMode="auto">
            <a:xfrm>
              <a:off x="9681584" y="33974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52" name="Rectangle 51" descr="50%"/>
            <p:cNvSpPr>
              <a:spLocks noChangeArrowheads="1"/>
            </p:cNvSpPr>
            <p:nvPr/>
          </p:nvSpPr>
          <p:spPr bwMode="auto">
            <a:xfrm>
              <a:off x="8995784" y="43118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53" name="Rectangle 52" descr="50%"/>
            <p:cNvSpPr>
              <a:spLocks noChangeArrowheads="1"/>
            </p:cNvSpPr>
            <p:nvPr/>
          </p:nvSpPr>
          <p:spPr bwMode="auto">
            <a:xfrm>
              <a:off x="9224384" y="43118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54" name="Rectangle 53" descr="50%"/>
            <p:cNvSpPr>
              <a:spLocks noChangeArrowheads="1"/>
            </p:cNvSpPr>
            <p:nvPr/>
          </p:nvSpPr>
          <p:spPr bwMode="auto">
            <a:xfrm>
              <a:off x="9452984" y="4311853"/>
              <a:ext cx="215900" cy="215900"/>
            </a:xfrm>
            <a:prstGeom prst="rect">
              <a:avLst/>
            </a:prstGeom>
            <a:pattFill prst="pct50">
              <a:fgClr>
                <a:srgbClr val="000000"/>
              </a:fgClr>
              <a:bgClr>
                <a:srgbClr val="FFFFFF"/>
              </a:bgClr>
            </a:pattFill>
            <a:ln w="12700">
              <a:solidFill>
                <a:srgbClr val="000000"/>
              </a:solidFill>
              <a:miter lim="800000"/>
              <a:headEnd/>
              <a:tailEnd/>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noFill/>
        </p:spPr>
        <p:txBody>
          <a:bodyPr wrap="none" lIns="63500" tIns="25400" rIns="63500" bIns="25400" anchor="t"/>
          <a:lstStyle/>
          <a:p>
            <a:pPr eaLnBrk="1" hangingPunct="1"/>
            <a:r>
              <a:rPr lang="en-US" altLang="en-US" dirty="0" smtClean="0">
                <a:solidFill>
                  <a:srgbClr val="0070C0"/>
                </a:solidFill>
              </a:rPr>
              <a:t>Frame </a:t>
            </a:r>
            <a:r>
              <a:rPr lang="en-US" altLang="en-US" dirty="0">
                <a:solidFill>
                  <a:srgbClr val="0070C0"/>
                </a:solidFill>
              </a:rPr>
              <a:t>Buffer</a:t>
            </a:r>
          </a:p>
        </p:txBody>
      </p:sp>
      <p:sp>
        <p:nvSpPr>
          <p:cNvPr id="5" name="Rectangle 4"/>
          <p:cNvSpPr>
            <a:spLocks noGrp="1" noChangeArrowheads="1"/>
          </p:cNvSpPr>
          <p:nvPr>
            <p:ph idx="1"/>
          </p:nvPr>
        </p:nvSpPr>
        <p:spPr>
          <a:xfrm>
            <a:off x="1117980" y="1738066"/>
            <a:ext cx="9601196" cy="2608919"/>
          </a:xfrm>
          <a:noFill/>
        </p:spPr>
        <p:txBody>
          <a:bodyPr wrap="square" lIns="63500" tIns="25400" rIns="63500" bIns="25400">
            <a:spAutoFit/>
          </a:bodyPr>
          <a:lstStyle/>
          <a:p>
            <a:pPr marL="228600" indent="-228600" eaLnBrk="1" hangingPunct="1">
              <a:lnSpc>
                <a:spcPct val="88000"/>
              </a:lnSpc>
              <a:spcBef>
                <a:spcPct val="43000"/>
              </a:spcBef>
              <a:buFont typeface="Wingdings" panose="05000000000000000000" pitchFamily="2" charset="2"/>
              <a:buNone/>
            </a:pPr>
            <a:r>
              <a:rPr lang="en-US" altLang="en-US" sz="2000" b="1" dirty="0"/>
              <a:t>A frame buffer may be thought of as computer memory organized as a two-dimensional array with each (x, y) addressable location corresponding to one pixel.</a:t>
            </a:r>
          </a:p>
          <a:p>
            <a:pPr marL="228600" indent="-228600" eaLnBrk="1" hangingPunct="1">
              <a:lnSpc>
                <a:spcPct val="88000"/>
              </a:lnSpc>
              <a:spcBef>
                <a:spcPct val="43000"/>
              </a:spcBef>
              <a:buFont typeface="Wingdings" panose="05000000000000000000" pitchFamily="2" charset="2"/>
              <a:buNone/>
            </a:pPr>
            <a:r>
              <a:rPr lang="en-US" altLang="en-US" sz="2000" b="1" i="1" dirty="0"/>
              <a:t>Bit Plane</a:t>
            </a:r>
            <a:r>
              <a:rPr lang="en-US" altLang="en-US" sz="2000" b="1" dirty="0"/>
              <a:t>s or </a:t>
            </a:r>
            <a:r>
              <a:rPr lang="en-US" altLang="en-US" sz="2000" b="1" i="1" dirty="0"/>
              <a:t>Bit Depth</a:t>
            </a:r>
            <a:r>
              <a:rPr lang="en-US" altLang="en-US" sz="2000" b="1" dirty="0"/>
              <a:t> is the number of bits corresponding to each pixel.</a:t>
            </a:r>
          </a:p>
          <a:p>
            <a:pPr marL="228600" indent="-228600" eaLnBrk="1" hangingPunct="1">
              <a:lnSpc>
                <a:spcPct val="88000"/>
              </a:lnSpc>
              <a:spcBef>
                <a:spcPct val="43000"/>
              </a:spcBef>
              <a:buFont typeface="Wingdings" panose="05000000000000000000" pitchFamily="2" charset="2"/>
              <a:buNone/>
            </a:pPr>
            <a:r>
              <a:rPr lang="en-US" altLang="en-US" sz="2000" b="1" dirty="0"/>
              <a:t>A typical frame buffer resolution might be</a:t>
            </a:r>
          </a:p>
          <a:p>
            <a:pPr marL="228600" indent="-228600" eaLnBrk="1" hangingPunct="1">
              <a:lnSpc>
                <a:spcPct val="88000"/>
              </a:lnSpc>
              <a:spcBef>
                <a:spcPct val="43000"/>
              </a:spcBef>
              <a:buFont typeface="Wingdings" panose="05000000000000000000" pitchFamily="2" charset="2"/>
              <a:buNone/>
            </a:pPr>
            <a:r>
              <a:rPr lang="en-US" altLang="en-US" sz="2000" b="1" dirty="0"/>
              <a:t>640 x 480 x 8</a:t>
            </a:r>
          </a:p>
          <a:p>
            <a:pPr marL="228600" indent="-228600" eaLnBrk="1" hangingPunct="1">
              <a:lnSpc>
                <a:spcPct val="88000"/>
              </a:lnSpc>
              <a:spcBef>
                <a:spcPct val="43000"/>
              </a:spcBef>
              <a:buFont typeface="Wingdings" panose="05000000000000000000" pitchFamily="2" charset="2"/>
              <a:buNone/>
            </a:pPr>
            <a:r>
              <a:rPr lang="en-US" altLang="en-US" sz="2000" b="1" dirty="0"/>
              <a:t>1280 x 1024 x 8</a:t>
            </a:r>
          </a:p>
          <a:p>
            <a:pPr marL="228600" indent="-228600" eaLnBrk="1" hangingPunct="1">
              <a:lnSpc>
                <a:spcPct val="88000"/>
              </a:lnSpc>
              <a:spcBef>
                <a:spcPct val="43000"/>
              </a:spcBef>
              <a:buFont typeface="Wingdings" panose="05000000000000000000" pitchFamily="2" charset="2"/>
              <a:buNone/>
            </a:pPr>
            <a:r>
              <a:rPr lang="en-US" altLang="en-US" sz="2000" b="1" dirty="0"/>
              <a:t>1280 x 1024 x 24</a:t>
            </a:r>
          </a:p>
        </p:txBody>
      </p:sp>
      <p:pic>
        <p:nvPicPr>
          <p:cNvPr id="6" name="Picture 3"/>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5293" y="3800341"/>
            <a:ext cx="228600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xmlns="" val="26221161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77414" y="760611"/>
            <a:ext cx="10560277" cy="858325"/>
          </a:xfrm>
        </p:spPr>
        <p:txBody>
          <a:bodyPr>
            <a:normAutofit fontScale="90000"/>
          </a:bodyPr>
          <a:lstStyle/>
          <a:p>
            <a:r>
              <a:rPr lang="en-US" altLang="en-US" dirty="0"/>
              <a:t>Architecture of a raster-graphics system with a display processor</a:t>
            </a:r>
            <a:endParaRPr lang="en-US" dirty="0"/>
          </a:p>
        </p:txBody>
      </p:sp>
      <p:grpSp>
        <p:nvGrpSpPr>
          <p:cNvPr id="29" name="Group 28"/>
          <p:cNvGrpSpPr/>
          <p:nvPr/>
        </p:nvGrpSpPr>
        <p:grpSpPr>
          <a:xfrm>
            <a:off x="2571313" y="1876376"/>
            <a:ext cx="8731250" cy="4455976"/>
            <a:chOff x="2571313" y="1696496"/>
            <a:chExt cx="8731250" cy="4455976"/>
          </a:xfrm>
        </p:grpSpPr>
        <p:sp>
          <p:nvSpPr>
            <p:cNvPr id="17" name="AutoShape 25"/>
            <p:cNvSpPr>
              <a:spLocks noChangeArrowheads="1"/>
            </p:cNvSpPr>
            <p:nvPr/>
          </p:nvSpPr>
          <p:spPr bwMode="auto">
            <a:xfrm>
              <a:off x="3033276" y="3095832"/>
              <a:ext cx="8269287" cy="520700"/>
            </a:xfrm>
            <a:prstGeom prst="leftRightArrow">
              <a:avLst>
                <a:gd name="adj1" fmla="val 50000"/>
                <a:gd name="adj2" fmla="val 317622"/>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endParaRPr lang="en-US"/>
            </a:p>
          </p:txBody>
        </p:sp>
        <p:grpSp>
          <p:nvGrpSpPr>
            <p:cNvPr id="28" name="Group 27"/>
            <p:cNvGrpSpPr/>
            <p:nvPr/>
          </p:nvGrpSpPr>
          <p:grpSpPr>
            <a:xfrm>
              <a:off x="2571313" y="1696496"/>
              <a:ext cx="8064500" cy="4455976"/>
              <a:chOff x="2571313" y="1561586"/>
              <a:chExt cx="8064500" cy="4455976"/>
            </a:xfrm>
          </p:grpSpPr>
          <p:sp>
            <p:nvSpPr>
              <p:cNvPr id="4" name="Rectangle 4"/>
              <p:cNvSpPr>
                <a:spLocks noChangeArrowheads="1"/>
              </p:cNvSpPr>
              <p:nvPr/>
            </p:nvSpPr>
            <p:spPr bwMode="auto">
              <a:xfrm>
                <a:off x="6959163" y="1574944"/>
                <a:ext cx="1600200" cy="1143000"/>
              </a:xfrm>
              <a:prstGeom prst="rect">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r>
                  <a:rPr lang="en-US" dirty="0"/>
                  <a:t>CPU</a:t>
                </a:r>
              </a:p>
            </p:txBody>
          </p:sp>
          <p:sp>
            <p:nvSpPr>
              <p:cNvPr id="5" name="Rectangle 5"/>
              <p:cNvSpPr>
                <a:spLocks noChangeArrowheads="1"/>
              </p:cNvSpPr>
              <p:nvPr/>
            </p:nvSpPr>
            <p:spPr bwMode="auto">
              <a:xfrm>
                <a:off x="9035613" y="3993500"/>
                <a:ext cx="1600200" cy="684212"/>
              </a:xfrm>
              <a:prstGeom prst="rect">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r>
                  <a:rPr lang="en-US" sz="2000"/>
                  <a:t>System </a:t>
                </a:r>
              </a:p>
              <a:p>
                <a:pPr algn="ctr" eaLnBrk="1" hangingPunct="1">
                  <a:defRPr/>
                </a:pPr>
                <a:r>
                  <a:rPr lang="en-US" sz="2000"/>
                  <a:t>Memory</a:t>
                </a:r>
              </a:p>
            </p:txBody>
          </p:sp>
          <p:sp>
            <p:nvSpPr>
              <p:cNvPr id="6" name="Rectangle 7"/>
              <p:cNvSpPr>
                <a:spLocks noChangeArrowheads="1"/>
              </p:cNvSpPr>
              <p:nvPr/>
            </p:nvSpPr>
            <p:spPr bwMode="auto">
              <a:xfrm>
                <a:off x="4471395" y="1561586"/>
                <a:ext cx="1600200" cy="1143000"/>
              </a:xfrm>
              <a:prstGeom prst="rect">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r>
                  <a:rPr lang="en-US" sz="1600" b="1" dirty="0"/>
                  <a:t>Peripheral </a:t>
                </a:r>
              </a:p>
              <a:p>
                <a:pPr algn="ctr" eaLnBrk="1" hangingPunct="1">
                  <a:defRPr/>
                </a:pPr>
                <a:r>
                  <a:rPr lang="en-US" sz="1600" b="1" dirty="0"/>
                  <a:t>Devices</a:t>
                </a:r>
              </a:p>
            </p:txBody>
          </p:sp>
          <p:sp>
            <p:nvSpPr>
              <p:cNvPr id="7" name="Rectangle 8"/>
              <p:cNvSpPr>
                <a:spLocks noChangeArrowheads="1"/>
              </p:cNvSpPr>
              <p:nvPr/>
            </p:nvSpPr>
            <p:spPr bwMode="auto">
              <a:xfrm>
                <a:off x="7263963" y="5053950"/>
                <a:ext cx="1295400" cy="963612"/>
              </a:xfrm>
              <a:prstGeom prst="rect">
                <a:avLst/>
              </a:prstGeom>
              <a:solidFill>
                <a:srgbClr val="008080"/>
              </a:solidFill>
              <a:ln>
                <a:noFill/>
              </a:ln>
              <a:effectLst>
                <a:prstShdw prst="shdw17" dist="17961" dir="2700000">
                  <a:srgbClr val="004D4D"/>
                </a:prstShdw>
              </a:effectLst>
              <a:extLs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b="1">
                    <a:latin typeface="Times New Roman" panose="02020603050405020304" pitchFamily="18" charset="0"/>
                  </a:rPr>
                  <a:t>Frame</a:t>
                </a:r>
              </a:p>
              <a:p>
                <a:pPr algn="ctr" eaLnBrk="1" hangingPunct="1">
                  <a:spcBef>
                    <a:spcPct val="0"/>
                  </a:spcBef>
                  <a:buClrTx/>
                  <a:buSzTx/>
                  <a:buFontTx/>
                  <a:buNone/>
                </a:pPr>
                <a:r>
                  <a:rPr lang="en-US" altLang="en-US" sz="1800" b="1">
                    <a:latin typeface="Times New Roman" panose="02020603050405020304" pitchFamily="18" charset="0"/>
                  </a:rPr>
                  <a:t>Buffer</a:t>
                </a:r>
              </a:p>
            </p:txBody>
          </p:sp>
          <p:sp>
            <p:nvSpPr>
              <p:cNvPr id="8" name="AutoShape 12"/>
              <p:cNvSpPr>
                <a:spLocks noChangeArrowheads="1"/>
              </p:cNvSpPr>
              <p:nvPr/>
            </p:nvSpPr>
            <p:spPr bwMode="auto">
              <a:xfrm>
                <a:off x="9035613" y="3309287"/>
                <a:ext cx="304800" cy="684213"/>
              </a:xfrm>
              <a:prstGeom prst="upDownArrow">
                <a:avLst>
                  <a:gd name="adj1" fmla="val 50000"/>
                  <a:gd name="adj2" fmla="val 44896"/>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endParaRPr lang="en-US"/>
              </a:p>
            </p:txBody>
          </p:sp>
          <p:sp>
            <p:nvSpPr>
              <p:cNvPr id="9" name="AutoShape 13"/>
              <p:cNvSpPr>
                <a:spLocks noChangeArrowheads="1"/>
              </p:cNvSpPr>
              <p:nvPr/>
            </p:nvSpPr>
            <p:spPr bwMode="auto">
              <a:xfrm>
                <a:off x="5164428" y="2693227"/>
                <a:ext cx="213584" cy="382697"/>
              </a:xfrm>
              <a:prstGeom prst="upDownArrow">
                <a:avLst>
                  <a:gd name="adj1" fmla="val 50000"/>
                  <a:gd name="adj2" fmla="val 70000"/>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endParaRPr lang="en-US"/>
              </a:p>
            </p:txBody>
          </p:sp>
          <p:grpSp>
            <p:nvGrpSpPr>
              <p:cNvPr id="3" name="Group 18"/>
              <p:cNvGrpSpPr>
                <a:grpSpLocks/>
              </p:cNvGrpSpPr>
              <p:nvPr/>
            </p:nvGrpSpPr>
            <p:grpSpPr bwMode="auto">
              <a:xfrm>
                <a:off x="2571313" y="4677712"/>
                <a:ext cx="1295400" cy="1214438"/>
                <a:chOff x="336" y="1440"/>
                <a:chExt cx="576" cy="432"/>
              </a:xfrm>
            </p:grpSpPr>
            <p:sp>
              <p:nvSpPr>
                <p:cNvPr id="11" name="Freeform 19"/>
                <p:cNvSpPr>
                  <a:spLocks/>
                </p:cNvSpPr>
                <p:nvPr/>
              </p:nvSpPr>
              <p:spPr bwMode="auto">
                <a:xfrm>
                  <a:off x="336" y="1440"/>
                  <a:ext cx="240" cy="432"/>
                </a:xfrm>
                <a:custGeom>
                  <a:avLst/>
                  <a:gdLst/>
                  <a:ahLst/>
                  <a:cxnLst>
                    <a:cxn ang="0">
                      <a:pos x="240" y="96"/>
                    </a:cxn>
                    <a:cxn ang="0">
                      <a:pos x="0" y="0"/>
                    </a:cxn>
                    <a:cxn ang="0">
                      <a:pos x="0" y="432"/>
                    </a:cxn>
                    <a:cxn ang="0">
                      <a:pos x="240" y="336"/>
                    </a:cxn>
                  </a:cxnLst>
                  <a:rect l="0" t="0" r="r" b="b"/>
                  <a:pathLst>
                    <a:path w="240" h="432">
                      <a:moveTo>
                        <a:pt x="240" y="96"/>
                      </a:moveTo>
                      <a:lnTo>
                        <a:pt x="0" y="0"/>
                      </a:lnTo>
                      <a:lnTo>
                        <a:pt x="0" y="432"/>
                      </a:lnTo>
                      <a:lnTo>
                        <a:pt x="240" y="336"/>
                      </a:lnTo>
                    </a:path>
                  </a:pathLst>
                </a:custGeom>
                <a:noFill/>
                <a:ln w="9525" cap="flat" cmpd="sng">
                  <a:solidFill>
                    <a:schemeClr val="tx1"/>
                  </a:solidFill>
                  <a:prstDash val="solid"/>
                  <a:miter lim="800000"/>
                  <a:headEnd type="none" w="sm" len="sm"/>
                  <a:tailEnd type="none" w="sm" len="sm"/>
                </a:ln>
                <a:effectLst>
                  <a:prstShdw prst="shdw17" dist="17961" dir="2700000">
                    <a:schemeClr val="tx1">
                      <a:gamma/>
                      <a:shade val="60000"/>
                      <a:invGamma/>
                    </a:schemeClr>
                  </a:prstShdw>
                </a:effectLst>
              </p:spPr>
              <p:txBody>
                <a:bodyPr wrap="none"/>
                <a:lstStyle/>
                <a:p>
                  <a:pPr algn="ctr" eaLnBrk="1" hangingPunct="1">
                    <a:defRPr/>
                  </a:pPr>
                  <a:endParaRPr lang="en-US"/>
                </a:p>
              </p:txBody>
            </p:sp>
            <p:sp>
              <p:nvSpPr>
                <p:cNvPr id="12" name="Line 20"/>
                <p:cNvSpPr>
                  <a:spLocks noChangeShapeType="1"/>
                </p:cNvSpPr>
                <p:nvPr/>
              </p:nvSpPr>
              <p:spPr bwMode="auto">
                <a:xfrm>
                  <a:off x="576" y="1536"/>
                  <a:ext cx="336" cy="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lstStyle/>
                <a:p>
                  <a:endParaRPr lang="en-US"/>
                </a:p>
              </p:txBody>
            </p:sp>
            <p:sp>
              <p:nvSpPr>
                <p:cNvPr id="13" name="Line 21"/>
                <p:cNvSpPr>
                  <a:spLocks noChangeShapeType="1"/>
                </p:cNvSpPr>
                <p:nvPr/>
              </p:nvSpPr>
              <p:spPr bwMode="auto">
                <a:xfrm>
                  <a:off x="576" y="1536"/>
                  <a:ext cx="0" cy="24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lstStyle/>
                <a:p>
                  <a:endParaRPr lang="en-US"/>
                </a:p>
              </p:txBody>
            </p:sp>
            <p:sp>
              <p:nvSpPr>
                <p:cNvPr id="14" name="Line 22"/>
                <p:cNvSpPr>
                  <a:spLocks noChangeShapeType="1"/>
                </p:cNvSpPr>
                <p:nvPr/>
              </p:nvSpPr>
              <p:spPr bwMode="auto">
                <a:xfrm>
                  <a:off x="576" y="1776"/>
                  <a:ext cx="336" cy="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lstStyle/>
                <a:p>
                  <a:endParaRPr lang="en-US"/>
                </a:p>
              </p:txBody>
            </p:sp>
            <p:sp>
              <p:nvSpPr>
                <p:cNvPr id="15" name="Line 23"/>
                <p:cNvSpPr>
                  <a:spLocks noChangeShapeType="1"/>
                </p:cNvSpPr>
                <p:nvPr/>
              </p:nvSpPr>
              <p:spPr bwMode="auto">
                <a:xfrm>
                  <a:off x="912" y="1536"/>
                  <a:ext cx="0" cy="24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lstStyle/>
                <a:p>
                  <a:endParaRPr lang="en-US"/>
                </a:p>
              </p:txBody>
            </p:sp>
            <p:sp>
              <p:nvSpPr>
                <p:cNvPr id="16" name="Text Box 24"/>
                <p:cNvSpPr txBox="1">
                  <a:spLocks noChangeArrowheads="1"/>
                </p:cNvSpPr>
                <p:nvPr/>
              </p:nvSpPr>
              <p:spPr bwMode="auto">
                <a:xfrm>
                  <a:off x="336" y="1536"/>
                  <a:ext cx="432" cy="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b="1">
                      <a:latin typeface="Times New Roman" panose="02020603050405020304" pitchFamily="18" charset="0"/>
                    </a:rPr>
                    <a:t>Display</a:t>
                  </a:r>
                </a:p>
              </p:txBody>
            </p:sp>
          </p:grpSp>
          <p:sp>
            <p:nvSpPr>
              <p:cNvPr id="18" name="AutoShape 26"/>
              <p:cNvSpPr>
                <a:spLocks noChangeArrowheads="1"/>
              </p:cNvSpPr>
              <p:nvPr/>
            </p:nvSpPr>
            <p:spPr bwMode="auto">
              <a:xfrm>
                <a:off x="7765961" y="2704585"/>
                <a:ext cx="202852" cy="371339"/>
              </a:xfrm>
              <a:prstGeom prst="upDownArrow">
                <a:avLst>
                  <a:gd name="adj1" fmla="val 50000"/>
                  <a:gd name="adj2" fmla="val 67708"/>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endParaRPr lang="en-US"/>
              </a:p>
            </p:txBody>
          </p:sp>
          <p:sp>
            <p:nvSpPr>
              <p:cNvPr id="19" name="Text Box 27"/>
              <p:cNvSpPr txBox="1">
                <a:spLocks noChangeArrowheads="1"/>
              </p:cNvSpPr>
              <p:nvPr/>
            </p:nvSpPr>
            <p:spPr bwMode="auto">
              <a:xfrm>
                <a:off x="5549463" y="2975912"/>
                <a:ext cx="1581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a:latin typeface="Times New Roman" panose="02020603050405020304" pitchFamily="18" charset="0"/>
                  </a:rPr>
                  <a:t>System bus</a:t>
                </a:r>
              </a:p>
            </p:txBody>
          </p:sp>
          <p:sp>
            <p:nvSpPr>
              <p:cNvPr id="20" name="Line 28"/>
              <p:cNvSpPr>
                <a:spLocks noChangeShapeType="1"/>
              </p:cNvSpPr>
              <p:nvPr/>
            </p:nvSpPr>
            <p:spPr bwMode="auto">
              <a:xfrm flipH="1">
                <a:off x="5454213" y="5406375"/>
                <a:ext cx="514350" cy="0"/>
              </a:xfrm>
              <a:prstGeom prst="line">
                <a:avLst/>
              </a:prstGeom>
              <a:noFill/>
              <a:ln w="9525">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wrap="none"/>
              <a:lstStyle/>
              <a:p>
                <a:endParaRPr lang="en-US"/>
              </a:p>
            </p:txBody>
          </p:sp>
          <p:sp>
            <p:nvSpPr>
              <p:cNvPr id="21" name="Line 29"/>
              <p:cNvSpPr>
                <a:spLocks noChangeShapeType="1"/>
              </p:cNvSpPr>
              <p:nvPr/>
            </p:nvSpPr>
            <p:spPr bwMode="auto">
              <a:xfrm flipH="1">
                <a:off x="3473013" y="5403200"/>
                <a:ext cx="228600" cy="0"/>
              </a:xfrm>
              <a:prstGeom prst="line">
                <a:avLst/>
              </a:prstGeom>
              <a:noFill/>
              <a:ln w="9525">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wrap="none"/>
              <a:lstStyle/>
              <a:p>
                <a:endParaRPr lang="en-US"/>
              </a:p>
            </p:txBody>
          </p:sp>
          <p:sp>
            <p:nvSpPr>
              <p:cNvPr id="22" name="Rectangle 30"/>
              <p:cNvSpPr>
                <a:spLocks noChangeArrowheads="1"/>
              </p:cNvSpPr>
              <p:nvPr/>
            </p:nvSpPr>
            <p:spPr bwMode="auto">
              <a:xfrm>
                <a:off x="5968563" y="5053950"/>
                <a:ext cx="1295400" cy="963612"/>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dirty="0">
                    <a:latin typeface="Times New Roman" panose="02020603050405020304" pitchFamily="18" charset="0"/>
                  </a:rPr>
                  <a:t>Display</a:t>
                </a:r>
              </a:p>
              <a:p>
                <a:pPr algn="ctr" eaLnBrk="1" hangingPunct="1">
                  <a:spcBef>
                    <a:spcPct val="0"/>
                  </a:spcBef>
                  <a:buClrTx/>
                  <a:buSzTx/>
                  <a:buFontTx/>
                  <a:buNone/>
                </a:pPr>
                <a:r>
                  <a:rPr lang="en-US" altLang="en-US" sz="2000" dirty="0">
                    <a:latin typeface="Times New Roman" panose="02020603050405020304" pitchFamily="18" charset="0"/>
                  </a:rPr>
                  <a:t>Processor</a:t>
                </a:r>
              </a:p>
              <a:p>
                <a:pPr algn="ctr" eaLnBrk="1" hangingPunct="1">
                  <a:spcBef>
                    <a:spcPct val="0"/>
                  </a:spcBef>
                  <a:buClrTx/>
                  <a:buSzTx/>
                  <a:buFontTx/>
                  <a:buNone/>
                </a:pPr>
                <a:r>
                  <a:rPr lang="en-US" altLang="en-US" sz="2000" dirty="0">
                    <a:latin typeface="Times New Roman" panose="02020603050405020304" pitchFamily="18" charset="0"/>
                  </a:rPr>
                  <a:t>Memory</a:t>
                </a:r>
              </a:p>
            </p:txBody>
          </p:sp>
          <p:sp>
            <p:nvSpPr>
              <p:cNvPr id="23" name="AutoShape 33"/>
              <p:cNvSpPr>
                <a:spLocks noChangeArrowheads="1"/>
              </p:cNvSpPr>
              <p:nvPr/>
            </p:nvSpPr>
            <p:spPr bwMode="auto">
              <a:xfrm>
                <a:off x="7111563" y="3309287"/>
                <a:ext cx="304800" cy="684213"/>
              </a:xfrm>
              <a:prstGeom prst="upDownArrow">
                <a:avLst>
                  <a:gd name="adj1" fmla="val 50000"/>
                  <a:gd name="adj2" fmla="val 44896"/>
                </a:avLst>
              </a:prstGeom>
              <a:solidFill>
                <a:schemeClr val="accent1"/>
              </a:solidFill>
              <a:ln w="9525">
                <a:noFill/>
                <a:miter lim="800000"/>
                <a:headEnd type="none" w="sm" len="sm"/>
                <a:tailEnd type="none" w="sm" len="sm"/>
              </a:ln>
              <a:effectLst>
                <a:prstShdw prst="shdw17" dist="17961" dir="2700000">
                  <a:schemeClr val="accent1">
                    <a:gamma/>
                    <a:shade val="60000"/>
                    <a:invGamma/>
                  </a:schemeClr>
                </a:prstShdw>
              </a:effectLst>
            </p:spPr>
            <p:txBody>
              <a:bodyPr wrap="none" anchor="ctr"/>
              <a:lstStyle/>
              <a:p>
                <a:pPr algn="ctr" eaLnBrk="1" hangingPunct="1">
                  <a:defRPr/>
                </a:pPr>
                <a:endParaRPr lang="en-US"/>
              </a:p>
            </p:txBody>
          </p:sp>
          <p:sp>
            <p:nvSpPr>
              <p:cNvPr id="24" name="Rectangle 34"/>
              <p:cNvSpPr>
                <a:spLocks noChangeArrowheads="1"/>
              </p:cNvSpPr>
              <p:nvPr/>
            </p:nvSpPr>
            <p:spPr bwMode="auto">
              <a:xfrm>
                <a:off x="6597213" y="3993500"/>
                <a:ext cx="1962150" cy="493712"/>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a:latin typeface="Times New Roman" panose="02020603050405020304" pitchFamily="18" charset="0"/>
                  </a:rPr>
                  <a:t>Display Processor</a:t>
                </a:r>
              </a:p>
            </p:txBody>
          </p:sp>
          <p:sp>
            <p:nvSpPr>
              <p:cNvPr id="25" name="AutoShape 36"/>
              <p:cNvSpPr>
                <a:spLocks noChangeArrowheads="1"/>
              </p:cNvSpPr>
              <p:nvPr/>
            </p:nvSpPr>
            <p:spPr bwMode="auto">
              <a:xfrm>
                <a:off x="7016313" y="4487212"/>
                <a:ext cx="495300" cy="566738"/>
              </a:xfrm>
              <a:prstGeom prst="upDownArrow">
                <a:avLst>
                  <a:gd name="adj1" fmla="val 50000"/>
                  <a:gd name="adj2" fmla="val 22885"/>
                </a:avLst>
              </a:prstGeom>
              <a:solidFill>
                <a:schemeClr val="accent1"/>
              </a:solidFill>
              <a:ln>
                <a:noFill/>
              </a:ln>
              <a:extLs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26" name="Line 37"/>
              <p:cNvSpPr>
                <a:spLocks noChangeShapeType="1"/>
              </p:cNvSpPr>
              <p:nvPr/>
            </p:nvSpPr>
            <p:spPr bwMode="auto">
              <a:xfrm>
                <a:off x="3701613" y="5403200"/>
                <a:ext cx="1847850" cy="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lstStyle/>
              <a:p>
                <a:endParaRPr lang="en-US"/>
              </a:p>
            </p:txBody>
          </p:sp>
          <p:sp>
            <p:nvSpPr>
              <p:cNvPr id="27" name="Rectangle 38"/>
              <p:cNvSpPr>
                <a:spLocks noChangeArrowheads="1"/>
              </p:cNvSpPr>
              <p:nvPr/>
            </p:nvSpPr>
            <p:spPr bwMode="auto">
              <a:xfrm>
                <a:off x="4539813" y="5053950"/>
                <a:ext cx="1009650" cy="838200"/>
              </a:xfrm>
              <a:prstGeom prst="rect">
                <a:avLst/>
              </a:prstGeom>
              <a:solidFill>
                <a:schemeClr val="accent1"/>
              </a:solidFill>
              <a:ln w="9525">
                <a:solidFill>
                  <a:schemeClr val="tx1"/>
                </a:solidFill>
                <a:miter lim="800000"/>
                <a:headEnd type="none" w="sm" len="sm"/>
                <a:tailEnd type="none" w="sm" len="sm"/>
              </a:ln>
            </p:spPr>
            <p:txBody>
              <a:bodyPr wrap="none" anchor="ct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b="1">
                    <a:latin typeface="Times New Roman" panose="02020603050405020304" pitchFamily="18" charset="0"/>
                  </a:rPr>
                  <a:t>Video</a:t>
                </a:r>
              </a:p>
              <a:p>
                <a:pPr algn="ctr" eaLnBrk="1" hangingPunct="1">
                  <a:spcBef>
                    <a:spcPct val="0"/>
                  </a:spcBef>
                  <a:buClrTx/>
                  <a:buSzTx/>
                  <a:buFontTx/>
                  <a:buNone/>
                </a:pPr>
                <a:r>
                  <a:rPr lang="en-US" altLang="en-US" sz="1800" b="1">
                    <a:latin typeface="Times New Roman" panose="02020603050405020304" pitchFamily="18" charset="0"/>
                  </a:rPr>
                  <a:t>Controller</a:t>
                </a:r>
              </a:p>
            </p:txBody>
          </p:sp>
        </p:grpSp>
      </p:grpSp>
    </p:spTree>
    <p:extLst>
      <p:ext uri="{BB962C8B-B14F-4D97-AF65-F5344CB8AC3E}">
        <p14:creationId xmlns:p14="http://schemas.microsoft.com/office/powerpoint/2010/main" xmlns="" val="32082119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Introduction To OpenGL</a:t>
            </a:r>
            <a:endParaRPr lang="en-US" dirty="0">
              <a:solidFill>
                <a:srgbClr val="0070C0"/>
              </a:solidFill>
            </a:endParaRPr>
          </a:p>
        </p:txBody>
      </p:sp>
      <p:sp>
        <p:nvSpPr>
          <p:cNvPr id="3" name="Content Placeholder 2"/>
          <p:cNvSpPr>
            <a:spLocks noGrp="1"/>
          </p:cNvSpPr>
          <p:nvPr>
            <p:ph idx="1"/>
          </p:nvPr>
        </p:nvSpPr>
        <p:spPr/>
        <p:txBody>
          <a:bodyPr>
            <a:normAutofit/>
          </a:bodyPr>
          <a:lstStyle/>
          <a:p>
            <a:pPr algn="just"/>
            <a:r>
              <a:rPr lang="en-US" sz="2400" b="1" dirty="0" smtClean="0"/>
              <a:t>OpenGL basic(core) library </a:t>
            </a:r>
            <a:r>
              <a:rPr lang="en-US" sz="2400" dirty="0" smtClean="0"/>
              <a:t>:-A basic library of functions is provided in OpenGL for specifying graphics primitives, attributes, geometric transformations, viewing transformations, and many other operations</a:t>
            </a:r>
          </a:p>
          <a:p>
            <a:pPr algn="just"/>
            <a:r>
              <a:rPr lang="en-US" sz="2400" dirty="0" smtClean="0"/>
              <a:t>Function names in the OpenGL basic library (also called the OpenGL core library) are prefixed with gl. </a:t>
            </a:r>
          </a:p>
          <a:p>
            <a:pPr algn="just"/>
            <a:r>
              <a:rPr lang="en-US" sz="2400" dirty="0" smtClean="0"/>
              <a:t>The component word first letter is capitalized. </a:t>
            </a:r>
          </a:p>
          <a:p>
            <a:pPr lvl="1" algn="just">
              <a:buNone/>
            </a:pPr>
            <a:r>
              <a:rPr lang="en-US" sz="2000" dirty="0" err="1" smtClean="0">
                <a:solidFill>
                  <a:srgbClr val="FF0000"/>
                </a:solidFill>
              </a:rPr>
              <a:t>Eg</a:t>
            </a:r>
            <a:r>
              <a:rPr lang="en-US" sz="2000" dirty="0" smtClean="0">
                <a:solidFill>
                  <a:srgbClr val="FF0000"/>
                </a:solidFill>
              </a:rPr>
              <a:t>:- </a:t>
            </a:r>
            <a:r>
              <a:rPr lang="en-US" sz="2000" dirty="0" err="1" smtClean="0">
                <a:solidFill>
                  <a:srgbClr val="FF0000"/>
                </a:solidFill>
              </a:rPr>
              <a:t>glBegin</a:t>
            </a:r>
            <a:r>
              <a:rPr lang="en-US" sz="2000" dirty="0" smtClean="0">
                <a:solidFill>
                  <a:srgbClr val="FF0000"/>
                </a:solidFill>
              </a:rPr>
              <a:t>, </a:t>
            </a:r>
            <a:r>
              <a:rPr lang="en-US" sz="2000" dirty="0" err="1" smtClean="0">
                <a:solidFill>
                  <a:srgbClr val="FF0000"/>
                </a:solidFill>
              </a:rPr>
              <a:t>glClear</a:t>
            </a:r>
            <a:r>
              <a:rPr lang="en-US" sz="2000" dirty="0" smtClean="0">
                <a:solidFill>
                  <a:srgbClr val="FF0000"/>
                </a:solidFill>
              </a:rPr>
              <a:t>, </a:t>
            </a:r>
            <a:r>
              <a:rPr lang="en-US" sz="2000" dirty="0" err="1" smtClean="0">
                <a:solidFill>
                  <a:srgbClr val="FF0000"/>
                </a:solidFill>
              </a:rPr>
              <a:t>glCopyPixels</a:t>
            </a:r>
            <a:r>
              <a:rPr lang="en-US" sz="2000" dirty="0" smtClean="0">
                <a:solidFill>
                  <a:srgbClr val="FF0000"/>
                </a:solidFill>
              </a:rPr>
              <a:t>, </a:t>
            </a:r>
            <a:r>
              <a:rPr lang="en-US" sz="2000" dirty="0" err="1" smtClean="0">
                <a:solidFill>
                  <a:srgbClr val="FF0000"/>
                </a:solidFill>
              </a:rPr>
              <a:t>glPolygonMode</a:t>
            </a:r>
            <a:r>
              <a:rPr lang="en-US" sz="2000" dirty="0" smtClean="0">
                <a:solidFill>
                  <a:srgbClr val="FF0000"/>
                </a:solidFill>
              </a:rPr>
              <a:t> </a:t>
            </a:r>
          </a:p>
          <a:p>
            <a:pPr algn="just"/>
            <a:r>
              <a:rPr lang="en-US" sz="2400" dirty="0" smtClean="0"/>
              <a:t>Symbolic constants that are used with certain functions as parameters are all in capital letters, preceded by “GL”, and component are separated by underscore. </a:t>
            </a:r>
          </a:p>
          <a:p>
            <a:pPr lvl="1" algn="just">
              <a:buNone/>
            </a:pPr>
            <a:r>
              <a:rPr lang="en-US" sz="2000" dirty="0" err="1" smtClean="0">
                <a:solidFill>
                  <a:srgbClr val="FF0000"/>
                </a:solidFill>
              </a:rPr>
              <a:t>Eg</a:t>
            </a:r>
            <a:r>
              <a:rPr lang="en-US" sz="2000" dirty="0" smtClean="0">
                <a:solidFill>
                  <a:srgbClr val="FF0000"/>
                </a:solidFill>
              </a:rPr>
              <a:t>:  GL_RGB, GL_POLYGON, GL_AMBIENT_AND_DIFFUSE.</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91816" y="1040638"/>
            <a:ext cx="9285449" cy="689932"/>
          </a:xfrm>
          <a:prstGeom prst="rect">
            <a:avLst/>
          </a:prstGeom>
        </p:spPr>
        <p:txBody>
          <a:bodyPr vert="horz" wrap="square" lIns="0" tIns="12700" rIns="0" bIns="0" rtlCol="0">
            <a:spAutoFit/>
          </a:bodyPr>
          <a:lstStyle/>
          <a:p>
            <a:pPr marL="12700">
              <a:lnSpc>
                <a:spcPct val="100000"/>
              </a:lnSpc>
              <a:spcBef>
                <a:spcPts val="100"/>
              </a:spcBef>
            </a:pPr>
            <a:r>
              <a:rPr b="1" spc="-114" dirty="0">
                <a:solidFill>
                  <a:srgbClr val="0070C0"/>
                </a:solidFill>
              </a:rPr>
              <a:t>OpenGL</a:t>
            </a:r>
            <a:r>
              <a:rPr b="1" spc="-105" dirty="0">
                <a:solidFill>
                  <a:srgbClr val="0070C0"/>
                </a:solidFill>
              </a:rPr>
              <a:t> </a:t>
            </a:r>
            <a:r>
              <a:rPr b="1" spc="-25" dirty="0">
                <a:solidFill>
                  <a:srgbClr val="0070C0"/>
                </a:solidFill>
              </a:rPr>
              <a:t>Libraries</a:t>
            </a:r>
          </a:p>
        </p:txBody>
      </p:sp>
      <p:sp>
        <p:nvSpPr>
          <p:cNvPr id="3" name="object 3"/>
          <p:cNvSpPr txBox="1"/>
          <p:nvPr/>
        </p:nvSpPr>
        <p:spPr>
          <a:xfrm>
            <a:off x="1642159" y="1924333"/>
            <a:ext cx="9235107" cy="3397724"/>
          </a:xfrm>
          <a:prstGeom prst="rect">
            <a:avLst/>
          </a:prstGeom>
        </p:spPr>
        <p:txBody>
          <a:bodyPr vert="horz" wrap="square" lIns="0" tIns="205104" rIns="0" bIns="0" rtlCol="0">
            <a:spAutoFit/>
          </a:bodyPr>
          <a:lstStyle/>
          <a:p>
            <a:pPr marL="236854" indent="-224790" algn="just">
              <a:lnSpc>
                <a:spcPct val="100000"/>
              </a:lnSpc>
              <a:spcBef>
                <a:spcPts val="1614"/>
              </a:spcBef>
              <a:buClr>
                <a:srgbClr val="55C5FF"/>
              </a:buClr>
              <a:buChar char="•"/>
              <a:tabLst>
                <a:tab pos="237490" algn="l"/>
              </a:tabLst>
            </a:pPr>
            <a:r>
              <a:rPr sz="2400" spc="-125" smtClean="0">
                <a:latin typeface="Arial"/>
                <a:cs typeface="Arial"/>
              </a:rPr>
              <a:t>OpenGL</a:t>
            </a:r>
            <a:r>
              <a:rPr sz="2400" spc="-285" smtClean="0">
                <a:latin typeface="Arial"/>
                <a:cs typeface="Arial"/>
              </a:rPr>
              <a:t> </a:t>
            </a:r>
            <a:r>
              <a:rPr sz="2400" spc="-130" dirty="0">
                <a:latin typeface="Arial"/>
                <a:cs typeface="Arial"/>
              </a:rPr>
              <a:t>Core</a:t>
            </a:r>
            <a:r>
              <a:rPr sz="2400" spc="-210" dirty="0">
                <a:latin typeface="Arial"/>
                <a:cs typeface="Arial"/>
              </a:rPr>
              <a:t> </a:t>
            </a:r>
            <a:r>
              <a:rPr sz="2400" spc="-30" dirty="0">
                <a:latin typeface="Arial"/>
                <a:cs typeface="Arial"/>
              </a:rPr>
              <a:t>library</a:t>
            </a:r>
            <a:r>
              <a:rPr sz="2400" spc="-195" dirty="0">
                <a:latin typeface="Arial"/>
                <a:cs typeface="Arial"/>
              </a:rPr>
              <a:t> </a:t>
            </a:r>
            <a:r>
              <a:rPr sz="2400" spc="-80" dirty="0">
                <a:latin typeface="Arial"/>
                <a:cs typeface="Arial"/>
              </a:rPr>
              <a:t>(</a:t>
            </a:r>
            <a:r>
              <a:rPr sz="2400" spc="-190" dirty="0">
                <a:latin typeface="Arial"/>
                <a:cs typeface="Arial"/>
              </a:rPr>
              <a:t> </a:t>
            </a:r>
            <a:r>
              <a:rPr sz="2400" spc="-60" dirty="0">
                <a:latin typeface="Arial"/>
                <a:cs typeface="Arial"/>
              </a:rPr>
              <a:t>rendering</a:t>
            </a:r>
            <a:r>
              <a:rPr sz="2400" spc="-185" dirty="0">
                <a:latin typeface="Arial"/>
                <a:cs typeface="Arial"/>
              </a:rPr>
              <a:t> </a:t>
            </a:r>
            <a:r>
              <a:rPr sz="2400" spc="-35" dirty="0">
                <a:latin typeface="Arial"/>
                <a:cs typeface="Arial"/>
              </a:rPr>
              <a:t>,</a:t>
            </a:r>
            <a:r>
              <a:rPr sz="2400" spc="-185" dirty="0">
                <a:latin typeface="Arial"/>
                <a:cs typeface="Arial"/>
              </a:rPr>
              <a:t> </a:t>
            </a:r>
            <a:r>
              <a:rPr sz="2400" spc="-55" dirty="0">
                <a:latin typeface="Arial"/>
                <a:cs typeface="Arial"/>
              </a:rPr>
              <a:t>drawing</a:t>
            </a:r>
            <a:r>
              <a:rPr sz="2400" spc="-185" dirty="0">
                <a:latin typeface="Arial"/>
                <a:cs typeface="Arial"/>
              </a:rPr>
              <a:t> </a:t>
            </a:r>
            <a:r>
              <a:rPr sz="2400" spc="-70" dirty="0">
                <a:latin typeface="Arial"/>
                <a:cs typeface="Arial"/>
              </a:rPr>
              <a:t>vertices</a:t>
            </a:r>
            <a:r>
              <a:rPr sz="2400" spc="-165" dirty="0">
                <a:latin typeface="Arial"/>
                <a:cs typeface="Arial"/>
              </a:rPr>
              <a:t> </a:t>
            </a:r>
            <a:r>
              <a:rPr sz="2400" spc="-35" dirty="0">
                <a:latin typeface="Arial"/>
                <a:cs typeface="Arial"/>
              </a:rPr>
              <a:t>,</a:t>
            </a:r>
            <a:r>
              <a:rPr sz="2400" spc="-185" dirty="0">
                <a:latin typeface="Arial"/>
                <a:cs typeface="Arial"/>
              </a:rPr>
              <a:t> </a:t>
            </a:r>
            <a:r>
              <a:rPr sz="2400" spc="-500" dirty="0">
                <a:latin typeface="Arial"/>
                <a:cs typeface="Arial"/>
              </a:rPr>
              <a:t>…</a:t>
            </a:r>
            <a:r>
              <a:rPr sz="2400" spc="-380" dirty="0">
                <a:latin typeface="Arial"/>
                <a:cs typeface="Arial"/>
              </a:rPr>
              <a:t> </a:t>
            </a:r>
            <a:r>
              <a:rPr sz="2400" spc="-80" dirty="0">
                <a:latin typeface="Arial"/>
                <a:cs typeface="Arial"/>
              </a:rPr>
              <a:t>)</a:t>
            </a:r>
            <a:endParaRPr sz="2400">
              <a:latin typeface="Arial"/>
              <a:cs typeface="Arial"/>
            </a:endParaRPr>
          </a:p>
          <a:p>
            <a:pPr marL="236854" marR="5080" indent="-224790" algn="just">
              <a:lnSpc>
                <a:spcPts val="2590"/>
              </a:lnSpc>
              <a:spcBef>
                <a:spcPts val="1845"/>
              </a:spcBef>
              <a:buClr>
                <a:srgbClr val="55C5FF"/>
              </a:buClr>
              <a:buChar char="•"/>
              <a:tabLst>
                <a:tab pos="237490" algn="l"/>
              </a:tabLst>
            </a:pPr>
            <a:r>
              <a:rPr sz="2400" spc="-45" dirty="0">
                <a:latin typeface="Arial"/>
                <a:cs typeface="Arial"/>
              </a:rPr>
              <a:t>glu:</a:t>
            </a:r>
            <a:r>
              <a:rPr sz="2400" spc="-270" dirty="0">
                <a:latin typeface="Arial"/>
                <a:cs typeface="Arial"/>
              </a:rPr>
              <a:t> </a:t>
            </a:r>
            <a:r>
              <a:rPr sz="2400" spc="-130" dirty="0">
                <a:latin typeface="Arial"/>
                <a:cs typeface="Arial"/>
              </a:rPr>
              <a:t>OpenGL</a:t>
            </a:r>
            <a:r>
              <a:rPr sz="2400" spc="-254" dirty="0">
                <a:latin typeface="Arial"/>
                <a:cs typeface="Arial"/>
              </a:rPr>
              <a:t> </a:t>
            </a:r>
            <a:r>
              <a:rPr sz="2400" spc="25" dirty="0">
                <a:latin typeface="Arial"/>
                <a:cs typeface="Arial"/>
              </a:rPr>
              <a:t>Utility</a:t>
            </a:r>
            <a:r>
              <a:rPr sz="2400" spc="-130" dirty="0">
                <a:latin typeface="Arial"/>
                <a:cs typeface="Arial"/>
              </a:rPr>
              <a:t> </a:t>
            </a:r>
            <a:r>
              <a:rPr sz="2400" spc="-35" dirty="0">
                <a:latin typeface="Arial"/>
                <a:cs typeface="Arial"/>
              </a:rPr>
              <a:t>library</a:t>
            </a:r>
            <a:r>
              <a:rPr sz="2400" spc="-180" dirty="0">
                <a:latin typeface="Arial"/>
                <a:cs typeface="Arial"/>
              </a:rPr>
              <a:t> </a:t>
            </a:r>
            <a:r>
              <a:rPr sz="2400" spc="-80" dirty="0">
                <a:latin typeface="Arial"/>
                <a:cs typeface="Arial"/>
              </a:rPr>
              <a:t>(</a:t>
            </a:r>
            <a:r>
              <a:rPr sz="2400" spc="-180" dirty="0">
                <a:latin typeface="Arial"/>
                <a:cs typeface="Arial"/>
              </a:rPr>
              <a:t> </a:t>
            </a:r>
            <a:r>
              <a:rPr sz="2400" spc="-35" dirty="0">
                <a:latin typeface="Arial"/>
                <a:cs typeface="Arial"/>
              </a:rPr>
              <a:t>transforming</a:t>
            </a:r>
            <a:r>
              <a:rPr sz="2400" spc="-180" dirty="0">
                <a:latin typeface="Arial"/>
                <a:cs typeface="Arial"/>
              </a:rPr>
              <a:t> </a:t>
            </a:r>
            <a:r>
              <a:rPr sz="2400" spc="-35" dirty="0">
                <a:latin typeface="Arial"/>
                <a:cs typeface="Arial"/>
              </a:rPr>
              <a:t>,</a:t>
            </a:r>
            <a:r>
              <a:rPr sz="2400" spc="-180" dirty="0">
                <a:latin typeface="Arial"/>
                <a:cs typeface="Arial"/>
              </a:rPr>
              <a:t> </a:t>
            </a:r>
            <a:r>
              <a:rPr sz="2400" dirty="0">
                <a:latin typeface="Arial"/>
                <a:cs typeface="Arial"/>
              </a:rPr>
              <a:t>rotating</a:t>
            </a:r>
            <a:r>
              <a:rPr sz="2400" spc="-180" dirty="0">
                <a:latin typeface="Arial"/>
                <a:cs typeface="Arial"/>
              </a:rPr>
              <a:t> </a:t>
            </a:r>
            <a:r>
              <a:rPr sz="2400" spc="-35" dirty="0">
                <a:latin typeface="Arial"/>
                <a:cs typeface="Arial"/>
              </a:rPr>
              <a:t>,</a:t>
            </a:r>
            <a:r>
              <a:rPr sz="2400" spc="-180" dirty="0">
                <a:latin typeface="Arial"/>
                <a:cs typeface="Arial"/>
              </a:rPr>
              <a:t> </a:t>
            </a:r>
            <a:r>
              <a:rPr sz="2400" spc="-45" dirty="0">
                <a:latin typeface="Arial"/>
                <a:cs typeface="Arial"/>
              </a:rPr>
              <a:t>mathematical  </a:t>
            </a:r>
            <a:r>
              <a:rPr sz="2400" spc="-65" dirty="0">
                <a:latin typeface="Arial"/>
                <a:cs typeface="Arial"/>
              </a:rPr>
              <a:t>operations </a:t>
            </a:r>
            <a:r>
              <a:rPr sz="2400" spc="-75" dirty="0">
                <a:latin typeface="Arial"/>
                <a:cs typeface="Arial"/>
              </a:rPr>
              <a:t>over </a:t>
            </a:r>
            <a:r>
              <a:rPr sz="2400" spc="-210" dirty="0">
                <a:latin typeface="Arial"/>
                <a:cs typeface="Arial"/>
              </a:rPr>
              <a:t>GPU </a:t>
            </a:r>
            <a:r>
              <a:rPr sz="2400" spc="-35" dirty="0">
                <a:latin typeface="Arial"/>
                <a:cs typeface="Arial"/>
              </a:rPr>
              <a:t>,</a:t>
            </a:r>
            <a:r>
              <a:rPr sz="2400" spc="-380" dirty="0">
                <a:latin typeface="Arial"/>
                <a:cs typeface="Arial"/>
              </a:rPr>
              <a:t> </a:t>
            </a:r>
            <a:r>
              <a:rPr sz="2400" spc="-500" dirty="0">
                <a:latin typeface="Arial"/>
                <a:cs typeface="Arial"/>
              </a:rPr>
              <a:t>… </a:t>
            </a:r>
            <a:r>
              <a:rPr sz="2400" spc="-80" dirty="0">
                <a:latin typeface="Arial"/>
                <a:cs typeface="Arial"/>
              </a:rPr>
              <a:t>)</a:t>
            </a:r>
            <a:endParaRPr sz="2400">
              <a:latin typeface="Arial"/>
              <a:cs typeface="Arial"/>
            </a:endParaRPr>
          </a:p>
          <a:p>
            <a:pPr marL="236854" indent="-224790" algn="just">
              <a:lnSpc>
                <a:spcPts val="2735"/>
              </a:lnSpc>
              <a:spcBef>
                <a:spcPts val="1475"/>
              </a:spcBef>
              <a:buClr>
                <a:srgbClr val="55C5FF"/>
              </a:buClr>
              <a:buChar char="•"/>
              <a:tabLst>
                <a:tab pos="237490" algn="l"/>
              </a:tabLst>
            </a:pPr>
            <a:r>
              <a:rPr sz="2400" spc="-5" dirty="0">
                <a:latin typeface="Arial"/>
                <a:cs typeface="Arial"/>
              </a:rPr>
              <a:t>glut:</a:t>
            </a:r>
            <a:r>
              <a:rPr sz="2400" spc="-265" dirty="0">
                <a:latin typeface="Arial"/>
                <a:cs typeface="Arial"/>
              </a:rPr>
              <a:t> </a:t>
            </a:r>
            <a:r>
              <a:rPr sz="2400" spc="-125" dirty="0">
                <a:latin typeface="Arial"/>
                <a:cs typeface="Arial"/>
              </a:rPr>
              <a:t>OpenGL</a:t>
            </a:r>
            <a:r>
              <a:rPr sz="2400" spc="-270" dirty="0">
                <a:latin typeface="Arial"/>
                <a:cs typeface="Arial"/>
              </a:rPr>
              <a:t> </a:t>
            </a:r>
            <a:r>
              <a:rPr sz="2400" spc="25" dirty="0">
                <a:latin typeface="Arial"/>
                <a:cs typeface="Arial"/>
              </a:rPr>
              <a:t>Utility</a:t>
            </a:r>
            <a:r>
              <a:rPr sz="2400" spc="-295" dirty="0">
                <a:latin typeface="Arial"/>
                <a:cs typeface="Arial"/>
              </a:rPr>
              <a:t> </a:t>
            </a:r>
            <a:r>
              <a:rPr sz="2400" spc="-40" dirty="0">
                <a:latin typeface="Arial"/>
                <a:cs typeface="Arial"/>
              </a:rPr>
              <a:t>Toolkit</a:t>
            </a:r>
            <a:r>
              <a:rPr sz="2400" spc="-180" dirty="0">
                <a:latin typeface="Arial"/>
                <a:cs typeface="Arial"/>
              </a:rPr>
              <a:t> </a:t>
            </a:r>
            <a:r>
              <a:rPr sz="2400" spc="-30" dirty="0">
                <a:latin typeface="Arial"/>
                <a:cs typeface="Arial"/>
              </a:rPr>
              <a:t>library</a:t>
            </a:r>
            <a:r>
              <a:rPr sz="2400" spc="-180" dirty="0">
                <a:latin typeface="Arial"/>
                <a:cs typeface="Arial"/>
              </a:rPr>
              <a:t> </a:t>
            </a:r>
            <a:r>
              <a:rPr sz="2400" spc="-80" dirty="0">
                <a:latin typeface="Arial"/>
                <a:cs typeface="Arial"/>
              </a:rPr>
              <a:t>(</a:t>
            </a:r>
            <a:r>
              <a:rPr sz="2400" spc="-185" dirty="0">
                <a:latin typeface="Arial"/>
                <a:cs typeface="Arial"/>
              </a:rPr>
              <a:t> </a:t>
            </a:r>
            <a:r>
              <a:rPr sz="2400" spc="5" dirty="0">
                <a:latin typeface="Arial"/>
                <a:cs typeface="Arial"/>
              </a:rPr>
              <a:t>multiplatform</a:t>
            </a:r>
            <a:r>
              <a:rPr sz="2400" spc="-175" dirty="0">
                <a:latin typeface="Arial"/>
                <a:cs typeface="Arial"/>
              </a:rPr>
              <a:t> </a:t>
            </a:r>
            <a:r>
              <a:rPr sz="2400" spc="-40" dirty="0">
                <a:latin typeface="Arial"/>
                <a:cs typeface="Arial"/>
              </a:rPr>
              <a:t>window</a:t>
            </a:r>
            <a:r>
              <a:rPr sz="2400" spc="-175" dirty="0">
                <a:latin typeface="Arial"/>
                <a:cs typeface="Arial"/>
              </a:rPr>
              <a:t> </a:t>
            </a:r>
            <a:r>
              <a:rPr sz="2400" spc="-90" dirty="0">
                <a:latin typeface="Arial"/>
                <a:cs typeface="Arial"/>
              </a:rPr>
              <a:t>system</a:t>
            </a:r>
            <a:endParaRPr sz="2400">
              <a:latin typeface="Arial"/>
              <a:cs typeface="Arial"/>
            </a:endParaRPr>
          </a:p>
          <a:p>
            <a:pPr marL="236854" algn="just">
              <a:lnSpc>
                <a:spcPts val="2735"/>
              </a:lnSpc>
            </a:pPr>
            <a:r>
              <a:rPr sz="2400" spc="-45">
                <a:latin typeface="Arial"/>
                <a:cs typeface="Arial"/>
              </a:rPr>
              <a:t>interface</a:t>
            </a:r>
            <a:r>
              <a:rPr sz="2400" spc="-190">
                <a:latin typeface="Arial"/>
                <a:cs typeface="Arial"/>
              </a:rPr>
              <a:t> </a:t>
            </a:r>
            <a:r>
              <a:rPr sz="2400" spc="-80" smtClean="0">
                <a:latin typeface="Arial"/>
                <a:cs typeface="Arial"/>
              </a:rPr>
              <a:t>)</a:t>
            </a:r>
            <a:endParaRPr lang="en-US" sz="2400" spc="-80" dirty="0" smtClean="0">
              <a:latin typeface="Arial"/>
              <a:cs typeface="Arial"/>
            </a:endParaRPr>
          </a:p>
          <a:p>
            <a:pPr marL="236854" algn="just">
              <a:lnSpc>
                <a:spcPts val="2735"/>
              </a:lnSpc>
            </a:pPr>
            <a:endParaRPr lang="en-US" sz="2400" spc="-80" dirty="0" smtClean="0">
              <a:latin typeface="Arial"/>
              <a:cs typeface="Arial"/>
            </a:endParaRPr>
          </a:p>
          <a:p>
            <a:pPr marL="236854" algn="just">
              <a:lnSpc>
                <a:spcPts val="2735"/>
              </a:lnSpc>
            </a:pPr>
            <a:r>
              <a:rPr lang="en-US" sz="2400" spc="-125" dirty="0" smtClean="0">
                <a:latin typeface="Arial"/>
                <a:cs typeface="Arial"/>
              </a:rPr>
              <a:t>Apple GL(AGL), Windows-to-OpenGL(WGL), Presentation Manager to OpenGL(PGL), GLX. </a:t>
            </a:r>
            <a:endParaRPr sz="2400" spc="-125">
              <a:latin typeface="Arial"/>
              <a:cs typeface="Aria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1215" y="1116838"/>
            <a:ext cx="8498127" cy="689932"/>
          </a:xfrm>
          <a:prstGeom prst="rect">
            <a:avLst/>
          </a:prstGeom>
        </p:spPr>
        <p:txBody>
          <a:bodyPr vert="horz" wrap="square" lIns="0" tIns="12700" rIns="0" bIns="0" rtlCol="0">
            <a:spAutoFit/>
          </a:bodyPr>
          <a:lstStyle/>
          <a:p>
            <a:pPr marL="12700">
              <a:lnSpc>
                <a:spcPct val="100000"/>
              </a:lnSpc>
              <a:spcBef>
                <a:spcPts val="100"/>
              </a:spcBef>
            </a:pPr>
            <a:r>
              <a:rPr b="1" spc="-114" dirty="0">
                <a:solidFill>
                  <a:srgbClr val="0070C0"/>
                </a:solidFill>
              </a:rPr>
              <a:t>OpenGL</a:t>
            </a:r>
            <a:r>
              <a:rPr b="1" spc="-105" dirty="0">
                <a:solidFill>
                  <a:srgbClr val="0070C0"/>
                </a:solidFill>
              </a:rPr>
              <a:t> </a:t>
            </a:r>
            <a:r>
              <a:rPr b="1" spc="-25" dirty="0">
                <a:solidFill>
                  <a:srgbClr val="0070C0"/>
                </a:solidFill>
              </a:rPr>
              <a:t>Libraries</a:t>
            </a:r>
          </a:p>
        </p:txBody>
      </p:sp>
      <p:sp>
        <p:nvSpPr>
          <p:cNvPr id="3" name="object 3"/>
          <p:cNvSpPr/>
          <p:nvPr/>
        </p:nvSpPr>
        <p:spPr>
          <a:xfrm>
            <a:off x="1522475" y="2209800"/>
            <a:ext cx="8828532" cy="395630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Headers Files</a:t>
            </a:r>
            <a:r>
              <a:rPr lang="en-US" dirty="0" smtClean="0"/>
              <a:t/>
            </a:r>
            <a:br>
              <a:rPr lang="en-US" dirty="0" smtClean="0"/>
            </a:br>
            <a:endParaRPr lang="en-US" dirty="0"/>
          </a:p>
        </p:txBody>
      </p:sp>
      <p:sp>
        <p:nvSpPr>
          <p:cNvPr id="3" name="Content Placeholder 2"/>
          <p:cNvSpPr>
            <a:spLocks noGrp="1"/>
          </p:cNvSpPr>
          <p:nvPr>
            <p:ph idx="1"/>
          </p:nvPr>
        </p:nvSpPr>
        <p:spPr>
          <a:xfrm>
            <a:off x="609600" y="1064525"/>
            <a:ext cx="10972800" cy="5595582"/>
          </a:xfrm>
        </p:spPr>
        <p:txBody>
          <a:bodyPr>
            <a:normAutofit fontScale="92500" lnSpcReduction="20000"/>
          </a:bodyPr>
          <a:lstStyle/>
          <a:p>
            <a:pPr>
              <a:buNone/>
            </a:pPr>
            <a:r>
              <a:rPr lang="en-US" b="1" dirty="0" smtClean="0"/>
              <a:t>GLUT : </a:t>
            </a:r>
          </a:p>
          <a:p>
            <a:pPr lvl="1"/>
            <a:r>
              <a:rPr lang="en-US" dirty="0" smtClean="0"/>
              <a:t>OpenGL Utility Toolkit(GLUT) </a:t>
            </a:r>
          </a:p>
          <a:p>
            <a:pPr lvl="1"/>
            <a:r>
              <a:rPr lang="en-US" dirty="0" smtClean="0"/>
              <a:t>Headers Files</a:t>
            </a:r>
          </a:p>
          <a:p>
            <a:pPr lvl="2"/>
            <a:r>
              <a:rPr lang="en-US" sz="2800" b="1" dirty="0" smtClean="0">
                <a:solidFill>
                  <a:srgbClr val="FF0000"/>
                </a:solidFill>
              </a:rPr>
              <a:t>#include &lt;GL/</a:t>
            </a:r>
            <a:r>
              <a:rPr lang="en-US" sz="2800" b="1" dirty="0" err="1" smtClean="0">
                <a:solidFill>
                  <a:srgbClr val="FF0000"/>
                </a:solidFill>
              </a:rPr>
              <a:t>gl.h</a:t>
            </a:r>
            <a:r>
              <a:rPr lang="en-US" sz="2800" b="1" dirty="0" smtClean="0">
                <a:solidFill>
                  <a:srgbClr val="FF0000"/>
                </a:solidFill>
              </a:rPr>
              <a:t>&gt;</a:t>
            </a:r>
          </a:p>
          <a:p>
            <a:pPr lvl="2"/>
            <a:r>
              <a:rPr lang="en-US" sz="2800" b="1" dirty="0" smtClean="0">
                <a:solidFill>
                  <a:srgbClr val="FF0000"/>
                </a:solidFill>
              </a:rPr>
              <a:t>#include &lt;GL/</a:t>
            </a:r>
            <a:r>
              <a:rPr lang="en-US" sz="2800" b="1" dirty="0" err="1" smtClean="0">
                <a:solidFill>
                  <a:srgbClr val="FF0000"/>
                </a:solidFill>
              </a:rPr>
              <a:t>glu.h</a:t>
            </a:r>
            <a:r>
              <a:rPr lang="en-US" sz="2800" b="1" dirty="0" smtClean="0">
                <a:solidFill>
                  <a:srgbClr val="FF0000"/>
                </a:solidFill>
              </a:rPr>
              <a:t>&gt;</a:t>
            </a:r>
            <a:r>
              <a:rPr lang="en-US" sz="2800" dirty="0" smtClean="0"/>
              <a:t>   </a:t>
            </a:r>
          </a:p>
          <a:p>
            <a:pPr lvl="2">
              <a:buNone/>
            </a:pPr>
            <a:r>
              <a:rPr lang="en-US" sz="2800" dirty="0" smtClean="0"/>
              <a:t>The above lines can be replaced by using GLUT header file which ensures </a:t>
            </a:r>
            <a:r>
              <a:rPr lang="en-US" sz="2800" dirty="0" err="1" smtClean="0"/>
              <a:t>gl.h</a:t>
            </a:r>
            <a:r>
              <a:rPr lang="en-US" sz="2800" dirty="0" smtClean="0"/>
              <a:t> and </a:t>
            </a:r>
            <a:r>
              <a:rPr lang="en-US" sz="2800" dirty="0" err="1" smtClean="0"/>
              <a:t>glu.h</a:t>
            </a:r>
            <a:r>
              <a:rPr lang="en-US" sz="2800" dirty="0" smtClean="0"/>
              <a:t> are included correctly </a:t>
            </a:r>
            <a:endParaRPr lang="en-US" sz="2800" b="1" dirty="0" smtClean="0">
              <a:solidFill>
                <a:srgbClr val="FF0000"/>
              </a:solidFill>
            </a:endParaRPr>
          </a:p>
          <a:p>
            <a:pPr lvl="2"/>
            <a:r>
              <a:rPr lang="en-US" sz="2800" b="1" dirty="0" smtClean="0">
                <a:solidFill>
                  <a:srgbClr val="FF0000"/>
                </a:solidFill>
              </a:rPr>
              <a:t>#include &lt;GL/</a:t>
            </a:r>
            <a:r>
              <a:rPr lang="en-US" sz="2800" b="1" dirty="0" err="1" smtClean="0">
                <a:solidFill>
                  <a:srgbClr val="FF0000"/>
                </a:solidFill>
              </a:rPr>
              <a:t>glut.h</a:t>
            </a:r>
            <a:r>
              <a:rPr lang="en-US" sz="2800" b="1" dirty="0" smtClean="0">
                <a:solidFill>
                  <a:srgbClr val="FF0000"/>
                </a:solidFill>
              </a:rPr>
              <a:t>&gt;</a:t>
            </a:r>
          </a:p>
          <a:p>
            <a:pPr lvl="1">
              <a:buNone/>
            </a:pPr>
            <a:r>
              <a:rPr lang="en-US" sz="2800" b="1" dirty="0" smtClean="0"/>
              <a:t>For example : </a:t>
            </a:r>
          </a:p>
          <a:p>
            <a:pPr lvl="1"/>
            <a:r>
              <a:rPr lang="en-US" sz="2400" dirty="0" err="1" smtClean="0"/>
              <a:t>gl</a:t>
            </a:r>
            <a:r>
              <a:rPr lang="en-US" sz="2400" dirty="0" smtClean="0"/>
              <a:t> means OpenGL</a:t>
            </a:r>
          </a:p>
          <a:p>
            <a:pPr lvl="2"/>
            <a:r>
              <a:rPr lang="en-US" sz="2000" dirty="0" smtClean="0">
                <a:solidFill>
                  <a:srgbClr val="FF0000"/>
                </a:solidFill>
              </a:rPr>
              <a:t>  </a:t>
            </a:r>
            <a:r>
              <a:rPr lang="en-US" sz="2000" dirty="0" err="1" smtClean="0">
                <a:solidFill>
                  <a:srgbClr val="FF0000"/>
                </a:solidFill>
              </a:rPr>
              <a:t>glVertex</a:t>
            </a:r>
            <a:r>
              <a:rPr lang="en-US" sz="2000" dirty="0" smtClean="0">
                <a:solidFill>
                  <a:srgbClr val="FF0000"/>
                </a:solidFill>
              </a:rPr>
              <a:t>();</a:t>
            </a:r>
          </a:p>
          <a:p>
            <a:pPr lvl="1"/>
            <a:r>
              <a:rPr lang="en-US" sz="2400" dirty="0" err="1" smtClean="0"/>
              <a:t>glu</a:t>
            </a:r>
            <a:r>
              <a:rPr lang="en-US" sz="2400" dirty="0" smtClean="0"/>
              <a:t> means GLU </a:t>
            </a:r>
          </a:p>
          <a:p>
            <a:pPr lvl="2"/>
            <a:r>
              <a:rPr lang="en-US" sz="2000" dirty="0" err="1" smtClean="0">
                <a:solidFill>
                  <a:srgbClr val="FF0000"/>
                </a:solidFill>
              </a:rPr>
              <a:t>gluPerspective</a:t>
            </a:r>
            <a:r>
              <a:rPr lang="en-US" sz="2000" dirty="0" smtClean="0">
                <a:solidFill>
                  <a:srgbClr val="FF0000"/>
                </a:solidFill>
              </a:rPr>
              <a:t>();</a:t>
            </a:r>
          </a:p>
          <a:p>
            <a:pPr lvl="1"/>
            <a:r>
              <a:rPr lang="en-US" sz="2400" dirty="0" smtClean="0"/>
              <a:t>glut means GLUT  </a:t>
            </a:r>
          </a:p>
          <a:p>
            <a:pPr lvl="2"/>
            <a:r>
              <a:rPr lang="en-US" sz="2000" dirty="0" err="1" smtClean="0">
                <a:solidFill>
                  <a:srgbClr val="FF0000"/>
                </a:solidFill>
              </a:rPr>
              <a:t>glutCreateWindow</a:t>
            </a:r>
            <a:r>
              <a:rPr lang="en-US" sz="2000" dirty="0" smtClean="0">
                <a:solidFill>
                  <a:srgbClr val="FF0000"/>
                </a:solidFill>
              </a:rPr>
              <a:t>();</a:t>
            </a:r>
          </a:p>
          <a:p>
            <a:pPr lvl="2">
              <a:buNone/>
            </a:pPr>
            <a:endParaRPr lang="en-US" sz="2800" b="1" dirty="0" smtClean="0">
              <a:solidFill>
                <a:srgbClr val="FF0000"/>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wipe(down)">
                                      <p:cBhvr>
                                        <p:cTn id="40" dur="500"/>
                                        <p:tgtEl>
                                          <p:spTgt spid="3">
                                            <p:txEl>
                                              <p:pRg st="11" end="11"/>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wipe(down)">
                                      <p:cBhvr>
                                        <p:cTn id="43" dur="500"/>
                                        <p:tgtEl>
                                          <p:spTgt spid="3">
                                            <p:txEl>
                                              <p:pRg st="12" end="12"/>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wipe(down)">
                                      <p:cBhvr>
                                        <p:cTn id="4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657" y="0"/>
            <a:ext cx="10972800" cy="1143000"/>
          </a:xfrm>
        </p:spPr>
        <p:txBody>
          <a:bodyPr>
            <a:normAutofit/>
          </a:bodyPr>
          <a:lstStyle/>
          <a:p>
            <a:r>
              <a:rPr lang="en-US" b="1" dirty="0" smtClean="0">
                <a:solidFill>
                  <a:srgbClr val="0070C0"/>
                </a:solidFill>
              </a:rPr>
              <a:t>OpenGL sample code</a:t>
            </a:r>
            <a:endParaRPr lang="en-US" dirty="0"/>
          </a:p>
        </p:txBody>
      </p:sp>
      <p:sp>
        <p:nvSpPr>
          <p:cNvPr id="3" name="Content Placeholder 2"/>
          <p:cNvSpPr>
            <a:spLocks noGrp="1"/>
          </p:cNvSpPr>
          <p:nvPr>
            <p:ph idx="1"/>
          </p:nvPr>
        </p:nvSpPr>
        <p:spPr>
          <a:xfrm>
            <a:off x="609600" y="1255593"/>
            <a:ext cx="10972800" cy="5602408"/>
          </a:xfrm>
        </p:spPr>
        <p:txBody>
          <a:bodyPr>
            <a:normAutofit fontScale="47500" lnSpcReduction="20000"/>
          </a:bodyPr>
          <a:lstStyle/>
          <a:p>
            <a:pPr>
              <a:buNone/>
            </a:pPr>
            <a:r>
              <a:rPr lang="en-US" dirty="0" smtClean="0"/>
              <a:t>		</a:t>
            </a:r>
            <a:r>
              <a:rPr lang="en-US" sz="4200" b="1" dirty="0" smtClean="0">
                <a:solidFill>
                  <a:srgbClr val="00B050"/>
                </a:solidFill>
                <a:latin typeface="Times New Roman" pitchFamily="18" charset="0"/>
                <a:cs typeface="Times New Roman" pitchFamily="18" charset="0"/>
              </a:rPr>
              <a:t>#include &lt;GL/</a:t>
            </a:r>
            <a:r>
              <a:rPr lang="en-US" sz="4200" b="1" dirty="0" err="1" smtClean="0">
                <a:solidFill>
                  <a:srgbClr val="00B050"/>
                </a:solidFill>
                <a:latin typeface="Times New Roman" pitchFamily="18" charset="0"/>
                <a:cs typeface="Times New Roman" pitchFamily="18" charset="0"/>
              </a:rPr>
              <a:t>glut.h</a:t>
            </a:r>
            <a:r>
              <a:rPr lang="en-US" sz="4200" b="1" dirty="0" smtClean="0">
                <a:solidFill>
                  <a:srgbClr val="00B050"/>
                </a:solidFill>
                <a:latin typeface="Times New Roman" pitchFamily="18" charset="0"/>
                <a:cs typeface="Times New Roman" pitchFamily="18" charset="0"/>
              </a:rPr>
              <a:t>&gt;</a:t>
            </a:r>
          </a:p>
          <a:p>
            <a:pPr>
              <a:buNone/>
            </a:pPr>
            <a:r>
              <a:rPr lang="en-US" sz="4200" dirty="0" smtClean="0">
                <a:latin typeface="Times New Roman" pitchFamily="18" charset="0"/>
                <a:cs typeface="Times New Roman" pitchFamily="18" charset="0"/>
              </a:rPr>
              <a:t>		</a:t>
            </a:r>
            <a:r>
              <a:rPr lang="en-US" sz="4200" b="1" dirty="0" smtClean="0">
                <a:latin typeface="Times New Roman" pitchFamily="18" charset="0"/>
                <a:cs typeface="Times New Roman" pitchFamily="18" charset="0"/>
              </a:rPr>
              <a:t>void display()</a:t>
            </a:r>
          </a:p>
          <a:p>
            <a:pPr>
              <a:buNone/>
            </a:pPr>
            <a:r>
              <a:rPr lang="en-US" sz="4200" dirty="0" smtClean="0">
                <a:latin typeface="Times New Roman" pitchFamily="18" charset="0"/>
                <a:cs typeface="Times New Roman" pitchFamily="18" charset="0"/>
              </a:rPr>
              <a:t>                </a:t>
            </a:r>
            <a:r>
              <a:rPr lang="en-US" sz="4200" b="1" dirty="0" smtClean="0">
                <a:latin typeface="Times New Roman" pitchFamily="18" charset="0"/>
                <a:cs typeface="Times New Roman" pitchFamily="18" charset="0"/>
              </a:rPr>
              <a:t>{</a:t>
            </a:r>
          </a:p>
          <a:p>
            <a:pPr>
              <a:buNone/>
            </a:pPr>
            <a:r>
              <a:rPr lang="en-US" sz="4200" dirty="0" smtClean="0">
                <a:latin typeface="Times New Roman" pitchFamily="18" charset="0"/>
                <a:cs typeface="Times New Roman" pitchFamily="18" charset="0"/>
              </a:rPr>
              <a:t>		</a:t>
            </a:r>
            <a:r>
              <a:rPr lang="en-US" sz="4200" dirty="0" err="1" smtClean="0">
                <a:latin typeface="Times New Roman" pitchFamily="18" charset="0"/>
                <a:cs typeface="Times New Roman" pitchFamily="18" charset="0"/>
              </a:rPr>
              <a:t>glClear</a:t>
            </a:r>
            <a:r>
              <a:rPr lang="en-US" sz="4200" dirty="0" smtClean="0">
                <a:latin typeface="Times New Roman" pitchFamily="18" charset="0"/>
                <a:cs typeface="Times New Roman" pitchFamily="18" charset="0"/>
              </a:rPr>
              <a:t>(GL_COLOR_BUFFER_BIT);	</a:t>
            </a:r>
          </a:p>
          <a:p>
            <a:pPr>
              <a:buNone/>
            </a:pPr>
            <a:r>
              <a:rPr lang="en-US" sz="4200" dirty="0" smtClean="0">
                <a:latin typeface="Times New Roman" pitchFamily="18" charset="0"/>
                <a:cs typeface="Times New Roman" pitchFamily="18" charset="0"/>
              </a:rPr>
              <a:t>		</a:t>
            </a:r>
            <a:r>
              <a:rPr lang="en-US" sz="4200" dirty="0" err="1" smtClean="0">
                <a:latin typeface="Times New Roman" pitchFamily="18" charset="0"/>
                <a:cs typeface="Times New Roman" pitchFamily="18" charset="0"/>
              </a:rPr>
              <a:t>glClearColor</a:t>
            </a:r>
            <a:r>
              <a:rPr lang="en-US" sz="4200" dirty="0" smtClean="0">
                <a:latin typeface="Times New Roman" pitchFamily="18" charset="0"/>
                <a:cs typeface="Times New Roman" pitchFamily="18" charset="0"/>
              </a:rPr>
              <a:t>(1.0,1.0,1.0,1.0);</a:t>
            </a:r>
          </a:p>
          <a:p>
            <a:pPr>
              <a:buNone/>
            </a:pPr>
            <a:r>
              <a:rPr lang="en-US" sz="4200" dirty="0" smtClean="0">
                <a:latin typeface="Times New Roman" pitchFamily="18" charset="0"/>
                <a:cs typeface="Times New Roman" pitchFamily="18" charset="0"/>
              </a:rPr>
              <a:t>		//gluOrtho2D(500.0,550.0,500.0,550.0);</a:t>
            </a:r>
          </a:p>
          <a:p>
            <a:pPr>
              <a:buNone/>
            </a:pPr>
            <a:r>
              <a:rPr lang="en-US" sz="4200" dirty="0" smtClean="0">
                <a:latin typeface="Times New Roman" pitchFamily="18" charset="0"/>
                <a:cs typeface="Times New Roman" pitchFamily="18" charset="0"/>
              </a:rPr>
              <a:t>		</a:t>
            </a:r>
            <a:r>
              <a:rPr lang="en-US" sz="4200" b="1" dirty="0" smtClean="0">
                <a:latin typeface="Times New Roman" pitchFamily="18" charset="0"/>
                <a:cs typeface="Times New Roman" pitchFamily="18" charset="0"/>
              </a:rPr>
              <a:t>}</a:t>
            </a:r>
          </a:p>
          <a:p>
            <a:pPr lvl="2">
              <a:buNone/>
            </a:pPr>
            <a:r>
              <a:rPr lang="en-US" sz="4200" b="1" dirty="0" smtClean="0">
                <a:latin typeface="Times New Roman" pitchFamily="18" charset="0"/>
                <a:cs typeface="Times New Roman" pitchFamily="18" charset="0"/>
              </a:rPr>
              <a:t>void main</a:t>
            </a:r>
            <a:r>
              <a:rPr lang="en-US" sz="4200" b="1" dirty="0" smtClean="0">
                <a:solidFill>
                  <a:srgbClr val="0070C0"/>
                </a:solidFill>
                <a:latin typeface="Times New Roman" pitchFamily="18" charset="0"/>
                <a:cs typeface="Times New Roman" pitchFamily="18" charset="0"/>
              </a:rPr>
              <a:t> </a:t>
            </a:r>
            <a:r>
              <a:rPr lang="en-US" sz="4200" b="1" dirty="0" smtClean="0">
                <a:latin typeface="Times New Roman" pitchFamily="18" charset="0"/>
                <a:cs typeface="Times New Roman" pitchFamily="18" charset="0"/>
              </a:rPr>
              <a:t>(</a:t>
            </a:r>
            <a:r>
              <a:rPr lang="en-US" sz="4200" b="1" dirty="0" err="1" smtClean="0">
                <a:latin typeface="Times New Roman" pitchFamily="18" charset="0"/>
                <a:cs typeface="Times New Roman" pitchFamily="18" charset="0"/>
              </a:rPr>
              <a:t>int</a:t>
            </a:r>
            <a:r>
              <a:rPr lang="en-US" sz="4200" b="1" dirty="0" smtClean="0">
                <a:latin typeface="Times New Roman" pitchFamily="18" charset="0"/>
                <a:cs typeface="Times New Roman" pitchFamily="18" charset="0"/>
              </a:rPr>
              <a:t> </a:t>
            </a:r>
            <a:r>
              <a:rPr lang="en-US" sz="4200" b="1" dirty="0" err="1" smtClean="0">
                <a:latin typeface="Times New Roman" pitchFamily="18" charset="0"/>
                <a:cs typeface="Times New Roman" pitchFamily="18" charset="0"/>
              </a:rPr>
              <a:t>argc</a:t>
            </a:r>
            <a:r>
              <a:rPr lang="en-US" sz="4200" b="1" dirty="0" smtClean="0">
                <a:latin typeface="Times New Roman" pitchFamily="18" charset="0"/>
                <a:cs typeface="Times New Roman" pitchFamily="18" charset="0"/>
              </a:rPr>
              <a:t>, char** </a:t>
            </a:r>
            <a:r>
              <a:rPr lang="en-US" sz="4200" b="1" dirty="0" err="1" smtClean="0">
                <a:latin typeface="Times New Roman" pitchFamily="18" charset="0"/>
                <a:cs typeface="Times New Roman" pitchFamily="18" charset="0"/>
              </a:rPr>
              <a:t>argv</a:t>
            </a:r>
            <a:r>
              <a:rPr lang="en-US" sz="4200" b="1" dirty="0" smtClean="0">
                <a:latin typeface="Times New Roman" pitchFamily="18" charset="0"/>
                <a:cs typeface="Times New Roman" pitchFamily="18" charset="0"/>
              </a:rPr>
              <a:t>) </a:t>
            </a:r>
          </a:p>
          <a:p>
            <a:pPr lvl="2">
              <a:buNone/>
            </a:pPr>
            <a:r>
              <a:rPr lang="en-US" sz="4200" b="1" dirty="0" smtClean="0">
                <a:latin typeface="Times New Roman" pitchFamily="18" charset="0"/>
                <a:cs typeface="Times New Roman" pitchFamily="18" charset="0"/>
              </a:rPr>
              <a:t>{ </a:t>
            </a:r>
          </a:p>
          <a:p>
            <a:pPr lvl="2">
              <a:buNone/>
            </a:pPr>
            <a:r>
              <a:rPr lang="en-US" sz="4200" dirty="0" err="1" smtClean="0">
                <a:latin typeface="Times New Roman" pitchFamily="18" charset="0"/>
                <a:cs typeface="Times New Roman" pitchFamily="18" charset="0"/>
              </a:rPr>
              <a:t>glutInit</a:t>
            </a:r>
            <a:r>
              <a:rPr lang="en-US" sz="4200" dirty="0" smtClean="0">
                <a:latin typeface="Times New Roman" pitchFamily="18" charset="0"/>
                <a:cs typeface="Times New Roman" pitchFamily="18" charset="0"/>
              </a:rPr>
              <a:t> (&amp;</a:t>
            </a:r>
            <a:r>
              <a:rPr lang="en-US" sz="4200" dirty="0" err="1" smtClean="0">
                <a:latin typeface="Times New Roman" pitchFamily="18" charset="0"/>
                <a:cs typeface="Times New Roman" pitchFamily="18" charset="0"/>
              </a:rPr>
              <a:t>argc</a:t>
            </a:r>
            <a:r>
              <a:rPr lang="en-US" sz="4200" dirty="0" smtClean="0">
                <a:latin typeface="Times New Roman" pitchFamily="18" charset="0"/>
                <a:cs typeface="Times New Roman" pitchFamily="18" charset="0"/>
              </a:rPr>
              <a:t>, </a:t>
            </a:r>
            <a:r>
              <a:rPr lang="en-US" sz="4200" dirty="0" err="1" smtClean="0">
                <a:latin typeface="Times New Roman" pitchFamily="18" charset="0"/>
                <a:cs typeface="Times New Roman" pitchFamily="18" charset="0"/>
              </a:rPr>
              <a:t>argv</a:t>
            </a:r>
            <a:r>
              <a:rPr lang="en-US" sz="4200" dirty="0" smtClean="0">
                <a:latin typeface="Times New Roman" pitchFamily="18" charset="0"/>
                <a:cs typeface="Times New Roman" pitchFamily="18" charset="0"/>
              </a:rPr>
              <a:t>); 	</a:t>
            </a:r>
            <a:r>
              <a:rPr lang="en-US" sz="4200" dirty="0" smtClean="0">
                <a:solidFill>
                  <a:srgbClr val="FF0000"/>
                </a:solidFill>
                <a:latin typeface="Times New Roman" pitchFamily="18" charset="0"/>
                <a:cs typeface="Times New Roman" pitchFamily="18" charset="0"/>
              </a:rPr>
              <a:t>// Initialize GLUT.</a:t>
            </a:r>
            <a:r>
              <a:rPr lang="en-US" sz="4200" dirty="0" smtClean="0">
                <a:latin typeface="Times New Roman" pitchFamily="18" charset="0"/>
                <a:cs typeface="Times New Roman" pitchFamily="18" charset="0"/>
              </a:rPr>
              <a:t> </a:t>
            </a:r>
          </a:p>
          <a:p>
            <a:pPr lvl="2">
              <a:buNone/>
            </a:pPr>
            <a:r>
              <a:rPr lang="en-US" sz="4200" dirty="0" err="1" smtClean="0">
                <a:latin typeface="Times New Roman" pitchFamily="18" charset="0"/>
                <a:cs typeface="Times New Roman" pitchFamily="18" charset="0"/>
              </a:rPr>
              <a:t>glutInitDisplayMode</a:t>
            </a:r>
            <a:r>
              <a:rPr lang="en-US" sz="4200" dirty="0" smtClean="0">
                <a:latin typeface="Times New Roman" pitchFamily="18" charset="0"/>
                <a:cs typeface="Times New Roman" pitchFamily="18" charset="0"/>
              </a:rPr>
              <a:t> (GLUT_SINGLE | GLUT_RGB);	</a:t>
            </a:r>
            <a:r>
              <a:rPr lang="en-US" sz="4200" dirty="0" smtClean="0">
                <a:solidFill>
                  <a:srgbClr val="FF0000"/>
                </a:solidFill>
                <a:latin typeface="Times New Roman" pitchFamily="18" charset="0"/>
                <a:cs typeface="Times New Roman" pitchFamily="18" charset="0"/>
              </a:rPr>
              <a:t>// Set display mode.</a:t>
            </a:r>
            <a:r>
              <a:rPr lang="en-US" sz="4200" dirty="0" smtClean="0">
                <a:latin typeface="Times New Roman" pitchFamily="18" charset="0"/>
                <a:cs typeface="Times New Roman" pitchFamily="18" charset="0"/>
              </a:rPr>
              <a:t> </a:t>
            </a:r>
          </a:p>
          <a:p>
            <a:pPr lvl="2">
              <a:buNone/>
            </a:pPr>
            <a:r>
              <a:rPr lang="en-US" sz="4200" dirty="0" err="1" smtClean="0">
                <a:latin typeface="Times New Roman" pitchFamily="18" charset="0"/>
                <a:cs typeface="Times New Roman" pitchFamily="18" charset="0"/>
              </a:rPr>
              <a:t>glutInitWindowPosition</a:t>
            </a:r>
            <a:r>
              <a:rPr lang="en-US" sz="4200" dirty="0" smtClean="0">
                <a:latin typeface="Times New Roman" pitchFamily="18" charset="0"/>
                <a:cs typeface="Times New Roman" pitchFamily="18" charset="0"/>
              </a:rPr>
              <a:t> (50, 100); 	</a:t>
            </a:r>
            <a:r>
              <a:rPr lang="en-US" sz="4200" dirty="0" smtClean="0">
                <a:solidFill>
                  <a:srgbClr val="FF0000"/>
                </a:solidFill>
                <a:latin typeface="Times New Roman" pitchFamily="18" charset="0"/>
                <a:cs typeface="Times New Roman" pitchFamily="18" charset="0"/>
              </a:rPr>
              <a:t>// Set top-left display-window position.</a:t>
            </a:r>
          </a:p>
          <a:p>
            <a:pPr lvl="2">
              <a:buNone/>
            </a:pPr>
            <a:r>
              <a:rPr lang="en-US" sz="4200" dirty="0" err="1" smtClean="0">
                <a:latin typeface="Times New Roman" pitchFamily="18" charset="0"/>
                <a:cs typeface="Times New Roman" pitchFamily="18" charset="0"/>
              </a:rPr>
              <a:t>glutInitWindowSize</a:t>
            </a:r>
            <a:r>
              <a:rPr lang="en-US" sz="4200" dirty="0" smtClean="0">
                <a:latin typeface="Times New Roman" pitchFamily="18" charset="0"/>
                <a:cs typeface="Times New Roman" pitchFamily="18" charset="0"/>
              </a:rPr>
              <a:t> (400, 300); 	</a:t>
            </a:r>
            <a:r>
              <a:rPr lang="en-US" sz="4200" dirty="0" smtClean="0">
                <a:solidFill>
                  <a:srgbClr val="FF0000"/>
                </a:solidFill>
                <a:latin typeface="Times New Roman" pitchFamily="18" charset="0"/>
                <a:cs typeface="Times New Roman" pitchFamily="18" charset="0"/>
              </a:rPr>
              <a:t>// Set display-window width and height.</a:t>
            </a:r>
          </a:p>
          <a:p>
            <a:pPr lvl="2">
              <a:buNone/>
            </a:pPr>
            <a:r>
              <a:rPr lang="en-US" sz="4200" dirty="0" err="1" smtClean="0">
                <a:latin typeface="Times New Roman" pitchFamily="18" charset="0"/>
                <a:cs typeface="Times New Roman" pitchFamily="18" charset="0"/>
              </a:rPr>
              <a:t>glutCreateWindow</a:t>
            </a:r>
            <a:r>
              <a:rPr lang="en-US" sz="4200" dirty="0" smtClean="0">
                <a:latin typeface="Times New Roman" pitchFamily="18" charset="0"/>
                <a:cs typeface="Times New Roman" pitchFamily="18" charset="0"/>
              </a:rPr>
              <a:t> ("An Example OpenGL Program"); 	</a:t>
            </a:r>
            <a:r>
              <a:rPr lang="en-US" sz="4200" dirty="0" smtClean="0">
                <a:solidFill>
                  <a:srgbClr val="FF0000"/>
                </a:solidFill>
                <a:latin typeface="Times New Roman" pitchFamily="18" charset="0"/>
                <a:cs typeface="Times New Roman" pitchFamily="18" charset="0"/>
              </a:rPr>
              <a:t>// Create display window.</a:t>
            </a:r>
            <a:r>
              <a:rPr lang="en-US" sz="4200" dirty="0" smtClean="0">
                <a:latin typeface="Times New Roman" pitchFamily="18" charset="0"/>
                <a:cs typeface="Times New Roman" pitchFamily="18" charset="0"/>
              </a:rPr>
              <a:t> </a:t>
            </a:r>
          </a:p>
          <a:p>
            <a:pPr lvl="2">
              <a:buNone/>
            </a:pPr>
            <a:r>
              <a:rPr lang="en-US" sz="4200" dirty="0" smtClean="0">
                <a:latin typeface="Times New Roman" pitchFamily="18" charset="0"/>
                <a:cs typeface="Times New Roman" pitchFamily="18" charset="0"/>
              </a:rPr>
              <a:t>//</a:t>
            </a:r>
            <a:r>
              <a:rPr lang="en-US" sz="4200" dirty="0" err="1" smtClean="0">
                <a:latin typeface="Times New Roman" pitchFamily="18" charset="0"/>
                <a:cs typeface="Times New Roman" pitchFamily="18" charset="0"/>
              </a:rPr>
              <a:t>myinit</a:t>
            </a:r>
            <a:r>
              <a:rPr lang="en-US" sz="4200" dirty="0" smtClean="0">
                <a:latin typeface="Times New Roman" pitchFamily="18" charset="0"/>
                <a:cs typeface="Times New Roman" pitchFamily="18" charset="0"/>
              </a:rPr>
              <a:t> ( ); 	</a:t>
            </a:r>
            <a:r>
              <a:rPr lang="en-US" sz="4200" dirty="0" smtClean="0">
                <a:solidFill>
                  <a:srgbClr val="FF0000"/>
                </a:solidFill>
                <a:latin typeface="Times New Roman" pitchFamily="18" charset="0"/>
                <a:cs typeface="Times New Roman" pitchFamily="18" charset="0"/>
              </a:rPr>
              <a:t>// Execute initialization procedure.</a:t>
            </a:r>
          </a:p>
          <a:p>
            <a:pPr lvl="2">
              <a:buNone/>
            </a:pPr>
            <a:r>
              <a:rPr lang="en-US" sz="4200" dirty="0" err="1" smtClean="0">
                <a:latin typeface="Times New Roman" pitchFamily="18" charset="0"/>
                <a:cs typeface="Times New Roman" pitchFamily="18" charset="0"/>
              </a:rPr>
              <a:t>glutDisplayFunc</a:t>
            </a:r>
            <a:r>
              <a:rPr lang="en-US" sz="4200" dirty="0" smtClean="0">
                <a:latin typeface="Times New Roman" pitchFamily="18" charset="0"/>
                <a:cs typeface="Times New Roman" pitchFamily="18" charset="0"/>
              </a:rPr>
              <a:t> (display); 	</a:t>
            </a:r>
            <a:r>
              <a:rPr lang="en-US" sz="4200" dirty="0" smtClean="0">
                <a:solidFill>
                  <a:srgbClr val="FF0000"/>
                </a:solidFill>
                <a:latin typeface="Times New Roman" pitchFamily="18" charset="0"/>
                <a:cs typeface="Times New Roman" pitchFamily="18" charset="0"/>
              </a:rPr>
              <a:t>// Send graphics to display window.</a:t>
            </a:r>
          </a:p>
          <a:p>
            <a:pPr lvl="2">
              <a:buNone/>
            </a:pPr>
            <a:r>
              <a:rPr lang="en-US" sz="4200" dirty="0" err="1" smtClean="0">
                <a:latin typeface="Times New Roman" pitchFamily="18" charset="0"/>
                <a:cs typeface="Times New Roman" pitchFamily="18" charset="0"/>
              </a:rPr>
              <a:t>glutMainLoop</a:t>
            </a:r>
            <a:r>
              <a:rPr lang="en-US" sz="4200" dirty="0" smtClean="0">
                <a:latin typeface="Times New Roman" pitchFamily="18" charset="0"/>
                <a:cs typeface="Times New Roman" pitchFamily="18" charset="0"/>
              </a:rPr>
              <a:t> ( );		 </a:t>
            </a:r>
            <a:r>
              <a:rPr lang="en-US" sz="4200" dirty="0" smtClean="0">
                <a:solidFill>
                  <a:srgbClr val="FF0000"/>
                </a:solidFill>
                <a:latin typeface="Times New Roman" pitchFamily="18" charset="0"/>
                <a:cs typeface="Times New Roman" pitchFamily="18" charset="0"/>
              </a:rPr>
              <a:t>// Display everything and wait. </a:t>
            </a:r>
          </a:p>
          <a:p>
            <a:pPr lvl="2">
              <a:buNone/>
            </a:pPr>
            <a:r>
              <a:rPr lang="en-US" sz="4200" b="1" dirty="0" smtClean="0">
                <a:latin typeface="Times New Roman" pitchFamily="18" charset="0"/>
                <a:cs typeface="Times New Roman" pitchFamily="18" charset="0"/>
              </a:rPr>
              <a:t>}</a:t>
            </a:r>
            <a:endParaRPr lang="en-US" sz="4200" b="1" dirty="0" smtClean="0">
              <a:solidFill>
                <a:srgbClr val="FF0000"/>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wipe(down)">
                                      <p:cBhvr>
                                        <p:cTn id="40" dur="500"/>
                                        <p:tgtEl>
                                          <p:spTgt spid="3">
                                            <p:txEl>
                                              <p:pRg st="11" end="11"/>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wipe(down)">
                                      <p:cBhvr>
                                        <p:cTn id="43" dur="500"/>
                                        <p:tgtEl>
                                          <p:spTgt spid="3">
                                            <p:txEl>
                                              <p:pRg st="12" end="12"/>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wipe(down)">
                                      <p:cBhvr>
                                        <p:cTn id="46" dur="500"/>
                                        <p:tgtEl>
                                          <p:spTgt spid="3">
                                            <p:txEl>
                                              <p:pRg st="13" end="13"/>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Effect transition="in" filter="wipe(down)">
                                      <p:cBhvr>
                                        <p:cTn id="49" dur="500"/>
                                        <p:tgtEl>
                                          <p:spTgt spid="3">
                                            <p:txEl>
                                              <p:pRg st="14" end="14"/>
                                            </p:txEl>
                                          </p:spTgt>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
                                            <p:txEl>
                                              <p:pRg st="15" end="15"/>
                                            </p:txEl>
                                          </p:spTgt>
                                        </p:tgtEl>
                                        <p:attrNameLst>
                                          <p:attrName>style.visibility</p:attrName>
                                        </p:attrNameLst>
                                      </p:cBhvr>
                                      <p:to>
                                        <p:strVal val="visible"/>
                                      </p:to>
                                    </p:set>
                                    <p:animEffect transition="in" filter="wipe(down)">
                                      <p:cBhvr>
                                        <p:cTn id="52" dur="500"/>
                                        <p:tgtEl>
                                          <p:spTgt spid="3">
                                            <p:txEl>
                                              <p:pRg st="15" end="15"/>
                                            </p:tx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Effect transition="in" filter="wipe(down)">
                                      <p:cBhvr>
                                        <p:cTn id="55" dur="500"/>
                                        <p:tgtEl>
                                          <p:spTgt spid="3">
                                            <p:txEl>
                                              <p:pRg st="16" end="16"/>
                                            </p:txEl>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
                                            <p:txEl>
                                              <p:pRg st="17" end="17"/>
                                            </p:txEl>
                                          </p:spTgt>
                                        </p:tgtEl>
                                        <p:attrNameLst>
                                          <p:attrName>style.visibility</p:attrName>
                                        </p:attrNameLst>
                                      </p:cBhvr>
                                      <p:to>
                                        <p:strVal val="visible"/>
                                      </p:to>
                                    </p:set>
                                    <p:animEffect transition="in" filter="wipe(down)">
                                      <p:cBhvr>
                                        <p:cTn id="58"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Step 1: initialization of GLUT </a:t>
            </a:r>
            <a:endParaRPr lang="en-US" dirty="0"/>
          </a:p>
        </p:txBody>
      </p:sp>
      <p:sp>
        <p:nvSpPr>
          <p:cNvPr id="3" name="Content Placeholder 2"/>
          <p:cNvSpPr>
            <a:spLocks noGrp="1"/>
          </p:cNvSpPr>
          <p:nvPr>
            <p:ph idx="1"/>
          </p:nvPr>
        </p:nvSpPr>
        <p:spPr/>
        <p:txBody>
          <a:bodyPr/>
          <a:lstStyle/>
          <a:p>
            <a:pPr algn="just"/>
            <a:r>
              <a:rPr lang="en-US" dirty="0" smtClean="0"/>
              <a:t>We are using the OpenGL Utility Toolkit, our first step is to initialize GLUT. </a:t>
            </a:r>
          </a:p>
          <a:p>
            <a:pPr algn="just"/>
            <a:r>
              <a:rPr lang="en-US" dirty="0" smtClean="0"/>
              <a:t>This initialization function could also process any command line arguments, but we will not need to use these parameters for our first example programs. </a:t>
            </a:r>
          </a:p>
          <a:p>
            <a:pPr algn="just"/>
            <a:r>
              <a:rPr lang="en-US" dirty="0" smtClean="0"/>
              <a:t> We perform the GLUT initialization with the statement 		</a:t>
            </a:r>
            <a:r>
              <a:rPr lang="en-US" dirty="0" err="1" smtClean="0">
                <a:solidFill>
                  <a:srgbClr val="FF0000"/>
                </a:solidFill>
              </a:rPr>
              <a:t>glutInit</a:t>
            </a:r>
            <a:r>
              <a:rPr lang="en-US" dirty="0" smtClean="0">
                <a:solidFill>
                  <a:srgbClr val="FF0000"/>
                </a:solidFill>
              </a:rPr>
              <a:t> (&amp;</a:t>
            </a:r>
            <a:r>
              <a:rPr lang="en-US" dirty="0" err="1" smtClean="0">
                <a:solidFill>
                  <a:srgbClr val="FF0000"/>
                </a:solidFill>
              </a:rPr>
              <a:t>argc</a:t>
            </a:r>
            <a:r>
              <a:rPr lang="en-US" dirty="0" smtClean="0">
                <a:solidFill>
                  <a:srgbClr val="FF0000"/>
                </a:solidFill>
              </a:rPr>
              <a:t>, </a:t>
            </a:r>
            <a:r>
              <a:rPr lang="en-US" dirty="0" err="1" smtClean="0">
                <a:solidFill>
                  <a:srgbClr val="FF0000"/>
                </a:solidFill>
              </a:rPr>
              <a:t>argv</a:t>
            </a:r>
            <a:r>
              <a:rPr lang="en-US" dirty="0" smtClean="0">
                <a:solidFill>
                  <a:srgbClr val="FF0000"/>
                </a:solidFill>
              </a:rPr>
              <a:t>);</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title </a:t>
            </a:r>
            <a:endParaRPr lang="en-US" dirty="0"/>
          </a:p>
        </p:txBody>
      </p:sp>
      <p:sp>
        <p:nvSpPr>
          <p:cNvPr id="3" name="Content Placeholder 2"/>
          <p:cNvSpPr>
            <a:spLocks noGrp="1"/>
          </p:cNvSpPr>
          <p:nvPr>
            <p:ph idx="1"/>
          </p:nvPr>
        </p:nvSpPr>
        <p:spPr/>
        <p:txBody>
          <a:bodyPr/>
          <a:lstStyle/>
          <a:p>
            <a:pPr algn="just"/>
            <a:r>
              <a:rPr lang="en-US" dirty="0" smtClean="0"/>
              <a:t>We can state that a display window is to be created on the screen with a given caption for the title bar. This is accomplished with the function </a:t>
            </a:r>
          </a:p>
          <a:p>
            <a:pPr algn="just">
              <a:buNone/>
            </a:pPr>
            <a:r>
              <a:rPr lang="en-US" dirty="0" smtClean="0"/>
              <a:t>		</a:t>
            </a:r>
            <a:r>
              <a:rPr lang="en-US" dirty="0" err="1" smtClean="0">
                <a:solidFill>
                  <a:srgbClr val="FF0000"/>
                </a:solidFill>
              </a:rPr>
              <a:t>glutCreateWindow</a:t>
            </a:r>
            <a:r>
              <a:rPr lang="en-US" dirty="0" smtClean="0">
                <a:solidFill>
                  <a:srgbClr val="FF0000"/>
                </a:solidFill>
              </a:rPr>
              <a:t> ("An Example OpenGL Program");</a:t>
            </a:r>
          </a:p>
          <a:p>
            <a:pPr algn="just"/>
            <a:r>
              <a:rPr lang="en-US" dirty="0" smtClean="0"/>
              <a:t> where the single argument for this function can be any character string that we want to use for the display-window title.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Specification of the display window</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Then we need to specify what the display window is to contain. For this, we create a picture using OpenGL functions and pass the picture definition to the GLUT routine </a:t>
            </a:r>
            <a:r>
              <a:rPr lang="en-US" dirty="0" err="1" smtClean="0">
                <a:solidFill>
                  <a:srgbClr val="FF0000"/>
                </a:solidFill>
              </a:rPr>
              <a:t>glutDisplayFunc</a:t>
            </a:r>
            <a:r>
              <a:rPr lang="en-US" dirty="0" smtClean="0"/>
              <a:t>, which assigns our picture to the display window. </a:t>
            </a:r>
          </a:p>
          <a:p>
            <a:pPr algn="just"/>
            <a:r>
              <a:rPr lang="en-US" dirty="0" smtClean="0"/>
              <a:t> Example: suppose we have the OpenGL code for describing a line segment in a procedure called </a:t>
            </a:r>
            <a:r>
              <a:rPr lang="en-US" dirty="0" err="1" smtClean="0">
                <a:solidFill>
                  <a:srgbClr val="FF0000"/>
                </a:solidFill>
              </a:rPr>
              <a:t>lineSegment</a:t>
            </a:r>
            <a:r>
              <a:rPr lang="en-US" dirty="0" smtClean="0"/>
              <a:t>. </a:t>
            </a:r>
          </a:p>
          <a:p>
            <a:pPr algn="just"/>
            <a:r>
              <a:rPr lang="en-US" dirty="0" smtClean="0"/>
              <a:t>Then the following function call passes the line-segment description to the display window: </a:t>
            </a:r>
          </a:p>
          <a:p>
            <a:pPr lvl="1" algn="just"/>
            <a:r>
              <a:rPr lang="en-US" dirty="0" err="1" smtClean="0">
                <a:solidFill>
                  <a:srgbClr val="FF0000"/>
                </a:solidFill>
              </a:rPr>
              <a:t>glutDisplayFunc</a:t>
            </a:r>
            <a:r>
              <a:rPr lang="en-US" dirty="0" smtClean="0">
                <a:solidFill>
                  <a:srgbClr val="FF0000"/>
                </a:solidFill>
              </a:rPr>
              <a:t> (</a:t>
            </a:r>
            <a:r>
              <a:rPr lang="en-US" dirty="0" err="1" smtClean="0">
                <a:solidFill>
                  <a:srgbClr val="FF0000"/>
                </a:solidFill>
              </a:rPr>
              <a:t>lineSegment</a:t>
            </a:r>
            <a:r>
              <a:rPr lang="en-US" dirty="0" smtClean="0">
                <a:solidFill>
                  <a:srgbClr val="FF0000"/>
                </a:solidFill>
              </a:rPr>
              <a:t>); </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one more GLUT function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But the display window is not yet on the screen. </a:t>
            </a:r>
          </a:p>
          <a:p>
            <a:pPr algn="just"/>
            <a:r>
              <a:rPr lang="en-US" dirty="0" smtClean="0"/>
              <a:t> We need one more GLUT function to complete the window-processing operations. </a:t>
            </a:r>
          </a:p>
          <a:p>
            <a:pPr algn="just"/>
            <a:r>
              <a:rPr lang="en-US" dirty="0" smtClean="0"/>
              <a:t>After execution of the following statement, all display windows that we have created, including their graphic content, are now activated:</a:t>
            </a:r>
          </a:p>
          <a:p>
            <a:pPr lvl="1" algn="just"/>
            <a:r>
              <a:rPr lang="en-US" dirty="0" smtClean="0"/>
              <a:t> </a:t>
            </a:r>
            <a:r>
              <a:rPr lang="en-US" dirty="0" err="1" smtClean="0">
                <a:solidFill>
                  <a:srgbClr val="FF0000"/>
                </a:solidFill>
              </a:rPr>
              <a:t>glutMainLoop</a:t>
            </a:r>
            <a:r>
              <a:rPr lang="en-US" dirty="0" smtClean="0">
                <a:solidFill>
                  <a:srgbClr val="FF0000"/>
                </a:solidFill>
              </a:rPr>
              <a:t> ( ); </a:t>
            </a:r>
          </a:p>
          <a:p>
            <a:pPr algn="just"/>
            <a:r>
              <a:rPr lang="en-US" dirty="0" smtClean="0"/>
              <a:t> This function must be the last one in our program. It displays the initial graphics and puts the </a:t>
            </a:r>
            <a:r>
              <a:rPr lang="en-US" dirty="0" smtClean="0">
                <a:solidFill>
                  <a:srgbClr val="FF0000"/>
                </a:solidFill>
              </a:rPr>
              <a:t>program into an infinite loop </a:t>
            </a:r>
            <a:r>
              <a:rPr lang="en-US" dirty="0" smtClean="0"/>
              <a:t>that checks for input from devices such as a mouse or keyboard</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5: these parameters using additional GLUT functions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We use the </a:t>
            </a:r>
            <a:r>
              <a:rPr lang="en-US" dirty="0" err="1" smtClean="0">
                <a:solidFill>
                  <a:srgbClr val="FF0000"/>
                </a:solidFill>
              </a:rPr>
              <a:t>glutInitWindowPosition</a:t>
            </a:r>
            <a:r>
              <a:rPr lang="en-US" dirty="0" smtClean="0"/>
              <a:t> function to give an initial location for the upper left corner of the display window.</a:t>
            </a:r>
          </a:p>
          <a:p>
            <a:pPr algn="just"/>
            <a:r>
              <a:rPr lang="en-US" dirty="0" smtClean="0"/>
              <a:t>After the display window is on the screen, we can reposition and resize it.</a:t>
            </a:r>
          </a:p>
          <a:p>
            <a:pPr algn="just"/>
            <a:r>
              <a:rPr lang="en-US" dirty="0" smtClean="0"/>
              <a:t>Example: the following command specifies that a single refresh buffer is to be used for the display window and that we want to use the color mode which uses red, green, and blue (RGB) components to select color values: </a:t>
            </a:r>
          </a:p>
          <a:p>
            <a:pPr algn="just">
              <a:buNone/>
            </a:pPr>
            <a:r>
              <a:rPr lang="en-US" dirty="0" smtClean="0"/>
              <a:t>         </a:t>
            </a:r>
            <a:r>
              <a:rPr lang="en-US" dirty="0" err="1" smtClean="0">
                <a:solidFill>
                  <a:srgbClr val="FF0000"/>
                </a:solidFill>
              </a:rPr>
              <a:t>glutInitDisplayMode</a:t>
            </a:r>
            <a:r>
              <a:rPr lang="en-US" dirty="0" smtClean="0">
                <a:solidFill>
                  <a:srgbClr val="FF0000"/>
                </a:solidFill>
              </a:rPr>
              <a:t> (GLUT_SINGLE | GLUT_RGB);</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en-US" altLang="en-US" dirty="0">
                <a:solidFill>
                  <a:srgbClr val="0070C0"/>
                </a:solidFill>
              </a:rPr>
              <a:t>OpenGL Functions</a:t>
            </a:r>
          </a:p>
        </p:txBody>
      </p:sp>
      <p:sp>
        <p:nvSpPr>
          <p:cNvPr id="4" name="Rectangle 3"/>
          <p:cNvSpPr>
            <a:spLocks noGrp="1" noChangeArrowheads="1"/>
          </p:cNvSpPr>
          <p:nvPr>
            <p:ph idx="1"/>
          </p:nvPr>
        </p:nvSpPr>
        <p:spPr>
          <a:xfrm>
            <a:off x="1295401" y="1555845"/>
            <a:ext cx="9601196" cy="4600255"/>
          </a:xfrm>
        </p:spPr>
        <p:txBody>
          <a:bodyPr>
            <a:normAutofit/>
          </a:bodyPr>
          <a:lstStyle/>
          <a:p>
            <a:r>
              <a:rPr lang="en-US" altLang="en-US" sz="2400" dirty="0"/>
              <a:t>Primitives</a:t>
            </a:r>
          </a:p>
          <a:p>
            <a:pPr lvl="1"/>
            <a:r>
              <a:rPr lang="en-US" altLang="en-US" sz="2400" dirty="0"/>
              <a:t>Points</a:t>
            </a:r>
          </a:p>
          <a:p>
            <a:pPr lvl="1"/>
            <a:r>
              <a:rPr lang="en-US" altLang="en-US" sz="2400" dirty="0"/>
              <a:t>Line Segments</a:t>
            </a:r>
          </a:p>
          <a:p>
            <a:pPr lvl="1"/>
            <a:r>
              <a:rPr lang="en-US" altLang="en-US" sz="2400" dirty="0"/>
              <a:t>Polygons</a:t>
            </a:r>
          </a:p>
          <a:p>
            <a:r>
              <a:rPr lang="en-US" altLang="en-US" sz="2400" dirty="0"/>
              <a:t>Attributes</a:t>
            </a:r>
          </a:p>
          <a:p>
            <a:r>
              <a:rPr lang="en-US" altLang="en-US" sz="2400" dirty="0"/>
              <a:t>Transformations</a:t>
            </a:r>
          </a:p>
          <a:p>
            <a:pPr lvl="1"/>
            <a:r>
              <a:rPr lang="en-US" altLang="en-US" sz="2400" dirty="0"/>
              <a:t>Viewing</a:t>
            </a:r>
          </a:p>
          <a:p>
            <a:pPr lvl="1"/>
            <a:r>
              <a:rPr lang="en-US" altLang="en-US" sz="2400" dirty="0"/>
              <a:t>Modeling</a:t>
            </a:r>
          </a:p>
          <a:p>
            <a:r>
              <a:rPr lang="en-US" altLang="en-US" sz="2400" dirty="0"/>
              <a:t>Control</a:t>
            </a:r>
          </a:p>
          <a:p>
            <a:r>
              <a:rPr lang="en-US" altLang="en-US" sz="2400" dirty="0"/>
              <a:t>Input (GLUT)</a:t>
            </a:r>
          </a:p>
        </p:txBody>
      </p:sp>
    </p:spTree>
    <p:extLst>
      <p:ext uri="{BB962C8B-B14F-4D97-AF65-F5344CB8AC3E}">
        <p14:creationId xmlns:p14="http://schemas.microsoft.com/office/powerpoint/2010/main" xmlns="" val="24899021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410491" y="381000"/>
            <a:ext cx="7772400" cy="1066800"/>
          </a:xfrm>
        </p:spPr>
        <p:txBody>
          <a:bodyPr/>
          <a:lstStyle/>
          <a:p>
            <a:r>
              <a:rPr lang="en-US" altLang="en-US" dirty="0">
                <a:solidFill>
                  <a:srgbClr val="0070C0"/>
                </a:solidFill>
              </a:rPr>
              <a:t>OpenGL Function Format</a:t>
            </a:r>
          </a:p>
        </p:txBody>
      </p:sp>
      <p:sp>
        <p:nvSpPr>
          <p:cNvPr id="5" name="Text Box 4"/>
          <p:cNvSpPr txBox="1">
            <a:spLocks noChangeArrowheads="1"/>
          </p:cNvSpPr>
          <p:nvPr/>
        </p:nvSpPr>
        <p:spPr bwMode="auto">
          <a:xfrm>
            <a:off x="4315491" y="2743200"/>
            <a:ext cx="32877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b="1">
                <a:solidFill>
                  <a:schemeClr val="accent2"/>
                </a:solidFill>
                <a:latin typeface="Courier New" panose="02070309020205020404" pitchFamily="49" charset="0"/>
              </a:rPr>
              <a:t>gl</a:t>
            </a:r>
            <a:r>
              <a:rPr lang="en-US" altLang="en-US" b="1">
                <a:solidFill>
                  <a:schemeClr val="tx1"/>
                </a:solidFill>
                <a:latin typeface="Courier New" panose="02070309020205020404" pitchFamily="49" charset="0"/>
              </a:rPr>
              <a:t>Vertex</a:t>
            </a:r>
            <a:r>
              <a:rPr lang="en-US" altLang="en-US" b="1">
                <a:solidFill>
                  <a:srgbClr val="FF0000"/>
                </a:solidFill>
                <a:latin typeface="Courier New" panose="02070309020205020404" pitchFamily="49" charset="0"/>
              </a:rPr>
              <a:t>3</a:t>
            </a:r>
            <a:r>
              <a:rPr lang="en-US" altLang="en-US" b="1">
                <a:solidFill>
                  <a:schemeClr val="accent1"/>
                </a:solidFill>
                <a:latin typeface="Courier New" panose="02070309020205020404" pitchFamily="49" charset="0"/>
              </a:rPr>
              <a:t>f</a:t>
            </a:r>
            <a:r>
              <a:rPr lang="en-US" altLang="en-US" b="1">
                <a:solidFill>
                  <a:schemeClr val="tx1"/>
                </a:solidFill>
                <a:latin typeface="Courier New" panose="02070309020205020404" pitchFamily="49" charset="0"/>
              </a:rPr>
              <a:t>(x,y,z)</a:t>
            </a:r>
          </a:p>
        </p:txBody>
      </p:sp>
      <p:sp>
        <p:nvSpPr>
          <p:cNvPr id="6" name="Line 5"/>
          <p:cNvSpPr>
            <a:spLocks noChangeShapeType="1"/>
          </p:cNvSpPr>
          <p:nvPr/>
        </p:nvSpPr>
        <p:spPr bwMode="auto">
          <a:xfrm flipV="1">
            <a:off x="3782091" y="3200400"/>
            <a:ext cx="685800" cy="457200"/>
          </a:xfrm>
          <a:prstGeom prst="line">
            <a:avLst/>
          </a:prstGeom>
          <a:noFill/>
          <a:ln w="12700">
            <a:solidFill>
              <a:schemeClr val="accent2"/>
            </a:solidFill>
            <a:round/>
            <a:headEnd type="none" w="sm" len="sm"/>
            <a:tailEnd type="triangle" w="med" len="med"/>
          </a:ln>
          <a:extLst>
            <a:ext uri="{909E8E84-426E-40DD-AFC4-6F175D3DCCD1}">
              <a14:hiddenFill xmlns:a14="http://schemas.microsoft.com/office/drawing/2010/main" xmlns="">
                <a:noFill/>
              </a14:hiddenFill>
            </a:ext>
          </a:extLst>
        </p:spPr>
        <p:txBody>
          <a:bodyPr anchor="ctr" anchorCtr="1"/>
          <a:lstStyle/>
          <a:p>
            <a:endParaRPr lang="en-US"/>
          </a:p>
        </p:txBody>
      </p:sp>
      <p:sp>
        <p:nvSpPr>
          <p:cNvPr id="7" name="Text Box 6"/>
          <p:cNvSpPr txBox="1">
            <a:spLocks noChangeArrowheads="1"/>
          </p:cNvSpPr>
          <p:nvPr/>
        </p:nvSpPr>
        <p:spPr bwMode="auto">
          <a:xfrm>
            <a:off x="2258091" y="3810000"/>
            <a:ext cx="28146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a:solidFill>
                  <a:schemeClr val="tx1"/>
                </a:solidFill>
                <a:latin typeface="Times New Roman" panose="02020603050405020304" pitchFamily="18" charset="0"/>
              </a:rPr>
              <a:t>belongs to GL library</a:t>
            </a:r>
          </a:p>
        </p:txBody>
      </p:sp>
      <p:sp>
        <p:nvSpPr>
          <p:cNvPr id="8" name="Line 8"/>
          <p:cNvSpPr>
            <a:spLocks noChangeShapeType="1"/>
          </p:cNvSpPr>
          <p:nvPr/>
        </p:nvSpPr>
        <p:spPr bwMode="auto">
          <a:xfrm flipH="1">
            <a:off x="5382291" y="2133600"/>
            <a:ext cx="609600" cy="68580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xmlns="">
                <a:noFill/>
              </a14:hiddenFill>
            </a:ext>
          </a:extLst>
        </p:spPr>
        <p:txBody>
          <a:bodyPr anchor="ctr" anchorCtr="1"/>
          <a:lstStyle/>
          <a:p>
            <a:endParaRPr lang="en-US"/>
          </a:p>
        </p:txBody>
      </p:sp>
      <p:sp>
        <p:nvSpPr>
          <p:cNvPr id="9" name="Text Box 9"/>
          <p:cNvSpPr txBox="1">
            <a:spLocks noChangeArrowheads="1"/>
          </p:cNvSpPr>
          <p:nvPr/>
        </p:nvSpPr>
        <p:spPr bwMode="auto">
          <a:xfrm>
            <a:off x="5329904" y="1793875"/>
            <a:ext cx="19335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dirty="0">
                <a:solidFill>
                  <a:schemeClr val="tx1"/>
                </a:solidFill>
                <a:latin typeface="Times New Roman" panose="02020603050405020304" pitchFamily="18" charset="0"/>
              </a:rPr>
              <a:t>function name</a:t>
            </a:r>
          </a:p>
        </p:txBody>
      </p:sp>
      <p:sp>
        <p:nvSpPr>
          <p:cNvPr id="10" name="Line 10"/>
          <p:cNvSpPr>
            <a:spLocks noChangeShapeType="1"/>
          </p:cNvSpPr>
          <p:nvPr/>
        </p:nvSpPr>
        <p:spPr bwMode="auto">
          <a:xfrm flipH="1" flipV="1">
            <a:off x="6220491" y="3124200"/>
            <a:ext cx="457200" cy="457200"/>
          </a:xfrm>
          <a:prstGeom prst="line">
            <a:avLst/>
          </a:prstGeom>
          <a:noFill/>
          <a:ln w="12700">
            <a:solidFill>
              <a:schemeClr val="accent1"/>
            </a:solidFill>
            <a:round/>
            <a:headEnd type="none" w="sm" len="sm"/>
            <a:tailEnd type="triangle" w="med" len="med"/>
          </a:ln>
          <a:extLst>
            <a:ext uri="{909E8E84-426E-40DD-AFC4-6F175D3DCCD1}">
              <a14:hiddenFill xmlns:a14="http://schemas.microsoft.com/office/drawing/2010/main" xmlns="">
                <a:noFill/>
              </a14:hiddenFill>
            </a:ext>
          </a:extLst>
        </p:spPr>
        <p:txBody>
          <a:bodyPr anchor="ctr" anchorCtr="1"/>
          <a:lstStyle/>
          <a:p>
            <a:endParaRPr lang="en-US"/>
          </a:p>
        </p:txBody>
      </p:sp>
      <p:sp>
        <p:nvSpPr>
          <p:cNvPr id="11" name="Text Box 11"/>
          <p:cNvSpPr txBox="1">
            <a:spLocks noChangeArrowheads="1"/>
          </p:cNvSpPr>
          <p:nvPr/>
        </p:nvSpPr>
        <p:spPr bwMode="auto">
          <a:xfrm>
            <a:off x="6220491" y="3657600"/>
            <a:ext cx="29289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b="1">
                <a:solidFill>
                  <a:schemeClr val="tx1"/>
                </a:solidFill>
                <a:latin typeface="Courier New" panose="02070309020205020404" pitchFamily="49" charset="0"/>
              </a:rPr>
              <a:t>x,y,z</a:t>
            </a:r>
            <a:r>
              <a:rPr lang="en-US" altLang="en-US">
                <a:solidFill>
                  <a:schemeClr val="tx1"/>
                </a:solidFill>
                <a:latin typeface="Courier New" panose="02070309020205020404" pitchFamily="49" charset="0"/>
              </a:rPr>
              <a:t> </a:t>
            </a:r>
            <a:r>
              <a:rPr lang="en-US" altLang="en-US">
                <a:solidFill>
                  <a:schemeClr val="tx1"/>
                </a:solidFill>
                <a:latin typeface="Times New Roman" panose="02020603050405020304" pitchFamily="18" charset="0"/>
              </a:rPr>
              <a:t>are</a:t>
            </a:r>
            <a:r>
              <a:rPr lang="en-US" altLang="en-US">
                <a:solidFill>
                  <a:schemeClr val="tx1"/>
                </a:solidFill>
                <a:latin typeface="Courier New" panose="02070309020205020404" pitchFamily="49" charset="0"/>
              </a:rPr>
              <a:t> floats</a:t>
            </a:r>
          </a:p>
        </p:txBody>
      </p:sp>
      <p:sp>
        <p:nvSpPr>
          <p:cNvPr id="12" name="Text Box 12"/>
          <p:cNvSpPr txBox="1">
            <a:spLocks noChangeArrowheads="1"/>
          </p:cNvSpPr>
          <p:nvPr/>
        </p:nvSpPr>
        <p:spPr bwMode="blackWhite">
          <a:xfrm>
            <a:off x="4696491" y="48768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US" altLang="en-US">
              <a:solidFill>
                <a:schemeClr val="tx1"/>
              </a:solidFill>
            </a:endParaRPr>
          </a:p>
        </p:txBody>
      </p:sp>
      <p:sp>
        <p:nvSpPr>
          <p:cNvPr id="13" name="Text Box 13"/>
          <p:cNvSpPr txBox="1">
            <a:spLocks noChangeArrowheads="1"/>
          </p:cNvSpPr>
          <p:nvPr/>
        </p:nvSpPr>
        <p:spPr bwMode="auto">
          <a:xfrm>
            <a:off x="3402679" y="5019675"/>
            <a:ext cx="27400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b="1">
                <a:solidFill>
                  <a:schemeClr val="tx1"/>
                </a:solidFill>
                <a:latin typeface="Courier New" panose="02070309020205020404" pitchFamily="49" charset="0"/>
              </a:rPr>
              <a:t>glVertex3f</a:t>
            </a:r>
            <a:r>
              <a:rPr lang="en-US" altLang="en-US" b="1">
                <a:solidFill>
                  <a:schemeClr val="accent1"/>
                </a:solidFill>
                <a:latin typeface="Courier New" panose="02070309020205020404" pitchFamily="49" charset="0"/>
              </a:rPr>
              <a:t>v</a:t>
            </a:r>
            <a:r>
              <a:rPr lang="en-US" altLang="en-US" b="1">
                <a:solidFill>
                  <a:schemeClr val="tx1"/>
                </a:solidFill>
                <a:latin typeface="Courier New" panose="02070309020205020404" pitchFamily="49" charset="0"/>
              </a:rPr>
              <a:t>(p)</a:t>
            </a:r>
            <a:endParaRPr lang="en-US" altLang="en-US">
              <a:solidFill>
                <a:schemeClr val="tx1"/>
              </a:solidFill>
              <a:latin typeface="Courier New" panose="02070309020205020404" pitchFamily="49" charset="0"/>
            </a:endParaRPr>
          </a:p>
        </p:txBody>
      </p:sp>
      <p:sp>
        <p:nvSpPr>
          <p:cNvPr id="14" name="Line 14"/>
          <p:cNvSpPr>
            <a:spLocks noChangeShapeType="1"/>
          </p:cNvSpPr>
          <p:nvPr/>
        </p:nvSpPr>
        <p:spPr bwMode="auto">
          <a:xfrm flipH="1" flipV="1">
            <a:off x="5458491" y="5410200"/>
            <a:ext cx="609600" cy="533400"/>
          </a:xfrm>
          <a:prstGeom prst="line">
            <a:avLst/>
          </a:prstGeom>
          <a:noFill/>
          <a:ln w="12700">
            <a:solidFill>
              <a:schemeClr val="accent1"/>
            </a:solidFill>
            <a:round/>
            <a:headEnd type="none" w="sm" len="sm"/>
            <a:tailEnd type="triangle" w="med" len="med"/>
          </a:ln>
          <a:extLst>
            <a:ext uri="{909E8E84-426E-40DD-AFC4-6F175D3DCCD1}">
              <a14:hiddenFill xmlns:a14="http://schemas.microsoft.com/office/drawing/2010/main" xmlns="">
                <a:noFill/>
              </a14:hiddenFill>
            </a:ext>
          </a:extLst>
        </p:spPr>
        <p:txBody>
          <a:bodyPr anchor="ctr" anchorCtr="1"/>
          <a:lstStyle/>
          <a:p>
            <a:endParaRPr lang="en-US"/>
          </a:p>
        </p:txBody>
      </p:sp>
      <p:sp>
        <p:nvSpPr>
          <p:cNvPr id="15" name="Text Box 15"/>
          <p:cNvSpPr txBox="1">
            <a:spLocks noChangeArrowheads="1"/>
          </p:cNvSpPr>
          <p:nvPr/>
        </p:nvSpPr>
        <p:spPr bwMode="auto">
          <a:xfrm>
            <a:off x="6220491" y="5638800"/>
            <a:ext cx="503535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1">
            <a:spAutoFit/>
          </a:bodyPr>
          <a:lstStyle>
            <a:lvl1pPr>
              <a:spcBef>
                <a:spcPct val="20000"/>
              </a:spcBef>
              <a:buFont typeface="Wingdings" panose="05000000000000000000" pitchFamily="2" charset="2"/>
              <a:buChar char="§"/>
              <a:defRPr sz="24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2000">
                <a:solidFill>
                  <a:srgbClr val="000066"/>
                </a:solidFill>
                <a:latin typeface="Arial" panose="020B0604020202020204" pitchFamily="34" charset="0"/>
              </a:defRPr>
            </a:lvl2pPr>
            <a:lvl3pPr marL="1143000" indent="-228600">
              <a:spcBef>
                <a:spcPct val="20000"/>
              </a:spcBef>
              <a:buClr>
                <a:schemeClr val="bg2"/>
              </a:buClr>
              <a:buFont typeface="Wingdings" panose="05000000000000000000" pitchFamily="2" charset="2"/>
              <a:buChar char="§"/>
              <a:defRPr sz="2000">
                <a:solidFill>
                  <a:srgbClr val="000066"/>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r>
              <a:rPr lang="en-US" altLang="en-US" b="1" dirty="0">
                <a:solidFill>
                  <a:schemeClr val="tx1"/>
                </a:solidFill>
                <a:latin typeface="Courier New" panose="02070309020205020404" pitchFamily="49" charset="0"/>
              </a:rPr>
              <a:t>p</a:t>
            </a:r>
            <a:r>
              <a:rPr lang="en-US" altLang="en-US" dirty="0">
                <a:solidFill>
                  <a:schemeClr val="tx1"/>
                </a:solidFill>
                <a:latin typeface="Courier New" panose="02070309020205020404" pitchFamily="49" charset="0"/>
              </a:rPr>
              <a:t> </a:t>
            </a:r>
            <a:r>
              <a:rPr lang="en-US" altLang="en-US" dirty="0">
                <a:solidFill>
                  <a:schemeClr val="tx1"/>
                </a:solidFill>
                <a:latin typeface="Times New Roman" panose="02020603050405020304" pitchFamily="18" charset="0"/>
              </a:rPr>
              <a:t>is a pointer to an </a:t>
            </a:r>
            <a:r>
              <a:rPr lang="en-US" altLang="en-US" dirty="0" smtClean="0">
                <a:solidFill>
                  <a:schemeClr val="tx1"/>
                </a:solidFill>
                <a:latin typeface="Times New Roman" panose="02020603050405020304" pitchFamily="18" charset="0"/>
              </a:rPr>
              <a:t>array , v is a vector</a:t>
            </a:r>
            <a:endParaRPr lang="en-US" altLang="en-US" dirty="0">
              <a:solidFill>
                <a:schemeClr val="tx1"/>
              </a:solidFill>
              <a:latin typeface="Times New Roman" panose="02020603050405020304" pitchFamily="18" charset="0"/>
            </a:endParaRPr>
          </a:p>
        </p:txBody>
      </p:sp>
      <p:sp>
        <p:nvSpPr>
          <p:cNvPr id="16" name="TextBox 15"/>
          <p:cNvSpPr txBox="1"/>
          <p:nvPr/>
        </p:nvSpPr>
        <p:spPr>
          <a:xfrm>
            <a:off x="6151418" y="2341418"/>
            <a:ext cx="2820003" cy="369332"/>
          </a:xfrm>
          <a:prstGeom prst="rect">
            <a:avLst/>
          </a:prstGeom>
          <a:noFill/>
        </p:spPr>
        <p:txBody>
          <a:bodyPr wrap="none" rtlCol="0">
            <a:spAutoFit/>
          </a:bodyPr>
          <a:lstStyle/>
          <a:p>
            <a:r>
              <a:rPr lang="en-US" dirty="0"/>
              <a:t>3 is Dimension can be 2 or 3 </a:t>
            </a:r>
          </a:p>
        </p:txBody>
      </p:sp>
    </p:spTree>
    <p:extLst>
      <p:ext uri="{BB962C8B-B14F-4D97-AF65-F5344CB8AC3E}">
        <p14:creationId xmlns:p14="http://schemas.microsoft.com/office/powerpoint/2010/main" xmlns="" val="38424591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OpenGL Point Functions </a:t>
            </a:r>
            <a:endParaRPr lang="en-US" b="1" dirty="0">
              <a:solidFill>
                <a:srgbClr val="0070C0"/>
              </a:solidFill>
            </a:endParaRPr>
          </a:p>
        </p:txBody>
      </p:sp>
      <p:sp>
        <p:nvSpPr>
          <p:cNvPr id="3" name="Content Placeholder 2"/>
          <p:cNvSpPr>
            <a:spLocks noGrp="1"/>
          </p:cNvSpPr>
          <p:nvPr>
            <p:ph idx="1"/>
          </p:nvPr>
        </p:nvSpPr>
        <p:spPr/>
        <p:txBody>
          <a:bodyPr>
            <a:normAutofit/>
          </a:bodyPr>
          <a:lstStyle/>
          <a:p>
            <a:pPr algn="just"/>
            <a:r>
              <a:rPr lang="en-US" sz="2400" dirty="0" smtClean="0"/>
              <a:t>The type within </a:t>
            </a:r>
            <a:r>
              <a:rPr lang="en-US" sz="2400" dirty="0" err="1" smtClean="0">
                <a:solidFill>
                  <a:srgbClr val="FF0000"/>
                </a:solidFill>
              </a:rPr>
              <a:t>glBegin</a:t>
            </a:r>
            <a:r>
              <a:rPr lang="en-US" sz="2400" dirty="0" smtClean="0">
                <a:solidFill>
                  <a:srgbClr val="FF0000"/>
                </a:solidFill>
              </a:rPr>
              <a:t>() </a:t>
            </a:r>
            <a:r>
              <a:rPr lang="en-US" sz="2400" dirty="0" smtClean="0"/>
              <a:t>specifies the type of the object and its value can be as follows: </a:t>
            </a:r>
          </a:p>
          <a:p>
            <a:pPr lvl="1" algn="just"/>
            <a:r>
              <a:rPr lang="en-US" sz="2400" dirty="0" smtClean="0">
                <a:solidFill>
                  <a:srgbClr val="FF0000"/>
                </a:solidFill>
              </a:rPr>
              <a:t>GL_POINTS </a:t>
            </a:r>
          </a:p>
          <a:p>
            <a:pPr algn="just"/>
            <a:r>
              <a:rPr lang="en-US" sz="2400" dirty="0" smtClean="0"/>
              <a:t> Each vertex is displayed as a point. </a:t>
            </a:r>
          </a:p>
          <a:p>
            <a:pPr algn="just"/>
            <a:r>
              <a:rPr lang="en-US" sz="2400" dirty="0" smtClean="0"/>
              <a:t> The size of the point would be of at least one pixel.</a:t>
            </a:r>
          </a:p>
          <a:p>
            <a:pPr algn="just"/>
            <a:r>
              <a:rPr lang="en-US" sz="2400" dirty="0" smtClean="0"/>
              <a:t>Unless we specify other attribute values, OpenGL primitives are displayed with a default size and color. </a:t>
            </a:r>
          </a:p>
          <a:p>
            <a:pPr algn="just"/>
            <a:r>
              <a:rPr lang="en-US" sz="2400" dirty="0" smtClean="0"/>
              <a:t> The default color for primitives is white, and the default point size is equal to the size of a single screen pixel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OpenGL Point Functions </a:t>
            </a:r>
            <a:endParaRPr lang="en-US" dirty="0"/>
          </a:p>
        </p:txBody>
      </p:sp>
      <p:sp>
        <p:nvSpPr>
          <p:cNvPr id="3" name="Content Placeholder 2"/>
          <p:cNvSpPr>
            <a:spLocks noGrp="1"/>
          </p:cNvSpPr>
          <p:nvPr>
            <p:ph idx="1"/>
          </p:nvPr>
        </p:nvSpPr>
        <p:spPr>
          <a:xfrm>
            <a:off x="595952" y="1695738"/>
            <a:ext cx="10049301" cy="4525963"/>
          </a:xfrm>
        </p:spPr>
        <p:txBody>
          <a:bodyPr/>
          <a:lstStyle/>
          <a:p>
            <a:r>
              <a:rPr lang="en-US" b="1" dirty="0" smtClean="0"/>
              <a:t>Syntax: Case 1: </a:t>
            </a:r>
          </a:p>
          <a:p>
            <a:pPr lvl="2">
              <a:buNone/>
            </a:pPr>
            <a:r>
              <a:rPr lang="en-US" dirty="0" err="1" smtClean="0"/>
              <a:t>glBegin</a:t>
            </a:r>
            <a:r>
              <a:rPr lang="en-US" dirty="0" smtClean="0"/>
              <a:t> (GL_POINTS); </a:t>
            </a:r>
          </a:p>
          <a:p>
            <a:pPr lvl="2">
              <a:buNone/>
            </a:pPr>
            <a:r>
              <a:rPr lang="en-US" dirty="0" smtClean="0"/>
              <a:t>glVertex2</a:t>
            </a:r>
            <a:r>
              <a:rPr lang="en-US" dirty="0" smtClean="0">
                <a:solidFill>
                  <a:srgbClr val="FF0000"/>
                </a:solidFill>
              </a:rPr>
              <a:t>i</a:t>
            </a:r>
            <a:r>
              <a:rPr lang="en-US" dirty="0" smtClean="0"/>
              <a:t> (50, 100);   </a:t>
            </a:r>
          </a:p>
          <a:p>
            <a:pPr lvl="2">
              <a:buNone/>
            </a:pPr>
            <a:r>
              <a:rPr lang="en-US" dirty="0" smtClean="0"/>
              <a:t>glVertex2</a:t>
            </a:r>
            <a:r>
              <a:rPr lang="en-US" dirty="0" smtClean="0">
                <a:solidFill>
                  <a:srgbClr val="FF0000"/>
                </a:solidFill>
              </a:rPr>
              <a:t>i</a:t>
            </a:r>
            <a:r>
              <a:rPr lang="en-US" dirty="0" smtClean="0"/>
              <a:t> (75, 150); </a:t>
            </a:r>
          </a:p>
          <a:p>
            <a:pPr lvl="2">
              <a:buNone/>
            </a:pPr>
            <a:r>
              <a:rPr lang="en-US" dirty="0" smtClean="0"/>
              <a:t>glVertex2</a:t>
            </a:r>
            <a:r>
              <a:rPr lang="en-US" dirty="0" smtClean="0">
                <a:solidFill>
                  <a:srgbClr val="FF0000"/>
                </a:solidFill>
              </a:rPr>
              <a:t>i</a:t>
            </a:r>
            <a:r>
              <a:rPr lang="en-US" dirty="0" smtClean="0"/>
              <a:t> (100, 200);</a:t>
            </a:r>
          </a:p>
          <a:p>
            <a:pPr lvl="2">
              <a:buNone/>
            </a:pPr>
            <a:r>
              <a:rPr lang="en-US" dirty="0" err="1" smtClean="0"/>
              <a:t>glEnd</a:t>
            </a:r>
            <a:r>
              <a:rPr lang="en-US" dirty="0" smtClean="0"/>
              <a:t> ( ); </a:t>
            </a:r>
          </a:p>
          <a:p>
            <a:pPr lvl="2">
              <a:buNone/>
            </a:pPr>
            <a:endParaRPr lang="en-US" dirty="0" smtClean="0"/>
          </a:p>
          <a:p>
            <a:pPr lvl="2"/>
            <a:r>
              <a:rPr lang="en-US" dirty="0" smtClean="0">
                <a:solidFill>
                  <a:srgbClr val="FF0000"/>
                </a:solidFill>
              </a:rPr>
              <a:t>Where 2 is for 2D (X,Y) and </a:t>
            </a:r>
            <a:r>
              <a:rPr lang="en-US" dirty="0" err="1" smtClean="0">
                <a:solidFill>
                  <a:srgbClr val="FF0000"/>
                </a:solidFill>
              </a:rPr>
              <a:t>i</a:t>
            </a:r>
            <a:r>
              <a:rPr lang="en-US" dirty="0" smtClean="0">
                <a:solidFill>
                  <a:srgbClr val="FF0000"/>
                </a:solidFill>
              </a:rPr>
              <a:t> stands for 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OpenGL Point Functions </a:t>
            </a:r>
            <a:endParaRPr lang="en-US" dirty="0"/>
          </a:p>
        </p:txBody>
      </p:sp>
      <p:sp>
        <p:nvSpPr>
          <p:cNvPr id="3" name="Content Placeholder 2"/>
          <p:cNvSpPr>
            <a:spLocks noGrp="1"/>
          </p:cNvSpPr>
          <p:nvPr>
            <p:ph idx="1"/>
          </p:nvPr>
        </p:nvSpPr>
        <p:spPr>
          <a:xfrm>
            <a:off x="595952" y="1487606"/>
            <a:ext cx="10049301" cy="4858603"/>
          </a:xfrm>
        </p:spPr>
        <p:txBody>
          <a:bodyPr>
            <a:normAutofit fontScale="77500" lnSpcReduction="20000"/>
          </a:bodyPr>
          <a:lstStyle/>
          <a:p>
            <a:r>
              <a:rPr lang="en-US" sz="3600" b="1" dirty="0" smtClean="0">
                <a:latin typeface="Times New Roman" pitchFamily="18" charset="0"/>
                <a:cs typeface="Times New Roman" pitchFamily="18" charset="0"/>
              </a:rPr>
              <a:t>Syntax :Case 2: </a:t>
            </a:r>
          </a:p>
          <a:p>
            <a:pPr>
              <a:buNone/>
            </a:pPr>
            <a:r>
              <a:rPr lang="en-US" dirty="0" smtClean="0">
                <a:latin typeface="Times New Roman" pitchFamily="18" charset="0"/>
                <a:cs typeface="Times New Roman" pitchFamily="18" charset="0"/>
              </a:rPr>
              <a:t>    we could specify the coordinate values for the preceding points in arrays such as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int</a:t>
            </a:r>
            <a:r>
              <a:rPr lang="en-US" dirty="0" smtClean="0">
                <a:latin typeface="Times New Roman" pitchFamily="18" charset="0"/>
                <a:cs typeface="Times New Roman" pitchFamily="18" charset="0"/>
              </a:rPr>
              <a:t> point1 [ ] = {50, 100};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int</a:t>
            </a:r>
            <a:r>
              <a:rPr lang="en-US" dirty="0" smtClean="0">
                <a:latin typeface="Times New Roman" pitchFamily="18" charset="0"/>
                <a:cs typeface="Times New Roman" pitchFamily="18" charset="0"/>
              </a:rPr>
              <a:t> point2 [ ] = {75, 150};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int</a:t>
            </a:r>
            <a:r>
              <a:rPr lang="en-US" dirty="0" smtClean="0">
                <a:latin typeface="Times New Roman" pitchFamily="18" charset="0"/>
                <a:cs typeface="Times New Roman" pitchFamily="18" charset="0"/>
              </a:rPr>
              <a:t> point3 [ ] = {100, 200}; </a:t>
            </a:r>
          </a:p>
          <a:p>
            <a:pPr>
              <a:buNone/>
            </a:pPr>
            <a:r>
              <a:rPr lang="en-US" dirty="0" smtClean="0">
                <a:latin typeface="Times New Roman" pitchFamily="18" charset="0"/>
                <a:cs typeface="Times New Roman" pitchFamily="18" charset="0"/>
              </a:rPr>
              <a:t>    and call the OpenGL functions for plotting the three points as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glBegin</a:t>
            </a:r>
            <a:r>
              <a:rPr lang="en-US" dirty="0" smtClean="0">
                <a:latin typeface="Times New Roman" pitchFamily="18" charset="0"/>
                <a:cs typeface="Times New Roman" pitchFamily="18" charset="0"/>
              </a:rPr>
              <a:t> (GL_POINTS); </a:t>
            </a:r>
          </a:p>
          <a:p>
            <a:pPr>
              <a:buNone/>
            </a:pPr>
            <a:r>
              <a:rPr lang="en-US" dirty="0" smtClean="0">
                <a:latin typeface="Times New Roman" pitchFamily="18" charset="0"/>
                <a:cs typeface="Times New Roman" pitchFamily="18" charset="0"/>
              </a:rPr>
              <a:t>       glVertex2i</a:t>
            </a:r>
            <a:r>
              <a:rPr lang="en-US" dirty="0" smtClean="0">
                <a:solidFill>
                  <a:srgbClr val="FF0000"/>
                </a:solidFill>
                <a:latin typeface="Times New Roman" pitchFamily="18" charset="0"/>
                <a:cs typeface="Times New Roman" pitchFamily="18" charset="0"/>
              </a:rPr>
              <a:t>v</a:t>
            </a:r>
            <a:r>
              <a:rPr lang="en-US" dirty="0" smtClean="0">
                <a:latin typeface="Times New Roman" pitchFamily="18" charset="0"/>
                <a:cs typeface="Times New Roman" pitchFamily="18" charset="0"/>
              </a:rPr>
              <a:t> (point1);   // v is vector and point1 is an array</a:t>
            </a:r>
          </a:p>
          <a:p>
            <a:pPr>
              <a:buNone/>
            </a:pPr>
            <a:r>
              <a:rPr lang="en-US" dirty="0" smtClean="0">
                <a:latin typeface="Times New Roman" pitchFamily="18" charset="0"/>
                <a:cs typeface="Times New Roman" pitchFamily="18" charset="0"/>
              </a:rPr>
              <a:t>       glVertex2i</a:t>
            </a:r>
            <a:r>
              <a:rPr lang="en-US" dirty="0" smtClean="0">
                <a:solidFill>
                  <a:srgbClr val="FF0000"/>
                </a:solidFill>
                <a:latin typeface="Times New Roman" pitchFamily="18" charset="0"/>
                <a:cs typeface="Times New Roman" pitchFamily="18" charset="0"/>
              </a:rPr>
              <a:t>v</a:t>
            </a:r>
            <a:r>
              <a:rPr lang="en-US" dirty="0" smtClean="0">
                <a:latin typeface="Times New Roman" pitchFamily="18" charset="0"/>
                <a:cs typeface="Times New Roman" pitchFamily="18" charset="0"/>
              </a:rPr>
              <a:t> (point2); </a:t>
            </a:r>
          </a:p>
          <a:p>
            <a:pPr>
              <a:buNone/>
            </a:pPr>
            <a:r>
              <a:rPr lang="en-US" dirty="0" smtClean="0">
                <a:latin typeface="Times New Roman" pitchFamily="18" charset="0"/>
                <a:cs typeface="Times New Roman" pitchFamily="18" charset="0"/>
              </a:rPr>
              <a:t>       glVertex2i</a:t>
            </a:r>
            <a:r>
              <a:rPr lang="en-US" dirty="0" smtClean="0">
                <a:solidFill>
                  <a:srgbClr val="FF0000"/>
                </a:solidFill>
                <a:latin typeface="Times New Roman" pitchFamily="18" charset="0"/>
                <a:cs typeface="Times New Roman" pitchFamily="18" charset="0"/>
              </a:rPr>
              <a:t>v</a:t>
            </a:r>
            <a:r>
              <a:rPr lang="en-US" dirty="0" smtClean="0">
                <a:latin typeface="Times New Roman" pitchFamily="18" charset="0"/>
                <a:cs typeface="Times New Roman" pitchFamily="18" charset="0"/>
              </a:rPr>
              <a:t> (point3);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glEnd</a:t>
            </a:r>
            <a:r>
              <a:rPr lang="en-US" dirty="0" smtClean="0">
                <a:latin typeface="Times New Roman" pitchFamily="18" charset="0"/>
                <a:cs typeface="Times New Roman" pitchFamily="18" charset="0"/>
              </a:rPr>
              <a:t> ( );</a:t>
            </a:r>
            <a:endParaRPr lang="en-US"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OpenGL Point Functions </a:t>
            </a:r>
            <a:endParaRPr lang="en-US" dirty="0"/>
          </a:p>
        </p:txBody>
      </p:sp>
      <p:sp>
        <p:nvSpPr>
          <p:cNvPr id="3" name="Content Placeholder 2"/>
          <p:cNvSpPr>
            <a:spLocks noGrp="1"/>
          </p:cNvSpPr>
          <p:nvPr>
            <p:ph idx="1"/>
          </p:nvPr>
        </p:nvSpPr>
        <p:spPr>
          <a:xfrm>
            <a:off x="909850" y="1641147"/>
            <a:ext cx="10049301" cy="4525963"/>
          </a:xfrm>
        </p:spPr>
        <p:txBody>
          <a:bodyPr>
            <a:normAutofit/>
          </a:bodyPr>
          <a:lstStyle/>
          <a:p>
            <a:r>
              <a:rPr lang="en-US" sz="2800" b="1" dirty="0" smtClean="0">
                <a:latin typeface="Times New Roman" pitchFamily="18" charset="0"/>
                <a:cs typeface="Times New Roman" pitchFamily="18" charset="0"/>
              </a:rPr>
              <a:t>Syntax: Case 3:</a:t>
            </a:r>
          </a:p>
          <a:p>
            <a:pPr algn="just">
              <a:buNone/>
            </a:pPr>
            <a:r>
              <a:rPr lang="en-US" sz="2400" dirty="0" smtClean="0">
                <a:latin typeface="Times New Roman" pitchFamily="18" charset="0"/>
                <a:cs typeface="Times New Roman" pitchFamily="18" charset="0"/>
              </a:rPr>
              <a:t>    specifying two point positions in a three dimensional world reference frame.</a:t>
            </a:r>
          </a:p>
          <a:p>
            <a:pPr algn="just">
              <a:buNone/>
            </a:pPr>
            <a:r>
              <a:rPr lang="en-US" sz="2400" dirty="0" smtClean="0">
                <a:latin typeface="Times New Roman" pitchFamily="18" charset="0"/>
                <a:cs typeface="Times New Roman" pitchFamily="18" charset="0"/>
              </a:rPr>
              <a:t>    In this case, we give the coordinates as explicit floating-point values: </a:t>
            </a:r>
          </a:p>
          <a:p>
            <a:pPr algn="just">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glBegin</a:t>
            </a:r>
            <a:r>
              <a:rPr lang="en-US" sz="2400" dirty="0" smtClean="0">
                <a:latin typeface="Times New Roman" pitchFamily="18" charset="0"/>
                <a:cs typeface="Times New Roman" pitchFamily="18" charset="0"/>
              </a:rPr>
              <a:t> (GL_POINTS); </a:t>
            </a:r>
          </a:p>
          <a:p>
            <a:pPr algn="just">
              <a:buNone/>
            </a:pPr>
            <a:r>
              <a:rPr lang="en-US" sz="2400" dirty="0" smtClean="0">
                <a:latin typeface="Times New Roman" pitchFamily="18" charset="0"/>
                <a:cs typeface="Times New Roman" pitchFamily="18" charset="0"/>
              </a:rPr>
              <a:t>       glVertex3</a:t>
            </a:r>
            <a:r>
              <a:rPr lang="en-US" sz="2400" dirty="0" smtClean="0">
                <a:solidFill>
                  <a:srgbClr val="FF0000"/>
                </a:solidFill>
                <a:latin typeface="Times New Roman" pitchFamily="18" charset="0"/>
                <a:cs typeface="Times New Roman" pitchFamily="18" charset="0"/>
              </a:rPr>
              <a:t>f</a:t>
            </a:r>
            <a:r>
              <a:rPr lang="en-US" sz="2400" dirty="0" smtClean="0">
                <a:latin typeface="Times New Roman" pitchFamily="18" charset="0"/>
                <a:cs typeface="Times New Roman" pitchFamily="18" charset="0"/>
              </a:rPr>
              <a:t> (-7.5, 9.7, 10.6); </a:t>
            </a:r>
          </a:p>
          <a:p>
            <a:pPr algn="just">
              <a:buNone/>
            </a:pPr>
            <a:r>
              <a:rPr lang="en-US" sz="2400" dirty="0" smtClean="0">
                <a:latin typeface="Times New Roman" pitchFamily="18" charset="0"/>
                <a:cs typeface="Times New Roman" pitchFamily="18" charset="0"/>
              </a:rPr>
              <a:t>       glVertex3</a:t>
            </a:r>
            <a:r>
              <a:rPr lang="en-US" sz="2400" dirty="0" smtClean="0">
                <a:solidFill>
                  <a:srgbClr val="FF0000"/>
                </a:solidFill>
                <a:latin typeface="Times New Roman" pitchFamily="18" charset="0"/>
                <a:cs typeface="Times New Roman" pitchFamily="18" charset="0"/>
              </a:rPr>
              <a:t>f</a:t>
            </a:r>
            <a:r>
              <a:rPr lang="en-US" sz="2400" dirty="0" smtClean="0">
                <a:latin typeface="Times New Roman" pitchFamily="18" charset="0"/>
                <a:cs typeface="Times New Roman" pitchFamily="18" charset="0"/>
              </a:rPr>
              <a:t> (2.9, -5.6, 18.3); </a:t>
            </a:r>
          </a:p>
          <a:p>
            <a:pPr algn="just">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glEnd</a:t>
            </a:r>
            <a:r>
              <a:rPr lang="en-US" sz="2400" dirty="0" smtClean="0">
                <a:latin typeface="Times New Roman" pitchFamily="18" charset="0"/>
                <a:cs typeface="Times New Roman" pitchFamily="18" charset="0"/>
              </a:rPr>
              <a:t> ( ); </a:t>
            </a:r>
          </a:p>
          <a:p>
            <a:pPr algn="just"/>
            <a:r>
              <a:rPr lang="en-US" sz="2400" dirty="0" smtClean="0">
                <a:solidFill>
                  <a:srgbClr val="FF0000"/>
                </a:solidFill>
                <a:latin typeface="Times New Roman" pitchFamily="18" charset="0"/>
                <a:cs typeface="Times New Roman" pitchFamily="18" charset="0"/>
              </a:rPr>
              <a:t>Where 3 is for 3D(</a:t>
            </a:r>
            <a:r>
              <a:rPr lang="en-US" sz="2400" dirty="0" err="1" smtClean="0">
                <a:solidFill>
                  <a:srgbClr val="FF0000"/>
                </a:solidFill>
                <a:latin typeface="Times New Roman" pitchFamily="18" charset="0"/>
                <a:cs typeface="Times New Roman" pitchFamily="18" charset="0"/>
              </a:rPr>
              <a:t>x,y,z</a:t>
            </a:r>
            <a:r>
              <a:rPr lang="en-US" sz="2400" dirty="0" smtClean="0">
                <a:solidFill>
                  <a:srgbClr val="FF0000"/>
                </a:solidFill>
                <a:latin typeface="Times New Roman" pitchFamily="18" charset="0"/>
                <a:cs typeface="Times New Roman" pitchFamily="18" charset="0"/>
              </a:rPr>
              <a:t>) and f is float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OpenGL LINE FUNCTIONS</a:t>
            </a:r>
            <a:endParaRPr lang="en-US" b="1" dirty="0">
              <a:solidFill>
                <a:srgbClr val="0070C0"/>
              </a:solidFill>
            </a:endParaRPr>
          </a:p>
        </p:txBody>
      </p:sp>
      <p:sp>
        <p:nvSpPr>
          <p:cNvPr id="3" name="Content Placeholder 2"/>
          <p:cNvSpPr>
            <a:spLocks noGrp="1"/>
          </p:cNvSpPr>
          <p:nvPr>
            <p:ph idx="1"/>
          </p:nvPr>
        </p:nvSpPr>
        <p:spPr/>
        <p:txBody>
          <a:bodyPr>
            <a:noAutofit/>
          </a:bodyPr>
          <a:lstStyle/>
          <a:p>
            <a:r>
              <a:rPr lang="en-US" sz="2800" dirty="0" smtClean="0">
                <a:latin typeface="Times New Roman" pitchFamily="18" charset="0"/>
                <a:cs typeface="Times New Roman" pitchFamily="18" charset="0"/>
              </a:rPr>
              <a:t>Primitive type is </a:t>
            </a:r>
            <a:r>
              <a:rPr lang="en-US" sz="2800" dirty="0" smtClean="0">
                <a:solidFill>
                  <a:srgbClr val="FF0000"/>
                </a:solidFill>
                <a:latin typeface="Times New Roman" pitchFamily="18" charset="0"/>
                <a:cs typeface="Times New Roman" pitchFamily="18" charset="0"/>
              </a:rPr>
              <a:t>GL_LINES</a:t>
            </a:r>
            <a:r>
              <a:rPr lang="en-US"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 </a:t>
            </a:r>
            <a:r>
              <a:rPr lang="en-US" sz="2800" dirty="0" smtClean="0">
                <a:solidFill>
                  <a:srgbClr val="FF0000"/>
                </a:solidFill>
                <a:latin typeface="Times New Roman" pitchFamily="18" charset="0"/>
                <a:cs typeface="Times New Roman" pitchFamily="18" charset="0"/>
              </a:rPr>
              <a:t>Successive pairs </a:t>
            </a:r>
            <a:r>
              <a:rPr lang="en-US" sz="2800" dirty="0" smtClean="0">
                <a:latin typeface="Times New Roman" pitchFamily="18" charset="0"/>
                <a:cs typeface="Times New Roman" pitchFamily="18" charset="0"/>
              </a:rPr>
              <a:t>of vertices are considered as endpoints and they are connected to form an individual line segments.</a:t>
            </a:r>
          </a:p>
          <a:p>
            <a:r>
              <a:rPr lang="en-US" sz="2800" dirty="0" smtClean="0">
                <a:latin typeface="Times New Roman" pitchFamily="18" charset="0"/>
                <a:cs typeface="Times New Roman" pitchFamily="18" charset="0"/>
              </a:rPr>
              <a:t> Note that </a:t>
            </a:r>
            <a:r>
              <a:rPr lang="en-US" sz="2800" dirty="0" smtClean="0">
                <a:solidFill>
                  <a:srgbClr val="FF0000"/>
                </a:solidFill>
                <a:latin typeface="Times New Roman" pitchFamily="18" charset="0"/>
                <a:cs typeface="Times New Roman" pitchFamily="18" charset="0"/>
              </a:rPr>
              <a:t>successive segments usually are disconnected </a:t>
            </a:r>
            <a:r>
              <a:rPr lang="en-US" sz="2800" dirty="0" smtClean="0">
                <a:latin typeface="Times New Roman" pitchFamily="18" charset="0"/>
                <a:cs typeface="Times New Roman" pitchFamily="18" charset="0"/>
              </a:rPr>
              <a:t>because the vertices are processed on a </a:t>
            </a:r>
            <a:r>
              <a:rPr lang="en-US" sz="2800" dirty="0" smtClean="0">
                <a:solidFill>
                  <a:srgbClr val="FF0000"/>
                </a:solidFill>
                <a:latin typeface="Times New Roman" pitchFamily="18" charset="0"/>
                <a:cs typeface="Times New Roman" pitchFamily="18" charset="0"/>
              </a:rPr>
              <a:t>pair-wise basis. </a:t>
            </a:r>
          </a:p>
          <a:p>
            <a:r>
              <a:rPr lang="en-US" sz="2800" dirty="0" smtClean="0">
                <a:latin typeface="Times New Roman" pitchFamily="18" charset="0"/>
                <a:cs typeface="Times New Roman" pitchFamily="18" charset="0"/>
              </a:rPr>
              <a:t> we obtain one line segment between the </a:t>
            </a:r>
            <a:r>
              <a:rPr lang="en-US" sz="2800" dirty="0" smtClean="0">
                <a:solidFill>
                  <a:srgbClr val="FF0000"/>
                </a:solidFill>
                <a:latin typeface="Times New Roman" pitchFamily="18" charset="0"/>
                <a:cs typeface="Times New Roman" pitchFamily="18" charset="0"/>
              </a:rPr>
              <a:t>first and second </a:t>
            </a:r>
            <a:r>
              <a:rPr lang="en-US" sz="2800" dirty="0" smtClean="0">
                <a:latin typeface="Times New Roman" pitchFamily="18" charset="0"/>
                <a:cs typeface="Times New Roman" pitchFamily="18" charset="0"/>
              </a:rPr>
              <a:t>coordinate</a:t>
            </a:r>
            <a:r>
              <a:rPr lang="en-US" sz="2800" dirty="0" smtClean="0">
                <a:solidFill>
                  <a:srgbClr val="FF0000"/>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positions and another line segment between the </a:t>
            </a:r>
            <a:r>
              <a:rPr lang="en-US" sz="2800" dirty="0" smtClean="0">
                <a:solidFill>
                  <a:srgbClr val="FF0000"/>
                </a:solidFill>
                <a:latin typeface="Times New Roman" pitchFamily="18" charset="0"/>
                <a:cs typeface="Times New Roman" pitchFamily="18" charset="0"/>
              </a:rPr>
              <a:t>third and fourth </a:t>
            </a:r>
            <a:r>
              <a:rPr lang="en-US" sz="2800" dirty="0" smtClean="0">
                <a:latin typeface="Times New Roman" pitchFamily="18" charset="0"/>
                <a:cs typeface="Times New Roman" pitchFamily="18" charset="0"/>
              </a:rPr>
              <a:t>positions. </a:t>
            </a:r>
          </a:p>
          <a:p>
            <a:r>
              <a:rPr lang="en-US" sz="2800" dirty="0" smtClean="0">
                <a:latin typeface="Times New Roman" pitchFamily="18" charset="0"/>
                <a:cs typeface="Times New Roman" pitchFamily="18" charset="0"/>
              </a:rPr>
              <a:t>if the number of specified </a:t>
            </a:r>
            <a:r>
              <a:rPr lang="en-US" sz="2800" dirty="0" smtClean="0">
                <a:solidFill>
                  <a:srgbClr val="FF0000"/>
                </a:solidFill>
                <a:latin typeface="Times New Roman" pitchFamily="18" charset="0"/>
                <a:cs typeface="Times New Roman" pitchFamily="18" charset="0"/>
              </a:rPr>
              <a:t>endpoints is odd</a:t>
            </a:r>
            <a:r>
              <a:rPr lang="en-US" sz="2800" dirty="0" smtClean="0">
                <a:latin typeface="Times New Roman" pitchFamily="18" charset="0"/>
                <a:cs typeface="Times New Roman" pitchFamily="18" charset="0"/>
              </a:rPr>
              <a:t>, so the </a:t>
            </a:r>
            <a:r>
              <a:rPr lang="en-US" sz="2800" dirty="0" smtClean="0">
                <a:solidFill>
                  <a:srgbClr val="FF0000"/>
                </a:solidFill>
                <a:latin typeface="Times New Roman" pitchFamily="18" charset="0"/>
                <a:cs typeface="Times New Roman" pitchFamily="18" charset="0"/>
              </a:rPr>
              <a:t>last coordinate position is ignored.</a:t>
            </a:r>
            <a:endParaRPr lang="en-US" sz="2800" dirty="0">
              <a:solidFill>
                <a:srgbClr val="FF0000"/>
              </a:solidFill>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Case 1: Lines</a:t>
            </a:r>
            <a:endParaRPr lang="en-US" dirty="0"/>
          </a:p>
        </p:txBody>
      </p:sp>
      <p:sp>
        <p:nvSpPr>
          <p:cNvPr id="3" name="Content Placeholder 2"/>
          <p:cNvSpPr>
            <a:spLocks noGrp="1"/>
          </p:cNvSpPr>
          <p:nvPr>
            <p:ph idx="1"/>
          </p:nvPr>
        </p:nvSpPr>
        <p:spPr/>
        <p:txBody>
          <a:bodyPr>
            <a:normAutofit/>
          </a:bodyPr>
          <a:lstStyle/>
          <a:p>
            <a:pPr lvl="1">
              <a:buNone/>
            </a:pPr>
            <a:r>
              <a:rPr lang="en-US" sz="3200" dirty="0" err="1" smtClean="0"/>
              <a:t>glBegin</a:t>
            </a:r>
            <a:r>
              <a:rPr lang="en-US" sz="3200" dirty="0" smtClean="0"/>
              <a:t> (GL_LINES); </a:t>
            </a:r>
          </a:p>
          <a:p>
            <a:pPr lvl="2">
              <a:buNone/>
            </a:pPr>
            <a:r>
              <a:rPr lang="en-US" sz="3200" dirty="0" smtClean="0"/>
              <a:t>glVertex2iv (p1); </a:t>
            </a:r>
          </a:p>
          <a:p>
            <a:pPr lvl="2">
              <a:buNone/>
            </a:pPr>
            <a:r>
              <a:rPr lang="en-US" sz="3200" dirty="0" smtClean="0"/>
              <a:t>glVertex2iv (p2); </a:t>
            </a:r>
          </a:p>
          <a:p>
            <a:pPr lvl="2">
              <a:buNone/>
            </a:pPr>
            <a:r>
              <a:rPr lang="en-US" sz="3200" dirty="0" smtClean="0"/>
              <a:t>glVertex2iv (p3); </a:t>
            </a:r>
          </a:p>
          <a:p>
            <a:pPr lvl="2">
              <a:buNone/>
            </a:pPr>
            <a:r>
              <a:rPr lang="en-US" sz="3200" dirty="0" smtClean="0"/>
              <a:t>glVertex2iv (p4); </a:t>
            </a:r>
          </a:p>
          <a:p>
            <a:pPr lvl="2">
              <a:buNone/>
            </a:pPr>
            <a:r>
              <a:rPr lang="en-US" sz="3200" dirty="0" smtClean="0"/>
              <a:t>glVertex2iv (p5); </a:t>
            </a:r>
          </a:p>
          <a:p>
            <a:pPr lvl="1">
              <a:buNone/>
            </a:pPr>
            <a:r>
              <a:rPr lang="en-US" sz="3200" dirty="0" err="1" smtClean="0"/>
              <a:t>glEnd</a:t>
            </a:r>
            <a:r>
              <a:rPr lang="en-US" sz="3200" dirty="0" smtClean="0"/>
              <a:t> ( );</a:t>
            </a:r>
            <a:endParaRPr lang="en-US" sz="3200" dirty="0"/>
          </a:p>
        </p:txBody>
      </p:sp>
      <p:pic>
        <p:nvPicPr>
          <p:cNvPr id="1027" name="Picture 3"/>
          <p:cNvPicPr>
            <a:picLocks noChangeAspect="1" noChangeArrowheads="1"/>
          </p:cNvPicPr>
          <p:nvPr/>
        </p:nvPicPr>
        <p:blipFill>
          <a:blip r:embed="rId2" cstate="print"/>
          <a:srcRect/>
          <a:stretch>
            <a:fillRect/>
          </a:stretch>
        </p:blipFill>
        <p:spPr bwMode="auto">
          <a:xfrm>
            <a:off x="6414448" y="1879557"/>
            <a:ext cx="3399029" cy="314281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Case 2: Lines</a:t>
            </a:r>
            <a:endParaRPr lang="en-US" dirty="0"/>
          </a:p>
        </p:txBody>
      </p:sp>
      <p:sp>
        <p:nvSpPr>
          <p:cNvPr id="3" name="Content Placeholder 2"/>
          <p:cNvSpPr>
            <a:spLocks noGrp="1"/>
          </p:cNvSpPr>
          <p:nvPr>
            <p:ph idx="1"/>
          </p:nvPr>
        </p:nvSpPr>
        <p:spPr/>
        <p:txBody>
          <a:bodyPr>
            <a:normAutofit lnSpcReduction="10000"/>
          </a:bodyPr>
          <a:lstStyle/>
          <a:p>
            <a:pPr lvl="1"/>
            <a:r>
              <a:rPr lang="en-US" sz="3200" dirty="0" smtClean="0"/>
              <a:t>Successive vertices are connected using line segments. However, the final vertex is not connected to the initial vertex. </a:t>
            </a:r>
          </a:p>
          <a:p>
            <a:pPr lvl="1">
              <a:buNone/>
            </a:pPr>
            <a:r>
              <a:rPr lang="en-US" sz="3200" dirty="0" err="1" smtClean="0"/>
              <a:t>glBegin</a:t>
            </a:r>
            <a:r>
              <a:rPr lang="en-US" sz="3200" dirty="0" smtClean="0"/>
              <a:t> (GL_LINES_STRIP); </a:t>
            </a:r>
          </a:p>
          <a:p>
            <a:pPr lvl="2">
              <a:buNone/>
            </a:pPr>
            <a:r>
              <a:rPr lang="en-US" dirty="0" smtClean="0"/>
              <a:t>glVertex2iv (p1); </a:t>
            </a:r>
          </a:p>
          <a:p>
            <a:pPr lvl="2">
              <a:buNone/>
            </a:pPr>
            <a:r>
              <a:rPr lang="en-US" dirty="0" smtClean="0"/>
              <a:t>glVertex2iv (p2); </a:t>
            </a:r>
          </a:p>
          <a:p>
            <a:pPr lvl="2">
              <a:buNone/>
            </a:pPr>
            <a:r>
              <a:rPr lang="en-US" dirty="0" smtClean="0"/>
              <a:t>glVertex2iv (p3); </a:t>
            </a:r>
          </a:p>
          <a:p>
            <a:pPr lvl="2">
              <a:buNone/>
            </a:pPr>
            <a:r>
              <a:rPr lang="en-US" dirty="0" smtClean="0"/>
              <a:t>glVertex2iv (p4); </a:t>
            </a:r>
          </a:p>
          <a:p>
            <a:pPr lvl="2">
              <a:buNone/>
            </a:pPr>
            <a:r>
              <a:rPr lang="en-US" dirty="0" smtClean="0"/>
              <a:t>glVertex2iv (p5); </a:t>
            </a:r>
          </a:p>
          <a:p>
            <a:pPr lvl="1">
              <a:buNone/>
            </a:pPr>
            <a:r>
              <a:rPr lang="en-US" sz="3200" dirty="0" err="1" smtClean="0"/>
              <a:t>glEnd</a:t>
            </a:r>
            <a:r>
              <a:rPr lang="en-US" sz="3200" dirty="0" smtClean="0"/>
              <a:t> ( );</a:t>
            </a:r>
            <a:endParaRPr lang="en-US" sz="3200" dirty="0"/>
          </a:p>
        </p:txBody>
      </p:sp>
      <p:pic>
        <p:nvPicPr>
          <p:cNvPr id="2051" name="Picture 3"/>
          <p:cNvPicPr>
            <a:picLocks noChangeAspect="1" noChangeArrowheads="1"/>
          </p:cNvPicPr>
          <p:nvPr/>
        </p:nvPicPr>
        <p:blipFill>
          <a:blip r:embed="rId2" cstate="print"/>
          <a:srcRect/>
          <a:stretch>
            <a:fillRect/>
          </a:stretch>
        </p:blipFill>
        <p:spPr bwMode="auto">
          <a:xfrm>
            <a:off x="6949745" y="3234519"/>
            <a:ext cx="3135951" cy="268379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Case 3: Lines</a:t>
            </a:r>
            <a:endParaRPr lang="en-US" dirty="0"/>
          </a:p>
        </p:txBody>
      </p:sp>
      <p:sp>
        <p:nvSpPr>
          <p:cNvPr id="3" name="Content Placeholder 2"/>
          <p:cNvSpPr>
            <a:spLocks noGrp="1"/>
          </p:cNvSpPr>
          <p:nvPr>
            <p:ph idx="1"/>
          </p:nvPr>
        </p:nvSpPr>
        <p:spPr/>
        <p:txBody>
          <a:bodyPr>
            <a:normAutofit fontScale="92500" lnSpcReduction="20000"/>
          </a:bodyPr>
          <a:lstStyle/>
          <a:p>
            <a:pPr lvl="1"/>
            <a:r>
              <a:rPr lang="en-US" sz="3200" dirty="0" smtClean="0"/>
              <a:t>Successive vertices are connected using line segments to form a closed path or loop i.e., final vertex is connected to the initial vertex. </a:t>
            </a:r>
          </a:p>
          <a:p>
            <a:pPr lvl="1">
              <a:buNone/>
            </a:pPr>
            <a:r>
              <a:rPr lang="en-US" sz="3200" dirty="0" err="1" smtClean="0"/>
              <a:t>glBegin</a:t>
            </a:r>
            <a:r>
              <a:rPr lang="en-US" sz="3200" dirty="0" smtClean="0"/>
              <a:t> (GL_LINES_LOOP); </a:t>
            </a:r>
          </a:p>
          <a:p>
            <a:pPr lvl="1">
              <a:buNone/>
            </a:pPr>
            <a:r>
              <a:rPr lang="en-US" sz="3200" dirty="0" smtClean="0"/>
              <a:t>	glVertex2iv (p1); </a:t>
            </a:r>
          </a:p>
          <a:p>
            <a:pPr lvl="1">
              <a:buNone/>
            </a:pPr>
            <a:r>
              <a:rPr lang="en-US" sz="3200" dirty="0" smtClean="0"/>
              <a:t>	glVertex2iv (p2); </a:t>
            </a:r>
          </a:p>
          <a:p>
            <a:pPr lvl="1">
              <a:buNone/>
            </a:pPr>
            <a:r>
              <a:rPr lang="en-US" sz="3200" dirty="0" smtClean="0"/>
              <a:t>	glVertex2iv (p3); </a:t>
            </a:r>
          </a:p>
          <a:p>
            <a:pPr lvl="1">
              <a:buNone/>
            </a:pPr>
            <a:r>
              <a:rPr lang="en-US" sz="3200" dirty="0" smtClean="0"/>
              <a:t>	glVertex2iv (p4); </a:t>
            </a:r>
          </a:p>
          <a:p>
            <a:pPr lvl="1">
              <a:buNone/>
            </a:pPr>
            <a:r>
              <a:rPr lang="en-US" sz="3200" dirty="0" smtClean="0"/>
              <a:t>	glVertex2iv (p5); </a:t>
            </a:r>
          </a:p>
          <a:p>
            <a:pPr lvl="1">
              <a:buNone/>
            </a:pPr>
            <a:r>
              <a:rPr lang="en-US" sz="3200" dirty="0" err="1" smtClean="0"/>
              <a:t>glEnd</a:t>
            </a:r>
            <a:r>
              <a:rPr lang="en-US" sz="3200" dirty="0" smtClean="0"/>
              <a:t> ( );</a:t>
            </a:r>
            <a:endParaRPr lang="en-US" sz="3200" dirty="0"/>
          </a:p>
        </p:txBody>
      </p:sp>
      <p:pic>
        <p:nvPicPr>
          <p:cNvPr id="1026" name="Picture 2"/>
          <p:cNvPicPr>
            <a:picLocks noChangeAspect="1" noChangeArrowheads="1"/>
          </p:cNvPicPr>
          <p:nvPr/>
        </p:nvPicPr>
        <p:blipFill>
          <a:blip r:embed="rId2" cstate="print"/>
          <a:srcRect/>
          <a:stretch>
            <a:fillRect/>
          </a:stretch>
        </p:blipFill>
        <p:spPr bwMode="auto">
          <a:xfrm>
            <a:off x="6791268" y="3448689"/>
            <a:ext cx="2912290" cy="24943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919564" y="386802"/>
            <a:ext cx="6248400" cy="1066800"/>
          </a:xfrm>
        </p:spPr>
        <p:txBody>
          <a:bodyPr/>
          <a:lstStyle/>
          <a:p>
            <a:r>
              <a:rPr lang="en-US" altLang="en-US" b="1" dirty="0">
                <a:solidFill>
                  <a:srgbClr val="0070C0"/>
                </a:solidFill>
              </a:rPr>
              <a:t>OpenGL </a:t>
            </a:r>
            <a:r>
              <a:rPr lang="en-US" altLang="en-US" b="1" dirty="0" smtClean="0">
                <a:solidFill>
                  <a:srgbClr val="0070C0"/>
                </a:solidFill>
              </a:rPr>
              <a:t>Primitives Types</a:t>
            </a:r>
            <a:endParaRPr lang="en-US" altLang="en-US" b="1" dirty="0">
              <a:solidFill>
                <a:srgbClr val="0070C0"/>
              </a:solidFill>
            </a:endParaRPr>
          </a:p>
        </p:txBody>
      </p:sp>
      <p:grpSp>
        <p:nvGrpSpPr>
          <p:cNvPr id="2" name="Group 5"/>
          <p:cNvGrpSpPr>
            <a:grpSpLocks/>
          </p:cNvGrpSpPr>
          <p:nvPr/>
        </p:nvGrpSpPr>
        <p:grpSpPr bwMode="auto">
          <a:xfrm>
            <a:off x="9811850" y="4276296"/>
            <a:ext cx="1068387" cy="1354137"/>
            <a:chOff x="4717" y="2946"/>
            <a:chExt cx="673" cy="913"/>
          </a:xfrm>
        </p:grpSpPr>
        <p:sp>
          <p:nvSpPr>
            <p:cNvPr id="7" name="Freeform 6"/>
            <p:cNvSpPr>
              <a:spLocks/>
            </p:cNvSpPr>
            <p:nvPr/>
          </p:nvSpPr>
          <p:spPr bwMode="auto">
            <a:xfrm>
              <a:off x="4717" y="2946"/>
              <a:ext cx="673" cy="337"/>
            </a:xfrm>
            <a:custGeom>
              <a:avLst/>
              <a:gdLst>
                <a:gd name="T0" fmla="*/ 144 w 673"/>
                <a:gd name="T1" fmla="*/ 336 h 337"/>
                <a:gd name="T2" fmla="*/ 0 w 673"/>
                <a:gd name="T3" fmla="*/ 48 h 337"/>
                <a:gd name="T4" fmla="*/ 672 w 673"/>
                <a:gd name="T5" fmla="*/ 0 h 337"/>
                <a:gd name="T6" fmla="*/ 528 w 673"/>
                <a:gd name="T7" fmla="*/ 288 h 337"/>
                <a:gd name="T8" fmla="*/ 144 w 673"/>
                <a:gd name="T9" fmla="*/ 336 h 3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3" h="337">
                  <a:moveTo>
                    <a:pt x="144" y="336"/>
                  </a:moveTo>
                  <a:lnTo>
                    <a:pt x="0" y="48"/>
                  </a:lnTo>
                  <a:lnTo>
                    <a:pt x="672" y="0"/>
                  </a:lnTo>
                  <a:lnTo>
                    <a:pt x="528" y="288"/>
                  </a:lnTo>
                  <a:lnTo>
                    <a:pt x="144" y="336"/>
                  </a:lnTo>
                </a:path>
              </a:pathLst>
            </a:custGeom>
            <a:gradFill rotWithShape="0">
              <a:gsLst>
                <a:gs pos="0">
                  <a:srgbClr val="B2B2B2"/>
                </a:gs>
                <a:gs pos="100000">
                  <a:srgbClr val="FFFFFF"/>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 name="Freeform 7"/>
            <p:cNvSpPr>
              <a:spLocks/>
            </p:cNvSpPr>
            <p:nvPr/>
          </p:nvSpPr>
          <p:spPr bwMode="auto">
            <a:xfrm>
              <a:off x="4813" y="3234"/>
              <a:ext cx="433" cy="337"/>
            </a:xfrm>
            <a:custGeom>
              <a:avLst/>
              <a:gdLst>
                <a:gd name="T0" fmla="*/ 432 w 433"/>
                <a:gd name="T1" fmla="*/ 0 h 337"/>
                <a:gd name="T2" fmla="*/ 48 w 433"/>
                <a:gd name="T3" fmla="*/ 48 h 337"/>
                <a:gd name="T4" fmla="*/ 0 w 433"/>
                <a:gd name="T5" fmla="*/ 288 h 337"/>
                <a:gd name="T6" fmla="*/ 384 w 433"/>
                <a:gd name="T7" fmla="*/ 336 h 337"/>
                <a:gd name="T8" fmla="*/ 432 w 433"/>
                <a:gd name="T9" fmla="*/ 0 h 3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3" h="337">
                  <a:moveTo>
                    <a:pt x="432" y="0"/>
                  </a:moveTo>
                  <a:lnTo>
                    <a:pt x="48" y="48"/>
                  </a:lnTo>
                  <a:lnTo>
                    <a:pt x="0" y="288"/>
                  </a:lnTo>
                  <a:lnTo>
                    <a:pt x="384" y="336"/>
                  </a:lnTo>
                  <a:lnTo>
                    <a:pt x="432" y="0"/>
                  </a:lnTo>
                </a:path>
              </a:pathLst>
            </a:custGeom>
            <a:gradFill rotWithShape="0">
              <a:gsLst>
                <a:gs pos="0">
                  <a:srgbClr val="B2B2B2"/>
                </a:gs>
                <a:gs pos="100000">
                  <a:srgbClr val="FFFFFF"/>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 name="Freeform 8"/>
            <p:cNvSpPr>
              <a:spLocks/>
            </p:cNvSpPr>
            <p:nvPr/>
          </p:nvSpPr>
          <p:spPr bwMode="auto">
            <a:xfrm>
              <a:off x="4813" y="3522"/>
              <a:ext cx="529" cy="337"/>
            </a:xfrm>
            <a:custGeom>
              <a:avLst/>
              <a:gdLst>
                <a:gd name="T0" fmla="*/ 384 w 529"/>
                <a:gd name="T1" fmla="*/ 48 h 337"/>
                <a:gd name="T2" fmla="*/ 0 w 529"/>
                <a:gd name="T3" fmla="*/ 0 h 337"/>
                <a:gd name="T4" fmla="*/ 192 w 529"/>
                <a:gd name="T5" fmla="*/ 336 h 337"/>
                <a:gd name="T6" fmla="*/ 528 w 529"/>
                <a:gd name="T7" fmla="*/ 240 h 337"/>
                <a:gd name="T8" fmla="*/ 384 w 529"/>
                <a:gd name="T9" fmla="*/ 48 h 3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9" h="337">
                  <a:moveTo>
                    <a:pt x="384" y="48"/>
                  </a:moveTo>
                  <a:lnTo>
                    <a:pt x="0" y="0"/>
                  </a:lnTo>
                  <a:lnTo>
                    <a:pt x="192" y="336"/>
                  </a:lnTo>
                  <a:lnTo>
                    <a:pt x="528" y="240"/>
                  </a:lnTo>
                  <a:lnTo>
                    <a:pt x="384" y="48"/>
                  </a:lnTo>
                </a:path>
              </a:pathLst>
            </a:custGeom>
            <a:gradFill rotWithShape="0">
              <a:gsLst>
                <a:gs pos="0">
                  <a:srgbClr val="B2B2B2"/>
                </a:gs>
                <a:gs pos="100000">
                  <a:srgbClr val="FFFFFF"/>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0" name="Rectangle 9"/>
          <p:cNvSpPr>
            <a:spLocks noChangeArrowheads="1"/>
          </p:cNvSpPr>
          <p:nvPr/>
        </p:nvSpPr>
        <p:spPr bwMode="auto">
          <a:xfrm>
            <a:off x="9372704" y="5711087"/>
            <a:ext cx="1968500" cy="374650"/>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GL_QUAD_STRIP</a:t>
            </a:r>
          </a:p>
        </p:txBody>
      </p:sp>
      <p:sp>
        <p:nvSpPr>
          <p:cNvPr id="11" name="Freeform 10"/>
          <p:cNvSpPr>
            <a:spLocks/>
          </p:cNvSpPr>
          <p:nvPr/>
        </p:nvSpPr>
        <p:spPr bwMode="auto">
          <a:xfrm>
            <a:off x="1184025" y="4424264"/>
            <a:ext cx="1079500" cy="966788"/>
          </a:xfrm>
          <a:custGeom>
            <a:avLst/>
            <a:gdLst>
              <a:gd name="T0" fmla="*/ 0 w 680"/>
              <a:gd name="T1" fmla="*/ 2147483647 h 652"/>
              <a:gd name="T2" fmla="*/ 2147483647 w 680"/>
              <a:gd name="T3" fmla="*/ 0 h 652"/>
              <a:gd name="T4" fmla="*/ 2147483647 w 680"/>
              <a:gd name="T5" fmla="*/ 2147483647 h 652"/>
              <a:gd name="T6" fmla="*/ 2147483647 w 680"/>
              <a:gd name="T7" fmla="*/ 2147483647 h 652"/>
              <a:gd name="T8" fmla="*/ 2147483647 w 680"/>
              <a:gd name="T9" fmla="*/ 2147483647 h 652"/>
              <a:gd name="T10" fmla="*/ 2147483647 w 680"/>
              <a:gd name="T11" fmla="*/ 2147483647 h 652"/>
              <a:gd name="T12" fmla="*/ 0 w 680"/>
              <a:gd name="T13" fmla="*/ 2147483647 h 6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0" h="652">
                <a:moveTo>
                  <a:pt x="0" y="208"/>
                </a:moveTo>
                <a:lnTo>
                  <a:pt x="386" y="0"/>
                </a:lnTo>
                <a:lnTo>
                  <a:pt x="679" y="243"/>
                </a:lnTo>
                <a:lnTo>
                  <a:pt x="586" y="529"/>
                </a:lnTo>
                <a:lnTo>
                  <a:pt x="250" y="651"/>
                </a:lnTo>
                <a:lnTo>
                  <a:pt x="7" y="479"/>
                </a:lnTo>
                <a:lnTo>
                  <a:pt x="0" y="208"/>
                </a:lnTo>
              </a:path>
            </a:pathLst>
          </a:custGeom>
          <a:solidFill>
            <a:srgbClr val="FF3399"/>
          </a:solid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 name="Rectangle 11"/>
          <p:cNvSpPr>
            <a:spLocks noChangeArrowheads="1"/>
          </p:cNvSpPr>
          <p:nvPr/>
        </p:nvSpPr>
        <p:spPr bwMode="auto">
          <a:xfrm>
            <a:off x="813520" y="5752576"/>
            <a:ext cx="1558925" cy="376237"/>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GL_POLYGON</a:t>
            </a:r>
          </a:p>
        </p:txBody>
      </p:sp>
      <p:sp>
        <p:nvSpPr>
          <p:cNvPr id="13" name="Rectangle 13"/>
          <p:cNvSpPr>
            <a:spLocks noChangeArrowheads="1"/>
          </p:cNvSpPr>
          <p:nvPr/>
        </p:nvSpPr>
        <p:spPr bwMode="auto">
          <a:xfrm>
            <a:off x="2564628" y="5725873"/>
            <a:ext cx="2514600" cy="37623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GL_TRIANGLE_STRIP</a:t>
            </a:r>
          </a:p>
        </p:txBody>
      </p:sp>
      <p:grpSp>
        <p:nvGrpSpPr>
          <p:cNvPr id="3" name="Group 14"/>
          <p:cNvGrpSpPr>
            <a:grpSpLocks/>
          </p:cNvGrpSpPr>
          <p:nvPr/>
        </p:nvGrpSpPr>
        <p:grpSpPr bwMode="auto">
          <a:xfrm>
            <a:off x="3227634" y="4129842"/>
            <a:ext cx="1068388" cy="1354138"/>
            <a:chOff x="858" y="2910"/>
            <a:chExt cx="673" cy="913"/>
          </a:xfrm>
        </p:grpSpPr>
        <p:sp>
          <p:nvSpPr>
            <p:cNvPr id="15" name="Freeform 15"/>
            <p:cNvSpPr>
              <a:spLocks/>
            </p:cNvSpPr>
            <p:nvPr/>
          </p:nvSpPr>
          <p:spPr bwMode="auto">
            <a:xfrm>
              <a:off x="858" y="2910"/>
              <a:ext cx="673" cy="337"/>
            </a:xfrm>
            <a:custGeom>
              <a:avLst/>
              <a:gdLst>
                <a:gd name="T0" fmla="*/ 0 w 673"/>
                <a:gd name="T1" fmla="*/ 48 h 337"/>
                <a:gd name="T2" fmla="*/ 672 w 673"/>
                <a:gd name="T3" fmla="*/ 0 h 337"/>
                <a:gd name="T4" fmla="*/ 144 w 673"/>
                <a:gd name="T5" fmla="*/ 336 h 337"/>
                <a:gd name="T6" fmla="*/ 0 w 673"/>
                <a:gd name="T7" fmla="*/ 48 h 3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3" h="337">
                  <a:moveTo>
                    <a:pt x="0" y="48"/>
                  </a:moveTo>
                  <a:lnTo>
                    <a:pt x="672" y="0"/>
                  </a:lnTo>
                  <a:lnTo>
                    <a:pt x="144" y="336"/>
                  </a:lnTo>
                  <a:lnTo>
                    <a:pt x="0" y="48"/>
                  </a:lnTo>
                </a:path>
              </a:pathLst>
            </a:custGeom>
            <a:gradFill rotWithShape="0">
              <a:gsLst>
                <a:gs pos="0">
                  <a:srgbClr val="5F5F5F"/>
                </a:gs>
                <a:gs pos="100000">
                  <a:schemeClr val="bg1"/>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 name="Freeform 16"/>
            <p:cNvSpPr>
              <a:spLocks/>
            </p:cNvSpPr>
            <p:nvPr/>
          </p:nvSpPr>
          <p:spPr bwMode="auto">
            <a:xfrm>
              <a:off x="1002" y="2910"/>
              <a:ext cx="529" cy="337"/>
            </a:xfrm>
            <a:custGeom>
              <a:avLst/>
              <a:gdLst>
                <a:gd name="T0" fmla="*/ 0 w 529"/>
                <a:gd name="T1" fmla="*/ 336 h 337"/>
                <a:gd name="T2" fmla="*/ 528 w 529"/>
                <a:gd name="T3" fmla="*/ 0 h 337"/>
                <a:gd name="T4" fmla="*/ 384 w 529"/>
                <a:gd name="T5" fmla="*/ 288 h 337"/>
                <a:gd name="T6" fmla="*/ 0 w 529"/>
                <a:gd name="T7" fmla="*/ 336 h 3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9" h="337">
                  <a:moveTo>
                    <a:pt x="0" y="336"/>
                  </a:moveTo>
                  <a:lnTo>
                    <a:pt x="528" y="0"/>
                  </a:lnTo>
                  <a:lnTo>
                    <a:pt x="384" y="288"/>
                  </a:lnTo>
                  <a:lnTo>
                    <a:pt x="0" y="336"/>
                  </a:lnTo>
                </a:path>
              </a:pathLst>
            </a:custGeom>
            <a:gradFill rotWithShape="0">
              <a:gsLst>
                <a:gs pos="0">
                  <a:srgbClr val="5F5F5F"/>
                </a:gs>
                <a:gs pos="100000">
                  <a:schemeClr val="bg1"/>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 name="Freeform 17"/>
            <p:cNvSpPr>
              <a:spLocks/>
            </p:cNvSpPr>
            <p:nvPr/>
          </p:nvSpPr>
          <p:spPr bwMode="auto">
            <a:xfrm>
              <a:off x="954" y="3198"/>
              <a:ext cx="433" cy="289"/>
            </a:xfrm>
            <a:custGeom>
              <a:avLst/>
              <a:gdLst>
                <a:gd name="T0" fmla="*/ 432 w 433"/>
                <a:gd name="T1" fmla="*/ 0 h 289"/>
                <a:gd name="T2" fmla="*/ 48 w 433"/>
                <a:gd name="T3" fmla="*/ 48 h 289"/>
                <a:gd name="T4" fmla="*/ 0 w 433"/>
                <a:gd name="T5" fmla="*/ 288 h 289"/>
                <a:gd name="T6" fmla="*/ 432 w 433"/>
                <a:gd name="T7" fmla="*/ 0 h 2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3" h="289">
                  <a:moveTo>
                    <a:pt x="432" y="0"/>
                  </a:moveTo>
                  <a:lnTo>
                    <a:pt x="48" y="48"/>
                  </a:lnTo>
                  <a:lnTo>
                    <a:pt x="0" y="288"/>
                  </a:lnTo>
                  <a:lnTo>
                    <a:pt x="432" y="0"/>
                  </a:lnTo>
                </a:path>
              </a:pathLst>
            </a:custGeom>
            <a:gradFill rotWithShape="0">
              <a:gsLst>
                <a:gs pos="0">
                  <a:srgbClr val="5F5F5F"/>
                </a:gs>
                <a:gs pos="100000">
                  <a:srgbClr val="AFAFAF"/>
                </a:gs>
              </a:gsLst>
              <a:lin ang="27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 name="Freeform 18"/>
            <p:cNvSpPr>
              <a:spLocks/>
            </p:cNvSpPr>
            <p:nvPr/>
          </p:nvSpPr>
          <p:spPr bwMode="auto">
            <a:xfrm>
              <a:off x="954" y="3198"/>
              <a:ext cx="433" cy="337"/>
            </a:xfrm>
            <a:custGeom>
              <a:avLst/>
              <a:gdLst>
                <a:gd name="T0" fmla="*/ 432 w 433"/>
                <a:gd name="T1" fmla="*/ 0 h 337"/>
                <a:gd name="T2" fmla="*/ 384 w 433"/>
                <a:gd name="T3" fmla="*/ 336 h 337"/>
                <a:gd name="T4" fmla="*/ 0 w 433"/>
                <a:gd name="T5" fmla="*/ 288 h 337"/>
                <a:gd name="T6" fmla="*/ 432 w 433"/>
                <a:gd name="T7" fmla="*/ 0 h 337"/>
              </a:gdLst>
              <a:ahLst/>
              <a:cxnLst>
                <a:cxn ang="0">
                  <a:pos x="T0" y="T1"/>
                </a:cxn>
                <a:cxn ang="0">
                  <a:pos x="T2" y="T3"/>
                </a:cxn>
                <a:cxn ang="0">
                  <a:pos x="T4" y="T5"/>
                </a:cxn>
                <a:cxn ang="0">
                  <a:pos x="T6" y="T7"/>
                </a:cxn>
              </a:cxnLst>
              <a:rect l="0" t="0" r="r" b="b"/>
              <a:pathLst>
                <a:path w="433" h="337">
                  <a:moveTo>
                    <a:pt x="432" y="0"/>
                  </a:moveTo>
                  <a:lnTo>
                    <a:pt x="384" y="336"/>
                  </a:lnTo>
                  <a:lnTo>
                    <a:pt x="0" y="288"/>
                  </a:lnTo>
                  <a:lnTo>
                    <a:pt x="432" y="0"/>
                  </a:lnTo>
                </a:path>
              </a:pathLst>
            </a:custGeom>
            <a:gradFill rotWithShape="0">
              <a:gsLst>
                <a:gs pos="0">
                  <a:schemeClr val="tx1"/>
                </a:gs>
                <a:gs pos="100000">
                  <a:schemeClr val="tx1">
                    <a:gamma/>
                    <a:tint val="30196"/>
                    <a:invGamma/>
                  </a:schemeClr>
                </a:gs>
              </a:gsLst>
              <a:lin ang="27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sp>
          <p:nvSpPr>
            <p:cNvPr id="19" name="Freeform 19"/>
            <p:cNvSpPr>
              <a:spLocks/>
            </p:cNvSpPr>
            <p:nvPr/>
          </p:nvSpPr>
          <p:spPr bwMode="auto">
            <a:xfrm>
              <a:off x="954" y="3486"/>
              <a:ext cx="385" cy="337"/>
            </a:xfrm>
            <a:custGeom>
              <a:avLst/>
              <a:gdLst>
                <a:gd name="T0" fmla="*/ 0 w 385"/>
                <a:gd name="T1" fmla="*/ 0 h 337"/>
                <a:gd name="T2" fmla="*/ 192 w 385"/>
                <a:gd name="T3" fmla="*/ 336 h 337"/>
                <a:gd name="T4" fmla="*/ 384 w 385"/>
                <a:gd name="T5" fmla="*/ 48 h 337"/>
                <a:gd name="T6" fmla="*/ 0 w 385"/>
                <a:gd name="T7" fmla="*/ 0 h 3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5" h="337">
                  <a:moveTo>
                    <a:pt x="0" y="0"/>
                  </a:moveTo>
                  <a:lnTo>
                    <a:pt x="192" y="336"/>
                  </a:lnTo>
                  <a:lnTo>
                    <a:pt x="384" y="48"/>
                  </a:lnTo>
                  <a:lnTo>
                    <a:pt x="0" y="0"/>
                  </a:lnTo>
                </a:path>
              </a:pathLst>
            </a:custGeom>
            <a:gradFill rotWithShape="0">
              <a:gsLst>
                <a:gs pos="0">
                  <a:schemeClr val="tx1"/>
                </a:gs>
                <a:gs pos="100000">
                  <a:schemeClr val="bg1"/>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 name="Freeform 20"/>
            <p:cNvSpPr>
              <a:spLocks/>
            </p:cNvSpPr>
            <p:nvPr/>
          </p:nvSpPr>
          <p:spPr bwMode="auto">
            <a:xfrm>
              <a:off x="1146" y="3534"/>
              <a:ext cx="337" cy="289"/>
            </a:xfrm>
            <a:custGeom>
              <a:avLst/>
              <a:gdLst>
                <a:gd name="T0" fmla="*/ 192 w 337"/>
                <a:gd name="T1" fmla="*/ 0 h 289"/>
                <a:gd name="T2" fmla="*/ 336 w 337"/>
                <a:gd name="T3" fmla="*/ 192 h 289"/>
                <a:gd name="T4" fmla="*/ 0 w 337"/>
                <a:gd name="T5" fmla="*/ 288 h 289"/>
                <a:gd name="T6" fmla="*/ 192 w 337"/>
                <a:gd name="T7" fmla="*/ 0 h 2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7" h="289">
                  <a:moveTo>
                    <a:pt x="192" y="0"/>
                  </a:moveTo>
                  <a:lnTo>
                    <a:pt x="336" y="192"/>
                  </a:lnTo>
                  <a:lnTo>
                    <a:pt x="0" y="288"/>
                  </a:lnTo>
                  <a:lnTo>
                    <a:pt x="192" y="0"/>
                  </a:lnTo>
                </a:path>
              </a:pathLst>
            </a:custGeom>
            <a:gradFill rotWithShape="0">
              <a:gsLst>
                <a:gs pos="0">
                  <a:srgbClr val="5F5F5F"/>
                </a:gs>
                <a:gs pos="100000">
                  <a:srgbClr val="AFAFAF"/>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4" name="Group 22"/>
          <p:cNvGrpSpPr>
            <a:grpSpLocks/>
          </p:cNvGrpSpPr>
          <p:nvPr/>
        </p:nvGrpSpPr>
        <p:grpSpPr bwMode="auto">
          <a:xfrm>
            <a:off x="7329307" y="4326341"/>
            <a:ext cx="1377965" cy="986854"/>
            <a:chOff x="2679" y="3379"/>
            <a:chExt cx="769" cy="385"/>
          </a:xfrm>
        </p:grpSpPr>
        <p:sp>
          <p:nvSpPr>
            <p:cNvPr id="22" name="Freeform 23"/>
            <p:cNvSpPr>
              <a:spLocks/>
            </p:cNvSpPr>
            <p:nvPr/>
          </p:nvSpPr>
          <p:spPr bwMode="auto">
            <a:xfrm>
              <a:off x="2679" y="3379"/>
              <a:ext cx="433" cy="289"/>
            </a:xfrm>
            <a:custGeom>
              <a:avLst/>
              <a:gdLst>
                <a:gd name="T0" fmla="*/ 432 w 433"/>
                <a:gd name="T1" fmla="*/ 0 h 289"/>
                <a:gd name="T2" fmla="*/ 48 w 433"/>
                <a:gd name="T3" fmla="*/ 48 h 289"/>
                <a:gd name="T4" fmla="*/ 0 w 433"/>
                <a:gd name="T5" fmla="*/ 288 h 289"/>
                <a:gd name="T6" fmla="*/ 432 w 433"/>
                <a:gd name="T7" fmla="*/ 0 h 289"/>
              </a:gdLst>
              <a:ahLst/>
              <a:cxnLst>
                <a:cxn ang="0">
                  <a:pos x="T0" y="T1"/>
                </a:cxn>
                <a:cxn ang="0">
                  <a:pos x="T2" y="T3"/>
                </a:cxn>
                <a:cxn ang="0">
                  <a:pos x="T4" y="T5"/>
                </a:cxn>
                <a:cxn ang="0">
                  <a:pos x="T6" y="T7"/>
                </a:cxn>
              </a:cxnLst>
              <a:rect l="0" t="0" r="r" b="b"/>
              <a:pathLst>
                <a:path w="433" h="289">
                  <a:moveTo>
                    <a:pt x="432" y="0"/>
                  </a:moveTo>
                  <a:lnTo>
                    <a:pt x="48" y="48"/>
                  </a:lnTo>
                  <a:lnTo>
                    <a:pt x="0" y="288"/>
                  </a:lnTo>
                  <a:lnTo>
                    <a:pt x="432" y="0"/>
                  </a:lnTo>
                </a:path>
              </a:pathLst>
            </a:custGeom>
            <a:gradFill rotWithShape="0">
              <a:gsLst>
                <a:gs pos="0">
                  <a:schemeClr val="accent1"/>
                </a:gs>
                <a:gs pos="100000">
                  <a:schemeClr val="accent1">
                    <a:gamma/>
                    <a:shade val="69804"/>
                    <a:invGamma/>
                  </a:schemeClr>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sp>
          <p:nvSpPr>
            <p:cNvPr id="23" name="Freeform 24"/>
            <p:cNvSpPr>
              <a:spLocks/>
            </p:cNvSpPr>
            <p:nvPr/>
          </p:nvSpPr>
          <p:spPr bwMode="auto">
            <a:xfrm>
              <a:off x="2679" y="3379"/>
              <a:ext cx="529" cy="289"/>
            </a:xfrm>
            <a:custGeom>
              <a:avLst/>
              <a:gdLst>
                <a:gd name="T0" fmla="*/ 0 w 529"/>
                <a:gd name="T1" fmla="*/ 288 h 289"/>
                <a:gd name="T2" fmla="*/ 528 w 529"/>
                <a:gd name="T3" fmla="*/ 144 h 289"/>
                <a:gd name="T4" fmla="*/ 432 w 529"/>
                <a:gd name="T5" fmla="*/ 0 h 289"/>
                <a:gd name="T6" fmla="*/ 0 w 529"/>
                <a:gd name="T7" fmla="*/ 288 h 289"/>
              </a:gdLst>
              <a:ahLst/>
              <a:cxnLst>
                <a:cxn ang="0">
                  <a:pos x="T0" y="T1"/>
                </a:cxn>
                <a:cxn ang="0">
                  <a:pos x="T2" y="T3"/>
                </a:cxn>
                <a:cxn ang="0">
                  <a:pos x="T4" y="T5"/>
                </a:cxn>
                <a:cxn ang="0">
                  <a:pos x="T6" y="T7"/>
                </a:cxn>
              </a:cxnLst>
              <a:rect l="0" t="0" r="r" b="b"/>
              <a:pathLst>
                <a:path w="529" h="289">
                  <a:moveTo>
                    <a:pt x="0" y="288"/>
                  </a:moveTo>
                  <a:lnTo>
                    <a:pt x="528" y="144"/>
                  </a:lnTo>
                  <a:lnTo>
                    <a:pt x="432" y="0"/>
                  </a:lnTo>
                  <a:lnTo>
                    <a:pt x="0" y="288"/>
                  </a:lnTo>
                </a:path>
              </a:pathLst>
            </a:custGeom>
            <a:gradFill rotWithShape="0">
              <a:gsLst>
                <a:gs pos="0">
                  <a:schemeClr val="accent1"/>
                </a:gs>
                <a:gs pos="100000">
                  <a:schemeClr val="accent1">
                    <a:gamma/>
                    <a:shade val="69804"/>
                    <a:invGamma/>
                  </a:schemeClr>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sp>
          <p:nvSpPr>
            <p:cNvPr id="24" name="Freeform 25"/>
            <p:cNvSpPr>
              <a:spLocks/>
            </p:cNvSpPr>
            <p:nvPr/>
          </p:nvSpPr>
          <p:spPr bwMode="auto">
            <a:xfrm>
              <a:off x="2679" y="3523"/>
              <a:ext cx="769" cy="142"/>
            </a:xfrm>
            <a:custGeom>
              <a:avLst/>
              <a:gdLst>
                <a:gd name="T0" fmla="*/ 0 w 769"/>
                <a:gd name="T1" fmla="*/ 144 h 145"/>
                <a:gd name="T2" fmla="*/ 528 w 769"/>
                <a:gd name="T3" fmla="*/ 0 h 145"/>
                <a:gd name="T4" fmla="*/ 768 w 769"/>
                <a:gd name="T5" fmla="*/ 48 h 145"/>
                <a:gd name="T6" fmla="*/ 0 w 769"/>
                <a:gd name="T7" fmla="*/ 144 h 145"/>
              </a:gdLst>
              <a:ahLst/>
              <a:cxnLst>
                <a:cxn ang="0">
                  <a:pos x="T0" y="T1"/>
                </a:cxn>
                <a:cxn ang="0">
                  <a:pos x="T2" y="T3"/>
                </a:cxn>
                <a:cxn ang="0">
                  <a:pos x="T4" y="T5"/>
                </a:cxn>
                <a:cxn ang="0">
                  <a:pos x="T6" y="T7"/>
                </a:cxn>
              </a:cxnLst>
              <a:rect l="0" t="0" r="r" b="b"/>
              <a:pathLst>
                <a:path w="769" h="145">
                  <a:moveTo>
                    <a:pt x="0" y="144"/>
                  </a:moveTo>
                  <a:lnTo>
                    <a:pt x="528" y="0"/>
                  </a:lnTo>
                  <a:lnTo>
                    <a:pt x="768" y="48"/>
                  </a:lnTo>
                  <a:lnTo>
                    <a:pt x="0" y="144"/>
                  </a:lnTo>
                </a:path>
              </a:pathLst>
            </a:custGeom>
            <a:gradFill rotWithShape="0">
              <a:gsLst>
                <a:gs pos="0">
                  <a:schemeClr val="accent1"/>
                </a:gs>
                <a:gs pos="100000">
                  <a:schemeClr val="accent1">
                    <a:gamma/>
                    <a:shade val="69804"/>
                    <a:invGamma/>
                  </a:schemeClr>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sp>
          <p:nvSpPr>
            <p:cNvPr id="25" name="Freeform 26"/>
            <p:cNvSpPr>
              <a:spLocks/>
            </p:cNvSpPr>
            <p:nvPr/>
          </p:nvSpPr>
          <p:spPr bwMode="auto">
            <a:xfrm>
              <a:off x="2679" y="3572"/>
              <a:ext cx="769" cy="195"/>
            </a:xfrm>
            <a:custGeom>
              <a:avLst/>
              <a:gdLst>
                <a:gd name="T0" fmla="*/ 0 w 769"/>
                <a:gd name="T1" fmla="*/ 96 h 193"/>
                <a:gd name="T2" fmla="*/ 768 w 769"/>
                <a:gd name="T3" fmla="*/ 0 h 193"/>
                <a:gd name="T4" fmla="*/ 576 w 769"/>
                <a:gd name="T5" fmla="*/ 192 h 193"/>
                <a:gd name="T6" fmla="*/ 0 w 769"/>
                <a:gd name="T7" fmla="*/ 96 h 193"/>
              </a:gdLst>
              <a:ahLst/>
              <a:cxnLst>
                <a:cxn ang="0">
                  <a:pos x="T0" y="T1"/>
                </a:cxn>
                <a:cxn ang="0">
                  <a:pos x="T2" y="T3"/>
                </a:cxn>
                <a:cxn ang="0">
                  <a:pos x="T4" y="T5"/>
                </a:cxn>
                <a:cxn ang="0">
                  <a:pos x="T6" y="T7"/>
                </a:cxn>
              </a:cxnLst>
              <a:rect l="0" t="0" r="r" b="b"/>
              <a:pathLst>
                <a:path w="769" h="193">
                  <a:moveTo>
                    <a:pt x="0" y="96"/>
                  </a:moveTo>
                  <a:lnTo>
                    <a:pt x="768" y="0"/>
                  </a:lnTo>
                  <a:lnTo>
                    <a:pt x="576" y="192"/>
                  </a:lnTo>
                  <a:lnTo>
                    <a:pt x="0" y="96"/>
                  </a:lnTo>
                </a:path>
              </a:pathLst>
            </a:custGeom>
            <a:gradFill rotWithShape="0">
              <a:gsLst>
                <a:gs pos="0">
                  <a:schemeClr val="accent1"/>
                </a:gs>
                <a:gs pos="100000">
                  <a:schemeClr val="accent1">
                    <a:gamma/>
                    <a:shade val="69804"/>
                    <a:invGamma/>
                  </a:schemeClr>
                </a:gs>
              </a:gsLst>
              <a:lin ang="18900000" scaled="1"/>
            </a:gra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grpSp>
      <p:sp>
        <p:nvSpPr>
          <p:cNvPr id="26" name="Rectangle 27"/>
          <p:cNvSpPr>
            <a:spLocks noChangeArrowheads="1"/>
          </p:cNvSpPr>
          <p:nvPr/>
        </p:nvSpPr>
        <p:spPr bwMode="auto">
          <a:xfrm>
            <a:off x="7004083" y="5700782"/>
            <a:ext cx="2241550" cy="376237"/>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GL_TRIANGLE_FAN</a:t>
            </a:r>
          </a:p>
        </p:txBody>
      </p:sp>
      <p:sp>
        <p:nvSpPr>
          <p:cNvPr id="27" name="Rectangle 29"/>
          <p:cNvSpPr>
            <a:spLocks noChangeArrowheads="1"/>
          </p:cNvSpPr>
          <p:nvPr/>
        </p:nvSpPr>
        <p:spPr bwMode="auto">
          <a:xfrm>
            <a:off x="1182153" y="2795419"/>
            <a:ext cx="1422400" cy="376237"/>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GL_POINTS</a:t>
            </a:r>
          </a:p>
        </p:txBody>
      </p:sp>
      <p:grpSp>
        <p:nvGrpSpPr>
          <p:cNvPr id="6" name="Group 30"/>
          <p:cNvGrpSpPr>
            <a:grpSpLocks/>
          </p:cNvGrpSpPr>
          <p:nvPr/>
        </p:nvGrpSpPr>
        <p:grpSpPr bwMode="auto">
          <a:xfrm>
            <a:off x="1542197" y="1856096"/>
            <a:ext cx="668740" cy="681555"/>
            <a:chOff x="740" y="2067"/>
            <a:chExt cx="180" cy="164"/>
          </a:xfrm>
        </p:grpSpPr>
        <p:sp>
          <p:nvSpPr>
            <p:cNvPr id="29" name="Rectangle 31"/>
            <p:cNvSpPr>
              <a:spLocks noChangeArrowheads="1"/>
            </p:cNvSpPr>
            <p:nvPr/>
          </p:nvSpPr>
          <p:spPr bwMode="auto">
            <a:xfrm>
              <a:off x="770" y="2067"/>
              <a:ext cx="21" cy="1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Courier New" panose="02070309020205020404" pitchFamily="49" charset="0"/>
                </a:defRPr>
              </a:lvl1pPr>
              <a:lvl2pPr marL="742950" indent="-285750">
                <a:defRPr sz="2400">
                  <a:solidFill>
                    <a:schemeClr val="tx1"/>
                  </a:solidFill>
                  <a:latin typeface="Courier New" panose="02070309020205020404" pitchFamily="49" charset="0"/>
                </a:defRPr>
              </a:lvl2pPr>
              <a:lvl3pPr marL="1143000" indent="-228600">
                <a:defRPr sz="2400">
                  <a:solidFill>
                    <a:schemeClr val="tx1"/>
                  </a:solidFill>
                  <a:latin typeface="Courier New" panose="02070309020205020404" pitchFamily="49" charset="0"/>
                </a:defRPr>
              </a:lvl3pPr>
              <a:lvl4pPr marL="1600200" indent="-228600">
                <a:defRPr sz="2400">
                  <a:solidFill>
                    <a:schemeClr val="tx1"/>
                  </a:solidFill>
                  <a:latin typeface="Courier New" panose="02070309020205020404" pitchFamily="49" charset="0"/>
                </a:defRPr>
              </a:lvl4pPr>
              <a:lvl5pPr marL="2057400" indent="-228600">
                <a:defRPr sz="2400">
                  <a:solidFill>
                    <a:schemeClr val="tx1"/>
                  </a:solidFill>
                  <a:latin typeface="Courier New" panose="02070309020205020404" pitchFamily="49" charset="0"/>
                </a:defRPr>
              </a:lvl5pPr>
              <a:lvl6pPr marL="2514600" indent="-228600" eaLnBrk="0" fontAlgn="base" hangingPunct="0">
                <a:spcBef>
                  <a:spcPct val="0"/>
                </a:spcBef>
                <a:spcAft>
                  <a:spcPct val="0"/>
                </a:spcAft>
                <a:defRPr sz="2400">
                  <a:solidFill>
                    <a:schemeClr val="tx1"/>
                  </a:solidFill>
                  <a:latin typeface="Courier New" panose="02070309020205020404" pitchFamily="49" charset="0"/>
                </a:defRPr>
              </a:lvl6pPr>
              <a:lvl7pPr marL="2971800" indent="-228600" eaLnBrk="0" fontAlgn="base" hangingPunct="0">
                <a:spcBef>
                  <a:spcPct val="0"/>
                </a:spcBef>
                <a:spcAft>
                  <a:spcPct val="0"/>
                </a:spcAft>
                <a:defRPr sz="2400">
                  <a:solidFill>
                    <a:schemeClr val="tx1"/>
                  </a:solidFill>
                  <a:latin typeface="Courier New" panose="02070309020205020404" pitchFamily="49" charset="0"/>
                </a:defRPr>
              </a:lvl7pPr>
              <a:lvl8pPr marL="3429000" indent="-228600" eaLnBrk="0" fontAlgn="base" hangingPunct="0">
                <a:spcBef>
                  <a:spcPct val="0"/>
                </a:spcBef>
                <a:spcAft>
                  <a:spcPct val="0"/>
                </a:spcAft>
                <a:defRPr sz="2400">
                  <a:solidFill>
                    <a:schemeClr val="tx1"/>
                  </a:solidFill>
                  <a:latin typeface="Courier New" panose="02070309020205020404" pitchFamily="49" charset="0"/>
                </a:defRPr>
              </a:lvl8pPr>
              <a:lvl9pPr marL="3886200" indent="-228600" eaLnBrk="0" fontAlgn="base" hangingPunct="0">
                <a:spcBef>
                  <a:spcPct val="0"/>
                </a:spcBef>
                <a:spcAft>
                  <a:spcPct val="0"/>
                </a:spcAft>
                <a:defRPr sz="2400">
                  <a:solidFill>
                    <a:schemeClr val="tx1"/>
                  </a:solidFill>
                  <a:latin typeface="Courier New" panose="02070309020205020404" pitchFamily="49" charset="0"/>
                </a:defRPr>
              </a:lvl9pPr>
            </a:lstStyle>
            <a:p>
              <a:endParaRPr lang="en-US" altLang="en-US"/>
            </a:p>
          </p:txBody>
        </p:sp>
        <p:sp>
          <p:nvSpPr>
            <p:cNvPr id="30" name="Rectangle 32"/>
            <p:cNvSpPr>
              <a:spLocks noChangeArrowheads="1"/>
            </p:cNvSpPr>
            <p:nvPr/>
          </p:nvSpPr>
          <p:spPr bwMode="auto">
            <a:xfrm>
              <a:off x="861" y="2094"/>
              <a:ext cx="21" cy="1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Courier New" panose="02070309020205020404" pitchFamily="49" charset="0"/>
                </a:defRPr>
              </a:lvl1pPr>
              <a:lvl2pPr marL="742950" indent="-285750">
                <a:defRPr sz="2400">
                  <a:solidFill>
                    <a:schemeClr val="tx1"/>
                  </a:solidFill>
                  <a:latin typeface="Courier New" panose="02070309020205020404" pitchFamily="49" charset="0"/>
                </a:defRPr>
              </a:lvl2pPr>
              <a:lvl3pPr marL="1143000" indent="-228600">
                <a:defRPr sz="2400">
                  <a:solidFill>
                    <a:schemeClr val="tx1"/>
                  </a:solidFill>
                  <a:latin typeface="Courier New" panose="02070309020205020404" pitchFamily="49" charset="0"/>
                </a:defRPr>
              </a:lvl3pPr>
              <a:lvl4pPr marL="1600200" indent="-228600">
                <a:defRPr sz="2400">
                  <a:solidFill>
                    <a:schemeClr val="tx1"/>
                  </a:solidFill>
                  <a:latin typeface="Courier New" panose="02070309020205020404" pitchFamily="49" charset="0"/>
                </a:defRPr>
              </a:lvl4pPr>
              <a:lvl5pPr marL="2057400" indent="-228600">
                <a:defRPr sz="2400">
                  <a:solidFill>
                    <a:schemeClr val="tx1"/>
                  </a:solidFill>
                  <a:latin typeface="Courier New" panose="02070309020205020404" pitchFamily="49" charset="0"/>
                </a:defRPr>
              </a:lvl5pPr>
              <a:lvl6pPr marL="2514600" indent="-228600" eaLnBrk="0" fontAlgn="base" hangingPunct="0">
                <a:spcBef>
                  <a:spcPct val="0"/>
                </a:spcBef>
                <a:spcAft>
                  <a:spcPct val="0"/>
                </a:spcAft>
                <a:defRPr sz="2400">
                  <a:solidFill>
                    <a:schemeClr val="tx1"/>
                  </a:solidFill>
                  <a:latin typeface="Courier New" panose="02070309020205020404" pitchFamily="49" charset="0"/>
                </a:defRPr>
              </a:lvl6pPr>
              <a:lvl7pPr marL="2971800" indent="-228600" eaLnBrk="0" fontAlgn="base" hangingPunct="0">
                <a:spcBef>
                  <a:spcPct val="0"/>
                </a:spcBef>
                <a:spcAft>
                  <a:spcPct val="0"/>
                </a:spcAft>
                <a:defRPr sz="2400">
                  <a:solidFill>
                    <a:schemeClr val="tx1"/>
                  </a:solidFill>
                  <a:latin typeface="Courier New" panose="02070309020205020404" pitchFamily="49" charset="0"/>
                </a:defRPr>
              </a:lvl7pPr>
              <a:lvl8pPr marL="3429000" indent="-228600" eaLnBrk="0" fontAlgn="base" hangingPunct="0">
                <a:spcBef>
                  <a:spcPct val="0"/>
                </a:spcBef>
                <a:spcAft>
                  <a:spcPct val="0"/>
                </a:spcAft>
                <a:defRPr sz="2400">
                  <a:solidFill>
                    <a:schemeClr val="tx1"/>
                  </a:solidFill>
                  <a:latin typeface="Courier New" panose="02070309020205020404" pitchFamily="49" charset="0"/>
                </a:defRPr>
              </a:lvl8pPr>
              <a:lvl9pPr marL="3886200" indent="-228600" eaLnBrk="0" fontAlgn="base" hangingPunct="0">
                <a:spcBef>
                  <a:spcPct val="0"/>
                </a:spcBef>
                <a:spcAft>
                  <a:spcPct val="0"/>
                </a:spcAft>
                <a:defRPr sz="2400">
                  <a:solidFill>
                    <a:schemeClr val="tx1"/>
                  </a:solidFill>
                  <a:latin typeface="Courier New" panose="02070309020205020404" pitchFamily="49" charset="0"/>
                </a:defRPr>
              </a:lvl9pPr>
            </a:lstStyle>
            <a:p>
              <a:endParaRPr lang="en-US" altLang="en-US"/>
            </a:p>
          </p:txBody>
        </p:sp>
        <p:sp>
          <p:nvSpPr>
            <p:cNvPr id="31" name="Rectangle 33"/>
            <p:cNvSpPr>
              <a:spLocks noChangeArrowheads="1"/>
            </p:cNvSpPr>
            <p:nvPr/>
          </p:nvSpPr>
          <p:spPr bwMode="auto">
            <a:xfrm>
              <a:off x="740" y="2172"/>
              <a:ext cx="21" cy="1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Courier New" panose="02070309020205020404" pitchFamily="49" charset="0"/>
                </a:defRPr>
              </a:lvl1pPr>
              <a:lvl2pPr marL="742950" indent="-285750">
                <a:defRPr sz="2400">
                  <a:solidFill>
                    <a:schemeClr val="tx1"/>
                  </a:solidFill>
                  <a:latin typeface="Courier New" panose="02070309020205020404" pitchFamily="49" charset="0"/>
                </a:defRPr>
              </a:lvl2pPr>
              <a:lvl3pPr marL="1143000" indent="-228600">
                <a:defRPr sz="2400">
                  <a:solidFill>
                    <a:schemeClr val="tx1"/>
                  </a:solidFill>
                  <a:latin typeface="Courier New" panose="02070309020205020404" pitchFamily="49" charset="0"/>
                </a:defRPr>
              </a:lvl3pPr>
              <a:lvl4pPr marL="1600200" indent="-228600">
                <a:defRPr sz="2400">
                  <a:solidFill>
                    <a:schemeClr val="tx1"/>
                  </a:solidFill>
                  <a:latin typeface="Courier New" panose="02070309020205020404" pitchFamily="49" charset="0"/>
                </a:defRPr>
              </a:lvl4pPr>
              <a:lvl5pPr marL="2057400" indent="-228600">
                <a:defRPr sz="2400">
                  <a:solidFill>
                    <a:schemeClr val="tx1"/>
                  </a:solidFill>
                  <a:latin typeface="Courier New" panose="02070309020205020404" pitchFamily="49" charset="0"/>
                </a:defRPr>
              </a:lvl5pPr>
              <a:lvl6pPr marL="2514600" indent="-228600" eaLnBrk="0" fontAlgn="base" hangingPunct="0">
                <a:spcBef>
                  <a:spcPct val="0"/>
                </a:spcBef>
                <a:spcAft>
                  <a:spcPct val="0"/>
                </a:spcAft>
                <a:defRPr sz="2400">
                  <a:solidFill>
                    <a:schemeClr val="tx1"/>
                  </a:solidFill>
                  <a:latin typeface="Courier New" panose="02070309020205020404" pitchFamily="49" charset="0"/>
                </a:defRPr>
              </a:lvl6pPr>
              <a:lvl7pPr marL="2971800" indent="-228600" eaLnBrk="0" fontAlgn="base" hangingPunct="0">
                <a:spcBef>
                  <a:spcPct val="0"/>
                </a:spcBef>
                <a:spcAft>
                  <a:spcPct val="0"/>
                </a:spcAft>
                <a:defRPr sz="2400">
                  <a:solidFill>
                    <a:schemeClr val="tx1"/>
                  </a:solidFill>
                  <a:latin typeface="Courier New" panose="02070309020205020404" pitchFamily="49" charset="0"/>
                </a:defRPr>
              </a:lvl7pPr>
              <a:lvl8pPr marL="3429000" indent="-228600" eaLnBrk="0" fontAlgn="base" hangingPunct="0">
                <a:spcBef>
                  <a:spcPct val="0"/>
                </a:spcBef>
                <a:spcAft>
                  <a:spcPct val="0"/>
                </a:spcAft>
                <a:defRPr sz="2400">
                  <a:solidFill>
                    <a:schemeClr val="tx1"/>
                  </a:solidFill>
                  <a:latin typeface="Courier New" panose="02070309020205020404" pitchFamily="49" charset="0"/>
                </a:defRPr>
              </a:lvl8pPr>
              <a:lvl9pPr marL="3886200" indent="-228600" eaLnBrk="0" fontAlgn="base" hangingPunct="0">
                <a:spcBef>
                  <a:spcPct val="0"/>
                </a:spcBef>
                <a:spcAft>
                  <a:spcPct val="0"/>
                </a:spcAft>
                <a:defRPr sz="2400">
                  <a:solidFill>
                    <a:schemeClr val="tx1"/>
                  </a:solidFill>
                  <a:latin typeface="Courier New" panose="02070309020205020404" pitchFamily="49" charset="0"/>
                </a:defRPr>
              </a:lvl9pPr>
            </a:lstStyle>
            <a:p>
              <a:endParaRPr lang="en-US" altLang="en-US"/>
            </a:p>
          </p:txBody>
        </p:sp>
        <p:sp>
          <p:nvSpPr>
            <p:cNvPr id="32" name="Rectangle 34"/>
            <p:cNvSpPr>
              <a:spLocks noChangeArrowheads="1"/>
            </p:cNvSpPr>
            <p:nvPr/>
          </p:nvSpPr>
          <p:spPr bwMode="auto">
            <a:xfrm>
              <a:off x="899" y="2212"/>
              <a:ext cx="21" cy="19"/>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Courier New" panose="02070309020205020404" pitchFamily="49" charset="0"/>
                </a:defRPr>
              </a:lvl1pPr>
              <a:lvl2pPr marL="742950" indent="-285750">
                <a:defRPr sz="2400">
                  <a:solidFill>
                    <a:schemeClr val="tx1"/>
                  </a:solidFill>
                  <a:latin typeface="Courier New" panose="02070309020205020404" pitchFamily="49" charset="0"/>
                </a:defRPr>
              </a:lvl2pPr>
              <a:lvl3pPr marL="1143000" indent="-228600">
                <a:defRPr sz="2400">
                  <a:solidFill>
                    <a:schemeClr val="tx1"/>
                  </a:solidFill>
                  <a:latin typeface="Courier New" panose="02070309020205020404" pitchFamily="49" charset="0"/>
                </a:defRPr>
              </a:lvl3pPr>
              <a:lvl4pPr marL="1600200" indent="-228600">
                <a:defRPr sz="2400">
                  <a:solidFill>
                    <a:schemeClr val="tx1"/>
                  </a:solidFill>
                  <a:latin typeface="Courier New" panose="02070309020205020404" pitchFamily="49" charset="0"/>
                </a:defRPr>
              </a:lvl4pPr>
              <a:lvl5pPr marL="2057400" indent="-228600">
                <a:defRPr sz="2400">
                  <a:solidFill>
                    <a:schemeClr val="tx1"/>
                  </a:solidFill>
                  <a:latin typeface="Courier New" panose="02070309020205020404" pitchFamily="49" charset="0"/>
                </a:defRPr>
              </a:lvl5pPr>
              <a:lvl6pPr marL="2514600" indent="-228600" eaLnBrk="0" fontAlgn="base" hangingPunct="0">
                <a:spcBef>
                  <a:spcPct val="0"/>
                </a:spcBef>
                <a:spcAft>
                  <a:spcPct val="0"/>
                </a:spcAft>
                <a:defRPr sz="2400">
                  <a:solidFill>
                    <a:schemeClr val="tx1"/>
                  </a:solidFill>
                  <a:latin typeface="Courier New" panose="02070309020205020404" pitchFamily="49" charset="0"/>
                </a:defRPr>
              </a:lvl6pPr>
              <a:lvl7pPr marL="2971800" indent="-228600" eaLnBrk="0" fontAlgn="base" hangingPunct="0">
                <a:spcBef>
                  <a:spcPct val="0"/>
                </a:spcBef>
                <a:spcAft>
                  <a:spcPct val="0"/>
                </a:spcAft>
                <a:defRPr sz="2400">
                  <a:solidFill>
                    <a:schemeClr val="tx1"/>
                  </a:solidFill>
                  <a:latin typeface="Courier New" panose="02070309020205020404" pitchFamily="49" charset="0"/>
                </a:defRPr>
              </a:lvl7pPr>
              <a:lvl8pPr marL="3429000" indent="-228600" eaLnBrk="0" fontAlgn="base" hangingPunct="0">
                <a:spcBef>
                  <a:spcPct val="0"/>
                </a:spcBef>
                <a:spcAft>
                  <a:spcPct val="0"/>
                </a:spcAft>
                <a:defRPr sz="2400">
                  <a:solidFill>
                    <a:schemeClr val="tx1"/>
                  </a:solidFill>
                  <a:latin typeface="Courier New" panose="02070309020205020404" pitchFamily="49" charset="0"/>
                </a:defRPr>
              </a:lvl8pPr>
              <a:lvl9pPr marL="3886200" indent="-228600" eaLnBrk="0" fontAlgn="base" hangingPunct="0">
                <a:spcBef>
                  <a:spcPct val="0"/>
                </a:spcBef>
                <a:spcAft>
                  <a:spcPct val="0"/>
                </a:spcAft>
                <a:defRPr sz="2400">
                  <a:solidFill>
                    <a:schemeClr val="tx1"/>
                  </a:solidFill>
                  <a:latin typeface="Courier New" panose="02070309020205020404" pitchFamily="49" charset="0"/>
                </a:defRPr>
              </a:lvl9pPr>
            </a:lstStyle>
            <a:p>
              <a:endParaRPr lang="en-US" altLang="en-US"/>
            </a:p>
          </p:txBody>
        </p:sp>
      </p:grpSp>
      <p:grpSp>
        <p:nvGrpSpPr>
          <p:cNvPr id="14" name="Group 36"/>
          <p:cNvGrpSpPr>
            <a:grpSpLocks/>
          </p:cNvGrpSpPr>
          <p:nvPr/>
        </p:nvGrpSpPr>
        <p:grpSpPr bwMode="auto">
          <a:xfrm>
            <a:off x="3845290" y="1910688"/>
            <a:ext cx="838200" cy="794718"/>
            <a:chOff x="1434" y="1514"/>
            <a:chExt cx="528" cy="336"/>
          </a:xfrm>
        </p:grpSpPr>
        <p:sp>
          <p:nvSpPr>
            <p:cNvPr id="34" name="Line 37"/>
            <p:cNvSpPr>
              <a:spLocks noChangeShapeType="1"/>
            </p:cNvSpPr>
            <p:nvPr/>
          </p:nvSpPr>
          <p:spPr bwMode="auto">
            <a:xfrm flipV="1">
              <a:off x="1434" y="1514"/>
              <a:ext cx="328" cy="32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5" name="Line 38"/>
            <p:cNvSpPr>
              <a:spLocks noChangeShapeType="1"/>
            </p:cNvSpPr>
            <p:nvPr/>
          </p:nvSpPr>
          <p:spPr bwMode="auto">
            <a:xfrm>
              <a:off x="1762" y="1628"/>
              <a:ext cx="200" cy="22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6" name="Rectangle 39"/>
          <p:cNvSpPr>
            <a:spLocks noChangeArrowheads="1"/>
          </p:cNvSpPr>
          <p:nvPr/>
        </p:nvSpPr>
        <p:spPr bwMode="auto">
          <a:xfrm>
            <a:off x="3699193" y="2829846"/>
            <a:ext cx="1285875" cy="37623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GL_LINES</a:t>
            </a:r>
          </a:p>
        </p:txBody>
      </p:sp>
      <p:sp>
        <p:nvSpPr>
          <p:cNvPr id="37" name="Freeform 41"/>
          <p:cNvSpPr>
            <a:spLocks/>
          </p:cNvSpPr>
          <p:nvPr/>
        </p:nvSpPr>
        <p:spPr bwMode="auto">
          <a:xfrm>
            <a:off x="8940359" y="1730846"/>
            <a:ext cx="1055688" cy="1060450"/>
          </a:xfrm>
          <a:custGeom>
            <a:avLst/>
            <a:gdLst>
              <a:gd name="T0" fmla="*/ 2147483647 w 665"/>
              <a:gd name="T1" fmla="*/ 2147483647 h 715"/>
              <a:gd name="T2" fmla="*/ 2147483647 w 665"/>
              <a:gd name="T3" fmla="*/ 2147483647 h 715"/>
              <a:gd name="T4" fmla="*/ 2147483647 w 665"/>
              <a:gd name="T5" fmla="*/ 0 h 715"/>
              <a:gd name="T6" fmla="*/ 0 w 665"/>
              <a:gd name="T7" fmla="*/ 2147483647 h 715"/>
              <a:gd name="T8" fmla="*/ 2147483647 w 665"/>
              <a:gd name="T9" fmla="*/ 2147483647 h 715"/>
              <a:gd name="T10" fmla="*/ 2147483647 w 665"/>
              <a:gd name="T11" fmla="*/ 2147483647 h 715"/>
              <a:gd name="T12" fmla="*/ 2147483647 w 665"/>
              <a:gd name="T13" fmla="*/ 2147483647 h 7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5" h="715">
                <a:moveTo>
                  <a:pt x="336" y="307"/>
                </a:moveTo>
                <a:lnTo>
                  <a:pt x="243" y="50"/>
                </a:lnTo>
                <a:lnTo>
                  <a:pt x="586" y="0"/>
                </a:lnTo>
                <a:lnTo>
                  <a:pt x="0" y="264"/>
                </a:lnTo>
                <a:lnTo>
                  <a:pt x="429" y="714"/>
                </a:lnTo>
                <a:lnTo>
                  <a:pt x="664" y="278"/>
                </a:lnTo>
                <a:lnTo>
                  <a:pt x="336" y="307"/>
                </a:lnTo>
              </a:path>
            </a:pathLst>
          </a:custGeom>
          <a:noFill/>
          <a:ln w="12700" cap="rnd" cmpd="sng">
            <a:solidFill>
              <a:schemeClr val="tx1"/>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8" name="Rectangle 42"/>
          <p:cNvSpPr>
            <a:spLocks noChangeArrowheads="1"/>
          </p:cNvSpPr>
          <p:nvPr/>
        </p:nvSpPr>
        <p:spPr bwMode="auto">
          <a:xfrm>
            <a:off x="8692948" y="2897019"/>
            <a:ext cx="1831975" cy="376237"/>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GL_LINE_LOOP</a:t>
            </a:r>
          </a:p>
        </p:txBody>
      </p:sp>
      <p:sp>
        <p:nvSpPr>
          <p:cNvPr id="39" name="Freeform 44"/>
          <p:cNvSpPr>
            <a:spLocks/>
          </p:cNvSpPr>
          <p:nvPr/>
        </p:nvSpPr>
        <p:spPr bwMode="auto">
          <a:xfrm>
            <a:off x="6005332" y="1736628"/>
            <a:ext cx="1441450" cy="987425"/>
          </a:xfrm>
          <a:custGeom>
            <a:avLst/>
            <a:gdLst>
              <a:gd name="T0" fmla="*/ 2147483647 w 908"/>
              <a:gd name="T1" fmla="*/ 2147483647 h 665"/>
              <a:gd name="T2" fmla="*/ 2147483647 w 908"/>
              <a:gd name="T3" fmla="*/ 2147483647 h 665"/>
              <a:gd name="T4" fmla="*/ 0 w 908"/>
              <a:gd name="T5" fmla="*/ 2147483647 h 665"/>
              <a:gd name="T6" fmla="*/ 2147483647 w 908"/>
              <a:gd name="T7" fmla="*/ 2147483647 h 665"/>
              <a:gd name="T8" fmla="*/ 2147483647 w 908"/>
              <a:gd name="T9" fmla="*/ 0 h 665"/>
              <a:gd name="T10" fmla="*/ 2147483647 w 908"/>
              <a:gd name="T11" fmla="*/ 2147483647 h 665"/>
              <a:gd name="T12" fmla="*/ 2147483647 w 908"/>
              <a:gd name="T13" fmla="*/ 2147483647 h 6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8" h="665">
                <a:moveTo>
                  <a:pt x="393" y="471"/>
                </a:moveTo>
                <a:lnTo>
                  <a:pt x="115" y="79"/>
                </a:lnTo>
                <a:lnTo>
                  <a:pt x="0" y="379"/>
                </a:lnTo>
                <a:lnTo>
                  <a:pt x="907" y="229"/>
                </a:lnTo>
                <a:lnTo>
                  <a:pt x="407" y="0"/>
                </a:lnTo>
                <a:lnTo>
                  <a:pt x="715" y="557"/>
                </a:lnTo>
                <a:lnTo>
                  <a:pt x="315" y="664"/>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 name="Rectangle 45"/>
          <p:cNvSpPr>
            <a:spLocks noChangeArrowheads="1"/>
          </p:cNvSpPr>
          <p:nvPr/>
        </p:nvSpPr>
        <p:spPr bwMode="auto">
          <a:xfrm>
            <a:off x="5832865" y="2847593"/>
            <a:ext cx="1968500" cy="376237"/>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GL_LINE_STRIP</a:t>
            </a:r>
          </a:p>
        </p:txBody>
      </p:sp>
      <p:sp>
        <p:nvSpPr>
          <p:cNvPr id="41" name="Freeform 47"/>
          <p:cNvSpPr>
            <a:spLocks/>
          </p:cNvSpPr>
          <p:nvPr/>
        </p:nvSpPr>
        <p:spPr bwMode="auto">
          <a:xfrm>
            <a:off x="5202317" y="4421875"/>
            <a:ext cx="543389" cy="446867"/>
          </a:xfrm>
          <a:custGeom>
            <a:avLst/>
            <a:gdLst>
              <a:gd name="T0" fmla="*/ 2147483647 w 244"/>
              <a:gd name="T1" fmla="*/ 0 h 187"/>
              <a:gd name="T2" fmla="*/ 0 w 244"/>
              <a:gd name="T3" fmla="*/ 2147483647 h 187"/>
              <a:gd name="T4" fmla="*/ 2147483647 w 244"/>
              <a:gd name="T5" fmla="*/ 2147483647 h 187"/>
              <a:gd name="T6" fmla="*/ 2147483647 w 244"/>
              <a:gd name="T7" fmla="*/ 0 h 1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 h="187">
                <a:moveTo>
                  <a:pt x="158" y="0"/>
                </a:moveTo>
                <a:lnTo>
                  <a:pt x="0" y="171"/>
                </a:lnTo>
                <a:lnTo>
                  <a:pt x="243" y="186"/>
                </a:lnTo>
                <a:lnTo>
                  <a:pt x="158" y="0"/>
                </a:lnTo>
              </a:path>
            </a:pathLst>
          </a:custGeom>
          <a:solidFill>
            <a:srgbClr val="FFFF00"/>
          </a:solid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2" name="Freeform 48"/>
          <p:cNvSpPr>
            <a:spLocks/>
          </p:cNvSpPr>
          <p:nvPr/>
        </p:nvSpPr>
        <p:spPr bwMode="auto">
          <a:xfrm>
            <a:off x="5658878" y="4885899"/>
            <a:ext cx="769218" cy="504442"/>
          </a:xfrm>
          <a:custGeom>
            <a:avLst/>
            <a:gdLst>
              <a:gd name="T0" fmla="*/ 2147483647 w 451"/>
              <a:gd name="T1" fmla="*/ 0 h 287"/>
              <a:gd name="T2" fmla="*/ 0 w 451"/>
              <a:gd name="T3" fmla="*/ 2147483647 h 287"/>
              <a:gd name="T4" fmla="*/ 2147483647 w 451"/>
              <a:gd name="T5" fmla="*/ 2147483647 h 287"/>
              <a:gd name="T6" fmla="*/ 2147483647 w 451"/>
              <a:gd name="T7" fmla="*/ 0 h 2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1" h="287">
                <a:moveTo>
                  <a:pt x="129" y="0"/>
                </a:moveTo>
                <a:lnTo>
                  <a:pt x="0" y="179"/>
                </a:lnTo>
                <a:lnTo>
                  <a:pt x="450" y="286"/>
                </a:lnTo>
                <a:lnTo>
                  <a:pt x="129" y="0"/>
                </a:lnTo>
              </a:path>
            </a:pathLst>
          </a:custGeom>
          <a:solidFill>
            <a:srgbClr val="66FF66"/>
          </a:solid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3" name="Rectangle 49"/>
          <p:cNvSpPr>
            <a:spLocks noChangeArrowheads="1"/>
          </p:cNvSpPr>
          <p:nvPr/>
        </p:nvSpPr>
        <p:spPr bwMode="auto">
          <a:xfrm>
            <a:off x="5060297" y="5689999"/>
            <a:ext cx="1831975" cy="37623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defRPr/>
            </a:pPr>
            <a:r>
              <a:rPr lang="en-US" sz="1800" b="1" dirty="0">
                <a:effectLst>
                  <a:outerShdw blurRad="38100" dist="38100" dir="2700000" algn="tl">
                    <a:srgbClr val="C0C0C0"/>
                  </a:outerShdw>
                </a:effectLst>
              </a:rPr>
              <a:t>GL_TRIANGLES</a:t>
            </a:r>
          </a:p>
        </p:txBody>
      </p:sp>
    </p:spTree>
    <p:extLst>
      <p:ext uri="{BB962C8B-B14F-4D97-AF65-F5344CB8AC3E}">
        <p14:creationId xmlns:p14="http://schemas.microsoft.com/office/powerpoint/2010/main" xmlns="" val="4981043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idx="1"/>
          </p:nvPr>
        </p:nvSpPr>
        <p:spPr>
          <a:xfrm>
            <a:off x="955343" y="1447800"/>
            <a:ext cx="10972800" cy="5410200"/>
          </a:xfrm>
        </p:spPr>
        <p:txBody>
          <a:bodyPr>
            <a:normAutofit/>
          </a:bodyPr>
          <a:lstStyle/>
          <a:p>
            <a:pPr marL="514350" indent="-514350">
              <a:lnSpc>
                <a:spcPct val="90000"/>
              </a:lnSpc>
              <a:buClr>
                <a:schemeClr val="accent3"/>
              </a:buClr>
              <a:defRPr/>
            </a:pPr>
            <a:r>
              <a:rPr lang="en-US" dirty="0" smtClean="0">
                <a:latin typeface="Times New Roman" pitchFamily="18" charset="0"/>
                <a:cs typeface="Times New Roman" pitchFamily="18" charset="0"/>
              </a:rPr>
              <a:t>A line in Computer graphics is a portion of straight line that extends indefinitely in opposite direction. </a:t>
            </a:r>
          </a:p>
          <a:p>
            <a:pPr marL="514350" indent="-514350">
              <a:lnSpc>
                <a:spcPct val="90000"/>
              </a:lnSpc>
              <a:buClr>
                <a:schemeClr val="accent3"/>
              </a:buClr>
              <a:defRPr/>
            </a:pPr>
            <a:r>
              <a:rPr lang="en-US" dirty="0" smtClean="0">
                <a:latin typeface="Times New Roman" pitchFamily="18" charset="0"/>
                <a:cs typeface="Times New Roman" pitchFamily="18" charset="0"/>
              </a:rPr>
              <a:t>It is defined by its two end points.</a:t>
            </a:r>
          </a:p>
          <a:p>
            <a:pPr marL="514350" indent="-514350">
              <a:lnSpc>
                <a:spcPct val="90000"/>
              </a:lnSpc>
              <a:buClr>
                <a:schemeClr val="accent3"/>
              </a:buClr>
              <a:defRPr/>
            </a:pPr>
            <a:r>
              <a:rPr lang="en-US" dirty="0" smtClean="0">
                <a:latin typeface="Times New Roman" pitchFamily="18" charset="0"/>
                <a:cs typeface="Times New Roman" pitchFamily="18" charset="0"/>
              </a:rPr>
              <a:t>Its density should be independent of line length.</a:t>
            </a:r>
          </a:p>
          <a:p>
            <a:pPr marL="274320" indent="-274320">
              <a:lnSpc>
                <a:spcPct val="90000"/>
              </a:lnSpc>
              <a:buClr>
                <a:schemeClr val="accent3"/>
              </a:buClr>
              <a:buNone/>
              <a:defRPr/>
            </a:pPr>
            <a:r>
              <a:rPr lang="en-US" dirty="0" smtClean="0">
                <a:latin typeface="Times New Roman" pitchFamily="18" charset="0"/>
                <a:cs typeface="Times New Roman" pitchFamily="18" charset="0"/>
              </a:rPr>
              <a:t>the slope intercept equation for a line:</a:t>
            </a:r>
          </a:p>
          <a:p>
            <a:pPr marL="274320" indent="-274320" fontAlgn="auto">
              <a:lnSpc>
                <a:spcPct val="90000"/>
              </a:lnSpc>
              <a:spcAft>
                <a:spcPts val="0"/>
              </a:spcAft>
              <a:buClr>
                <a:schemeClr val="accent3"/>
              </a:buClr>
              <a:buFont typeface="Wingdings" pitchFamily="2" charset="2"/>
              <a:buNone/>
              <a:defRPr/>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y = </a:t>
            </a:r>
            <a:r>
              <a:rPr lang="en-US" b="1" dirty="0" err="1" smtClean="0">
                <a:solidFill>
                  <a:srgbClr val="FF0000"/>
                </a:solidFill>
                <a:latin typeface="Times New Roman" pitchFamily="18" charset="0"/>
                <a:cs typeface="Times New Roman" pitchFamily="18" charset="0"/>
              </a:rPr>
              <a:t>mx</a:t>
            </a:r>
            <a:r>
              <a:rPr lang="en-US" b="1" dirty="0" smtClean="0">
                <a:solidFill>
                  <a:srgbClr val="FF0000"/>
                </a:solidFill>
                <a:latin typeface="Times New Roman" pitchFamily="18" charset="0"/>
                <a:cs typeface="Times New Roman" pitchFamily="18" charset="0"/>
              </a:rPr>
              <a:t> + b </a:t>
            </a:r>
            <a:r>
              <a:rPr lang="en-US" dirty="0" smtClean="0">
                <a:latin typeface="Times New Roman" pitchFamily="18" charset="0"/>
                <a:cs typeface="Times New Roman" pitchFamily="18" charset="0"/>
              </a:rPr>
              <a:t>                     (1)</a:t>
            </a:r>
          </a:p>
          <a:p>
            <a:pPr marL="274320" indent="-274320" fontAlgn="auto">
              <a:lnSpc>
                <a:spcPct val="90000"/>
              </a:lnSpc>
              <a:spcAft>
                <a:spcPts val="0"/>
              </a:spcAft>
              <a:buClr>
                <a:schemeClr val="accent3"/>
              </a:buClr>
              <a:buFont typeface="Wingdings" pitchFamily="2" charset="2"/>
              <a:buNone/>
              <a:defRPr/>
            </a:pPr>
            <a:r>
              <a:rPr lang="en-US" dirty="0" smtClean="0">
                <a:latin typeface="Times New Roman" pitchFamily="18" charset="0"/>
                <a:cs typeface="Times New Roman" pitchFamily="18" charset="0"/>
              </a:rPr>
              <a:t>where,  </a:t>
            </a:r>
            <a:r>
              <a:rPr lang="en-US" b="1" dirty="0" smtClean="0">
                <a:latin typeface="Times New Roman" pitchFamily="18" charset="0"/>
                <a:cs typeface="Times New Roman" pitchFamily="18" charset="0"/>
              </a:rPr>
              <a:t>m</a:t>
            </a:r>
            <a:r>
              <a:rPr lang="en-US" dirty="0" smtClean="0">
                <a:latin typeface="Times New Roman" pitchFamily="18" charset="0"/>
                <a:cs typeface="Times New Roman" pitchFamily="18" charset="0"/>
              </a:rPr>
              <a:t> = Slope of the line</a:t>
            </a:r>
          </a:p>
          <a:p>
            <a:pPr marL="274320" indent="-274320" fontAlgn="auto">
              <a:lnSpc>
                <a:spcPct val="90000"/>
              </a:lnSpc>
              <a:spcAft>
                <a:spcPts val="0"/>
              </a:spcAft>
              <a:buClr>
                <a:schemeClr val="accent3"/>
              </a:buClr>
              <a:buFont typeface="Wingdings" pitchFamily="2" charset="2"/>
              <a:buNone/>
              <a:defRPr/>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b </a:t>
            </a:r>
            <a:r>
              <a:rPr lang="en-US" dirty="0" smtClean="0">
                <a:latin typeface="Times New Roman" pitchFamily="18" charset="0"/>
                <a:cs typeface="Times New Roman" pitchFamily="18" charset="0"/>
              </a:rPr>
              <a:t>= the y intercept of a line</a:t>
            </a:r>
          </a:p>
          <a:p>
            <a:pPr marL="514350" indent="-514350" fontAlgn="auto">
              <a:lnSpc>
                <a:spcPct val="90000"/>
              </a:lnSpc>
              <a:spcAft>
                <a:spcPts val="0"/>
              </a:spcAft>
              <a:buClr>
                <a:schemeClr val="accent3"/>
              </a:buClr>
              <a:buFont typeface="+mj-lt"/>
              <a:buAutoNum type="arabicPeriod"/>
              <a:defRPr/>
            </a:pPr>
            <a:endParaRPr lang="en-US" dirty="0" smtClean="0"/>
          </a:p>
          <a:p>
            <a:pPr marL="274320" indent="-274320" fontAlgn="auto">
              <a:lnSpc>
                <a:spcPct val="90000"/>
              </a:lnSpc>
              <a:spcAft>
                <a:spcPts val="0"/>
              </a:spcAft>
              <a:buClr>
                <a:schemeClr val="accent3"/>
              </a:buClr>
              <a:buFont typeface="Wingdings" pitchFamily="2" charset="2"/>
              <a:buNone/>
              <a:defRPr/>
            </a:pPr>
            <a:endParaRPr lang="en-US" dirty="0" smtClean="0"/>
          </a:p>
        </p:txBody>
      </p:sp>
      <p:sp>
        <p:nvSpPr>
          <p:cNvPr id="3" name="Rectangle 2"/>
          <p:cNvSpPr>
            <a:spLocks noGrp="1" noChangeArrowheads="1"/>
          </p:cNvSpPr>
          <p:nvPr>
            <p:ph type="title"/>
          </p:nvPr>
        </p:nvSpPr>
        <p:spPr>
          <a:xfrm>
            <a:off x="2673904" y="464024"/>
            <a:ext cx="6248400" cy="1066800"/>
          </a:xfrm>
        </p:spPr>
        <p:txBody>
          <a:bodyPr>
            <a:normAutofit fontScale="90000"/>
          </a:bodyPr>
          <a:lstStyle/>
          <a:p>
            <a:r>
              <a:rPr lang="en-US" b="1" dirty="0" smtClean="0">
                <a:solidFill>
                  <a:srgbClr val="0070C0"/>
                </a:solidFill>
              </a:rPr>
              <a:t>Line Drawing Algorithms</a:t>
            </a:r>
            <a:r>
              <a:rPr lang="en-US" b="1" u="sng" dirty="0" smtClean="0"/>
              <a:t/>
            </a:r>
            <a:br>
              <a:rPr lang="en-US" b="1" u="sng" dirty="0" smtClean="0"/>
            </a:br>
            <a:endParaRPr lang="en-US" altLang="en-US" b="1" dirty="0">
              <a:solidFill>
                <a:srgbClr val="0070C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1600202"/>
            <a:ext cx="10972800" cy="4800597"/>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032062" y="498359"/>
            <a:ext cx="9695078" cy="588879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999320" y="643719"/>
            <a:ext cx="10363200" cy="5486400"/>
          </a:xfrm>
        </p:spPr>
        <p:txBody>
          <a:bodyPr>
            <a:normAutofit fontScale="92500" lnSpcReduction="20000"/>
          </a:bodyPr>
          <a:lstStyle/>
          <a:p>
            <a:pPr>
              <a:buFont typeface="Wingdings" pitchFamily="2" charset="2"/>
              <a:buNone/>
            </a:pPr>
            <a:r>
              <a:rPr lang="en-US" dirty="0" smtClean="0"/>
              <a:t>The two endpoints of a line segment are specified at positions</a:t>
            </a:r>
            <a:r>
              <a:rPr lang="en-US" dirty="0" smtClean="0">
                <a:solidFill>
                  <a:srgbClr val="FF0000"/>
                </a:solidFill>
              </a:rPr>
              <a:t> </a:t>
            </a:r>
            <a:r>
              <a:rPr lang="en-US" b="1" dirty="0" smtClean="0">
                <a:solidFill>
                  <a:srgbClr val="FF0000"/>
                </a:solidFill>
              </a:rPr>
              <a:t>(x0,y0)</a:t>
            </a:r>
            <a:r>
              <a:rPr lang="en-US" dirty="0" smtClean="0"/>
              <a:t> and</a:t>
            </a:r>
            <a:r>
              <a:rPr lang="en-US" dirty="0" smtClean="0">
                <a:solidFill>
                  <a:srgbClr val="FF0000"/>
                </a:solidFill>
              </a:rPr>
              <a:t> </a:t>
            </a:r>
            <a:r>
              <a:rPr lang="en-US" b="1" dirty="0" smtClean="0">
                <a:solidFill>
                  <a:srgbClr val="FF0000"/>
                </a:solidFill>
              </a:rPr>
              <a:t>(x1,y1).</a:t>
            </a:r>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r>
              <a:rPr lang="en-US" dirty="0" smtClean="0"/>
              <a:t>We can determine the value for slope m &amp; b intercept as</a:t>
            </a:r>
          </a:p>
          <a:p>
            <a:pPr>
              <a:buFont typeface="Wingdings" pitchFamily="2" charset="2"/>
              <a:buNone/>
            </a:pPr>
            <a:r>
              <a:rPr lang="en-US" b="1" dirty="0" smtClean="0"/>
              <a:t>			</a:t>
            </a:r>
            <a:r>
              <a:rPr lang="en-US" b="1" dirty="0" smtClean="0">
                <a:solidFill>
                  <a:srgbClr val="FF0000"/>
                </a:solidFill>
              </a:rPr>
              <a:t>m = y2-y1/x2-x1</a:t>
            </a:r>
            <a:r>
              <a:rPr lang="en-US" dirty="0" smtClean="0">
                <a:solidFill>
                  <a:srgbClr val="FF0000"/>
                </a:solidFill>
              </a:rPr>
              <a:t> </a:t>
            </a:r>
            <a:r>
              <a:rPr lang="en-US" dirty="0" smtClean="0"/>
              <a:t>         </a:t>
            </a:r>
          </a:p>
          <a:p>
            <a:pPr>
              <a:buFont typeface="Wingdings" pitchFamily="2" charset="2"/>
              <a:buNone/>
            </a:pPr>
            <a:r>
              <a:rPr lang="en-US" b="1" dirty="0" smtClean="0"/>
              <a:t>                    i.e. m= </a:t>
            </a:r>
            <a:r>
              <a:rPr lang="en-US" b="1" dirty="0" err="1" smtClean="0">
                <a:cs typeface="Times New Roman" pitchFamily="18" charset="0"/>
              </a:rPr>
              <a:t>Δy</a:t>
            </a:r>
            <a:r>
              <a:rPr lang="en-US" b="1" dirty="0" smtClean="0">
                <a:cs typeface="Times New Roman" pitchFamily="18" charset="0"/>
              </a:rPr>
              <a:t>/</a:t>
            </a:r>
            <a:r>
              <a:rPr lang="en-US" dirty="0" smtClean="0"/>
              <a:t> </a:t>
            </a:r>
            <a:r>
              <a:rPr lang="en-US" b="1" dirty="0" err="1" smtClean="0">
                <a:cs typeface="Times New Roman" pitchFamily="18" charset="0"/>
              </a:rPr>
              <a:t>Δx</a:t>
            </a:r>
            <a:r>
              <a:rPr lang="en-US" dirty="0" smtClean="0"/>
              <a:t>       -  (2)</a:t>
            </a:r>
          </a:p>
          <a:p>
            <a:pPr>
              <a:buFont typeface="Wingdings" pitchFamily="2" charset="2"/>
              <a:buNone/>
            </a:pPr>
            <a:endParaRPr lang="en-US" dirty="0" smtClean="0"/>
          </a:p>
        </p:txBody>
      </p:sp>
      <p:sp>
        <p:nvSpPr>
          <p:cNvPr id="9219" name="Line 4"/>
          <p:cNvSpPr>
            <a:spLocks noChangeShapeType="1"/>
          </p:cNvSpPr>
          <p:nvPr/>
        </p:nvSpPr>
        <p:spPr bwMode="auto">
          <a:xfrm>
            <a:off x="4267200" y="2362200"/>
            <a:ext cx="0" cy="2209800"/>
          </a:xfrm>
          <a:prstGeom prst="line">
            <a:avLst/>
          </a:prstGeom>
          <a:noFill/>
          <a:ln w="9525">
            <a:solidFill>
              <a:schemeClr val="tx1"/>
            </a:solidFill>
            <a:miter lim="800000"/>
            <a:headEnd type="triangle" w="med" len="med"/>
            <a:tailEnd/>
          </a:ln>
        </p:spPr>
        <p:txBody>
          <a:bodyPr wrap="none"/>
          <a:lstStyle/>
          <a:p>
            <a:endParaRPr lang="en-US"/>
          </a:p>
        </p:txBody>
      </p:sp>
      <p:sp>
        <p:nvSpPr>
          <p:cNvPr id="9220" name="Line 5"/>
          <p:cNvSpPr>
            <a:spLocks noChangeShapeType="1"/>
          </p:cNvSpPr>
          <p:nvPr/>
        </p:nvSpPr>
        <p:spPr bwMode="auto">
          <a:xfrm>
            <a:off x="4267200" y="4572000"/>
            <a:ext cx="4064000" cy="0"/>
          </a:xfrm>
          <a:prstGeom prst="line">
            <a:avLst/>
          </a:prstGeom>
          <a:noFill/>
          <a:ln w="9525">
            <a:solidFill>
              <a:schemeClr val="tx1"/>
            </a:solidFill>
            <a:miter lim="800000"/>
            <a:headEnd/>
            <a:tailEnd type="triangle" w="med" len="med"/>
          </a:ln>
        </p:spPr>
        <p:txBody>
          <a:bodyPr wrap="none"/>
          <a:lstStyle/>
          <a:p>
            <a:endParaRPr lang="en-US"/>
          </a:p>
        </p:txBody>
      </p:sp>
      <p:sp>
        <p:nvSpPr>
          <p:cNvPr id="9221" name="Text Box 6"/>
          <p:cNvSpPr txBox="1">
            <a:spLocks noChangeArrowheads="1"/>
          </p:cNvSpPr>
          <p:nvPr/>
        </p:nvSpPr>
        <p:spPr bwMode="auto">
          <a:xfrm>
            <a:off x="8005234" y="4613275"/>
            <a:ext cx="284052" cy="369332"/>
          </a:xfrm>
          <a:prstGeom prst="rect">
            <a:avLst/>
          </a:prstGeom>
          <a:noFill/>
          <a:ln w="9525">
            <a:noFill/>
            <a:miter lim="800000"/>
            <a:headEnd/>
            <a:tailEnd/>
          </a:ln>
        </p:spPr>
        <p:txBody>
          <a:bodyPr wrap="none">
            <a:spAutoFit/>
          </a:bodyPr>
          <a:lstStyle/>
          <a:p>
            <a:r>
              <a:rPr lang="en-US"/>
              <a:t>x</a:t>
            </a:r>
          </a:p>
        </p:txBody>
      </p:sp>
      <p:sp>
        <p:nvSpPr>
          <p:cNvPr id="9222" name="Text Box 8"/>
          <p:cNvSpPr txBox="1">
            <a:spLocks noChangeArrowheads="1"/>
          </p:cNvSpPr>
          <p:nvPr/>
        </p:nvSpPr>
        <p:spPr bwMode="auto">
          <a:xfrm>
            <a:off x="3636434" y="2098675"/>
            <a:ext cx="288862" cy="369332"/>
          </a:xfrm>
          <a:prstGeom prst="rect">
            <a:avLst/>
          </a:prstGeom>
          <a:noFill/>
          <a:ln w="9525">
            <a:noFill/>
            <a:miter lim="800000"/>
            <a:headEnd/>
            <a:tailEnd/>
          </a:ln>
        </p:spPr>
        <p:txBody>
          <a:bodyPr wrap="none">
            <a:spAutoFit/>
          </a:bodyPr>
          <a:lstStyle/>
          <a:p>
            <a:r>
              <a:rPr lang="en-US"/>
              <a:t>y</a:t>
            </a:r>
          </a:p>
        </p:txBody>
      </p:sp>
      <p:sp>
        <p:nvSpPr>
          <p:cNvPr id="9223" name="Line 9"/>
          <p:cNvSpPr>
            <a:spLocks noChangeShapeType="1"/>
          </p:cNvSpPr>
          <p:nvPr/>
        </p:nvSpPr>
        <p:spPr bwMode="auto">
          <a:xfrm flipV="1">
            <a:off x="4775200" y="2667000"/>
            <a:ext cx="2743200" cy="990600"/>
          </a:xfrm>
          <a:prstGeom prst="line">
            <a:avLst/>
          </a:prstGeom>
          <a:noFill/>
          <a:ln w="9525">
            <a:solidFill>
              <a:schemeClr val="tx1"/>
            </a:solidFill>
            <a:miter lim="800000"/>
            <a:headEnd/>
            <a:tailEnd/>
          </a:ln>
        </p:spPr>
        <p:txBody>
          <a:bodyPr wrap="none"/>
          <a:lstStyle/>
          <a:p>
            <a:endParaRPr lang="en-US"/>
          </a:p>
        </p:txBody>
      </p:sp>
      <p:sp>
        <p:nvSpPr>
          <p:cNvPr id="9224" name="Line 10"/>
          <p:cNvSpPr>
            <a:spLocks noChangeShapeType="1"/>
          </p:cNvSpPr>
          <p:nvPr/>
        </p:nvSpPr>
        <p:spPr bwMode="auto">
          <a:xfrm flipH="1">
            <a:off x="3962400" y="3657600"/>
            <a:ext cx="812800" cy="304800"/>
          </a:xfrm>
          <a:prstGeom prst="line">
            <a:avLst/>
          </a:prstGeom>
          <a:noFill/>
          <a:ln w="9525">
            <a:solidFill>
              <a:schemeClr val="tx1"/>
            </a:solidFill>
            <a:prstDash val="dash"/>
            <a:miter lim="800000"/>
            <a:headEnd/>
            <a:tailEnd/>
          </a:ln>
        </p:spPr>
        <p:txBody>
          <a:bodyPr wrap="none"/>
          <a:lstStyle/>
          <a:p>
            <a:endParaRPr lang="en-US"/>
          </a:p>
        </p:txBody>
      </p:sp>
      <p:sp>
        <p:nvSpPr>
          <p:cNvPr id="9225" name="Text Box 12"/>
          <p:cNvSpPr txBox="1">
            <a:spLocks noChangeArrowheads="1"/>
          </p:cNvSpPr>
          <p:nvPr/>
        </p:nvSpPr>
        <p:spPr bwMode="auto">
          <a:xfrm>
            <a:off x="5058834" y="3470275"/>
            <a:ext cx="1056700" cy="369332"/>
          </a:xfrm>
          <a:prstGeom prst="rect">
            <a:avLst/>
          </a:prstGeom>
          <a:noFill/>
          <a:ln w="9525">
            <a:noFill/>
            <a:miter lim="800000"/>
            <a:headEnd/>
            <a:tailEnd/>
          </a:ln>
        </p:spPr>
        <p:txBody>
          <a:bodyPr wrap="none">
            <a:spAutoFit/>
          </a:bodyPr>
          <a:lstStyle/>
          <a:p>
            <a:r>
              <a:rPr lang="en-US" dirty="0" smtClean="0"/>
              <a:t>P1(x0,y0)</a:t>
            </a:r>
            <a:endParaRPr lang="en-US" dirty="0"/>
          </a:p>
        </p:txBody>
      </p:sp>
      <p:sp>
        <p:nvSpPr>
          <p:cNvPr id="9226" name="Text Box 13"/>
          <p:cNvSpPr txBox="1">
            <a:spLocks noChangeArrowheads="1"/>
          </p:cNvSpPr>
          <p:nvPr/>
        </p:nvSpPr>
        <p:spPr bwMode="auto">
          <a:xfrm>
            <a:off x="7598834" y="2327275"/>
            <a:ext cx="1056700" cy="369332"/>
          </a:xfrm>
          <a:prstGeom prst="rect">
            <a:avLst/>
          </a:prstGeom>
          <a:noFill/>
          <a:ln w="9525">
            <a:noFill/>
            <a:miter lim="800000"/>
            <a:headEnd/>
            <a:tailEnd/>
          </a:ln>
        </p:spPr>
        <p:txBody>
          <a:bodyPr wrap="none">
            <a:spAutoFit/>
          </a:bodyPr>
          <a:lstStyle/>
          <a:p>
            <a:r>
              <a:rPr lang="en-US" dirty="0" smtClean="0"/>
              <a:t>P2(x1,y1)</a:t>
            </a:r>
            <a:endParaRPr lang="en-US" dirty="0"/>
          </a:p>
        </p:txBody>
      </p:sp>
      <p:sp>
        <p:nvSpPr>
          <p:cNvPr id="9227" name="Text Box 14"/>
          <p:cNvSpPr txBox="1">
            <a:spLocks noChangeArrowheads="1"/>
          </p:cNvSpPr>
          <p:nvPr/>
        </p:nvSpPr>
        <p:spPr bwMode="auto">
          <a:xfrm>
            <a:off x="3636434" y="3622675"/>
            <a:ext cx="306494" cy="369332"/>
          </a:xfrm>
          <a:prstGeom prst="rect">
            <a:avLst/>
          </a:prstGeom>
          <a:noFill/>
          <a:ln w="9525">
            <a:noFill/>
            <a:miter lim="800000"/>
            <a:headEnd/>
            <a:tailEnd/>
          </a:ln>
        </p:spPr>
        <p:txBody>
          <a:bodyPr wrap="none">
            <a:spAutoFit/>
          </a:bodyPr>
          <a:lstStyle/>
          <a:p>
            <a:r>
              <a:rPr lang="en-US"/>
              <a:t>b</a:t>
            </a:r>
          </a:p>
        </p:txBody>
      </p:sp>
      <p:sp>
        <p:nvSpPr>
          <p:cNvPr id="9228" name="Line 16"/>
          <p:cNvSpPr>
            <a:spLocks noChangeShapeType="1"/>
          </p:cNvSpPr>
          <p:nvPr/>
        </p:nvSpPr>
        <p:spPr bwMode="auto">
          <a:xfrm>
            <a:off x="4064000" y="3810000"/>
            <a:ext cx="406400" cy="0"/>
          </a:xfrm>
          <a:prstGeom prst="line">
            <a:avLst/>
          </a:prstGeom>
          <a:noFill/>
          <a:ln w="9525">
            <a:solidFill>
              <a:schemeClr val="tx1"/>
            </a:solidFill>
            <a:miter lim="800000"/>
            <a:headEnd/>
            <a:tailEnd/>
          </a:ln>
        </p:spPr>
        <p:txBody>
          <a:bodyPr wrap="none"/>
          <a:lstStyle/>
          <a:p>
            <a:endParaRPr lang="en-US"/>
          </a:p>
        </p:txBody>
      </p:sp>
      <p:sp>
        <p:nvSpPr>
          <p:cNvPr id="9229" name="Text Box 17"/>
          <p:cNvSpPr txBox="1">
            <a:spLocks noChangeArrowheads="1"/>
          </p:cNvSpPr>
          <p:nvPr/>
        </p:nvSpPr>
        <p:spPr bwMode="auto">
          <a:xfrm>
            <a:off x="3860800" y="4343400"/>
            <a:ext cx="301686" cy="369332"/>
          </a:xfrm>
          <a:prstGeom prst="rect">
            <a:avLst/>
          </a:prstGeom>
          <a:noFill/>
          <a:ln w="9525">
            <a:noFill/>
            <a:miter lim="800000"/>
            <a:headEnd/>
            <a:tailEnd/>
          </a:ln>
        </p:spPr>
        <p:txBody>
          <a:bodyPr wrap="none">
            <a:spAutoFit/>
          </a:bodyPr>
          <a:lstStyle/>
          <a:p>
            <a:r>
              <a:rPr lang="en-US"/>
              <a:t>0</a:t>
            </a:r>
          </a:p>
        </p:txBody>
      </p:sp>
      <p:sp>
        <p:nvSpPr>
          <p:cNvPr id="9230" name="Text Box 18"/>
          <p:cNvSpPr txBox="1">
            <a:spLocks noChangeArrowheads="1"/>
          </p:cNvSpPr>
          <p:nvPr/>
        </p:nvSpPr>
        <p:spPr bwMode="auto">
          <a:xfrm>
            <a:off x="1320800" y="5257800"/>
            <a:ext cx="10261600" cy="369332"/>
          </a:xfrm>
          <a:prstGeom prst="rect">
            <a:avLst/>
          </a:prstGeom>
          <a:noFill/>
          <a:ln w="9525">
            <a:noFill/>
            <a:miter lim="800000"/>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876489" y="610738"/>
            <a:ext cx="10363200" cy="5486400"/>
          </a:xfrm>
        </p:spPr>
        <p:txBody>
          <a:bodyPr/>
          <a:lstStyle/>
          <a:p>
            <a:pPr algn="ctr">
              <a:buFont typeface="Wingdings" pitchFamily="2" charset="2"/>
              <a:buNone/>
            </a:pPr>
            <a:r>
              <a:rPr lang="en-US" b="1" u="sng" dirty="0" smtClean="0">
                <a:solidFill>
                  <a:srgbClr val="0070C0"/>
                </a:solidFill>
              </a:rPr>
              <a:t>Plotting of pixels </a:t>
            </a:r>
          </a:p>
        </p:txBody>
      </p:sp>
      <p:sp>
        <p:nvSpPr>
          <p:cNvPr id="3" name="object 5"/>
          <p:cNvSpPr/>
          <p:nvPr/>
        </p:nvSpPr>
        <p:spPr>
          <a:xfrm>
            <a:off x="1068734" y="2065097"/>
            <a:ext cx="2661313" cy="3392208"/>
          </a:xfrm>
          <a:prstGeom prst="rect">
            <a:avLst/>
          </a:prstGeom>
          <a:blipFill>
            <a:blip r:embed="rId2" cstate="print"/>
            <a:stretch>
              <a:fillRect/>
            </a:stretch>
          </a:blipFill>
        </p:spPr>
        <p:txBody>
          <a:bodyPr wrap="square" lIns="0" tIns="0" rIns="0" bIns="0" rtlCol="0"/>
          <a:lstStyle/>
          <a:p>
            <a:endParaRPr/>
          </a:p>
        </p:txBody>
      </p:sp>
      <p:sp>
        <p:nvSpPr>
          <p:cNvPr id="4" name="object 7"/>
          <p:cNvSpPr/>
          <p:nvPr/>
        </p:nvSpPr>
        <p:spPr>
          <a:xfrm>
            <a:off x="3893024" y="1313597"/>
            <a:ext cx="3626893" cy="3695700"/>
          </a:xfrm>
          <a:prstGeom prst="rect">
            <a:avLst/>
          </a:prstGeom>
          <a:blipFill>
            <a:blip r:embed="rId3" cstate="print"/>
            <a:stretch>
              <a:fillRect/>
            </a:stretch>
          </a:blipFill>
        </p:spPr>
        <p:txBody>
          <a:bodyPr wrap="square" lIns="0" tIns="0" rIns="0" bIns="0" rtlCol="0"/>
          <a:lstStyle/>
          <a:p>
            <a:endParaRPr/>
          </a:p>
        </p:txBody>
      </p:sp>
      <p:pic>
        <p:nvPicPr>
          <p:cNvPr id="1026" name="Picture 2" descr="DDA Line Drawing Algorithm. Digital Differential Analyzer (DDA)… | by  Shubham Agrawal | Medium"/>
          <p:cNvPicPr>
            <a:picLocks noChangeAspect="1" noChangeArrowheads="1"/>
          </p:cNvPicPr>
          <p:nvPr/>
        </p:nvPicPr>
        <p:blipFill>
          <a:blip r:embed="rId4" cstate="print"/>
          <a:srcRect/>
          <a:stretch>
            <a:fillRect/>
          </a:stretch>
        </p:blipFill>
        <p:spPr bwMode="auto">
          <a:xfrm>
            <a:off x="8092763" y="2074460"/>
            <a:ext cx="3207585" cy="3105881"/>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97468"/>
            <a:ext cx="10972800" cy="1143000"/>
          </a:xfrm>
        </p:spPr>
        <p:txBody>
          <a:bodyPr>
            <a:normAutofit fontScale="90000"/>
          </a:bodyPr>
          <a:lstStyle/>
          <a:p>
            <a:r>
              <a:rPr lang="en-US" dirty="0" smtClean="0">
                <a:solidFill>
                  <a:srgbClr val="0070C0"/>
                </a:solidFill>
              </a:rPr>
              <a:t>Digital Differential Analyzer (DDA)</a:t>
            </a:r>
            <a:br>
              <a:rPr lang="en-US" dirty="0" smtClean="0">
                <a:solidFill>
                  <a:srgbClr val="0070C0"/>
                </a:solidFill>
              </a:rPr>
            </a:br>
            <a:r>
              <a:rPr lang="en-US" dirty="0" smtClean="0">
                <a:solidFill>
                  <a:srgbClr val="0070C0"/>
                </a:solidFill>
              </a:rPr>
              <a:t> Line Drawing Algorithm</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dirty="0" smtClean="0"/>
              <a:t>The Digital differential analyzer (DDA) algorithm is an incremental scan-conversion method. </a:t>
            </a:r>
          </a:p>
          <a:p>
            <a:pPr algn="just"/>
            <a:r>
              <a:rPr lang="en-US" dirty="0" smtClean="0"/>
              <a:t>Such an approach is characterized by performing calculations at each step using results from the preceding step. </a:t>
            </a:r>
          </a:p>
          <a:p>
            <a:pPr algn="just" fontAlgn="base"/>
            <a:r>
              <a:rPr lang="en-US" dirty="0" smtClean="0"/>
              <a:t>Given the starting and ending coordinates of a line,</a:t>
            </a:r>
          </a:p>
          <a:p>
            <a:pPr algn="just" fontAlgn="base"/>
            <a:r>
              <a:rPr lang="en-US" dirty="0" smtClean="0"/>
              <a:t>DDA Algorithm attempts to generate the points between the starting and ending coordinates.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657" y="0"/>
            <a:ext cx="10972800" cy="1143000"/>
          </a:xfrm>
        </p:spPr>
        <p:txBody>
          <a:bodyPr/>
          <a:lstStyle/>
          <a:p>
            <a:r>
              <a:rPr lang="en-US" b="1" dirty="0" smtClean="0">
                <a:solidFill>
                  <a:srgbClr val="0070C0"/>
                </a:solidFill>
              </a:rPr>
              <a:t>DDA Algorithm</a:t>
            </a:r>
            <a:endParaRPr lang="en-US" b="1" dirty="0">
              <a:solidFill>
                <a:srgbClr val="0070C0"/>
              </a:solidFill>
            </a:endParaRPr>
          </a:p>
        </p:txBody>
      </p:sp>
      <p:sp>
        <p:nvSpPr>
          <p:cNvPr id="3" name="Content Placeholder 2"/>
          <p:cNvSpPr>
            <a:spLocks noGrp="1"/>
          </p:cNvSpPr>
          <p:nvPr>
            <p:ph idx="1"/>
          </p:nvPr>
        </p:nvSpPr>
        <p:spPr>
          <a:xfrm>
            <a:off x="1496704" y="1173707"/>
            <a:ext cx="5299882" cy="5418161"/>
          </a:xfrm>
        </p:spPr>
        <p:txBody>
          <a:bodyPr>
            <a:normAutofit fontScale="40000" lnSpcReduction="20000"/>
          </a:bodyPr>
          <a:lstStyle/>
          <a:p>
            <a:pPr>
              <a:buNone/>
            </a:pPr>
            <a:r>
              <a:rPr lang="en-US" b="1" dirty="0" err="1" smtClean="0"/>
              <a:t>int</a:t>
            </a:r>
            <a:r>
              <a:rPr lang="en-US" b="1" dirty="0" smtClean="0"/>
              <a:t> round (const float a) </a:t>
            </a:r>
          </a:p>
          <a:p>
            <a:pPr>
              <a:buNone/>
            </a:pPr>
            <a:r>
              <a:rPr lang="en-US" b="1" dirty="0" smtClean="0"/>
              <a:t>{ </a:t>
            </a:r>
          </a:p>
          <a:p>
            <a:pPr>
              <a:buNone/>
            </a:pPr>
            <a:r>
              <a:rPr lang="en-US" b="1" dirty="0" smtClean="0"/>
              <a:t>return </a:t>
            </a:r>
            <a:r>
              <a:rPr lang="en-US" b="1" dirty="0" err="1" smtClean="0"/>
              <a:t>int</a:t>
            </a:r>
            <a:r>
              <a:rPr lang="en-US" b="1" dirty="0" smtClean="0"/>
              <a:t> (a + 0.5);</a:t>
            </a:r>
          </a:p>
          <a:p>
            <a:pPr>
              <a:buNone/>
            </a:pPr>
            <a:r>
              <a:rPr lang="en-US" b="1" dirty="0" smtClean="0"/>
              <a:t> } </a:t>
            </a:r>
          </a:p>
          <a:p>
            <a:pPr>
              <a:buNone/>
            </a:pPr>
            <a:r>
              <a:rPr lang="en-US" b="1" dirty="0" smtClean="0"/>
              <a:t>void </a:t>
            </a:r>
            <a:r>
              <a:rPr lang="en-US" b="1" dirty="0" err="1" smtClean="0"/>
              <a:t>lineDDA</a:t>
            </a:r>
            <a:r>
              <a:rPr lang="en-US" b="1" dirty="0" smtClean="0"/>
              <a:t> (</a:t>
            </a:r>
            <a:r>
              <a:rPr lang="en-US" b="1" dirty="0" err="1" smtClean="0"/>
              <a:t>int</a:t>
            </a:r>
            <a:r>
              <a:rPr lang="en-US" b="1" dirty="0" smtClean="0"/>
              <a:t> x0, </a:t>
            </a:r>
            <a:r>
              <a:rPr lang="en-US" b="1" dirty="0" err="1" smtClean="0"/>
              <a:t>int</a:t>
            </a:r>
            <a:r>
              <a:rPr lang="en-US" b="1" dirty="0" smtClean="0"/>
              <a:t> y0, </a:t>
            </a:r>
            <a:r>
              <a:rPr lang="en-US" b="1" dirty="0" err="1" smtClean="0"/>
              <a:t>int</a:t>
            </a:r>
            <a:r>
              <a:rPr lang="en-US" b="1" dirty="0" smtClean="0"/>
              <a:t> </a:t>
            </a:r>
            <a:r>
              <a:rPr lang="en-US" b="1" dirty="0" err="1" smtClean="0"/>
              <a:t>xEnd</a:t>
            </a:r>
            <a:r>
              <a:rPr lang="en-US" b="1" dirty="0" smtClean="0"/>
              <a:t>, </a:t>
            </a:r>
            <a:r>
              <a:rPr lang="en-US" b="1" dirty="0" err="1" smtClean="0"/>
              <a:t>int</a:t>
            </a:r>
            <a:r>
              <a:rPr lang="en-US" b="1" dirty="0" smtClean="0"/>
              <a:t> </a:t>
            </a:r>
            <a:r>
              <a:rPr lang="en-US" b="1" dirty="0" err="1" smtClean="0"/>
              <a:t>yEnd</a:t>
            </a:r>
            <a:r>
              <a:rPr lang="en-US" b="1" dirty="0" smtClean="0"/>
              <a:t>)</a:t>
            </a:r>
          </a:p>
          <a:p>
            <a:pPr>
              <a:buNone/>
            </a:pPr>
            <a:r>
              <a:rPr lang="en-US" b="1" dirty="0" smtClean="0"/>
              <a:t> {</a:t>
            </a:r>
          </a:p>
          <a:p>
            <a:pPr>
              <a:buNone/>
            </a:pPr>
            <a:r>
              <a:rPr lang="en-US" b="1" dirty="0" smtClean="0"/>
              <a:t> 	</a:t>
            </a:r>
            <a:r>
              <a:rPr lang="en-US" b="1" dirty="0" err="1" smtClean="0"/>
              <a:t>int</a:t>
            </a:r>
            <a:r>
              <a:rPr lang="en-US" b="1" dirty="0" smtClean="0"/>
              <a:t> </a:t>
            </a:r>
            <a:r>
              <a:rPr lang="en-US" b="1" dirty="0" err="1" smtClean="0"/>
              <a:t>dx</a:t>
            </a:r>
            <a:r>
              <a:rPr lang="en-US" b="1" dirty="0" smtClean="0"/>
              <a:t> = </a:t>
            </a:r>
            <a:r>
              <a:rPr lang="en-US" b="1" dirty="0" err="1" smtClean="0"/>
              <a:t>xEnd</a:t>
            </a:r>
            <a:r>
              <a:rPr lang="en-US" b="1" dirty="0" smtClean="0"/>
              <a:t> - x0, </a:t>
            </a:r>
            <a:r>
              <a:rPr lang="en-US" b="1" dirty="0" err="1" smtClean="0"/>
              <a:t>dy</a:t>
            </a:r>
            <a:r>
              <a:rPr lang="en-US" b="1" dirty="0" smtClean="0"/>
              <a:t> = </a:t>
            </a:r>
            <a:r>
              <a:rPr lang="en-US" b="1" dirty="0" err="1" smtClean="0"/>
              <a:t>yEnd</a:t>
            </a:r>
            <a:r>
              <a:rPr lang="en-US" b="1" dirty="0" smtClean="0"/>
              <a:t> - y0, steps, k; </a:t>
            </a:r>
          </a:p>
          <a:p>
            <a:pPr>
              <a:buNone/>
            </a:pPr>
            <a:r>
              <a:rPr lang="en-US" b="1" dirty="0" smtClean="0"/>
              <a:t>	float </a:t>
            </a:r>
            <a:r>
              <a:rPr lang="en-US" b="1" dirty="0" err="1" smtClean="0"/>
              <a:t>xIncrement</a:t>
            </a:r>
            <a:r>
              <a:rPr lang="en-US" b="1" dirty="0" smtClean="0"/>
              <a:t>, </a:t>
            </a:r>
            <a:r>
              <a:rPr lang="en-US" b="1" dirty="0" err="1" smtClean="0"/>
              <a:t>yIncrement</a:t>
            </a:r>
            <a:r>
              <a:rPr lang="en-US" b="1" dirty="0" smtClean="0"/>
              <a:t>, x = x0, y = y0; </a:t>
            </a:r>
          </a:p>
          <a:p>
            <a:pPr>
              <a:buNone/>
            </a:pPr>
            <a:endParaRPr lang="en-US" b="1" dirty="0" smtClean="0"/>
          </a:p>
          <a:p>
            <a:pPr>
              <a:buNone/>
            </a:pPr>
            <a:r>
              <a:rPr lang="en-US" b="1" dirty="0" smtClean="0"/>
              <a:t>	if (</a:t>
            </a:r>
            <a:r>
              <a:rPr lang="en-US" b="1" dirty="0" err="1" smtClean="0"/>
              <a:t>fabs</a:t>
            </a:r>
            <a:r>
              <a:rPr lang="en-US" b="1" dirty="0" smtClean="0"/>
              <a:t> (</a:t>
            </a:r>
            <a:r>
              <a:rPr lang="en-US" b="1" dirty="0" err="1" smtClean="0"/>
              <a:t>dx</a:t>
            </a:r>
            <a:r>
              <a:rPr lang="en-US" b="1" dirty="0" smtClean="0"/>
              <a:t>) &gt; </a:t>
            </a:r>
            <a:r>
              <a:rPr lang="en-US" b="1" dirty="0" err="1" smtClean="0"/>
              <a:t>fabs</a:t>
            </a:r>
            <a:r>
              <a:rPr lang="en-US" b="1" dirty="0" smtClean="0"/>
              <a:t> (</a:t>
            </a:r>
            <a:r>
              <a:rPr lang="en-US" b="1" dirty="0" err="1" smtClean="0"/>
              <a:t>dy</a:t>
            </a:r>
            <a:r>
              <a:rPr lang="en-US" b="1" dirty="0" smtClean="0"/>
              <a:t>)) </a:t>
            </a:r>
          </a:p>
          <a:p>
            <a:pPr>
              <a:buNone/>
            </a:pPr>
            <a:r>
              <a:rPr lang="en-US" b="1" dirty="0" smtClean="0"/>
              <a:t>	{</a:t>
            </a:r>
          </a:p>
          <a:p>
            <a:pPr>
              <a:buNone/>
            </a:pPr>
            <a:r>
              <a:rPr lang="en-US" b="1" dirty="0" smtClean="0"/>
              <a:t>		steps = </a:t>
            </a:r>
            <a:r>
              <a:rPr lang="en-US" b="1" dirty="0" err="1" smtClean="0"/>
              <a:t>fabs</a:t>
            </a:r>
            <a:r>
              <a:rPr lang="en-US" b="1" dirty="0" smtClean="0"/>
              <a:t> (</a:t>
            </a:r>
            <a:r>
              <a:rPr lang="en-US" b="1" dirty="0" err="1" smtClean="0"/>
              <a:t>dx</a:t>
            </a:r>
            <a:r>
              <a:rPr lang="en-US" b="1" dirty="0" smtClean="0"/>
              <a:t>);</a:t>
            </a:r>
          </a:p>
          <a:p>
            <a:pPr>
              <a:buNone/>
            </a:pPr>
            <a:r>
              <a:rPr lang="en-US" b="1" dirty="0" smtClean="0"/>
              <a:t>		 else </a:t>
            </a:r>
          </a:p>
          <a:p>
            <a:pPr>
              <a:buNone/>
            </a:pPr>
            <a:r>
              <a:rPr lang="en-US" b="1" dirty="0" smtClean="0"/>
              <a:t>		steps = </a:t>
            </a:r>
            <a:r>
              <a:rPr lang="en-US" b="1" dirty="0" err="1" smtClean="0"/>
              <a:t>fabs</a:t>
            </a:r>
            <a:r>
              <a:rPr lang="en-US" b="1" dirty="0" smtClean="0"/>
              <a:t> (</a:t>
            </a:r>
            <a:r>
              <a:rPr lang="en-US" b="1" dirty="0" err="1" smtClean="0"/>
              <a:t>dy</a:t>
            </a:r>
            <a:r>
              <a:rPr lang="en-US" b="1" dirty="0" smtClean="0"/>
              <a:t>); </a:t>
            </a:r>
          </a:p>
          <a:p>
            <a:pPr>
              <a:buNone/>
            </a:pPr>
            <a:r>
              <a:rPr lang="en-US" b="1" dirty="0" smtClean="0"/>
              <a:t>	}</a:t>
            </a:r>
          </a:p>
          <a:p>
            <a:pPr>
              <a:buNone/>
            </a:pPr>
            <a:r>
              <a:rPr lang="en-US" b="1" dirty="0" smtClean="0"/>
              <a:t>	</a:t>
            </a:r>
            <a:r>
              <a:rPr lang="en-US" b="1" dirty="0" err="1" smtClean="0"/>
              <a:t>xIncrement</a:t>
            </a:r>
            <a:r>
              <a:rPr lang="en-US" b="1" dirty="0" smtClean="0"/>
              <a:t> = float (</a:t>
            </a:r>
            <a:r>
              <a:rPr lang="en-US" b="1" dirty="0" err="1" smtClean="0"/>
              <a:t>dx</a:t>
            </a:r>
            <a:r>
              <a:rPr lang="en-US" b="1" dirty="0" smtClean="0"/>
              <a:t>) / float (steps); </a:t>
            </a:r>
          </a:p>
          <a:p>
            <a:pPr>
              <a:buNone/>
            </a:pPr>
            <a:r>
              <a:rPr lang="en-US" b="1" dirty="0" smtClean="0"/>
              <a:t>	</a:t>
            </a:r>
            <a:r>
              <a:rPr lang="en-US" b="1" dirty="0" err="1" smtClean="0"/>
              <a:t>yIncrement</a:t>
            </a:r>
            <a:r>
              <a:rPr lang="en-US" b="1" dirty="0" smtClean="0"/>
              <a:t> = float (</a:t>
            </a:r>
            <a:r>
              <a:rPr lang="en-US" b="1" dirty="0" err="1" smtClean="0"/>
              <a:t>dy</a:t>
            </a:r>
            <a:r>
              <a:rPr lang="en-US" b="1" dirty="0" smtClean="0"/>
              <a:t>) / float (steps); </a:t>
            </a:r>
          </a:p>
          <a:p>
            <a:pPr>
              <a:buNone/>
            </a:pPr>
            <a:endParaRPr lang="en-US" b="1" dirty="0" smtClean="0"/>
          </a:p>
          <a:p>
            <a:pPr>
              <a:buNone/>
            </a:pPr>
            <a:r>
              <a:rPr lang="en-US" b="1" dirty="0" smtClean="0"/>
              <a:t>	</a:t>
            </a:r>
            <a:r>
              <a:rPr lang="en-US" b="1" dirty="0" err="1" smtClean="0"/>
              <a:t>setPixel</a:t>
            </a:r>
            <a:r>
              <a:rPr lang="en-US" b="1" dirty="0" smtClean="0"/>
              <a:t> (round (x), round (y)); </a:t>
            </a:r>
          </a:p>
          <a:p>
            <a:pPr>
              <a:buNone/>
            </a:pPr>
            <a:endParaRPr lang="en-US" b="1" dirty="0" smtClean="0"/>
          </a:p>
          <a:p>
            <a:pPr>
              <a:buNone/>
            </a:pPr>
            <a:r>
              <a:rPr lang="en-US" b="1" dirty="0" smtClean="0"/>
              <a:t>	for (k = 0; k &lt; steps; k++) </a:t>
            </a:r>
          </a:p>
          <a:p>
            <a:pPr>
              <a:buNone/>
            </a:pPr>
            <a:r>
              <a:rPr lang="en-US" b="1" dirty="0" smtClean="0"/>
              <a:t>	{ </a:t>
            </a:r>
          </a:p>
          <a:p>
            <a:pPr>
              <a:buNone/>
            </a:pPr>
            <a:r>
              <a:rPr lang="en-US" b="1" dirty="0" smtClean="0"/>
              <a:t>		x += </a:t>
            </a:r>
            <a:r>
              <a:rPr lang="en-US" b="1" dirty="0" err="1" smtClean="0"/>
              <a:t>xIncrement</a:t>
            </a:r>
            <a:r>
              <a:rPr lang="en-US" b="1" dirty="0" smtClean="0"/>
              <a:t>; </a:t>
            </a:r>
          </a:p>
          <a:p>
            <a:pPr>
              <a:buNone/>
            </a:pPr>
            <a:r>
              <a:rPr lang="en-US" b="1" dirty="0" smtClean="0"/>
              <a:t>		y += </a:t>
            </a:r>
            <a:r>
              <a:rPr lang="en-US" b="1" dirty="0" err="1" smtClean="0"/>
              <a:t>yIncrement</a:t>
            </a:r>
            <a:r>
              <a:rPr lang="en-US" b="1" dirty="0" smtClean="0"/>
              <a:t>; </a:t>
            </a:r>
          </a:p>
          <a:p>
            <a:pPr>
              <a:buNone/>
            </a:pPr>
            <a:r>
              <a:rPr lang="en-US" b="1" dirty="0" smtClean="0"/>
              <a:t>		</a:t>
            </a:r>
            <a:r>
              <a:rPr lang="en-US" b="1" dirty="0" err="1" smtClean="0"/>
              <a:t>setPixel</a:t>
            </a:r>
            <a:r>
              <a:rPr lang="en-US" b="1" dirty="0" smtClean="0"/>
              <a:t> (round (x), round (y)); </a:t>
            </a:r>
          </a:p>
          <a:p>
            <a:pPr>
              <a:buNone/>
            </a:pPr>
            <a:r>
              <a:rPr lang="en-US" b="1" dirty="0" smtClean="0"/>
              <a:t>	}</a:t>
            </a:r>
          </a:p>
          <a:p>
            <a:pPr>
              <a:buNone/>
            </a:pPr>
            <a:r>
              <a:rPr lang="en-US" b="1" dirty="0" smtClean="0"/>
              <a:t>}</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anim calcmode="lin" valueType="num">
                                      <p:cBhvr additive="base">
                                        <p:cTn id="6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
                                            <p:txEl>
                                              <p:pRg st="16" end="16"/>
                                            </p:txEl>
                                          </p:spTgt>
                                        </p:tgtEl>
                                        <p:attrNameLst>
                                          <p:attrName>style.visibility</p:attrName>
                                        </p:attrNameLst>
                                      </p:cBhvr>
                                      <p:to>
                                        <p:strVal val="visible"/>
                                      </p:to>
                                    </p:set>
                                    <p:anim calcmode="lin" valueType="num">
                                      <p:cBhvr additive="base">
                                        <p:cTn id="6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
                                            <p:txEl>
                                              <p:pRg st="18" end="18"/>
                                            </p:txEl>
                                          </p:spTgt>
                                        </p:tgtEl>
                                        <p:attrNameLst>
                                          <p:attrName>style.visibility</p:attrName>
                                        </p:attrNameLst>
                                      </p:cBhvr>
                                      <p:to>
                                        <p:strVal val="visible"/>
                                      </p:to>
                                    </p:set>
                                    <p:anim calcmode="lin" valueType="num">
                                      <p:cBhvr additive="base">
                                        <p:cTn id="7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
                                            <p:txEl>
                                              <p:pRg st="20" end="20"/>
                                            </p:txEl>
                                          </p:spTgt>
                                        </p:tgtEl>
                                        <p:attrNameLst>
                                          <p:attrName>style.visibility</p:attrName>
                                        </p:attrNameLst>
                                      </p:cBhvr>
                                      <p:to>
                                        <p:strVal val="visible"/>
                                      </p:to>
                                    </p:set>
                                    <p:anim calcmode="lin" valueType="num">
                                      <p:cBhvr additive="base">
                                        <p:cTn id="75"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
                                            <p:txEl>
                                              <p:pRg st="21" end="21"/>
                                            </p:txEl>
                                          </p:spTgt>
                                        </p:tgtEl>
                                        <p:attrNameLst>
                                          <p:attrName>style.visibility</p:attrName>
                                        </p:attrNameLst>
                                      </p:cBhvr>
                                      <p:to>
                                        <p:strVal val="visible"/>
                                      </p:to>
                                    </p:set>
                                    <p:anim calcmode="lin" valueType="num">
                                      <p:cBhvr additive="base">
                                        <p:cTn id="7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
                                            <p:txEl>
                                              <p:pRg st="22" end="22"/>
                                            </p:txEl>
                                          </p:spTgt>
                                        </p:tgtEl>
                                        <p:attrNameLst>
                                          <p:attrName>style.visibility</p:attrName>
                                        </p:attrNameLst>
                                      </p:cBhvr>
                                      <p:to>
                                        <p:strVal val="visible"/>
                                      </p:to>
                                    </p:set>
                                    <p:anim calcmode="lin" valueType="num">
                                      <p:cBhvr additive="base">
                                        <p:cTn id="83"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22" end="22"/>
                                            </p:txEl>
                                          </p:spTgt>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
                                            <p:txEl>
                                              <p:pRg st="23" end="23"/>
                                            </p:txEl>
                                          </p:spTgt>
                                        </p:tgtEl>
                                        <p:attrNameLst>
                                          <p:attrName>style.visibility</p:attrName>
                                        </p:attrNameLst>
                                      </p:cBhvr>
                                      <p:to>
                                        <p:strVal val="visible"/>
                                      </p:to>
                                    </p:set>
                                    <p:anim calcmode="lin" valueType="num">
                                      <p:cBhvr additive="base">
                                        <p:cTn id="87"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23" end="23"/>
                                            </p:txEl>
                                          </p:spTgt>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
                                            <p:txEl>
                                              <p:pRg st="24" end="24"/>
                                            </p:txEl>
                                          </p:spTgt>
                                        </p:tgtEl>
                                        <p:attrNameLst>
                                          <p:attrName>style.visibility</p:attrName>
                                        </p:attrNameLst>
                                      </p:cBhvr>
                                      <p:to>
                                        <p:strVal val="visible"/>
                                      </p:to>
                                    </p:set>
                                    <p:anim calcmode="lin" valueType="num">
                                      <p:cBhvr additive="base">
                                        <p:cTn id="91" dur="500" fill="hold"/>
                                        <p:tgtEl>
                                          <p:spTgt spid="3">
                                            <p:txEl>
                                              <p:pRg st="24" end="2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24" end="24"/>
                                            </p:txEl>
                                          </p:spTgt>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
                                            <p:txEl>
                                              <p:pRg st="25" end="25"/>
                                            </p:txEl>
                                          </p:spTgt>
                                        </p:tgtEl>
                                        <p:attrNameLst>
                                          <p:attrName>style.visibility</p:attrName>
                                        </p:attrNameLst>
                                      </p:cBhvr>
                                      <p:to>
                                        <p:strVal val="visible"/>
                                      </p:to>
                                    </p:set>
                                    <p:anim calcmode="lin" valueType="num">
                                      <p:cBhvr additive="base">
                                        <p:cTn id="95" dur="500" fill="hold"/>
                                        <p:tgtEl>
                                          <p:spTgt spid="3">
                                            <p:txEl>
                                              <p:pRg st="25" end="25"/>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3">
                                            <p:txEl>
                                              <p:pRg st="25" end="25"/>
                                            </p:txEl>
                                          </p:spTgt>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
                                            <p:txEl>
                                              <p:pRg st="26" end="26"/>
                                            </p:txEl>
                                          </p:spTgt>
                                        </p:tgtEl>
                                        <p:attrNameLst>
                                          <p:attrName>style.visibility</p:attrName>
                                        </p:attrNameLst>
                                      </p:cBhvr>
                                      <p:to>
                                        <p:strVal val="visible"/>
                                      </p:to>
                                    </p:set>
                                    <p:anim calcmode="lin" valueType="num">
                                      <p:cBhvr additive="base">
                                        <p:cTn id="99" dur="500" fill="hold"/>
                                        <p:tgtEl>
                                          <p:spTgt spid="3">
                                            <p:txEl>
                                              <p:pRg st="26" end="26"/>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26" end="2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DDA Algorithm </a:t>
            </a:r>
            <a:endParaRPr lang="en-US" b="1" dirty="0">
              <a:solidFill>
                <a:srgbClr val="0070C0"/>
              </a:solidFill>
            </a:endParaRPr>
          </a:p>
        </p:txBody>
      </p:sp>
      <p:sp>
        <p:nvSpPr>
          <p:cNvPr id="3" name="Content Placeholder 2"/>
          <p:cNvSpPr>
            <a:spLocks noGrp="1"/>
          </p:cNvSpPr>
          <p:nvPr>
            <p:ph idx="1"/>
          </p:nvPr>
        </p:nvSpPr>
        <p:spPr>
          <a:xfrm>
            <a:off x="609600" y="1381839"/>
            <a:ext cx="10972800" cy="4525963"/>
          </a:xfrm>
        </p:spPr>
        <p:txBody>
          <a:bodyPr>
            <a:normAutofit fontScale="85000" lnSpcReduction="20000"/>
          </a:bodyPr>
          <a:lstStyle/>
          <a:p>
            <a:pPr fontAlgn="base"/>
            <a:r>
              <a:rPr lang="en-US" dirty="0" smtClean="0"/>
              <a:t>Given-</a:t>
            </a:r>
          </a:p>
          <a:p>
            <a:pPr lvl="1" fontAlgn="base"/>
            <a:r>
              <a:rPr lang="en-US" dirty="0" smtClean="0"/>
              <a:t>Starting coordinates = (X</a:t>
            </a:r>
            <a:r>
              <a:rPr lang="en-US" baseline="-25000" dirty="0" smtClean="0"/>
              <a:t>0</a:t>
            </a:r>
            <a:r>
              <a:rPr lang="en-US" dirty="0" smtClean="0"/>
              <a:t>, Y</a:t>
            </a:r>
            <a:r>
              <a:rPr lang="en-US" baseline="-25000" dirty="0" smtClean="0"/>
              <a:t>0</a:t>
            </a:r>
            <a:r>
              <a:rPr lang="en-US" dirty="0" smtClean="0"/>
              <a:t>)</a:t>
            </a:r>
          </a:p>
          <a:p>
            <a:pPr lvl="1" fontAlgn="base"/>
            <a:r>
              <a:rPr lang="en-US" dirty="0" smtClean="0"/>
              <a:t>Ending coordinates = (</a:t>
            </a:r>
            <a:r>
              <a:rPr lang="en-US" dirty="0" err="1" smtClean="0"/>
              <a:t>X</a:t>
            </a:r>
            <a:r>
              <a:rPr lang="en-US" baseline="-25000" dirty="0" err="1" smtClean="0"/>
              <a:t>n</a:t>
            </a:r>
            <a:r>
              <a:rPr lang="en-US" dirty="0" smtClean="0"/>
              <a:t>, </a:t>
            </a:r>
            <a:r>
              <a:rPr lang="en-US" dirty="0" err="1" smtClean="0"/>
              <a:t>Y</a:t>
            </a:r>
            <a:r>
              <a:rPr lang="en-US" baseline="-25000" dirty="0" err="1" smtClean="0"/>
              <a:t>n</a:t>
            </a:r>
            <a:r>
              <a:rPr lang="en-US" dirty="0" smtClean="0"/>
              <a:t>)</a:t>
            </a:r>
          </a:p>
          <a:p>
            <a:pPr fontAlgn="base"/>
            <a:r>
              <a:rPr lang="en-US" dirty="0" smtClean="0"/>
              <a:t>The points generation using DDA Algorithm involves the following steps:</a:t>
            </a:r>
          </a:p>
          <a:p>
            <a:pPr fontAlgn="base">
              <a:buNone/>
            </a:pPr>
            <a:endParaRPr lang="en-US" dirty="0" smtClean="0"/>
          </a:p>
          <a:p>
            <a:pPr fontAlgn="base">
              <a:buNone/>
            </a:pPr>
            <a:r>
              <a:rPr lang="en-US" b="1" u="sng" dirty="0" smtClean="0"/>
              <a:t>Step-01:</a:t>
            </a:r>
            <a:endParaRPr lang="en-US" dirty="0" smtClean="0"/>
          </a:p>
          <a:p>
            <a:pPr fontAlgn="base"/>
            <a:r>
              <a:rPr lang="en-US" sz="2800" dirty="0" smtClean="0"/>
              <a:t>Calculate ΔX, ΔY and M from the given input.</a:t>
            </a:r>
          </a:p>
          <a:p>
            <a:pPr lvl="1" fontAlgn="base">
              <a:buFont typeface="Arial" pitchFamily="34" charset="0"/>
              <a:buChar char="•"/>
            </a:pPr>
            <a:r>
              <a:rPr lang="en-US" dirty="0" smtClean="0"/>
              <a:t>These parameters are calculated as-</a:t>
            </a:r>
          </a:p>
          <a:p>
            <a:pPr lvl="2" fontAlgn="base"/>
            <a:r>
              <a:rPr lang="en-US" sz="2800" dirty="0" smtClean="0"/>
              <a:t>ΔX = </a:t>
            </a:r>
            <a:r>
              <a:rPr lang="en-US" sz="2800" dirty="0" err="1" smtClean="0"/>
              <a:t>X</a:t>
            </a:r>
            <a:r>
              <a:rPr lang="en-US" sz="2800" baseline="-25000" dirty="0" err="1" smtClean="0"/>
              <a:t>n</a:t>
            </a:r>
            <a:r>
              <a:rPr lang="en-US" sz="2800" dirty="0" smtClean="0"/>
              <a:t> – X</a:t>
            </a:r>
            <a:r>
              <a:rPr lang="en-US" sz="2800" baseline="-25000" dirty="0" smtClean="0"/>
              <a:t>0</a:t>
            </a:r>
            <a:endParaRPr lang="en-US" sz="2800" dirty="0" smtClean="0"/>
          </a:p>
          <a:p>
            <a:pPr lvl="2" fontAlgn="base"/>
            <a:r>
              <a:rPr lang="en-US" sz="2800" dirty="0" smtClean="0"/>
              <a:t>ΔY =</a:t>
            </a:r>
            <a:r>
              <a:rPr lang="en-US" sz="2800" dirty="0" err="1" smtClean="0"/>
              <a:t>Y</a:t>
            </a:r>
            <a:r>
              <a:rPr lang="en-US" sz="2800" baseline="-25000" dirty="0" err="1" smtClean="0"/>
              <a:t>n</a:t>
            </a:r>
            <a:r>
              <a:rPr lang="en-US" sz="2800" dirty="0" smtClean="0"/>
              <a:t> – Y</a:t>
            </a:r>
            <a:r>
              <a:rPr lang="en-US" sz="2800" baseline="-25000" dirty="0" smtClean="0"/>
              <a:t>0</a:t>
            </a:r>
            <a:endParaRPr lang="en-US" sz="2800" dirty="0" smtClean="0"/>
          </a:p>
          <a:p>
            <a:pPr lvl="1" fontAlgn="base">
              <a:buFont typeface="Arial" pitchFamily="34" charset="0"/>
              <a:buChar char="•"/>
            </a:pPr>
            <a:r>
              <a:rPr lang="en-US" dirty="0" smtClean="0"/>
              <a:t>M = ΔY / ΔX</a:t>
            </a:r>
          </a:p>
          <a:p>
            <a:pPr fontAlgn="base"/>
            <a:endParaRPr lang="en-US" dirty="0" smtClean="0"/>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DDA algorithm</a:t>
            </a:r>
            <a:endParaRPr lang="en-US" b="1" dirty="0">
              <a:solidFill>
                <a:srgbClr val="0070C0"/>
              </a:solidFill>
            </a:endParaRPr>
          </a:p>
        </p:txBody>
      </p:sp>
      <p:sp>
        <p:nvSpPr>
          <p:cNvPr id="3" name="Content Placeholder 2"/>
          <p:cNvSpPr>
            <a:spLocks noGrp="1"/>
          </p:cNvSpPr>
          <p:nvPr>
            <p:ph idx="1"/>
          </p:nvPr>
        </p:nvSpPr>
        <p:spPr/>
        <p:txBody>
          <a:bodyPr>
            <a:normAutofit/>
          </a:bodyPr>
          <a:lstStyle/>
          <a:p>
            <a:pPr fontAlgn="base">
              <a:buNone/>
            </a:pPr>
            <a:r>
              <a:rPr lang="en-US" b="1" u="sng" dirty="0" smtClean="0"/>
              <a:t>Step-02:</a:t>
            </a:r>
            <a:endParaRPr lang="en-US" dirty="0" smtClean="0"/>
          </a:p>
          <a:p>
            <a:pPr fontAlgn="base"/>
            <a:r>
              <a:rPr lang="en-US" dirty="0" smtClean="0"/>
              <a:t>Find the number of steps or points in between the starting and ending coordinates.</a:t>
            </a:r>
          </a:p>
          <a:p>
            <a:pPr fontAlgn="base">
              <a:buNone/>
            </a:pPr>
            <a:r>
              <a:rPr lang="en-US" dirty="0" smtClean="0"/>
              <a:t>if (absolute (ΔX) &gt; absolute (ΔY))</a:t>
            </a:r>
          </a:p>
          <a:p>
            <a:pPr fontAlgn="base">
              <a:buNone/>
            </a:pPr>
            <a:r>
              <a:rPr lang="en-US" dirty="0" smtClean="0"/>
              <a:t>	Steps = absolute (ΔX);</a:t>
            </a:r>
          </a:p>
          <a:p>
            <a:pPr fontAlgn="base">
              <a:buNone/>
            </a:pPr>
            <a:r>
              <a:rPr lang="en-US" dirty="0" smtClean="0"/>
              <a:t>	else</a:t>
            </a:r>
          </a:p>
          <a:p>
            <a:pPr fontAlgn="base">
              <a:buNone/>
            </a:pPr>
            <a:r>
              <a:rPr lang="en-US" dirty="0" smtClean="0"/>
              <a:t>	Steps = absolute (ΔY);</a:t>
            </a:r>
          </a:p>
          <a:p>
            <a:pPr fontAlgn="base"/>
            <a:endParaRPr lang="en-US" dirty="0" smtClean="0"/>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952" y="0"/>
            <a:ext cx="10972800" cy="1143000"/>
          </a:xfrm>
        </p:spPr>
        <p:txBody>
          <a:bodyPr/>
          <a:lstStyle/>
          <a:p>
            <a:r>
              <a:rPr lang="en-US" b="1" dirty="0" smtClean="0">
                <a:solidFill>
                  <a:srgbClr val="0070C0"/>
                </a:solidFill>
              </a:rPr>
              <a:t>DDA algorithm</a:t>
            </a:r>
            <a:endParaRPr lang="en-US" b="1" dirty="0">
              <a:solidFill>
                <a:srgbClr val="0070C0"/>
              </a:solidFill>
            </a:endParaRPr>
          </a:p>
        </p:txBody>
      </p:sp>
      <p:pic>
        <p:nvPicPr>
          <p:cNvPr id="130054" name="Picture 6"/>
          <p:cNvPicPr>
            <a:picLocks noGrp="1" noChangeAspect="1" noChangeArrowheads="1"/>
          </p:cNvPicPr>
          <p:nvPr>
            <p:ph idx="1"/>
          </p:nvPr>
        </p:nvPicPr>
        <p:blipFill>
          <a:blip r:embed="rId2" cstate="print"/>
          <a:srcRect/>
          <a:stretch>
            <a:fillRect/>
          </a:stretch>
        </p:blipFill>
        <p:spPr bwMode="auto">
          <a:xfrm>
            <a:off x="1542197" y="1962773"/>
            <a:ext cx="8161361" cy="3892116"/>
          </a:xfrm>
          <a:prstGeom prst="rect">
            <a:avLst/>
          </a:prstGeom>
          <a:noFill/>
          <a:ln w="9525">
            <a:noFill/>
            <a:miter lim="800000"/>
            <a:headEnd/>
            <a:tailEnd/>
          </a:ln>
          <a:effectLst/>
        </p:spPr>
      </p:pic>
      <p:sp>
        <p:nvSpPr>
          <p:cNvPr id="9" name="Rectangle 8"/>
          <p:cNvSpPr/>
          <p:nvPr/>
        </p:nvSpPr>
        <p:spPr>
          <a:xfrm>
            <a:off x="1492153" y="1038957"/>
            <a:ext cx="9057565" cy="1046440"/>
          </a:xfrm>
          <a:prstGeom prst="rect">
            <a:avLst/>
          </a:prstGeom>
        </p:spPr>
        <p:txBody>
          <a:bodyPr wrap="square">
            <a:spAutoFit/>
          </a:bodyPr>
          <a:lstStyle/>
          <a:p>
            <a:pPr fontAlgn="base"/>
            <a:r>
              <a:rPr lang="en-US" sz="2400" b="1" u="sng" dirty="0" smtClean="0"/>
              <a:t>Step-03:</a:t>
            </a:r>
            <a:endParaRPr lang="en-US" dirty="0" smtClean="0"/>
          </a:p>
          <a:p>
            <a:pPr fontAlgn="base"/>
            <a:r>
              <a:rPr lang="en-US" dirty="0" smtClean="0"/>
              <a:t>Suppose the current point is </a:t>
            </a:r>
            <a:r>
              <a:rPr lang="en-US" sz="2000" b="1" dirty="0" smtClean="0"/>
              <a:t>(</a:t>
            </a:r>
            <a:r>
              <a:rPr lang="en-US" sz="2000" b="1" dirty="0" err="1" smtClean="0"/>
              <a:t>X</a:t>
            </a:r>
            <a:r>
              <a:rPr lang="en-US" sz="2000" b="1" baseline="-25000" dirty="0" err="1" smtClean="0"/>
              <a:t>p</a:t>
            </a:r>
            <a:r>
              <a:rPr lang="en-US" sz="2000" b="1" dirty="0" smtClean="0"/>
              <a:t>, </a:t>
            </a:r>
            <a:r>
              <a:rPr lang="en-US" sz="2000" b="1" dirty="0" err="1" smtClean="0"/>
              <a:t>Y</a:t>
            </a:r>
            <a:r>
              <a:rPr lang="en-US" sz="2000" b="1" baseline="-25000" dirty="0" err="1" smtClean="0"/>
              <a:t>p</a:t>
            </a:r>
            <a:r>
              <a:rPr lang="en-US" sz="2000" b="1" dirty="0" smtClean="0"/>
              <a:t>)</a:t>
            </a:r>
            <a:r>
              <a:rPr lang="en-US" sz="2000" dirty="0" smtClean="0"/>
              <a:t> </a:t>
            </a:r>
            <a:r>
              <a:rPr lang="en-US" dirty="0" smtClean="0"/>
              <a:t>and the next point is </a:t>
            </a:r>
            <a:r>
              <a:rPr lang="en-US" sz="2000" b="1" dirty="0" smtClean="0"/>
              <a:t>(X</a:t>
            </a:r>
            <a:r>
              <a:rPr lang="en-US" sz="2000" b="1" baseline="-25000" dirty="0" smtClean="0"/>
              <a:t>p+1</a:t>
            </a:r>
            <a:r>
              <a:rPr lang="en-US" sz="2000" b="1" dirty="0" smtClean="0"/>
              <a:t>, Y</a:t>
            </a:r>
            <a:r>
              <a:rPr lang="en-US" sz="2000" b="1" baseline="-25000" dirty="0" smtClean="0"/>
              <a:t>p+1</a:t>
            </a:r>
            <a:r>
              <a:rPr lang="en-US" sz="2000" b="1" dirty="0" smtClean="0"/>
              <a:t>).</a:t>
            </a:r>
          </a:p>
          <a:p>
            <a:pPr fontAlgn="base"/>
            <a:r>
              <a:rPr lang="en-US" dirty="0" smtClean="0"/>
              <a:t>Find the next point by following the below three cases-</a:t>
            </a:r>
            <a:endParaRPr lang="en-US" dirty="0"/>
          </a:p>
        </p:txBody>
      </p:sp>
      <p:sp>
        <p:nvSpPr>
          <p:cNvPr id="10" name="Rectangle 9"/>
          <p:cNvSpPr/>
          <p:nvPr/>
        </p:nvSpPr>
        <p:spPr>
          <a:xfrm>
            <a:off x="1505801" y="5401565"/>
            <a:ext cx="9289577" cy="1292662"/>
          </a:xfrm>
          <a:prstGeom prst="rect">
            <a:avLst/>
          </a:prstGeom>
        </p:spPr>
        <p:txBody>
          <a:bodyPr wrap="square">
            <a:spAutoFit/>
          </a:bodyPr>
          <a:lstStyle/>
          <a:p>
            <a:pPr fontAlgn="base"/>
            <a:endParaRPr lang="en-US" b="1" u="sng" dirty="0" smtClean="0"/>
          </a:p>
          <a:p>
            <a:pPr fontAlgn="base"/>
            <a:r>
              <a:rPr lang="en-US" sz="2400" b="1" u="sng" dirty="0" smtClean="0"/>
              <a:t>Step-04:</a:t>
            </a:r>
            <a:endParaRPr lang="en-US" sz="2400" b="1" dirty="0" smtClean="0"/>
          </a:p>
          <a:p>
            <a:pPr fontAlgn="base"/>
            <a:r>
              <a:rPr lang="en-US" dirty="0" smtClean="0"/>
              <a:t>Keep repeating Step-03 until the end point is reached or the number of generated new points (including the starting and ending points) equals to the steps count.</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t>1) Calculate the points between the starting point</a:t>
            </a:r>
            <a:br>
              <a:rPr lang="en-US" sz="3600" dirty="0" smtClean="0"/>
            </a:br>
            <a:r>
              <a:rPr lang="en-US" sz="3600" dirty="0" smtClean="0"/>
              <a:t> (5, 6) and ending point (8, 12).</a:t>
            </a:r>
            <a:endParaRPr lang="en-US" sz="3600" dirty="0"/>
          </a:p>
        </p:txBody>
      </p:sp>
      <p:sp>
        <p:nvSpPr>
          <p:cNvPr id="3" name="Content Placeholder 2"/>
          <p:cNvSpPr>
            <a:spLocks noGrp="1"/>
          </p:cNvSpPr>
          <p:nvPr>
            <p:ph idx="1"/>
          </p:nvPr>
        </p:nvSpPr>
        <p:spPr>
          <a:xfrm>
            <a:off x="636896" y="1968692"/>
            <a:ext cx="10972800" cy="4525963"/>
          </a:xfrm>
        </p:spPr>
        <p:txBody>
          <a:bodyPr>
            <a:normAutofit fontScale="85000" lnSpcReduction="20000"/>
          </a:bodyPr>
          <a:lstStyle/>
          <a:p>
            <a:pPr fontAlgn="base">
              <a:buNone/>
            </a:pPr>
            <a:r>
              <a:rPr lang="en-US" dirty="0" smtClean="0"/>
              <a:t>Given-</a:t>
            </a:r>
          </a:p>
          <a:p>
            <a:pPr lvl="1" fontAlgn="base"/>
            <a:r>
              <a:rPr lang="en-US" dirty="0" smtClean="0"/>
              <a:t>Starting coordinates = (X</a:t>
            </a:r>
            <a:r>
              <a:rPr lang="en-US" baseline="-25000" dirty="0" smtClean="0"/>
              <a:t>0</a:t>
            </a:r>
            <a:r>
              <a:rPr lang="en-US" dirty="0" smtClean="0"/>
              <a:t>, Y</a:t>
            </a:r>
            <a:r>
              <a:rPr lang="en-US" baseline="-25000" dirty="0" smtClean="0"/>
              <a:t>0</a:t>
            </a:r>
            <a:r>
              <a:rPr lang="en-US" dirty="0" smtClean="0"/>
              <a:t>) = (5, 6)</a:t>
            </a:r>
          </a:p>
          <a:p>
            <a:pPr lvl="1" fontAlgn="base"/>
            <a:r>
              <a:rPr lang="en-US" dirty="0" smtClean="0"/>
              <a:t>Ending coordinates = (</a:t>
            </a:r>
            <a:r>
              <a:rPr lang="en-US" dirty="0" err="1" smtClean="0"/>
              <a:t>X</a:t>
            </a:r>
            <a:r>
              <a:rPr lang="en-US" baseline="-25000" dirty="0" err="1" smtClean="0"/>
              <a:t>n</a:t>
            </a:r>
            <a:r>
              <a:rPr lang="en-US" dirty="0" smtClean="0"/>
              <a:t>, </a:t>
            </a:r>
            <a:r>
              <a:rPr lang="en-US" dirty="0" err="1" smtClean="0"/>
              <a:t>Y</a:t>
            </a:r>
            <a:r>
              <a:rPr lang="en-US" baseline="-25000" dirty="0" err="1" smtClean="0"/>
              <a:t>n</a:t>
            </a:r>
            <a:r>
              <a:rPr lang="en-US" dirty="0" smtClean="0"/>
              <a:t>) = (8, 12)</a:t>
            </a:r>
          </a:p>
          <a:p>
            <a:pPr lvl="1" fontAlgn="base">
              <a:buNone/>
            </a:pPr>
            <a:endParaRPr lang="en-US" dirty="0" smtClean="0"/>
          </a:p>
          <a:p>
            <a:pPr fontAlgn="base">
              <a:buNone/>
            </a:pPr>
            <a:r>
              <a:rPr lang="en-US" b="1" u="sng" dirty="0" smtClean="0">
                <a:solidFill>
                  <a:srgbClr val="0070C0"/>
                </a:solidFill>
              </a:rPr>
              <a:t>Step-01:</a:t>
            </a:r>
          </a:p>
          <a:p>
            <a:pPr fontAlgn="base">
              <a:buNone/>
            </a:pPr>
            <a:endParaRPr lang="en-US" b="1" dirty="0" smtClean="0">
              <a:solidFill>
                <a:srgbClr val="0070C0"/>
              </a:solidFill>
            </a:endParaRPr>
          </a:p>
          <a:p>
            <a:pPr fontAlgn="base"/>
            <a:r>
              <a:rPr lang="en-US" dirty="0" smtClean="0"/>
              <a:t>Calculate ΔX, ΔY and M from the given input.</a:t>
            </a:r>
          </a:p>
          <a:p>
            <a:pPr lvl="1" fontAlgn="base">
              <a:buNone/>
            </a:pPr>
            <a:r>
              <a:rPr lang="en-US" dirty="0" smtClean="0">
                <a:solidFill>
                  <a:srgbClr val="0070C0"/>
                </a:solidFill>
              </a:rPr>
              <a:t>ΔX</a:t>
            </a:r>
            <a:r>
              <a:rPr lang="en-US" dirty="0" smtClean="0"/>
              <a:t> = </a:t>
            </a:r>
            <a:r>
              <a:rPr lang="en-US" dirty="0" err="1" smtClean="0"/>
              <a:t>X</a:t>
            </a:r>
            <a:r>
              <a:rPr lang="en-US" baseline="-25000" dirty="0" err="1" smtClean="0"/>
              <a:t>n</a:t>
            </a:r>
            <a:r>
              <a:rPr lang="en-US" dirty="0" smtClean="0"/>
              <a:t> – X</a:t>
            </a:r>
            <a:r>
              <a:rPr lang="en-US" baseline="-25000" dirty="0" smtClean="0"/>
              <a:t>0</a:t>
            </a:r>
            <a:r>
              <a:rPr lang="en-US" dirty="0" smtClean="0"/>
              <a:t> = 8 – 5 = </a:t>
            </a:r>
            <a:r>
              <a:rPr lang="en-US" dirty="0" smtClean="0">
                <a:solidFill>
                  <a:srgbClr val="FF0000"/>
                </a:solidFill>
              </a:rPr>
              <a:t>3</a:t>
            </a:r>
          </a:p>
          <a:p>
            <a:pPr lvl="1" fontAlgn="base">
              <a:buNone/>
            </a:pPr>
            <a:r>
              <a:rPr lang="en-US" dirty="0" smtClean="0">
                <a:solidFill>
                  <a:srgbClr val="0070C0"/>
                </a:solidFill>
              </a:rPr>
              <a:t>ΔY</a:t>
            </a:r>
            <a:r>
              <a:rPr lang="en-US" dirty="0" smtClean="0"/>
              <a:t> =</a:t>
            </a:r>
            <a:r>
              <a:rPr lang="en-US" dirty="0" err="1" smtClean="0"/>
              <a:t>Y</a:t>
            </a:r>
            <a:r>
              <a:rPr lang="en-US" baseline="-25000" dirty="0" err="1" smtClean="0"/>
              <a:t>n</a:t>
            </a:r>
            <a:r>
              <a:rPr lang="en-US" dirty="0" smtClean="0"/>
              <a:t> – Y</a:t>
            </a:r>
            <a:r>
              <a:rPr lang="en-US" baseline="-25000" dirty="0" smtClean="0"/>
              <a:t>0</a:t>
            </a:r>
            <a:r>
              <a:rPr lang="en-US" dirty="0" smtClean="0"/>
              <a:t> = 12 – 6 = </a:t>
            </a:r>
            <a:r>
              <a:rPr lang="en-US" dirty="0" smtClean="0">
                <a:solidFill>
                  <a:srgbClr val="FF0000"/>
                </a:solidFill>
              </a:rPr>
              <a:t>6</a:t>
            </a:r>
          </a:p>
          <a:p>
            <a:pPr lvl="1" fontAlgn="base">
              <a:buNone/>
            </a:pPr>
            <a:r>
              <a:rPr lang="en-US" dirty="0" smtClean="0">
                <a:solidFill>
                  <a:srgbClr val="0070C0"/>
                </a:solidFill>
              </a:rPr>
              <a:t>M</a:t>
            </a:r>
            <a:r>
              <a:rPr lang="en-US" dirty="0" smtClean="0"/>
              <a:t> = ΔY / ΔX = 6 / 3 = </a:t>
            </a:r>
            <a:r>
              <a:rPr lang="en-US" dirty="0" smtClean="0">
                <a:solidFill>
                  <a:srgbClr val="FF0000"/>
                </a:solidFill>
              </a:rPr>
              <a:t>2</a:t>
            </a:r>
          </a:p>
          <a:p>
            <a:pPr fontAlgn="base">
              <a:buNone/>
            </a:pPr>
            <a:r>
              <a:rPr lang="en-US" dirty="0" smtClean="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down)">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682389"/>
            <a:ext cx="10972800" cy="5443778"/>
          </a:xfrm>
        </p:spPr>
        <p:txBody>
          <a:bodyPr>
            <a:normAutofit/>
          </a:bodyPr>
          <a:lstStyle/>
          <a:p>
            <a:pPr fontAlgn="base">
              <a:buNone/>
            </a:pPr>
            <a:r>
              <a:rPr lang="en-US" b="1" u="sng" dirty="0" smtClean="0"/>
              <a:t>Step-02:</a:t>
            </a:r>
            <a:endParaRPr lang="en-US" dirty="0" smtClean="0"/>
          </a:p>
          <a:p>
            <a:pPr fontAlgn="base"/>
            <a:r>
              <a:rPr lang="en-US" dirty="0" smtClean="0"/>
              <a:t>Calculate the number of steps.</a:t>
            </a:r>
          </a:p>
          <a:p>
            <a:pPr lvl="1" fontAlgn="base">
              <a:buNone/>
            </a:pPr>
            <a:r>
              <a:rPr lang="en-US" dirty="0" smtClean="0"/>
              <a:t>as </a:t>
            </a:r>
            <a:r>
              <a:rPr lang="en-US" dirty="0" smtClean="0">
                <a:solidFill>
                  <a:srgbClr val="FF0000"/>
                </a:solidFill>
              </a:rPr>
              <a:t>|ΔX| &lt; |ΔY| </a:t>
            </a:r>
            <a:r>
              <a:rPr lang="en-US" dirty="0" smtClean="0"/>
              <a:t>= 3 &lt; 6, </a:t>
            </a:r>
          </a:p>
          <a:p>
            <a:pPr lvl="1" fontAlgn="base">
              <a:buNone/>
            </a:pPr>
            <a:r>
              <a:rPr lang="en-US" dirty="0" smtClean="0"/>
              <a:t>so number of steps = </a:t>
            </a:r>
            <a:r>
              <a:rPr lang="en-US" dirty="0" smtClean="0">
                <a:solidFill>
                  <a:srgbClr val="FF0000"/>
                </a:solidFill>
              </a:rPr>
              <a:t>ΔY</a:t>
            </a:r>
            <a:r>
              <a:rPr lang="en-US" dirty="0" smtClean="0"/>
              <a:t> = </a:t>
            </a:r>
            <a:r>
              <a:rPr lang="en-US" dirty="0" smtClean="0">
                <a:solidFill>
                  <a:srgbClr val="FF0000"/>
                </a:solidFill>
              </a:rPr>
              <a:t>6</a:t>
            </a:r>
          </a:p>
          <a:p>
            <a:pPr lvl="1" fontAlgn="base">
              <a:buNone/>
            </a:pPr>
            <a:endParaRPr lang="en-US" dirty="0" smtClean="0">
              <a:solidFill>
                <a:srgbClr val="FF0000"/>
              </a:solidFill>
            </a:endParaRPr>
          </a:p>
          <a:p>
            <a:pPr fontAlgn="base">
              <a:buNone/>
            </a:pPr>
            <a:r>
              <a:rPr lang="en-US" b="1" u="sng" dirty="0" smtClean="0"/>
              <a:t>Step-03:</a:t>
            </a:r>
            <a:endParaRPr lang="en-US" dirty="0" smtClean="0"/>
          </a:p>
          <a:p>
            <a:pPr fontAlgn="base"/>
            <a:r>
              <a:rPr lang="en-US" dirty="0" smtClean="0"/>
              <a:t>As </a:t>
            </a:r>
            <a:r>
              <a:rPr lang="en-US" dirty="0" smtClean="0">
                <a:solidFill>
                  <a:srgbClr val="FF0000"/>
                </a:solidFill>
              </a:rPr>
              <a:t>M &gt; 1</a:t>
            </a:r>
            <a:r>
              <a:rPr lang="en-US" dirty="0" smtClean="0"/>
              <a:t>, so </a:t>
            </a:r>
            <a:r>
              <a:rPr lang="en-US" dirty="0" smtClean="0">
                <a:solidFill>
                  <a:srgbClr val="FF0000"/>
                </a:solidFill>
              </a:rPr>
              <a:t>case-03</a:t>
            </a:r>
            <a:r>
              <a:rPr lang="en-US" dirty="0" smtClean="0"/>
              <a:t> is satisfied.</a:t>
            </a:r>
          </a:p>
          <a:p>
            <a:pPr fontAlgn="base"/>
            <a:r>
              <a:rPr lang="en-US" dirty="0" smtClean="0"/>
              <a:t>Now, Step-03 is executed until Step-04 is satisfied.</a:t>
            </a:r>
          </a:p>
          <a:p>
            <a:pPr>
              <a:buNone/>
            </a:pPr>
            <a:endParaRPr lang="en-US" dirty="0"/>
          </a:p>
        </p:txBody>
      </p:sp>
      <p:pic>
        <p:nvPicPr>
          <p:cNvPr id="131074" name="Picture 2"/>
          <p:cNvPicPr>
            <a:picLocks noChangeAspect="1" noChangeArrowheads="1"/>
          </p:cNvPicPr>
          <p:nvPr/>
        </p:nvPicPr>
        <p:blipFill>
          <a:blip r:embed="rId2" cstate="print"/>
          <a:srcRect/>
          <a:stretch>
            <a:fillRect/>
          </a:stretch>
        </p:blipFill>
        <p:spPr bwMode="auto">
          <a:xfrm>
            <a:off x="2979406" y="5158854"/>
            <a:ext cx="4717932" cy="14163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31074"/>
                                        </p:tgtEl>
                                        <p:attrNameLst>
                                          <p:attrName>style.visibility</p:attrName>
                                        </p:attrNameLst>
                                      </p:cBhvr>
                                      <p:to>
                                        <p:strVal val="visible"/>
                                      </p:to>
                                    </p:set>
                                    <p:anim calcmode="lin" valueType="num">
                                      <p:cBhvr additive="base">
                                        <p:cTn id="38" dur="500" fill="hold"/>
                                        <p:tgtEl>
                                          <p:spTgt spid="131074"/>
                                        </p:tgtEl>
                                        <p:attrNameLst>
                                          <p:attrName>ppt_x</p:attrName>
                                        </p:attrNameLst>
                                      </p:cBhvr>
                                      <p:tavLst>
                                        <p:tav tm="0">
                                          <p:val>
                                            <p:strVal val="#ppt_x"/>
                                          </p:val>
                                        </p:tav>
                                        <p:tav tm="100000">
                                          <p:val>
                                            <p:strVal val="#ppt_x"/>
                                          </p:val>
                                        </p:tav>
                                      </p:tavLst>
                                    </p:anim>
                                    <p:anim calcmode="lin" valueType="num">
                                      <p:cBhvr additive="base">
                                        <p:cTn id="39" dur="500" fill="hold"/>
                                        <p:tgtEl>
                                          <p:spTgt spid="131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Grp="1" noChangeAspect="1" noChangeArrowheads="1"/>
          </p:cNvPicPr>
          <p:nvPr>
            <p:ph idx="1"/>
          </p:nvPr>
        </p:nvPicPr>
        <p:blipFill>
          <a:blip r:embed="rId2" cstate="print"/>
          <a:srcRect/>
          <a:stretch>
            <a:fillRect/>
          </a:stretch>
        </p:blipFill>
        <p:spPr bwMode="auto">
          <a:xfrm>
            <a:off x="1404653" y="2210938"/>
            <a:ext cx="5050738" cy="3725839"/>
          </a:xfrm>
          <a:prstGeom prst="rect">
            <a:avLst/>
          </a:prstGeom>
          <a:noFill/>
          <a:ln w="9525">
            <a:noFill/>
            <a:miter lim="800000"/>
            <a:headEnd/>
            <a:tailEnd/>
          </a:ln>
          <a:effectLst/>
        </p:spPr>
      </p:pic>
      <p:pic>
        <p:nvPicPr>
          <p:cNvPr id="132099" name="Picture 3"/>
          <p:cNvPicPr>
            <a:picLocks noChangeAspect="1" noChangeArrowheads="1"/>
          </p:cNvPicPr>
          <p:nvPr/>
        </p:nvPicPr>
        <p:blipFill>
          <a:blip r:embed="rId3" cstate="print"/>
          <a:srcRect/>
          <a:stretch>
            <a:fillRect/>
          </a:stretch>
        </p:blipFill>
        <p:spPr bwMode="auto">
          <a:xfrm>
            <a:off x="6615967" y="2193734"/>
            <a:ext cx="5019675" cy="3729394"/>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1355323" y="382137"/>
            <a:ext cx="4717932" cy="1416312"/>
          </a:xfrm>
          <a:prstGeom prst="rect">
            <a:avLst/>
          </a:prstGeom>
          <a:noFill/>
          <a:ln w="9525">
            <a:noFill/>
            <a:miter lim="800000"/>
            <a:headEnd/>
            <a:tailEnd/>
          </a:ln>
          <a:effectLst/>
        </p:spPr>
      </p:pic>
      <p:sp>
        <p:nvSpPr>
          <p:cNvPr id="7" name="Rectangle 6"/>
          <p:cNvSpPr/>
          <p:nvPr/>
        </p:nvSpPr>
        <p:spPr>
          <a:xfrm>
            <a:off x="6881617" y="774089"/>
            <a:ext cx="2903828" cy="369332"/>
          </a:xfrm>
          <a:prstGeom prst="rect">
            <a:avLst/>
          </a:prstGeom>
        </p:spPr>
        <p:txBody>
          <a:bodyPr wrap="square">
            <a:spAutoFit/>
          </a:bodyPr>
          <a:lstStyle/>
          <a:p>
            <a:pPr lvl="1" fontAlgn="base">
              <a:buNone/>
            </a:pPr>
            <a:r>
              <a:rPr lang="en-US" b="1" dirty="0" smtClean="0">
                <a:solidFill>
                  <a:srgbClr val="0070C0"/>
                </a:solidFill>
              </a:rPr>
              <a:t>M</a:t>
            </a:r>
            <a:r>
              <a:rPr lang="en-US" b="1" dirty="0" smtClean="0"/>
              <a:t> = ΔY / ΔX = 6 / 3 = </a:t>
            </a:r>
            <a:r>
              <a:rPr lang="en-US" b="1" dirty="0" smtClean="0">
                <a:solidFill>
                  <a:srgbClr val="FF0000"/>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wipe(down)">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2098"/>
                                        </p:tgtEl>
                                        <p:attrNameLst>
                                          <p:attrName>style.visibility</p:attrName>
                                        </p:attrNameLst>
                                      </p:cBhvr>
                                      <p:to>
                                        <p:strVal val="visible"/>
                                      </p:to>
                                    </p:set>
                                    <p:anim calcmode="lin" valueType="num">
                                      <p:cBhvr additive="base">
                                        <p:cTn id="18" dur="500" fill="hold"/>
                                        <p:tgtEl>
                                          <p:spTgt spid="132098"/>
                                        </p:tgtEl>
                                        <p:attrNameLst>
                                          <p:attrName>ppt_x</p:attrName>
                                        </p:attrNameLst>
                                      </p:cBhvr>
                                      <p:tavLst>
                                        <p:tav tm="0">
                                          <p:val>
                                            <p:strVal val="#ppt_x"/>
                                          </p:val>
                                        </p:tav>
                                        <p:tav tm="100000">
                                          <p:val>
                                            <p:strVal val="#ppt_x"/>
                                          </p:val>
                                        </p:tav>
                                      </p:tavLst>
                                    </p:anim>
                                    <p:anim calcmode="lin" valueType="num">
                                      <p:cBhvr additive="base">
                                        <p:cTn id="19" dur="500" fill="hold"/>
                                        <p:tgtEl>
                                          <p:spTgt spid="13209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32099"/>
                                        </p:tgtEl>
                                        <p:attrNameLst>
                                          <p:attrName>style.visibility</p:attrName>
                                        </p:attrNameLst>
                                      </p:cBhvr>
                                      <p:to>
                                        <p:strVal val="visible"/>
                                      </p:to>
                                    </p:set>
                                    <p:anim calcmode="lin" valueType="num">
                                      <p:cBhvr additive="base">
                                        <p:cTn id="24" dur="500" fill="hold"/>
                                        <p:tgtEl>
                                          <p:spTgt spid="132099"/>
                                        </p:tgtEl>
                                        <p:attrNameLst>
                                          <p:attrName>ppt_x</p:attrName>
                                        </p:attrNameLst>
                                      </p:cBhvr>
                                      <p:tavLst>
                                        <p:tav tm="0">
                                          <p:val>
                                            <p:strVal val="#ppt_x"/>
                                          </p:val>
                                        </p:tav>
                                        <p:tav tm="100000">
                                          <p:val>
                                            <p:strVal val="#ppt_x"/>
                                          </p:val>
                                        </p:tav>
                                      </p:tavLst>
                                    </p:anim>
                                    <p:anim calcmode="lin" valueType="num">
                                      <p:cBhvr additive="base">
                                        <p:cTn id="25" dur="500" fill="hold"/>
                                        <p:tgtEl>
                                          <p:spTgt spid="132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Calculate the points between the starting point </a:t>
            </a:r>
            <a:br>
              <a:rPr lang="en-US" dirty="0" smtClean="0"/>
            </a:br>
            <a:r>
              <a:rPr lang="en-US" dirty="0" smtClean="0"/>
              <a:t>(1, 7) and ending point (11, 17).</a:t>
            </a:r>
            <a:endParaRPr lang="en-US" dirty="0"/>
          </a:p>
        </p:txBody>
      </p:sp>
      <p:sp>
        <p:nvSpPr>
          <p:cNvPr id="3" name="Content Placeholder 2"/>
          <p:cNvSpPr>
            <a:spLocks noGrp="1"/>
          </p:cNvSpPr>
          <p:nvPr>
            <p:ph idx="1"/>
          </p:nvPr>
        </p:nvSpPr>
        <p:spPr>
          <a:xfrm>
            <a:off x="896203" y="1777623"/>
            <a:ext cx="10972800" cy="4525963"/>
          </a:xfrm>
        </p:spPr>
        <p:txBody>
          <a:bodyPr>
            <a:normAutofit fontScale="92500" lnSpcReduction="20000"/>
          </a:bodyPr>
          <a:lstStyle/>
          <a:p>
            <a:pPr fontAlgn="base">
              <a:buNone/>
            </a:pPr>
            <a:r>
              <a:rPr lang="en-US" dirty="0" smtClean="0"/>
              <a:t>Given:</a:t>
            </a:r>
          </a:p>
          <a:p>
            <a:pPr lvl="1" fontAlgn="base"/>
            <a:r>
              <a:rPr lang="en-US" dirty="0" smtClean="0"/>
              <a:t>Starting coordinates = (X</a:t>
            </a:r>
            <a:r>
              <a:rPr lang="en-US" baseline="-25000" dirty="0" smtClean="0"/>
              <a:t>0</a:t>
            </a:r>
            <a:r>
              <a:rPr lang="en-US" dirty="0" smtClean="0"/>
              <a:t>, Y</a:t>
            </a:r>
            <a:r>
              <a:rPr lang="en-US" baseline="-25000" dirty="0" smtClean="0"/>
              <a:t>0</a:t>
            </a:r>
            <a:r>
              <a:rPr lang="en-US" dirty="0" smtClean="0"/>
              <a:t>) = (1, 7)</a:t>
            </a:r>
          </a:p>
          <a:p>
            <a:pPr lvl="1" fontAlgn="base"/>
            <a:r>
              <a:rPr lang="en-US" dirty="0" smtClean="0"/>
              <a:t>Ending coordinates = (</a:t>
            </a:r>
            <a:r>
              <a:rPr lang="en-US" dirty="0" err="1" smtClean="0"/>
              <a:t>X</a:t>
            </a:r>
            <a:r>
              <a:rPr lang="en-US" baseline="-25000" dirty="0" err="1" smtClean="0"/>
              <a:t>n</a:t>
            </a:r>
            <a:r>
              <a:rPr lang="en-US" dirty="0" smtClean="0"/>
              <a:t>, </a:t>
            </a:r>
            <a:r>
              <a:rPr lang="en-US" dirty="0" err="1" smtClean="0"/>
              <a:t>Y</a:t>
            </a:r>
            <a:r>
              <a:rPr lang="en-US" baseline="-25000" dirty="0" err="1" smtClean="0"/>
              <a:t>n</a:t>
            </a:r>
            <a:r>
              <a:rPr lang="en-US" dirty="0" smtClean="0"/>
              <a:t>) = (11, 17)</a:t>
            </a:r>
          </a:p>
          <a:p>
            <a:pPr lvl="1" fontAlgn="base">
              <a:buNone/>
            </a:pPr>
            <a:endParaRPr lang="en-US" dirty="0" smtClean="0"/>
          </a:p>
          <a:p>
            <a:pPr fontAlgn="base">
              <a:buNone/>
            </a:pPr>
            <a:r>
              <a:rPr lang="en-US" b="1" u="sng" dirty="0" smtClean="0">
                <a:solidFill>
                  <a:srgbClr val="0070C0"/>
                </a:solidFill>
              </a:rPr>
              <a:t>Step-01:</a:t>
            </a:r>
            <a:endParaRPr lang="en-US" b="1" dirty="0" smtClean="0">
              <a:solidFill>
                <a:srgbClr val="0070C0"/>
              </a:solidFill>
            </a:endParaRPr>
          </a:p>
          <a:p>
            <a:pPr fontAlgn="base">
              <a:buNone/>
            </a:pPr>
            <a:endParaRPr lang="en-US" dirty="0" smtClean="0"/>
          </a:p>
          <a:p>
            <a:pPr fontAlgn="base"/>
            <a:r>
              <a:rPr lang="en-US" dirty="0" smtClean="0"/>
              <a:t>Calculate ΔX, ΔY and M from the given input.</a:t>
            </a:r>
          </a:p>
          <a:p>
            <a:pPr lvl="1" fontAlgn="base">
              <a:buNone/>
            </a:pPr>
            <a:r>
              <a:rPr lang="en-US" dirty="0" smtClean="0">
                <a:solidFill>
                  <a:srgbClr val="FF0000"/>
                </a:solidFill>
              </a:rPr>
              <a:t>ΔX</a:t>
            </a:r>
            <a:r>
              <a:rPr lang="en-US" dirty="0" smtClean="0"/>
              <a:t> = </a:t>
            </a:r>
            <a:r>
              <a:rPr lang="en-US" dirty="0" err="1" smtClean="0"/>
              <a:t>X</a:t>
            </a:r>
            <a:r>
              <a:rPr lang="en-US" baseline="-25000" dirty="0" err="1" smtClean="0"/>
              <a:t>n</a:t>
            </a:r>
            <a:r>
              <a:rPr lang="en-US" dirty="0" smtClean="0"/>
              <a:t> – X</a:t>
            </a:r>
            <a:r>
              <a:rPr lang="en-US" baseline="-25000" dirty="0" smtClean="0"/>
              <a:t>0</a:t>
            </a:r>
            <a:r>
              <a:rPr lang="en-US" dirty="0" smtClean="0"/>
              <a:t> = 11 – 1 = 10</a:t>
            </a:r>
          </a:p>
          <a:p>
            <a:pPr lvl="1" fontAlgn="base">
              <a:buNone/>
            </a:pPr>
            <a:r>
              <a:rPr lang="en-US" dirty="0" smtClean="0">
                <a:solidFill>
                  <a:srgbClr val="FF0000"/>
                </a:solidFill>
              </a:rPr>
              <a:t>ΔY</a:t>
            </a:r>
            <a:r>
              <a:rPr lang="en-US" dirty="0" smtClean="0"/>
              <a:t> =</a:t>
            </a:r>
            <a:r>
              <a:rPr lang="en-US" dirty="0" err="1" smtClean="0"/>
              <a:t>Y</a:t>
            </a:r>
            <a:r>
              <a:rPr lang="en-US" baseline="-25000" dirty="0" err="1" smtClean="0"/>
              <a:t>n</a:t>
            </a:r>
            <a:r>
              <a:rPr lang="en-US" dirty="0" smtClean="0"/>
              <a:t> – Y</a:t>
            </a:r>
            <a:r>
              <a:rPr lang="en-US" baseline="-25000" dirty="0" smtClean="0"/>
              <a:t>0</a:t>
            </a:r>
            <a:r>
              <a:rPr lang="en-US" dirty="0" smtClean="0"/>
              <a:t> = 17 – 7 = 10</a:t>
            </a:r>
          </a:p>
          <a:p>
            <a:pPr lvl="1" fontAlgn="base">
              <a:buNone/>
            </a:pPr>
            <a:r>
              <a:rPr lang="en-US" dirty="0" smtClean="0">
                <a:solidFill>
                  <a:srgbClr val="FF0000"/>
                </a:solidFill>
              </a:rPr>
              <a:t>M</a:t>
            </a:r>
            <a:r>
              <a:rPr lang="en-US" dirty="0" smtClean="0"/>
              <a:t> = ΔY / ΔX = 10 / 10 = 1</a:t>
            </a:r>
          </a:p>
          <a:p>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46077" y="436728"/>
            <a:ext cx="10972800" cy="5839563"/>
          </a:xfrm>
        </p:spPr>
        <p:txBody>
          <a:bodyPr>
            <a:normAutofit/>
          </a:bodyPr>
          <a:lstStyle/>
          <a:p>
            <a:pPr fontAlgn="base">
              <a:buNone/>
            </a:pPr>
            <a:r>
              <a:rPr lang="en-US" b="1" u="sng" dirty="0" smtClean="0">
                <a:solidFill>
                  <a:srgbClr val="0070C0"/>
                </a:solidFill>
              </a:rPr>
              <a:t>Step-02:</a:t>
            </a:r>
            <a:endParaRPr lang="en-US" b="1" dirty="0" smtClean="0">
              <a:solidFill>
                <a:srgbClr val="0070C0"/>
              </a:solidFill>
            </a:endParaRPr>
          </a:p>
          <a:p>
            <a:pPr fontAlgn="base">
              <a:buNone/>
            </a:pPr>
            <a:r>
              <a:rPr lang="en-US" dirty="0" smtClean="0"/>
              <a:t> </a:t>
            </a:r>
          </a:p>
          <a:p>
            <a:pPr fontAlgn="base"/>
            <a:r>
              <a:rPr lang="en-US" dirty="0" smtClean="0"/>
              <a:t>Calculate the number of steps.</a:t>
            </a:r>
          </a:p>
          <a:p>
            <a:pPr fontAlgn="base"/>
            <a:r>
              <a:rPr lang="en-US" dirty="0" smtClean="0"/>
              <a:t>As |ΔX| = |ΔY| = 10 = 10, so number of steps = ΔX = ΔY = 10</a:t>
            </a:r>
          </a:p>
          <a:p>
            <a:pPr fontAlgn="base">
              <a:buNone/>
            </a:pPr>
            <a:r>
              <a:rPr lang="en-US" dirty="0" smtClean="0"/>
              <a:t> </a:t>
            </a:r>
          </a:p>
          <a:p>
            <a:pPr fontAlgn="base">
              <a:buNone/>
            </a:pPr>
            <a:r>
              <a:rPr lang="en-US" b="1" u="sng" dirty="0" smtClean="0">
                <a:solidFill>
                  <a:srgbClr val="0070C0"/>
                </a:solidFill>
              </a:rPr>
              <a:t>Step-03:</a:t>
            </a:r>
            <a:r>
              <a:rPr lang="en-US" dirty="0" smtClean="0"/>
              <a:t> </a:t>
            </a:r>
          </a:p>
          <a:p>
            <a:pPr fontAlgn="base"/>
            <a:r>
              <a:rPr lang="en-US" dirty="0" smtClean="0"/>
              <a:t>As M = 1, so </a:t>
            </a:r>
            <a:r>
              <a:rPr lang="en-US" dirty="0" smtClean="0">
                <a:solidFill>
                  <a:srgbClr val="FF0000"/>
                </a:solidFill>
              </a:rPr>
              <a:t>case-02</a:t>
            </a:r>
            <a:r>
              <a:rPr lang="en-US" dirty="0" smtClean="0"/>
              <a:t> is satisfied.</a:t>
            </a:r>
          </a:p>
          <a:p>
            <a:pPr fontAlgn="base"/>
            <a:r>
              <a:rPr lang="en-US" dirty="0" smtClean="0"/>
              <a:t>Now, Step-03 is executed until Step-04 is satisfied.</a:t>
            </a:r>
          </a:p>
          <a:p>
            <a:pPr>
              <a:buNone/>
            </a:pP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2965759" y="5261426"/>
            <a:ext cx="5066284" cy="11939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04967"/>
            <a:ext cx="10972800" cy="5621199"/>
          </a:xfrm>
        </p:spPr>
        <p:txBody>
          <a:bodyPr/>
          <a:lstStyle/>
          <a:p>
            <a:pPr lvl="1" fontAlgn="base">
              <a:buNone/>
            </a:pPr>
            <a:endParaRPr lang="en-US" dirty="0" smtClean="0"/>
          </a:p>
          <a:p>
            <a:pPr lvl="1" fontAlgn="base">
              <a:buNone/>
            </a:pPr>
            <a:r>
              <a:rPr lang="en-US" dirty="0" smtClean="0">
                <a:solidFill>
                  <a:srgbClr val="FF0000"/>
                </a:solidFill>
              </a:rPr>
              <a:t>								</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1246139" y="539300"/>
            <a:ext cx="5066284" cy="1193965"/>
          </a:xfrm>
          <a:prstGeom prst="rect">
            <a:avLst/>
          </a:prstGeom>
          <a:noFill/>
          <a:ln w="9525">
            <a:noFill/>
            <a:miter lim="800000"/>
            <a:headEnd/>
            <a:tailEnd/>
          </a:ln>
          <a:effectLst/>
        </p:spPr>
      </p:pic>
      <p:sp>
        <p:nvSpPr>
          <p:cNvPr id="5" name="Rectangle 4"/>
          <p:cNvSpPr/>
          <p:nvPr/>
        </p:nvSpPr>
        <p:spPr>
          <a:xfrm>
            <a:off x="7246960" y="760443"/>
            <a:ext cx="3466532" cy="677108"/>
          </a:xfrm>
          <a:prstGeom prst="rect">
            <a:avLst/>
          </a:prstGeom>
        </p:spPr>
        <p:txBody>
          <a:bodyPr wrap="square">
            <a:spAutoFit/>
          </a:bodyPr>
          <a:lstStyle/>
          <a:p>
            <a:pPr lvl="1" fontAlgn="base"/>
            <a:r>
              <a:rPr lang="en-US" sz="2000" b="1" dirty="0" smtClean="0">
                <a:solidFill>
                  <a:srgbClr val="FF0000"/>
                </a:solidFill>
              </a:rPr>
              <a:t>M</a:t>
            </a:r>
            <a:r>
              <a:rPr lang="en-US" sz="2000" b="1" dirty="0" smtClean="0"/>
              <a:t> = ΔY / ΔX = 10 / 10 = 1</a:t>
            </a:r>
          </a:p>
          <a:p>
            <a:pPr lvl="1" fontAlgn="base"/>
            <a:endParaRPr lang="en-US" b="1" dirty="0" smtClean="0">
              <a:solidFill>
                <a:srgbClr val="FF0000"/>
              </a:solidFill>
            </a:endParaRPr>
          </a:p>
        </p:txBody>
      </p:sp>
      <p:pic>
        <p:nvPicPr>
          <p:cNvPr id="2050" name="Picture 2"/>
          <p:cNvPicPr>
            <a:picLocks noChangeAspect="1" noChangeArrowheads="1"/>
          </p:cNvPicPr>
          <p:nvPr/>
        </p:nvPicPr>
        <p:blipFill>
          <a:blip r:embed="rId3" cstate="print"/>
          <a:srcRect/>
          <a:stretch>
            <a:fillRect/>
          </a:stretch>
        </p:blipFill>
        <p:spPr bwMode="auto">
          <a:xfrm>
            <a:off x="1030762" y="1930518"/>
            <a:ext cx="5572125" cy="41433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6851175" y="1909411"/>
            <a:ext cx="4802875" cy="422070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Calculate the points between the starting point</a:t>
            </a:r>
            <a:br>
              <a:rPr lang="en-US" dirty="0" smtClean="0"/>
            </a:br>
            <a:r>
              <a:rPr lang="en-US" dirty="0" smtClean="0"/>
              <a:t> (5, 6) and ending point (13, 10).</a:t>
            </a:r>
            <a:endParaRPr lang="en-US" dirty="0"/>
          </a:p>
        </p:txBody>
      </p:sp>
      <p:sp>
        <p:nvSpPr>
          <p:cNvPr id="3" name="Content Placeholder 2"/>
          <p:cNvSpPr>
            <a:spLocks noGrp="1"/>
          </p:cNvSpPr>
          <p:nvPr>
            <p:ph idx="1"/>
          </p:nvPr>
        </p:nvSpPr>
        <p:spPr/>
        <p:txBody>
          <a:bodyPr>
            <a:normAutofit/>
          </a:bodyPr>
          <a:lstStyle/>
          <a:p>
            <a:pPr fontAlgn="base">
              <a:buNone/>
            </a:pPr>
            <a:r>
              <a:rPr lang="en-US" dirty="0" smtClean="0"/>
              <a:t>Given-</a:t>
            </a:r>
          </a:p>
          <a:p>
            <a:pPr lvl="1" fontAlgn="base"/>
            <a:r>
              <a:rPr lang="en-US" dirty="0" smtClean="0"/>
              <a:t>Starting coordinates = (X</a:t>
            </a:r>
            <a:r>
              <a:rPr lang="en-US" baseline="-25000" dirty="0" smtClean="0"/>
              <a:t>0</a:t>
            </a:r>
            <a:r>
              <a:rPr lang="en-US" dirty="0" smtClean="0"/>
              <a:t>, Y</a:t>
            </a:r>
            <a:r>
              <a:rPr lang="en-US" baseline="-25000" dirty="0" smtClean="0"/>
              <a:t>0</a:t>
            </a:r>
            <a:r>
              <a:rPr lang="en-US" dirty="0" smtClean="0"/>
              <a:t>) = (5, 6)</a:t>
            </a:r>
          </a:p>
          <a:p>
            <a:pPr lvl="1" fontAlgn="base"/>
            <a:r>
              <a:rPr lang="en-US" dirty="0" smtClean="0"/>
              <a:t>Ending coordinates = (</a:t>
            </a:r>
            <a:r>
              <a:rPr lang="en-US" dirty="0" err="1" smtClean="0"/>
              <a:t>X</a:t>
            </a:r>
            <a:r>
              <a:rPr lang="en-US" baseline="-25000" dirty="0" err="1" smtClean="0"/>
              <a:t>n</a:t>
            </a:r>
            <a:r>
              <a:rPr lang="en-US" dirty="0" smtClean="0"/>
              <a:t>, </a:t>
            </a:r>
            <a:r>
              <a:rPr lang="en-US" dirty="0" err="1" smtClean="0"/>
              <a:t>Y</a:t>
            </a:r>
            <a:r>
              <a:rPr lang="en-US" baseline="-25000" dirty="0" err="1" smtClean="0"/>
              <a:t>n</a:t>
            </a:r>
            <a:r>
              <a:rPr lang="en-US" dirty="0" smtClean="0"/>
              <a:t>) = (13, 10) </a:t>
            </a:r>
          </a:p>
          <a:p>
            <a:pPr fontAlgn="base">
              <a:buNone/>
            </a:pPr>
            <a:r>
              <a:rPr lang="en-US" b="1" u="sng" dirty="0" smtClean="0"/>
              <a:t>Step-01:</a:t>
            </a:r>
            <a:r>
              <a:rPr lang="en-US" dirty="0" smtClean="0"/>
              <a:t> </a:t>
            </a:r>
          </a:p>
          <a:p>
            <a:pPr lvl="1" fontAlgn="base"/>
            <a:r>
              <a:rPr lang="en-US" dirty="0" smtClean="0"/>
              <a:t>Calculate ΔX, ΔY and M from the given input.</a:t>
            </a:r>
          </a:p>
          <a:p>
            <a:pPr lvl="1" fontAlgn="base"/>
            <a:r>
              <a:rPr lang="en-US" dirty="0" smtClean="0"/>
              <a:t>ΔX = </a:t>
            </a:r>
            <a:r>
              <a:rPr lang="en-US" dirty="0" err="1" smtClean="0"/>
              <a:t>X</a:t>
            </a:r>
            <a:r>
              <a:rPr lang="en-US" baseline="-25000" dirty="0" err="1" smtClean="0"/>
              <a:t>n</a:t>
            </a:r>
            <a:r>
              <a:rPr lang="en-US" dirty="0" smtClean="0"/>
              <a:t> – X</a:t>
            </a:r>
            <a:r>
              <a:rPr lang="en-US" baseline="-25000" dirty="0" smtClean="0"/>
              <a:t>0</a:t>
            </a:r>
            <a:r>
              <a:rPr lang="en-US" dirty="0" smtClean="0"/>
              <a:t> = 13 – 5 = 8</a:t>
            </a:r>
          </a:p>
          <a:p>
            <a:pPr lvl="1" fontAlgn="base"/>
            <a:r>
              <a:rPr lang="en-US" dirty="0" smtClean="0"/>
              <a:t>ΔY =</a:t>
            </a:r>
            <a:r>
              <a:rPr lang="en-US" dirty="0" err="1" smtClean="0"/>
              <a:t>Y</a:t>
            </a:r>
            <a:r>
              <a:rPr lang="en-US" baseline="-25000" dirty="0" err="1" smtClean="0"/>
              <a:t>n</a:t>
            </a:r>
            <a:r>
              <a:rPr lang="en-US" dirty="0" smtClean="0"/>
              <a:t> – Y</a:t>
            </a:r>
            <a:r>
              <a:rPr lang="en-US" baseline="-25000" dirty="0" smtClean="0"/>
              <a:t>0</a:t>
            </a:r>
            <a:r>
              <a:rPr lang="en-US" dirty="0" smtClean="0"/>
              <a:t> = 10 – 6 = 4</a:t>
            </a:r>
          </a:p>
          <a:p>
            <a:pPr lvl="1" fontAlgn="base"/>
            <a:r>
              <a:rPr lang="en-US" dirty="0" smtClean="0"/>
              <a:t>M = ΔY / ΔX = 4 / 8 = 0.50</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736979"/>
            <a:ext cx="10972800" cy="5389187"/>
          </a:xfrm>
        </p:spPr>
        <p:txBody>
          <a:bodyPr>
            <a:normAutofit/>
          </a:bodyPr>
          <a:lstStyle/>
          <a:p>
            <a:pPr fontAlgn="base">
              <a:buNone/>
            </a:pPr>
            <a:r>
              <a:rPr lang="en-US" b="1" u="sng" dirty="0" smtClean="0"/>
              <a:t>Step-02:</a:t>
            </a:r>
            <a:endParaRPr lang="en-US" dirty="0" smtClean="0"/>
          </a:p>
          <a:p>
            <a:pPr lvl="1" fontAlgn="base"/>
            <a:r>
              <a:rPr lang="en-US" dirty="0" smtClean="0"/>
              <a:t>Calculate the number of steps.</a:t>
            </a:r>
          </a:p>
          <a:p>
            <a:pPr lvl="1" fontAlgn="base"/>
            <a:r>
              <a:rPr lang="en-US" dirty="0" smtClean="0"/>
              <a:t>As |ΔX| &gt; |ΔY| = 8 &gt; 4, so number of steps = ΔX = 8</a:t>
            </a:r>
          </a:p>
          <a:p>
            <a:pPr fontAlgn="base">
              <a:buNone/>
            </a:pPr>
            <a:endParaRPr lang="en-US" dirty="0" smtClean="0"/>
          </a:p>
          <a:p>
            <a:pPr fontAlgn="base">
              <a:buNone/>
            </a:pPr>
            <a:r>
              <a:rPr lang="en-US" b="1" u="sng" dirty="0" smtClean="0"/>
              <a:t>Step-03:</a:t>
            </a:r>
            <a:r>
              <a:rPr lang="en-US" dirty="0" smtClean="0"/>
              <a:t> </a:t>
            </a:r>
          </a:p>
          <a:p>
            <a:pPr lvl="1" fontAlgn="base"/>
            <a:r>
              <a:rPr lang="en-US" dirty="0" smtClean="0"/>
              <a:t>As M &lt; 1, so case-01 is satisfied.</a:t>
            </a:r>
          </a:p>
          <a:p>
            <a:pPr lvl="1" fontAlgn="base"/>
            <a:r>
              <a:rPr lang="en-US" dirty="0" smtClean="0"/>
              <a:t>Now, Step-03 is executed until Step-04 is satisfied.</a:t>
            </a:r>
          </a:p>
          <a:p>
            <a:pPr>
              <a:buNone/>
            </a:pPr>
            <a:endParaRPr lang="en-US" dirty="0"/>
          </a:p>
        </p:txBody>
      </p:sp>
      <p:pic>
        <p:nvPicPr>
          <p:cNvPr id="133123" name="Picture 3"/>
          <p:cNvPicPr>
            <a:picLocks noChangeAspect="1" noChangeArrowheads="1"/>
          </p:cNvPicPr>
          <p:nvPr/>
        </p:nvPicPr>
        <p:blipFill>
          <a:blip r:embed="rId2" cstate="print"/>
          <a:srcRect/>
          <a:stretch>
            <a:fillRect/>
          </a:stretch>
        </p:blipFill>
        <p:spPr bwMode="auto">
          <a:xfrm>
            <a:off x="2969881" y="4672652"/>
            <a:ext cx="5520706" cy="140060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33123"/>
                                        </p:tgtEl>
                                        <p:attrNameLst>
                                          <p:attrName>style.visibility</p:attrName>
                                        </p:attrNameLst>
                                      </p:cBhvr>
                                      <p:to>
                                        <p:strVal val="visible"/>
                                      </p:to>
                                    </p:set>
                                    <p:anim calcmode="lin" valueType="num">
                                      <p:cBhvr additive="base">
                                        <p:cTn id="29" dur="500" fill="hold"/>
                                        <p:tgtEl>
                                          <p:spTgt spid="133123"/>
                                        </p:tgtEl>
                                        <p:attrNameLst>
                                          <p:attrName>ppt_x</p:attrName>
                                        </p:attrNameLst>
                                      </p:cBhvr>
                                      <p:tavLst>
                                        <p:tav tm="0">
                                          <p:val>
                                            <p:strVal val="#ppt_x"/>
                                          </p:val>
                                        </p:tav>
                                        <p:tav tm="100000">
                                          <p:val>
                                            <p:strVal val="#ppt_x"/>
                                          </p:val>
                                        </p:tav>
                                      </p:tavLst>
                                    </p:anim>
                                    <p:anim calcmode="lin" valueType="num">
                                      <p:cBhvr additive="base">
                                        <p:cTn id="30" dur="500" fill="hold"/>
                                        <p:tgtEl>
                                          <p:spTgt spid="133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2" cstate="print"/>
          <a:srcRect/>
          <a:stretch>
            <a:fillRect/>
          </a:stretch>
        </p:blipFill>
        <p:spPr bwMode="auto">
          <a:xfrm>
            <a:off x="626091" y="1874147"/>
            <a:ext cx="5272145" cy="3694140"/>
          </a:xfrm>
          <a:prstGeom prst="rect">
            <a:avLst/>
          </a:prstGeom>
          <a:noFill/>
          <a:ln w="9525">
            <a:noFill/>
            <a:miter lim="800000"/>
            <a:headEnd/>
            <a:tailEnd/>
          </a:ln>
          <a:effectLst/>
        </p:spPr>
      </p:pic>
      <p:pic>
        <p:nvPicPr>
          <p:cNvPr id="134147" name="Picture 3"/>
          <p:cNvPicPr>
            <a:picLocks noGrp="1" noChangeAspect="1" noChangeArrowheads="1"/>
          </p:cNvPicPr>
          <p:nvPr>
            <p:ph idx="1"/>
          </p:nvPr>
        </p:nvPicPr>
        <p:blipFill>
          <a:blip r:embed="rId3" cstate="print"/>
          <a:srcRect/>
          <a:stretch>
            <a:fillRect/>
          </a:stretch>
        </p:blipFill>
        <p:spPr bwMode="auto">
          <a:xfrm>
            <a:off x="6268729" y="1835708"/>
            <a:ext cx="5086350" cy="3623396"/>
          </a:xfrm>
          <a:prstGeom prst="rect">
            <a:avLst/>
          </a:prstGeom>
          <a:noFill/>
          <a:ln w="9525">
            <a:noFill/>
            <a:miter lim="800000"/>
            <a:headEnd/>
            <a:tailEnd/>
          </a:ln>
          <a:effectLst/>
        </p:spPr>
      </p:pic>
      <p:pic>
        <p:nvPicPr>
          <p:cNvPr id="6" name="Picture 3"/>
          <p:cNvPicPr>
            <a:picLocks noChangeAspect="1" noChangeArrowheads="1"/>
          </p:cNvPicPr>
          <p:nvPr/>
        </p:nvPicPr>
        <p:blipFill>
          <a:blip r:embed="rId4" cstate="print"/>
          <a:srcRect/>
          <a:stretch>
            <a:fillRect/>
          </a:stretch>
        </p:blipFill>
        <p:spPr bwMode="auto">
          <a:xfrm>
            <a:off x="1004604" y="332664"/>
            <a:ext cx="5520706" cy="1400602"/>
          </a:xfrm>
          <a:prstGeom prst="rect">
            <a:avLst/>
          </a:prstGeom>
          <a:noFill/>
          <a:ln w="9525">
            <a:noFill/>
            <a:miter lim="800000"/>
            <a:headEnd/>
            <a:tailEnd/>
          </a:ln>
          <a:effectLst/>
        </p:spPr>
      </p:pic>
      <p:sp>
        <p:nvSpPr>
          <p:cNvPr id="7" name="Rectangle 6"/>
          <p:cNvSpPr/>
          <p:nvPr/>
        </p:nvSpPr>
        <p:spPr>
          <a:xfrm>
            <a:off x="6926812" y="787737"/>
            <a:ext cx="3081293" cy="369332"/>
          </a:xfrm>
          <a:prstGeom prst="rect">
            <a:avLst/>
          </a:prstGeom>
        </p:spPr>
        <p:txBody>
          <a:bodyPr wrap="none">
            <a:spAutoFit/>
          </a:bodyPr>
          <a:lstStyle/>
          <a:p>
            <a:pPr lvl="1" fontAlgn="base"/>
            <a:r>
              <a:rPr lang="en-US" b="1" dirty="0" smtClean="0">
                <a:solidFill>
                  <a:srgbClr val="0070C0"/>
                </a:solidFill>
              </a:rPr>
              <a:t>M</a:t>
            </a:r>
            <a:r>
              <a:rPr lang="en-US" b="1" dirty="0" smtClean="0"/>
              <a:t> = ΔY / ΔX = 4 / 8 = </a:t>
            </a:r>
            <a:r>
              <a:rPr lang="en-US" b="1" dirty="0" smtClean="0">
                <a:solidFill>
                  <a:srgbClr val="FF0000"/>
                </a:solidFill>
              </a:rPr>
              <a:t>0.50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wipe(down)">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4146"/>
                                        </p:tgtEl>
                                        <p:attrNameLst>
                                          <p:attrName>style.visibility</p:attrName>
                                        </p:attrNameLst>
                                      </p:cBhvr>
                                      <p:to>
                                        <p:strVal val="visible"/>
                                      </p:to>
                                    </p:set>
                                    <p:anim calcmode="lin" valueType="num">
                                      <p:cBhvr additive="base">
                                        <p:cTn id="18" dur="500" fill="hold"/>
                                        <p:tgtEl>
                                          <p:spTgt spid="134146"/>
                                        </p:tgtEl>
                                        <p:attrNameLst>
                                          <p:attrName>ppt_x</p:attrName>
                                        </p:attrNameLst>
                                      </p:cBhvr>
                                      <p:tavLst>
                                        <p:tav tm="0">
                                          <p:val>
                                            <p:strVal val="#ppt_x"/>
                                          </p:val>
                                        </p:tav>
                                        <p:tav tm="100000">
                                          <p:val>
                                            <p:strVal val="#ppt_x"/>
                                          </p:val>
                                        </p:tav>
                                      </p:tavLst>
                                    </p:anim>
                                    <p:anim calcmode="lin" valueType="num">
                                      <p:cBhvr additive="base">
                                        <p:cTn id="19" dur="500" fill="hold"/>
                                        <p:tgtEl>
                                          <p:spTgt spid="13414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34147"/>
                                        </p:tgtEl>
                                        <p:attrNameLst>
                                          <p:attrName>style.visibility</p:attrName>
                                        </p:attrNameLst>
                                      </p:cBhvr>
                                      <p:to>
                                        <p:strVal val="visible"/>
                                      </p:to>
                                    </p:set>
                                    <p:anim calcmode="lin" valueType="num">
                                      <p:cBhvr additive="base">
                                        <p:cTn id="24" dur="500" fill="hold"/>
                                        <p:tgtEl>
                                          <p:spTgt spid="134147"/>
                                        </p:tgtEl>
                                        <p:attrNameLst>
                                          <p:attrName>ppt_x</p:attrName>
                                        </p:attrNameLst>
                                      </p:cBhvr>
                                      <p:tavLst>
                                        <p:tav tm="0">
                                          <p:val>
                                            <p:strVal val="#ppt_x"/>
                                          </p:val>
                                        </p:tav>
                                        <p:tav tm="100000">
                                          <p:val>
                                            <p:strVal val="#ppt_x"/>
                                          </p:val>
                                        </p:tav>
                                      </p:tavLst>
                                    </p:anim>
                                    <p:anim calcmode="lin" valueType="num">
                                      <p:cBhvr additive="base">
                                        <p:cTn id="25" dur="500" fill="hold"/>
                                        <p:tgtEl>
                                          <p:spTgt spid="134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DDA Algorithm</a:t>
            </a:r>
            <a:endParaRPr lang="en-US" b="1" dirty="0">
              <a:solidFill>
                <a:srgbClr val="0070C0"/>
              </a:solidFill>
            </a:endParaRPr>
          </a:p>
        </p:txBody>
      </p:sp>
      <p:sp>
        <p:nvSpPr>
          <p:cNvPr id="3" name="Content Placeholder 2"/>
          <p:cNvSpPr>
            <a:spLocks noGrp="1"/>
          </p:cNvSpPr>
          <p:nvPr>
            <p:ph idx="1"/>
          </p:nvPr>
        </p:nvSpPr>
        <p:spPr/>
        <p:txBody>
          <a:bodyPr>
            <a:normAutofit fontScale="70000" lnSpcReduction="20000"/>
          </a:bodyPr>
          <a:lstStyle/>
          <a:p>
            <a:pPr fontAlgn="base">
              <a:buNone/>
            </a:pPr>
            <a:r>
              <a:rPr lang="en-US" b="1" u="sng" dirty="0" smtClean="0"/>
              <a:t>Advantages of DDA Algorithm-</a:t>
            </a:r>
            <a:endParaRPr lang="en-US" b="1" dirty="0" smtClean="0"/>
          </a:p>
          <a:p>
            <a:pPr fontAlgn="base">
              <a:buNone/>
            </a:pPr>
            <a:endParaRPr lang="en-US" dirty="0" smtClean="0"/>
          </a:p>
          <a:p>
            <a:pPr fontAlgn="base"/>
            <a:r>
              <a:rPr lang="en-US" dirty="0" smtClean="0"/>
              <a:t>It is a simple algorithm.</a:t>
            </a:r>
          </a:p>
          <a:p>
            <a:pPr fontAlgn="base"/>
            <a:r>
              <a:rPr lang="en-US" dirty="0" smtClean="0"/>
              <a:t>It is easy to implement.</a:t>
            </a:r>
          </a:p>
          <a:p>
            <a:pPr fontAlgn="base"/>
            <a:r>
              <a:rPr lang="en-US" dirty="0" smtClean="0"/>
              <a:t>It avoids using the multiplication operation which is costly in terms of time complexity.</a:t>
            </a:r>
          </a:p>
          <a:p>
            <a:pPr fontAlgn="base">
              <a:buNone/>
            </a:pPr>
            <a:r>
              <a:rPr lang="en-US" dirty="0" smtClean="0"/>
              <a:t> </a:t>
            </a:r>
          </a:p>
          <a:p>
            <a:pPr fontAlgn="base">
              <a:buNone/>
            </a:pPr>
            <a:r>
              <a:rPr lang="en-US" b="1" u="sng" dirty="0" smtClean="0"/>
              <a:t>Disadvantages of DDA Algorithm-</a:t>
            </a:r>
            <a:endParaRPr lang="en-US" b="1" dirty="0" smtClean="0"/>
          </a:p>
          <a:p>
            <a:pPr fontAlgn="base">
              <a:buNone/>
            </a:pPr>
            <a:endParaRPr lang="en-US" dirty="0" smtClean="0"/>
          </a:p>
          <a:p>
            <a:pPr fontAlgn="base"/>
            <a:r>
              <a:rPr lang="en-US" dirty="0" smtClean="0"/>
              <a:t>There is an extra overhead of using round off( ) function.</a:t>
            </a:r>
          </a:p>
          <a:p>
            <a:pPr fontAlgn="base"/>
            <a:r>
              <a:rPr lang="en-US" dirty="0" smtClean="0"/>
              <a:t>Using round off( ) function increases time complexity of the algorithm.</a:t>
            </a:r>
          </a:p>
          <a:p>
            <a:pPr fontAlgn="base"/>
            <a:r>
              <a:rPr lang="en-US" dirty="0" smtClean="0"/>
              <a:t>Resulted lines are not smooth because of round off( ) function.</a:t>
            </a:r>
          </a:p>
          <a:p>
            <a:pPr fontAlgn="base"/>
            <a:r>
              <a:rPr lang="en-US" dirty="0" smtClean="0"/>
              <a:t>The points generated by this algorithm are not accurate.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down)">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down)">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Bresenham’s Line-Drawing Algorithm</a:t>
            </a:r>
            <a:endParaRPr lang="en-US" dirty="0"/>
          </a:p>
        </p:txBody>
      </p:sp>
      <p:sp>
        <p:nvSpPr>
          <p:cNvPr id="5" name="Rectangle 6"/>
          <p:cNvSpPr txBox="1">
            <a:spLocks noChangeArrowheads="1"/>
          </p:cNvSpPr>
          <p:nvPr/>
        </p:nvSpPr>
        <p:spPr>
          <a:xfrm>
            <a:off x="1819141" y="1910686"/>
            <a:ext cx="9221898" cy="413527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spcBef>
                <a:spcPct val="30000"/>
              </a:spcBef>
            </a:pPr>
            <a:r>
              <a:rPr lang="en-US" altLang="en-US" dirty="0"/>
              <a:t>Accurate and efficient</a:t>
            </a:r>
          </a:p>
          <a:p>
            <a:pPr algn="just">
              <a:spcBef>
                <a:spcPct val="40000"/>
              </a:spcBef>
            </a:pPr>
            <a:r>
              <a:rPr lang="en-US" altLang="en-US" dirty="0"/>
              <a:t>Uses only incremental integer calculations</a:t>
            </a:r>
          </a:p>
          <a:p>
            <a:pPr lvl="1" algn="just">
              <a:spcBef>
                <a:spcPct val="40000"/>
              </a:spcBef>
            </a:pPr>
            <a:endParaRPr lang="en-US" altLang="en-US" sz="1400" dirty="0"/>
          </a:p>
          <a:p>
            <a:pPr algn="just">
              <a:spcBef>
                <a:spcPct val="0"/>
              </a:spcBef>
              <a:buFont typeface="Wingdings" panose="05000000000000000000" pitchFamily="2" charset="2"/>
              <a:buChar char="ü"/>
            </a:pPr>
            <a:r>
              <a:rPr lang="en-US" altLang="en-US" dirty="0"/>
              <a:t>The method is described for a line segment with a positive slope less than one</a:t>
            </a:r>
          </a:p>
          <a:p>
            <a:pPr algn="just">
              <a:spcBef>
                <a:spcPct val="40000"/>
              </a:spcBef>
              <a:buFont typeface="Wingdings" panose="05000000000000000000" pitchFamily="2" charset="2"/>
              <a:buChar char="ü"/>
            </a:pPr>
            <a:r>
              <a:rPr lang="en-US" altLang="en-US" dirty="0"/>
              <a:t>The method generalizes to line segments of other slopes by considering the symmetry between the various octants and quadrants of the </a:t>
            </a:r>
            <a:r>
              <a:rPr lang="en-US" altLang="en-US" dirty="0" err="1"/>
              <a:t>xy</a:t>
            </a:r>
            <a:r>
              <a:rPr lang="en-US" altLang="en-US" dirty="0"/>
              <a:t> plane</a:t>
            </a:r>
          </a:p>
          <a:p>
            <a:pPr>
              <a:spcBef>
                <a:spcPct val="40000"/>
              </a:spcBef>
            </a:pPr>
            <a:endParaRPr lang="en-US" alt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Bresenham’s Line-Drawing Algorithm</a:t>
            </a:r>
            <a:endParaRPr lang="en-US" dirty="0"/>
          </a:p>
        </p:txBody>
      </p:sp>
      <p:sp>
        <p:nvSpPr>
          <p:cNvPr id="5" name="Rectangle 3"/>
          <p:cNvSpPr txBox="1">
            <a:spLocks noChangeArrowheads="1"/>
          </p:cNvSpPr>
          <p:nvPr/>
        </p:nvSpPr>
        <p:spPr>
          <a:xfrm>
            <a:off x="7789861" y="2700853"/>
            <a:ext cx="3106737" cy="485775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altLang="en-US" dirty="0"/>
              <a:t>Decide what is the next pixel position</a:t>
            </a:r>
          </a:p>
          <a:p>
            <a:pPr lvl="1"/>
            <a:r>
              <a:rPr lang="en-US" altLang="en-US" dirty="0"/>
              <a:t>(11,11) or (11,12)</a:t>
            </a:r>
          </a:p>
        </p:txBody>
      </p:sp>
      <p:sp>
        <p:nvSpPr>
          <p:cNvPr id="6" name="Line 4"/>
          <p:cNvSpPr>
            <a:spLocks noChangeShapeType="1"/>
          </p:cNvSpPr>
          <p:nvPr/>
        </p:nvSpPr>
        <p:spPr bwMode="auto">
          <a:xfrm>
            <a:off x="2964981" y="3042166"/>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Line 5"/>
          <p:cNvSpPr>
            <a:spLocks noChangeShapeType="1"/>
          </p:cNvSpPr>
          <p:nvPr/>
        </p:nvSpPr>
        <p:spPr bwMode="auto">
          <a:xfrm>
            <a:off x="2964981" y="3689866"/>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6"/>
          <p:cNvSpPr>
            <a:spLocks noChangeShapeType="1"/>
          </p:cNvSpPr>
          <p:nvPr/>
        </p:nvSpPr>
        <p:spPr bwMode="auto">
          <a:xfrm>
            <a:off x="2964981" y="4337566"/>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7"/>
          <p:cNvSpPr>
            <a:spLocks noChangeShapeType="1"/>
          </p:cNvSpPr>
          <p:nvPr/>
        </p:nvSpPr>
        <p:spPr bwMode="auto">
          <a:xfrm>
            <a:off x="2964981" y="4985266"/>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8"/>
          <p:cNvSpPr>
            <a:spLocks noChangeShapeType="1"/>
          </p:cNvSpPr>
          <p:nvPr/>
        </p:nvSpPr>
        <p:spPr bwMode="auto">
          <a:xfrm>
            <a:off x="2964981" y="5634553"/>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14"/>
          <p:cNvSpPr>
            <a:spLocks noChangeShapeType="1"/>
          </p:cNvSpPr>
          <p:nvPr/>
        </p:nvSpPr>
        <p:spPr bwMode="auto">
          <a:xfrm>
            <a:off x="3469806" y="2897703"/>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Line 15"/>
          <p:cNvSpPr>
            <a:spLocks noChangeShapeType="1"/>
          </p:cNvSpPr>
          <p:nvPr/>
        </p:nvSpPr>
        <p:spPr bwMode="auto">
          <a:xfrm>
            <a:off x="4117506" y="2897703"/>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Line 16"/>
          <p:cNvSpPr>
            <a:spLocks noChangeShapeType="1"/>
          </p:cNvSpPr>
          <p:nvPr/>
        </p:nvSpPr>
        <p:spPr bwMode="auto">
          <a:xfrm>
            <a:off x="4765206" y="2897703"/>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 name="Line 17"/>
          <p:cNvSpPr>
            <a:spLocks noChangeShapeType="1"/>
          </p:cNvSpPr>
          <p:nvPr/>
        </p:nvSpPr>
        <p:spPr bwMode="auto">
          <a:xfrm>
            <a:off x="5412906" y="2897703"/>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 name="Line 18"/>
          <p:cNvSpPr>
            <a:spLocks noChangeShapeType="1"/>
          </p:cNvSpPr>
          <p:nvPr/>
        </p:nvSpPr>
        <p:spPr bwMode="auto">
          <a:xfrm>
            <a:off x="6062193" y="2897703"/>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 name="Oval 19"/>
          <p:cNvSpPr>
            <a:spLocks noChangeArrowheads="1"/>
          </p:cNvSpPr>
          <p:nvPr/>
        </p:nvSpPr>
        <p:spPr bwMode="auto">
          <a:xfrm>
            <a:off x="3469806" y="4337566"/>
            <a:ext cx="647700" cy="649287"/>
          </a:xfrm>
          <a:prstGeom prst="ellipse">
            <a:avLst/>
          </a:prstGeom>
          <a:solidFill>
            <a:schemeClr val="accent1"/>
          </a:solidFill>
          <a:ln w="9525" algn="ctr">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17" name="Line 20"/>
          <p:cNvSpPr>
            <a:spLocks noChangeShapeType="1"/>
          </p:cNvSpPr>
          <p:nvPr/>
        </p:nvSpPr>
        <p:spPr bwMode="auto">
          <a:xfrm flipV="1">
            <a:off x="3757143" y="3113603"/>
            <a:ext cx="2665413" cy="1512888"/>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 name="Text Box 21"/>
          <p:cNvSpPr txBox="1">
            <a:spLocks noChangeArrowheads="1"/>
          </p:cNvSpPr>
          <p:nvPr/>
        </p:nvSpPr>
        <p:spPr bwMode="auto">
          <a:xfrm>
            <a:off x="4188943" y="3113603"/>
            <a:ext cx="1081088" cy="623888"/>
          </a:xfrm>
          <a:prstGeom prst="rect">
            <a:avLst/>
          </a:prstGeom>
          <a:solidFill>
            <a:schemeClr val="bg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400"/>
              <a:t>Specified </a:t>
            </a:r>
          </a:p>
          <a:p>
            <a:pPr algn="r" eaLnBrk="1" hangingPunct="1">
              <a:spcBef>
                <a:spcPct val="50000"/>
              </a:spcBef>
              <a:buFontTx/>
              <a:buNone/>
            </a:pPr>
            <a:r>
              <a:rPr lang="en-US" altLang="en-US" sz="1400"/>
              <a:t>line path</a:t>
            </a:r>
          </a:p>
        </p:txBody>
      </p:sp>
      <p:sp>
        <p:nvSpPr>
          <p:cNvPr id="19" name="Text Box 22"/>
          <p:cNvSpPr txBox="1">
            <a:spLocks noChangeArrowheads="1"/>
          </p:cNvSpPr>
          <p:nvPr/>
        </p:nvSpPr>
        <p:spPr bwMode="auto">
          <a:xfrm>
            <a:off x="3469806" y="5705991"/>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10</a:t>
            </a:r>
          </a:p>
        </p:txBody>
      </p:sp>
      <p:sp>
        <p:nvSpPr>
          <p:cNvPr id="20" name="Text Box 24"/>
          <p:cNvSpPr txBox="1">
            <a:spLocks noChangeArrowheads="1"/>
          </p:cNvSpPr>
          <p:nvPr/>
        </p:nvSpPr>
        <p:spPr bwMode="auto">
          <a:xfrm>
            <a:off x="3974631" y="5705991"/>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11</a:t>
            </a:r>
          </a:p>
        </p:txBody>
      </p:sp>
      <p:sp>
        <p:nvSpPr>
          <p:cNvPr id="21" name="Text Box 25"/>
          <p:cNvSpPr txBox="1">
            <a:spLocks noChangeArrowheads="1"/>
          </p:cNvSpPr>
          <p:nvPr/>
        </p:nvSpPr>
        <p:spPr bwMode="auto">
          <a:xfrm>
            <a:off x="4693768" y="5705991"/>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12</a:t>
            </a:r>
          </a:p>
        </p:txBody>
      </p:sp>
      <p:sp>
        <p:nvSpPr>
          <p:cNvPr id="22" name="Text Box 26"/>
          <p:cNvSpPr txBox="1">
            <a:spLocks noChangeArrowheads="1"/>
          </p:cNvSpPr>
          <p:nvPr/>
        </p:nvSpPr>
        <p:spPr bwMode="auto">
          <a:xfrm>
            <a:off x="5414493" y="5705991"/>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13</a:t>
            </a:r>
          </a:p>
        </p:txBody>
      </p:sp>
      <p:sp>
        <p:nvSpPr>
          <p:cNvPr id="23" name="Text Box 27"/>
          <p:cNvSpPr txBox="1">
            <a:spLocks noChangeArrowheads="1"/>
          </p:cNvSpPr>
          <p:nvPr/>
        </p:nvSpPr>
        <p:spPr bwMode="auto">
          <a:xfrm>
            <a:off x="2893543" y="5129728"/>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10</a:t>
            </a:r>
          </a:p>
        </p:txBody>
      </p:sp>
      <p:sp>
        <p:nvSpPr>
          <p:cNvPr id="24" name="Text Box 28"/>
          <p:cNvSpPr txBox="1">
            <a:spLocks noChangeArrowheads="1"/>
          </p:cNvSpPr>
          <p:nvPr/>
        </p:nvSpPr>
        <p:spPr bwMode="auto">
          <a:xfrm>
            <a:off x="2893543" y="4482028"/>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11</a:t>
            </a:r>
          </a:p>
        </p:txBody>
      </p:sp>
      <p:sp>
        <p:nvSpPr>
          <p:cNvPr id="25" name="Text Box 29"/>
          <p:cNvSpPr txBox="1">
            <a:spLocks noChangeArrowheads="1"/>
          </p:cNvSpPr>
          <p:nvPr/>
        </p:nvSpPr>
        <p:spPr bwMode="auto">
          <a:xfrm>
            <a:off x="2893543" y="3834328"/>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12</a:t>
            </a:r>
          </a:p>
        </p:txBody>
      </p:sp>
      <p:sp>
        <p:nvSpPr>
          <p:cNvPr id="26" name="Text Box 30"/>
          <p:cNvSpPr txBox="1">
            <a:spLocks noChangeArrowheads="1"/>
          </p:cNvSpPr>
          <p:nvPr/>
        </p:nvSpPr>
        <p:spPr bwMode="auto">
          <a:xfrm>
            <a:off x="2893543" y="3186628"/>
            <a:ext cx="6477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13</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Bresenham’s Line-Drawing Algorithm</a:t>
            </a:r>
            <a:endParaRPr lang="en-US" dirty="0"/>
          </a:p>
        </p:txBody>
      </p:sp>
      <p:sp>
        <p:nvSpPr>
          <p:cNvPr id="5" name="Rectangle 3"/>
          <p:cNvSpPr txBox="1">
            <a:spLocks noChangeArrowheads="1"/>
          </p:cNvSpPr>
          <p:nvPr/>
        </p:nvSpPr>
        <p:spPr>
          <a:xfrm>
            <a:off x="6088664" y="2929785"/>
            <a:ext cx="4105275" cy="2328862"/>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altLang="en-US" dirty="0"/>
              <a:t>For the pixel position x</a:t>
            </a:r>
            <a:r>
              <a:rPr lang="en-US" altLang="en-US" baseline="-25000" dirty="0"/>
              <a:t>k+1</a:t>
            </a:r>
            <a:r>
              <a:rPr lang="tr-TR" altLang="en-US" dirty="0"/>
              <a:t>=</a:t>
            </a:r>
            <a:r>
              <a:rPr lang="en-US" altLang="en-US" dirty="0"/>
              <a:t>x</a:t>
            </a:r>
            <a:r>
              <a:rPr lang="en-US" altLang="en-US" baseline="-25000" dirty="0"/>
              <a:t>k</a:t>
            </a:r>
            <a:r>
              <a:rPr lang="en-US" altLang="en-US" dirty="0"/>
              <a:t>+1, which one we should choose:</a:t>
            </a:r>
          </a:p>
          <a:p>
            <a:r>
              <a:rPr lang="en-US" altLang="en-US" dirty="0"/>
              <a:t>(x</a:t>
            </a:r>
            <a:r>
              <a:rPr lang="en-US" altLang="en-US" baseline="-25000" dirty="0"/>
              <a:t>k+1</a:t>
            </a:r>
            <a:r>
              <a:rPr lang="en-US" altLang="en-US" dirty="0"/>
              <a:t>,y</a:t>
            </a:r>
            <a:r>
              <a:rPr lang="en-US" altLang="en-US" baseline="-25000" dirty="0"/>
              <a:t>k</a:t>
            </a:r>
            <a:r>
              <a:rPr lang="en-US" altLang="en-US" dirty="0"/>
              <a:t>) or (x</a:t>
            </a:r>
            <a:r>
              <a:rPr lang="en-US" altLang="en-US" baseline="-25000" dirty="0"/>
              <a:t>k+1</a:t>
            </a:r>
            <a:r>
              <a:rPr lang="en-US" altLang="en-US" dirty="0"/>
              <a:t>, y</a:t>
            </a:r>
            <a:r>
              <a:rPr lang="en-US" altLang="en-US" baseline="-25000" dirty="0"/>
              <a:t>k+1</a:t>
            </a:r>
            <a:r>
              <a:rPr lang="en-US" altLang="en-US" dirty="0"/>
              <a:t>)</a:t>
            </a:r>
          </a:p>
        </p:txBody>
      </p:sp>
      <p:sp>
        <p:nvSpPr>
          <p:cNvPr id="8" name="Line 4"/>
          <p:cNvSpPr>
            <a:spLocks noChangeShapeType="1"/>
          </p:cNvSpPr>
          <p:nvPr/>
        </p:nvSpPr>
        <p:spPr bwMode="auto">
          <a:xfrm>
            <a:off x="2127852" y="2952012"/>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5"/>
          <p:cNvSpPr>
            <a:spLocks noChangeShapeType="1"/>
          </p:cNvSpPr>
          <p:nvPr/>
        </p:nvSpPr>
        <p:spPr bwMode="auto">
          <a:xfrm>
            <a:off x="2127852" y="3599712"/>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6"/>
          <p:cNvSpPr>
            <a:spLocks noChangeShapeType="1"/>
          </p:cNvSpPr>
          <p:nvPr/>
        </p:nvSpPr>
        <p:spPr bwMode="auto">
          <a:xfrm>
            <a:off x="2127852" y="4247412"/>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7"/>
          <p:cNvSpPr>
            <a:spLocks noChangeShapeType="1"/>
          </p:cNvSpPr>
          <p:nvPr/>
        </p:nvSpPr>
        <p:spPr bwMode="auto">
          <a:xfrm>
            <a:off x="2127852" y="4895112"/>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Line 8"/>
          <p:cNvSpPr>
            <a:spLocks noChangeShapeType="1"/>
          </p:cNvSpPr>
          <p:nvPr/>
        </p:nvSpPr>
        <p:spPr bwMode="auto">
          <a:xfrm>
            <a:off x="2127852" y="5544399"/>
            <a:ext cx="38163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Line 9"/>
          <p:cNvSpPr>
            <a:spLocks noChangeShapeType="1"/>
          </p:cNvSpPr>
          <p:nvPr/>
        </p:nvSpPr>
        <p:spPr bwMode="auto">
          <a:xfrm>
            <a:off x="2632677" y="2807549"/>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 name="Line 10"/>
          <p:cNvSpPr>
            <a:spLocks noChangeShapeType="1"/>
          </p:cNvSpPr>
          <p:nvPr/>
        </p:nvSpPr>
        <p:spPr bwMode="auto">
          <a:xfrm>
            <a:off x="3280377" y="2807549"/>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 name="Line 11"/>
          <p:cNvSpPr>
            <a:spLocks noChangeShapeType="1"/>
          </p:cNvSpPr>
          <p:nvPr/>
        </p:nvSpPr>
        <p:spPr bwMode="auto">
          <a:xfrm>
            <a:off x="3928077" y="2807549"/>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 name="Line 12"/>
          <p:cNvSpPr>
            <a:spLocks noChangeShapeType="1"/>
          </p:cNvSpPr>
          <p:nvPr/>
        </p:nvSpPr>
        <p:spPr bwMode="auto">
          <a:xfrm>
            <a:off x="4575777" y="2807549"/>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13"/>
          <p:cNvSpPr>
            <a:spLocks noChangeShapeType="1"/>
          </p:cNvSpPr>
          <p:nvPr/>
        </p:nvSpPr>
        <p:spPr bwMode="auto">
          <a:xfrm>
            <a:off x="5225064" y="2807549"/>
            <a:ext cx="0"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 name="Oval 14"/>
          <p:cNvSpPr>
            <a:spLocks noChangeArrowheads="1"/>
          </p:cNvSpPr>
          <p:nvPr/>
        </p:nvSpPr>
        <p:spPr bwMode="auto">
          <a:xfrm>
            <a:off x="2632677" y="4895112"/>
            <a:ext cx="647700" cy="649287"/>
          </a:xfrm>
          <a:prstGeom prst="ellipse">
            <a:avLst/>
          </a:prstGeom>
          <a:solidFill>
            <a:schemeClr val="accent1"/>
          </a:solidFill>
          <a:ln w="9525" algn="ctr">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19" name="Line 15"/>
          <p:cNvSpPr>
            <a:spLocks noChangeShapeType="1"/>
          </p:cNvSpPr>
          <p:nvPr/>
        </p:nvSpPr>
        <p:spPr bwMode="auto">
          <a:xfrm flipV="1">
            <a:off x="2920014" y="4031512"/>
            <a:ext cx="2881313" cy="1152525"/>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Text Box 16"/>
          <p:cNvSpPr txBox="1">
            <a:spLocks noChangeArrowheads="1"/>
          </p:cNvSpPr>
          <p:nvPr/>
        </p:nvSpPr>
        <p:spPr bwMode="auto">
          <a:xfrm>
            <a:off x="4215414" y="3871174"/>
            <a:ext cx="1081088" cy="304800"/>
          </a:xfrm>
          <a:prstGeom prst="rect">
            <a:avLst/>
          </a:prstGeom>
          <a:solidFill>
            <a:schemeClr val="bg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400"/>
              <a:t>y=mx+b</a:t>
            </a:r>
          </a:p>
        </p:txBody>
      </p:sp>
      <p:sp>
        <p:nvSpPr>
          <p:cNvPr id="21" name="Text Box 21"/>
          <p:cNvSpPr txBox="1">
            <a:spLocks noChangeArrowheads="1"/>
          </p:cNvSpPr>
          <p:nvPr/>
        </p:nvSpPr>
        <p:spPr bwMode="auto">
          <a:xfrm>
            <a:off x="2056414" y="5039574"/>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y</a:t>
            </a:r>
            <a:r>
              <a:rPr lang="en-US" altLang="en-US" sz="1600" baseline="-25000"/>
              <a:t>k</a:t>
            </a:r>
            <a:endParaRPr lang="en-US" altLang="en-US" sz="1600"/>
          </a:p>
        </p:txBody>
      </p:sp>
      <p:sp>
        <p:nvSpPr>
          <p:cNvPr id="22" name="Text Box 25"/>
          <p:cNvSpPr txBox="1">
            <a:spLocks noChangeArrowheads="1"/>
          </p:cNvSpPr>
          <p:nvPr/>
        </p:nvSpPr>
        <p:spPr bwMode="auto">
          <a:xfrm>
            <a:off x="2056414" y="434424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y</a:t>
            </a:r>
            <a:r>
              <a:rPr lang="en-US" altLang="en-US" sz="1600" baseline="-25000"/>
              <a:t>k+1</a:t>
            </a:r>
            <a:endParaRPr lang="en-US" altLang="en-US" sz="1600"/>
          </a:p>
        </p:txBody>
      </p:sp>
      <p:sp>
        <p:nvSpPr>
          <p:cNvPr id="23" name="Text Box 26"/>
          <p:cNvSpPr txBox="1">
            <a:spLocks noChangeArrowheads="1"/>
          </p:cNvSpPr>
          <p:nvPr/>
        </p:nvSpPr>
        <p:spPr bwMode="auto">
          <a:xfrm>
            <a:off x="2056414" y="367114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y</a:t>
            </a:r>
            <a:r>
              <a:rPr lang="en-US" altLang="en-US" sz="1600" baseline="-25000"/>
              <a:t>k+2</a:t>
            </a:r>
            <a:endParaRPr lang="en-US" altLang="en-US" sz="1600"/>
          </a:p>
        </p:txBody>
      </p:sp>
      <p:sp>
        <p:nvSpPr>
          <p:cNvPr id="24" name="Text Box 27"/>
          <p:cNvSpPr txBox="1">
            <a:spLocks noChangeArrowheads="1"/>
          </p:cNvSpPr>
          <p:nvPr/>
        </p:nvSpPr>
        <p:spPr bwMode="auto">
          <a:xfrm>
            <a:off x="2056414" y="302344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y</a:t>
            </a:r>
            <a:r>
              <a:rPr lang="en-US" altLang="en-US" sz="1600" baseline="-25000"/>
              <a:t>k+3</a:t>
            </a:r>
            <a:endParaRPr lang="en-US" altLang="en-US" sz="1600"/>
          </a:p>
        </p:txBody>
      </p:sp>
      <p:sp>
        <p:nvSpPr>
          <p:cNvPr id="25" name="Text Box 28"/>
          <p:cNvSpPr txBox="1">
            <a:spLocks noChangeArrowheads="1"/>
          </p:cNvSpPr>
          <p:nvPr/>
        </p:nvSpPr>
        <p:spPr bwMode="auto">
          <a:xfrm>
            <a:off x="2632677" y="554439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x</a:t>
            </a:r>
            <a:r>
              <a:rPr lang="en-US" altLang="en-US" sz="1600" baseline="-25000"/>
              <a:t>k</a:t>
            </a:r>
            <a:endParaRPr lang="en-US" altLang="en-US" sz="1600"/>
          </a:p>
        </p:txBody>
      </p:sp>
      <p:sp>
        <p:nvSpPr>
          <p:cNvPr id="26" name="Text Box 29"/>
          <p:cNvSpPr txBox="1">
            <a:spLocks noChangeArrowheads="1"/>
          </p:cNvSpPr>
          <p:nvPr/>
        </p:nvSpPr>
        <p:spPr bwMode="auto">
          <a:xfrm>
            <a:off x="3353402" y="554439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x</a:t>
            </a:r>
            <a:r>
              <a:rPr lang="en-US" altLang="en-US" sz="1600" baseline="-25000"/>
              <a:t>k+1</a:t>
            </a:r>
            <a:endParaRPr lang="en-US" altLang="en-US" sz="1600"/>
          </a:p>
        </p:txBody>
      </p:sp>
      <p:sp>
        <p:nvSpPr>
          <p:cNvPr id="27" name="Text Box 30"/>
          <p:cNvSpPr txBox="1">
            <a:spLocks noChangeArrowheads="1"/>
          </p:cNvSpPr>
          <p:nvPr/>
        </p:nvSpPr>
        <p:spPr bwMode="auto">
          <a:xfrm>
            <a:off x="4001102" y="5544399"/>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x</a:t>
            </a:r>
            <a:r>
              <a:rPr lang="en-US" altLang="en-US" sz="1600" baseline="-25000"/>
              <a:t>k+2</a:t>
            </a:r>
            <a:endParaRPr lang="en-US" altLang="en-US" sz="1600"/>
          </a:p>
        </p:txBody>
      </p:sp>
      <p:sp>
        <p:nvSpPr>
          <p:cNvPr id="28" name="Text Box 31"/>
          <p:cNvSpPr txBox="1">
            <a:spLocks noChangeArrowheads="1"/>
          </p:cNvSpPr>
          <p:nvPr/>
        </p:nvSpPr>
        <p:spPr bwMode="auto">
          <a:xfrm>
            <a:off x="4648802" y="5568212"/>
            <a:ext cx="6477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a:t>x</a:t>
            </a:r>
            <a:r>
              <a:rPr lang="en-US" altLang="en-US" sz="1600" baseline="-25000"/>
              <a:t>k+3</a:t>
            </a:r>
            <a:endParaRPr lang="en-US" altLang="en-US" sz="160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333" y="0"/>
            <a:ext cx="9601196" cy="1303867"/>
          </a:xfrm>
        </p:spPr>
        <p:txBody>
          <a:bodyPr/>
          <a:lstStyle/>
          <a:p>
            <a:r>
              <a:rPr lang="en-US" altLang="en-US" dirty="0" err="1"/>
              <a:t>Bresenham’s</a:t>
            </a:r>
            <a:r>
              <a:rPr lang="en-US" altLang="en-US" dirty="0"/>
              <a:t> Approach</a:t>
            </a:r>
            <a:endParaRPr lang="en-US" dirty="0"/>
          </a:p>
        </p:txBody>
      </p:sp>
      <p:sp>
        <p:nvSpPr>
          <p:cNvPr id="5" name="Rectangle 3"/>
          <p:cNvSpPr txBox="1">
            <a:spLocks noChangeArrowheads="1"/>
          </p:cNvSpPr>
          <p:nvPr/>
        </p:nvSpPr>
        <p:spPr>
          <a:xfrm>
            <a:off x="7502056" y="1332808"/>
            <a:ext cx="3322637" cy="388937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altLang="en-US"/>
              <a:t>y=m(x</a:t>
            </a:r>
            <a:r>
              <a:rPr lang="en-US" altLang="en-US" baseline="-25000"/>
              <a:t>k</a:t>
            </a:r>
            <a:r>
              <a:rPr lang="en-US" altLang="en-US"/>
              <a:t> + 1)+b</a:t>
            </a:r>
          </a:p>
          <a:p>
            <a:endParaRPr lang="en-US" altLang="en-US"/>
          </a:p>
          <a:p>
            <a:r>
              <a:rPr lang="en-US" altLang="en-US"/>
              <a:t>d</a:t>
            </a:r>
            <a:r>
              <a:rPr lang="en-US" altLang="en-US" baseline="-25000"/>
              <a:t>lower</a:t>
            </a:r>
            <a:r>
              <a:rPr lang="en-US" altLang="en-US"/>
              <a:t>=y-y</a:t>
            </a:r>
            <a:r>
              <a:rPr lang="en-US" altLang="en-US" baseline="-25000"/>
              <a:t>k</a:t>
            </a:r>
          </a:p>
          <a:p>
            <a:pPr>
              <a:buFontTx/>
              <a:buNone/>
            </a:pPr>
            <a:r>
              <a:rPr lang="en-US" altLang="en-US"/>
              <a:t>=m(x</a:t>
            </a:r>
            <a:r>
              <a:rPr lang="en-US" altLang="en-US" baseline="-25000"/>
              <a:t>k</a:t>
            </a:r>
            <a:r>
              <a:rPr lang="en-US" altLang="en-US"/>
              <a:t> + 1)+b-y</a:t>
            </a:r>
            <a:r>
              <a:rPr lang="en-US" altLang="en-US" baseline="-25000"/>
              <a:t>k</a:t>
            </a:r>
          </a:p>
          <a:p>
            <a:endParaRPr lang="en-US" altLang="en-US"/>
          </a:p>
          <a:p>
            <a:r>
              <a:rPr lang="en-US" altLang="en-US"/>
              <a:t>d</a:t>
            </a:r>
            <a:r>
              <a:rPr lang="en-US" altLang="en-US" baseline="-25000"/>
              <a:t>upper</a:t>
            </a:r>
            <a:r>
              <a:rPr lang="en-US" altLang="en-US"/>
              <a:t>=(y</a:t>
            </a:r>
            <a:r>
              <a:rPr lang="en-US" altLang="en-US" baseline="-25000"/>
              <a:t>k</a:t>
            </a:r>
            <a:r>
              <a:rPr lang="en-US" altLang="en-US"/>
              <a:t>+1)-y</a:t>
            </a:r>
            <a:endParaRPr lang="en-US" altLang="en-US" baseline="-25000"/>
          </a:p>
          <a:p>
            <a:pPr>
              <a:buFontTx/>
              <a:buNone/>
            </a:pPr>
            <a:r>
              <a:rPr lang="en-US" altLang="en-US"/>
              <a:t>= y</a:t>
            </a:r>
            <a:r>
              <a:rPr lang="en-US" altLang="en-US" baseline="-25000"/>
              <a:t>k</a:t>
            </a:r>
            <a:r>
              <a:rPr lang="en-US" altLang="en-US"/>
              <a:t>+1 -m(x</a:t>
            </a:r>
            <a:r>
              <a:rPr lang="en-US" altLang="en-US" baseline="-25000"/>
              <a:t>k</a:t>
            </a:r>
            <a:r>
              <a:rPr lang="en-US" altLang="en-US"/>
              <a:t> + 1)-b</a:t>
            </a:r>
            <a:endParaRPr lang="en-US" altLang="en-US" baseline="-25000"/>
          </a:p>
          <a:p>
            <a:endParaRPr lang="en-US" altLang="en-US"/>
          </a:p>
          <a:p>
            <a:pPr>
              <a:buFontTx/>
              <a:buNone/>
            </a:pPr>
            <a:endParaRPr lang="en-US" altLang="en-US"/>
          </a:p>
        </p:txBody>
      </p:sp>
      <p:grpSp>
        <p:nvGrpSpPr>
          <p:cNvPr id="3" name="Group 25"/>
          <p:cNvGrpSpPr>
            <a:grpSpLocks/>
          </p:cNvGrpSpPr>
          <p:nvPr/>
        </p:nvGrpSpPr>
        <p:grpSpPr bwMode="auto">
          <a:xfrm>
            <a:off x="2317281" y="1116908"/>
            <a:ext cx="4824412" cy="3671887"/>
            <a:chOff x="975" y="1661"/>
            <a:chExt cx="3039" cy="2313"/>
          </a:xfrm>
        </p:grpSpPr>
        <p:sp>
          <p:nvSpPr>
            <p:cNvPr id="7" name="Line 4"/>
            <p:cNvSpPr>
              <a:spLocks noChangeShapeType="1"/>
            </p:cNvSpPr>
            <p:nvPr/>
          </p:nvSpPr>
          <p:spPr bwMode="auto">
            <a:xfrm>
              <a:off x="1670" y="1661"/>
              <a:ext cx="0" cy="20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5"/>
            <p:cNvSpPr>
              <a:spLocks noChangeShapeType="1"/>
            </p:cNvSpPr>
            <p:nvPr/>
          </p:nvSpPr>
          <p:spPr bwMode="auto">
            <a:xfrm>
              <a:off x="1670" y="3724"/>
              <a:ext cx="2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6"/>
            <p:cNvSpPr>
              <a:spLocks noChangeShapeType="1"/>
            </p:cNvSpPr>
            <p:nvPr/>
          </p:nvSpPr>
          <p:spPr bwMode="auto">
            <a:xfrm flipV="1">
              <a:off x="2277" y="2037"/>
              <a:ext cx="1044" cy="843"/>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7"/>
            <p:cNvSpPr>
              <a:spLocks noChangeShapeType="1"/>
            </p:cNvSpPr>
            <p:nvPr/>
          </p:nvSpPr>
          <p:spPr bwMode="auto">
            <a:xfrm>
              <a:off x="1582" y="2532"/>
              <a:ext cx="17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Text Box 8"/>
            <p:cNvSpPr txBox="1">
              <a:spLocks noChangeArrowheads="1"/>
            </p:cNvSpPr>
            <p:nvPr/>
          </p:nvSpPr>
          <p:spPr bwMode="auto">
            <a:xfrm>
              <a:off x="998" y="2421"/>
              <a:ext cx="52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tr-TR" altLang="en-US" sz="2000"/>
                <a:t>y</a:t>
              </a:r>
              <a:endParaRPr lang="en-US" altLang="en-US" sz="2000"/>
            </a:p>
          </p:txBody>
        </p:sp>
        <p:sp>
          <p:nvSpPr>
            <p:cNvPr id="12" name="Line 9"/>
            <p:cNvSpPr>
              <a:spLocks noChangeShapeType="1"/>
            </p:cNvSpPr>
            <p:nvPr/>
          </p:nvSpPr>
          <p:spPr bwMode="auto">
            <a:xfrm>
              <a:off x="1582" y="2123"/>
              <a:ext cx="17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Text Box 10"/>
            <p:cNvSpPr txBox="1">
              <a:spLocks noChangeArrowheads="1"/>
            </p:cNvSpPr>
            <p:nvPr/>
          </p:nvSpPr>
          <p:spPr bwMode="auto">
            <a:xfrm>
              <a:off x="975" y="2013"/>
              <a:ext cx="52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a:t>y</a:t>
              </a:r>
              <a:r>
                <a:rPr lang="en-US" altLang="en-US" sz="2000" baseline="-25000"/>
                <a:t>k+1</a:t>
              </a:r>
              <a:endParaRPr lang="en-US" altLang="en-US" sz="2000"/>
            </a:p>
          </p:txBody>
        </p:sp>
        <p:sp>
          <p:nvSpPr>
            <p:cNvPr id="14" name="Line 11"/>
            <p:cNvSpPr>
              <a:spLocks noChangeShapeType="1"/>
            </p:cNvSpPr>
            <p:nvPr/>
          </p:nvSpPr>
          <p:spPr bwMode="auto">
            <a:xfrm>
              <a:off x="2760" y="3631"/>
              <a:ext cx="0" cy="18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 name="Text Box 12"/>
            <p:cNvSpPr txBox="1">
              <a:spLocks noChangeArrowheads="1"/>
            </p:cNvSpPr>
            <p:nvPr/>
          </p:nvSpPr>
          <p:spPr bwMode="auto">
            <a:xfrm>
              <a:off x="1837" y="3724"/>
              <a:ext cx="1129"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a:t>x</a:t>
              </a:r>
              <a:r>
                <a:rPr lang="en-US" altLang="en-US" sz="2000" baseline="-25000"/>
                <a:t>k+1</a:t>
              </a:r>
              <a:endParaRPr lang="en-US" altLang="en-US" sz="2000"/>
            </a:p>
          </p:txBody>
        </p:sp>
        <p:sp>
          <p:nvSpPr>
            <p:cNvPr id="16" name="Oval 16"/>
            <p:cNvSpPr>
              <a:spLocks noChangeArrowheads="1"/>
            </p:cNvSpPr>
            <p:nvPr/>
          </p:nvSpPr>
          <p:spPr bwMode="auto">
            <a:xfrm>
              <a:off x="2744" y="3158"/>
              <a:ext cx="45" cy="45"/>
            </a:xfrm>
            <a:prstGeom prst="ellipse">
              <a:avLst/>
            </a:prstGeom>
            <a:solidFill>
              <a:srgbClr val="FF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17" name="Oval 17"/>
            <p:cNvSpPr>
              <a:spLocks noChangeArrowheads="1"/>
            </p:cNvSpPr>
            <p:nvPr/>
          </p:nvSpPr>
          <p:spPr bwMode="auto">
            <a:xfrm>
              <a:off x="2744" y="2478"/>
              <a:ext cx="45" cy="45"/>
            </a:xfrm>
            <a:prstGeom prst="ellipse">
              <a:avLst/>
            </a:prstGeom>
            <a:solidFill>
              <a:srgbClr val="FF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18" name="Oval 18"/>
            <p:cNvSpPr>
              <a:spLocks noChangeArrowheads="1"/>
            </p:cNvSpPr>
            <p:nvPr/>
          </p:nvSpPr>
          <p:spPr bwMode="auto">
            <a:xfrm>
              <a:off x="2744" y="2115"/>
              <a:ext cx="45" cy="45"/>
            </a:xfrm>
            <a:prstGeom prst="ellipse">
              <a:avLst/>
            </a:prstGeom>
            <a:solidFill>
              <a:srgbClr val="FF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19" name="AutoShape 19"/>
            <p:cNvSpPr>
              <a:spLocks/>
            </p:cNvSpPr>
            <p:nvPr/>
          </p:nvSpPr>
          <p:spPr bwMode="auto">
            <a:xfrm>
              <a:off x="2835" y="2160"/>
              <a:ext cx="136" cy="318"/>
            </a:xfrm>
            <a:prstGeom prst="rightBrace">
              <a:avLst>
                <a:gd name="adj1" fmla="val 19485"/>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20" name="AutoShape 20"/>
            <p:cNvSpPr>
              <a:spLocks/>
            </p:cNvSpPr>
            <p:nvPr/>
          </p:nvSpPr>
          <p:spPr bwMode="auto">
            <a:xfrm>
              <a:off x="2880" y="2523"/>
              <a:ext cx="45" cy="680"/>
            </a:xfrm>
            <a:prstGeom prst="rightBrace">
              <a:avLst>
                <a:gd name="adj1" fmla="val 125926"/>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1400"/>
            </a:p>
          </p:txBody>
        </p:sp>
        <p:sp>
          <p:nvSpPr>
            <p:cNvPr id="21" name="Line 21"/>
            <p:cNvSpPr>
              <a:spLocks noChangeShapeType="1"/>
            </p:cNvSpPr>
            <p:nvPr/>
          </p:nvSpPr>
          <p:spPr bwMode="auto">
            <a:xfrm>
              <a:off x="1582" y="3212"/>
              <a:ext cx="17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 name="Text Box 22"/>
            <p:cNvSpPr txBox="1">
              <a:spLocks noChangeArrowheads="1"/>
            </p:cNvSpPr>
            <p:nvPr/>
          </p:nvSpPr>
          <p:spPr bwMode="auto">
            <a:xfrm>
              <a:off x="975" y="3102"/>
              <a:ext cx="52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a:t>y</a:t>
              </a:r>
              <a:r>
                <a:rPr lang="en-US" altLang="en-US" sz="2000" baseline="-25000"/>
                <a:t>k</a:t>
              </a:r>
              <a:endParaRPr lang="en-US" altLang="en-US" sz="2000"/>
            </a:p>
          </p:txBody>
        </p:sp>
        <p:sp>
          <p:nvSpPr>
            <p:cNvPr id="23" name="Text Box 23"/>
            <p:cNvSpPr txBox="1">
              <a:spLocks noChangeArrowheads="1"/>
            </p:cNvSpPr>
            <p:nvPr/>
          </p:nvSpPr>
          <p:spPr bwMode="auto">
            <a:xfrm>
              <a:off x="2608" y="2251"/>
              <a:ext cx="772"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a:t>d</a:t>
              </a:r>
              <a:r>
                <a:rPr lang="en-US" altLang="en-US" sz="2000" baseline="-25000"/>
                <a:t>upper</a:t>
              </a:r>
              <a:endParaRPr lang="en-US" altLang="en-US" sz="2000"/>
            </a:p>
          </p:txBody>
        </p:sp>
        <p:sp>
          <p:nvSpPr>
            <p:cNvPr id="24" name="Text Box 24"/>
            <p:cNvSpPr txBox="1">
              <a:spLocks noChangeArrowheads="1"/>
            </p:cNvSpPr>
            <p:nvPr/>
          </p:nvSpPr>
          <p:spPr bwMode="auto">
            <a:xfrm>
              <a:off x="2562" y="2784"/>
              <a:ext cx="772"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a:t>d</a:t>
              </a:r>
              <a:r>
                <a:rPr lang="en-US" altLang="en-US" sz="2000" baseline="-25000"/>
                <a:t>lower</a:t>
              </a:r>
              <a:endParaRPr lang="en-US" altLang="en-US" sz="2000"/>
            </a:p>
          </p:txBody>
        </p:sp>
      </p:grpSp>
      <p:sp>
        <p:nvSpPr>
          <p:cNvPr id="25" name="Rectangle 27"/>
          <p:cNvSpPr>
            <a:spLocks noChangeArrowheads="1"/>
          </p:cNvSpPr>
          <p:nvPr/>
        </p:nvSpPr>
        <p:spPr bwMode="auto">
          <a:xfrm>
            <a:off x="2606206" y="4788795"/>
            <a:ext cx="7991475" cy="194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000" dirty="0" err="1"/>
              <a:t>d</a:t>
            </a:r>
            <a:r>
              <a:rPr lang="en-US" altLang="en-US" sz="2000" baseline="-25000" dirty="0" err="1"/>
              <a:t>lower</a:t>
            </a:r>
            <a:r>
              <a:rPr lang="en-US" altLang="en-US" sz="2000" dirty="0"/>
              <a:t>- </a:t>
            </a:r>
            <a:r>
              <a:rPr lang="en-US" altLang="en-US" sz="2000" dirty="0" err="1"/>
              <a:t>d</a:t>
            </a:r>
            <a:r>
              <a:rPr lang="en-US" altLang="en-US" sz="2000" baseline="-25000" dirty="0" err="1"/>
              <a:t>upper</a:t>
            </a:r>
            <a:r>
              <a:rPr lang="en-US" altLang="en-US" sz="2000" dirty="0"/>
              <a:t>= 2m(</a:t>
            </a:r>
            <a:r>
              <a:rPr lang="en-US" altLang="en-US" sz="2000" dirty="0" err="1"/>
              <a:t>x</a:t>
            </a:r>
            <a:r>
              <a:rPr lang="en-US" altLang="en-US" sz="2000" baseline="-25000" dirty="0" err="1"/>
              <a:t>k</a:t>
            </a:r>
            <a:r>
              <a:rPr lang="en-US" altLang="en-US" sz="2000" dirty="0"/>
              <a:t> + 1)-2y</a:t>
            </a:r>
            <a:r>
              <a:rPr lang="en-US" altLang="en-US" sz="2000" baseline="-25000" dirty="0"/>
              <a:t>k</a:t>
            </a:r>
            <a:r>
              <a:rPr lang="en-US" altLang="en-US" sz="2000" dirty="0"/>
              <a:t>+2b-1</a:t>
            </a:r>
          </a:p>
          <a:p>
            <a:pPr eaLnBrk="1" hangingPunct="1"/>
            <a:r>
              <a:rPr lang="en-US" altLang="en-US" sz="2000" dirty="0"/>
              <a:t>Rearrange it to have integer calculations:</a:t>
            </a:r>
          </a:p>
          <a:p>
            <a:pPr lvl="1" eaLnBrk="1" hangingPunct="1">
              <a:buFontTx/>
              <a:buNone/>
            </a:pPr>
            <a:r>
              <a:rPr lang="en-US" altLang="en-US" sz="2000" dirty="0"/>
              <a:t>m=</a:t>
            </a:r>
            <a:r>
              <a:rPr lang="el-GR" altLang="en-US" sz="2000" dirty="0">
                <a:cs typeface="Arial" panose="020B0604020202020204" pitchFamily="34" charset="0"/>
              </a:rPr>
              <a:t>Δ</a:t>
            </a:r>
            <a:r>
              <a:rPr lang="en-US" altLang="en-US" sz="2000" dirty="0">
                <a:cs typeface="Arial" panose="020B0604020202020204" pitchFamily="34" charset="0"/>
              </a:rPr>
              <a:t>y/</a:t>
            </a:r>
            <a:r>
              <a:rPr lang="el-GR" altLang="en-US" sz="2000" dirty="0">
                <a:cs typeface="Arial" panose="020B0604020202020204" pitchFamily="34" charset="0"/>
              </a:rPr>
              <a:t>Δ</a:t>
            </a:r>
            <a:r>
              <a:rPr lang="en-US" altLang="en-US" sz="2000" dirty="0">
                <a:cs typeface="Arial" panose="020B0604020202020204" pitchFamily="34" charset="0"/>
              </a:rPr>
              <a:t>x</a:t>
            </a:r>
            <a:r>
              <a:rPr lang="en-US" altLang="en-US" sz="2000" dirty="0"/>
              <a:t> </a:t>
            </a:r>
          </a:p>
          <a:p>
            <a:pPr lvl="1" eaLnBrk="1" hangingPunct="1">
              <a:buFontTx/>
              <a:buNone/>
            </a:pPr>
            <a:r>
              <a:rPr lang="en-US" altLang="en-US" sz="2000" dirty="0"/>
              <a:t>Decision parameter: </a:t>
            </a:r>
            <a:r>
              <a:rPr lang="en-US" altLang="en-US" sz="2000" dirty="0" err="1"/>
              <a:t>p</a:t>
            </a:r>
            <a:r>
              <a:rPr lang="en-US" altLang="en-US" sz="2000" baseline="-25000" dirty="0" err="1"/>
              <a:t>k</a:t>
            </a:r>
            <a:r>
              <a:rPr lang="en-US" altLang="en-US" sz="2000" dirty="0"/>
              <a:t>= </a:t>
            </a:r>
            <a:r>
              <a:rPr lang="el-GR" altLang="en-US" sz="2000" dirty="0">
                <a:cs typeface="Arial" panose="020B0604020202020204" pitchFamily="34" charset="0"/>
              </a:rPr>
              <a:t>Δ</a:t>
            </a:r>
            <a:r>
              <a:rPr lang="en-US" altLang="en-US" sz="2000" dirty="0">
                <a:cs typeface="Arial" panose="020B0604020202020204" pitchFamily="34" charset="0"/>
              </a:rPr>
              <a:t>x(</a:t>
            </a:r>
            <a:r>
              <a:rPr lang="en-US" altLang="en-US" sz="2000" dirty="0" err="1"/>
              <a:t>d</a:t>
            </a:r>
            <a:r>
              <a:rPr lang="en-US" altLang="en-US" sz="2000" baseline="-25000" dirty="0" err="1"/>
              <a:t>lower</a:t>
            </a:r>
            <a:r>
              <a:rPr lang="en-US" altLang="en-US" sz="2000" dirty="0"/>
              <a:t>- </a:t>
            </a:r>
            <a:r>
              <a:rPr lang="en-US" altLang="en-US" sz="2000" dirty="0" err="1"/>
              <a:t>d</a:t>
            </a:r>
            <a:r>
              <a:rPr lang="en-US" altLang="en-US" sz="2000" baseline="-25000" dirty="0" err="1"/>
              <a:t>upper</a:t>
            </a:r>
            <a:r>
              <a:rPr lang="en-US" altLang="en-US" sz="2000" dirty="0">
                <a:cs typeface="Arial" panose="020B0604020202020204" pitchFamily="34" charset="0"/>
              </a:rPr>
              <a:t>)=2</a:t>
            </a:r>
            <a:r>
              <a:rPr lang="el-GR" altLang="en-US" sz="2000" dirty="0">
                <a:cs typeface="Arial" panose="020B0604020202020204" pitchFamily="34" charset="0"/>
              </a:rPr>
              <a:t>Δ</a:t>
            </a:r>
            <a:r>
              <a:rPr lang="en-US" altLang="en-US" sz="2000" dirty="0" err="1">
                <a:cs typeface="Arial" panose="020B0604020202020204" pitchFamily="34" charset="0"/>
              </a:rPr>
              <a:t>y.</a:t>
            </a:r>
            <a:r>
              <a:rPr lang="en-US" altLang="en-US" sz="2000" dirty="0" err="1"/>
              <a:t>x</a:t>
            </a:r>
            <a:r>
              <a:rPr lang="en-US" altLang="en-US" sz="2000" baseline="-25000" dirty="0" err="1"/>
              <a:t>k</a:t>
            </a:r>
            <a:r>
              <a:rPr lang="en-US" altLang="en-US" sz="2000" dirty="0">
                <a:cs typeface="Arial" panose="020B0604020202020204" pitchFamily="34" charset="0"/>
              </a:rPr>
              <a:t> - 2</a:t>
            </a:r>
            <a:r>
              <a:rPr lang="el-GR" altLang="en-US" sz="2000" dirty="0">
                <a:cs typeface="Arial" panose="020B0604020202020204" pitchFamily="34" charset="0"/>
              </a:rPr>
              <a:t>Δ</a:t>
            </a:r>
            <a:r>
              <a:rPr lang="en-US" altLang="en-US" sz="2000" dirty="0">
                <a:cs typeface="Arial" panose="020B0604020202020204" pitchFamily="34" charset="0"/>
              </a:rPr>
              <a:t>x. </a:t>
            </a:r>
            <a:r>
              <a:rPr lang="en-US" altLang="en-US" sz="2000" dirty="0" err="1"/>
              <a:t>y</a:t>
            </a:r>
            <a:r>
              <a:rPr lang="en-US" altLang="en-US" sz="2000" baseline="-25000" dirty="0" err="1"/>
              <a:t>k</a:t>
            </a:r>
            <a:r>
              <a:rPr lang="en-US" altLang="en-US" sz="2000" dirty="0">
                <a:cs typeface="Arial" panose="020B0604020202020204" pitchFamily="34" charset="0"/>
              </a:rPr>
              <a:t> + c</a:t>
            </a:r>
            <a:endParaRPr lang="en-US" altLang="en-US" sz="2000" baseline="-25000" dirty="0"/>
          </a:p>
          <a:p>
            <a:pPr eaLnBrk="1" hangingPunct="1"/>
            <a:endParaRPr lang="en-US" altLang="en-US" sz="2000" dirty="0"/>
          </a:p>
          <a:p>
            <a:pPr eaLnBrk="1" hangingPunct="1">
              <a:buFontTx/>
              <a:buNone/>
            </a:pPr>
            <a:endParaRPr lang="en-US" altLang="en-US" sz="20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354" y="1774209"/>
            <a:ext cx="9935571" cy="4351957"/>
          </a:xfrm>
        </p:spPr>
        <p:txBody>
          <a:bodyPr>
            <a:normAutofit fontScale="32500" lnSpcReduction="20000"/>
          </a:bodyPr>
          <a:lstStyle/>
          <a:p>
            <a:pPr>
              <a:buNone/>
            </a:pPr>
            <a:r>
              <a:rPr lang="en-US" sz="6200" dirty="0" smtClean="0"/>
              <a:t>Procedure :</a:t>
            </a:r>
          </a:p>
          <a:p>
            <a:pPr fontAlgn="base">
              <a:buNone/>
            </a:pPr>
            <a:r>
              <a:rPr lang="en-US" sz="6200" dirty="0" smtClean="0"/>
              <a:t>Given-</a:t>
            </a:r>
          </a:p>
          <a:p>
            <a:pPr fontAlgn="base">
              <a:buNone/>
            </a:pPr>
            <a:r>
              <a:rPr lang="en-US" sz="6200" dirty="0" smtClean="0"/>
              <a:t>Starting coordinates = (X</a:t>
            </a:r>
            <a:r>
              <a:rPr lang="en-US" sz="6200" baseline="-25000" dirty="0" smtClean="0"/>
              <a:t>0</a:t>
            </a:r>
            <a:r>
              <a:rPr lang="en-US" sz="6200" dirty="0" smtClean="0"/>
              <a:t>, Y</a:t>
            </a:r>
            <a:r>
              <a:rPr lang="en-US" sz="6200" baseline="-25000" dirty="0" smtClean="0"/>
              <a:t>0</a:t>
            </a:r>
            <a:r>
              <a:rPr lang="en-US" sz="6200" dirty="0" smtClean="0"/>
              <a:t>)</a:t>
            </a:r>
          </a:p>
          <a:p>
            <a:pPr fontAlgn="base">
              <a:buNone/>
            </a:pPr>
            <a:r>
              <a:rPr lang="en-US" sz="6200" dirty="0" smtClean="0"/>
              <a:t>Ending coordinates = (</a:t>
            </a:r>
            <a:r>
              <a:rPr lang="en-US" sz="6200" dirty="0" err="1" smtClean="0"/>
              <a:t>X</a:t>
            </a:r>
            <a:r>
              <a:rPr lang="en-US" sz="6200" baseline="-25000" dirty="0" err="1" smtClean="0"/>
              <a:t>n</a:t>
            </a:r>
            <a:r>
              <a:rPr lang="en-US" sz="6200" dirty="0" smtClean="0"/>
              <a:t>, </a:t>
            </a:r>
            <a:r>
              <a:rPr lang="en-US" sz="6200" dirty="0" err="1" smtClean="0"/>
              <a:t>Y</a:t>
            </a:r>
            <a:r>
              <a:rPr lang="en-US" sz="6200" baseline="-25000" dirty="0" err="1" smtClean="0"/>
              <a:t>n</a:t>
            </a:r>
            <a:r>
              <a:rPr lang="en-US" sz="6200" dirty="0" smtClean="0"/>
              <a:t>)</a:t>
            </a:r>
          </a:p>
          <a:p>
            <a:pPr fontAlgn="base">
              <a:buNone/>
            </a:pPr>
            <a:r>
              <a:rPr lang="en-US" sz="6200" dirty="0" smtClean="0"/>
              <a:t> </a:t>
            </a:r>
          </a:p>
          <a:p>
            <a:pPr fontAlgn="base">
              <a:buNone/>
            </a:pPr>
            <a:r>
              <a:rPr lang="en-US" sz="6200" dirty="0" smtClean="0"/>
              <a:t>The points generation using </a:t>
            </a:r>
            <a:r>
              <a:rPr lang="en-US" sz="6200" dirty="0" err="1" smtClean="0"/>
              <a:t>Bresenham</a:t>
            </a:r>
            <a:r>
              <a:rPr lang="en-US" sz="6200" dirty="0" smtClean="0"/>
              <a:t> Line Drawing Algorithm involves the following steps-</a:t>
            </a:r>
          </a:p>
          <a:p>
            <a:pPr fontAlgn="base">
              <a:buNone/>
            </a:pPr>
            <a:r>
              <a:rPr lang="en-US" sz="6200" dirty="0" smtClean="0"/>
              <a:t> </a:t>
            </a:r>
          </a:p>
          <a:p>
            <a:pPr fontAlgn="base">
              <a:buNone/>
            </a:pPr>
            <a:r>
              <a:rPr lang="en-US" sz="6200" b="1" u="sng" dirty="0" smtClean="0">
                <a:solidFill>
                  <a:srgbClr val="FF0000"/>
                </a:solidFill>
              </a:rPr>
              <a:t>Step-01:</a:t>
            </a:r>
            <a:endParaRPr lang="en-US" sz="6200" b="1" dirty="0" smtClean="0">
              <a:solidFill>
                <a:srgbClr val="FF0000"/>
              </a:solidFill>
            </a:endParaRPr>
          </a:p>
          <a:p>
            <a:pPr fontAlgn="base">
              <a:buNone/>
            </a:pPr>
            <a:r>
              <a:rPr lang="en-US" sz="6200" dirty="0" smtClean="0"/>
              <a:t> </a:t>
            </a:r>
          </a:p>
          <a:p>
            <a:pPr fontAlgn="base">
              <a:buNone/>
            </a:pPr>
            <a:r>
              <a:rPr lang="en-US" sz="6200" dirty="0" smtClean="0"/>
              <a:t>Calculate ΔX and ΔY from the given input.</a:t>
            </a:r>
          </a:p>
          <a:p>
            <a:pPr fontAlgn="base">
              <a:buNone/>
            </a:pPr>
            <a:r>
              <a:rPr lang="en-US" sz="6200" dirty="0" smtClean="0"/>
              <a:t>These parameters are calculated as-</a:t>
            </a:r>
          </a:p>
          <a:p>
            <a:pPr fontAlgn="base">
              <a:buNone/>
            </a:pPr>
            <a:r>
              <a:rPr lang="en-US" sz="6200" dirty="0" smtClean="0"/>
              <a:t>ΔX = </a:t>
            </a:r>
            <a:r>
              <a:rPr lang="en-US" sz="6200" dirty="0" err="1" smtClean="0"/>
              <a:t>X</a:t>
            </a:r>
            <a:r>
              <a:rPr lang="en-US" sz="6200" baseline="-25000" dirty="0" err="1" smtClean="0"/>
              <a:t>n</a:t>
            </a:r>
            <a:r>
              <a:rPr lang="en-US" sz="6200" dirty="0" smtClean="0"/>
              <a:t> – X</a:t>
            </a:r>
            <a:r>
              <a:rPr lang="en-US" sz="6200" baseline="-25000" dirty="0" smtClean="0"/>
              <a:t>0</a:t>
            </a:r>
            <a:endParaRPr lang="en-US" sz="6200" dirty="0" smtClean="0"/>
          </a:p>
          <a:p>
            <a:pPr fontAlgn="base">
              <a:buNone/>
            </a:pPr>
            <a:r>
              <a:rPr lang="en-US" sz="6200" dirty="0" smtClean="0"/>
              <a:t>ΔY =</a:t>
            </a:r>
            <a:r>
              <a:rPr lang="en-US" sz="6200" dirty="0" err="1" smtClean="0"/>
              <a:t>Y</a:t>
            </a:r>
            <a:r>
              <a:rPr lang="en-US" sz="6200" baseline="-25000" dirty="0" err="1" smtClean="0"/>
              <a:t>n</a:t>
            </a:r>
            <a:r>
              <a:rPr lang="en-US" sz="6200" dirty="0" smtClean="0"/>
              <a:t> – Y</a:t>
            </a:r>
            <a:r>
              <a:rPr lang="en-US" sz="6200" baseline="-25000" dirty="0" smtClean="0"/>
              <a:t>0</a:t>
            </a:r>
            <a:endParaRPr lang="en-US" sz="6200" dirty="0" smtClean="0"/>
          </a:p>
          <a:p>
            <a:pPr>
              <a:buNone/>
            </a:pPr>
            <a:endParaRPr lang="en-US" dirty="0"/>
          </a:p>
        </p:txBody>
      </p:sp>
      <p:sp>
        <p:nvSpPr>
          <p:cNvPr id="4" name="Title 1"/>
          <p:cNvSpPr>
            <a:spLocks noGrp="1"/>
          </p:cNvSpPr>
          <p:nvPr>
            <p:ph type="title"/>
          </p:nvPr>
        </p:nvSpPr>
        <p:spPr/>
        <p:txBody>
          <a:bodyPr>
            <a:normAutofit fontScale="90000"/>
          </a:bodyPr>
          <a:lstStyle/>
          <a:p>
            <a:r>
              <a:rPr lang="en-US" altLang="en-US" dirty="0"/>
              <a:t>Bresenham’s Line-Drawing </a:t>
            </a:r>
            <a:r>
              <a:rPr lang="en-US" altLang="en-US" dirty="0" smtClean="0"/>
              <a:t>Algorithm </a:t>
            </a:r>
            <a:br>
              <a:rPr lang="en-US" altLang="en-US" dirty="0" smtClean="0"/>
            </a:br>
            <a:r>
              <a:rPr lang="tr-TR" altLang="en-US" dirty="0" smtClean="0"/>
              <a:t>for </a:t>
            </a:r>
            <a:r>
              <a:rPr lang="en-US" altLang="en-US" dirty="0" smtClean="0"/>
              <a:t>slope |m| </a:t>
            </a:r>
            <a:r>
              <a:rPr lang="tr-TR" altLang="en-US" dirty="0" smtClean="0"/>
              <a:t>&lt; 1</a:t>
            </a:r>
            <a:r>
              <a:rPr lang="en-US" altLang="en-US" dirty="0" smtClean="0"/>
              <a:t>.0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13899"/>
            <a:ext cx="10972800" cy="5812267"/>
          </a:xfrm>
        </p:spPr>
        <p:txBody>
          <a:bodyPr>
            <a:normAutofit/>
          </a:bodyPr>
          <a:lstStyle/>
          <a:p>
            <a:pPr fontAlgn="base">
              <a:buNone/>
            </a:pPr>
            <a:r>
              <a:rPr lang="en-US" sz="2400" u="sng" dirty="0" smtClean="0">
                <a:solidFill>
                  <a:srgbClr val="FF0000"/>
                </a:solidFill>
              </a:rPr>
              <a:t>Step-02:</a:t>
            </a:r>
            <a:r>
              <a:rPr lang="en-US" sz="2400" u="sng" dirty="0" smtClean="0"/>
              <a:t> </a:t>
            </a:r>
            <a:r>
              <a:rPr lang="en-US" sz="2400" dirty="0" smtClean="0"/>
              <a:t>Calculate the decision parameter P</a:t>
            </a:r>
            <a:r>
              <a:rPr lang="en-US" sz="2400" baseline="-25000" dirty="0" smtClean="0"/>
              <a:t>k</a:t>
            </a:r>
            <a:r>
              <a:rPr lang="en-US" sz="2400" dirty="0" smtClean="0"/>
              <a:t>.</a:t>
            </a:r>
          </a:p>
          <a:p>
            <a:pPr fontAlgn="base">
              <a:buNone/>
            </a:pPr>
            <a:r>
              <a:rPr lang="en-US" sz="2400" dirty="0" smtClean="0"/>
              <a:t>It is calculated as :  </a:t>
            </a:r>
            <a:r>
              <a:rPr lang="en-US" sz="2400" dirty="0" err="1" smtClean="0"/>
              <a:t>P</a:t>
            </a:r>
            <a:r>
              <a:rPr lang="en-US" sz="2400" baseline="-25000" dirty="0" err="1" smtClean="0"/>
              <a:t>k</a:t>
            </a:r>
            <a:r>
              <a:rPr lang="en-US" sz="2400" dirty="0" smtClean="0"/>
              <a:t> = 2ΔY – ΔX</a:t>
            </a:r>
          </a:p>
          <a:p>
            <a:pPr fontAlgn="base">
              <a:buNone/>
            </a:pPr>
            <a:r>
              <a:rPr lang="en-US" sz="2400" u="sng" dirty="0" smtClean="0">
                <a:solidFill>
                  <a:srgbClr val="FF0000"/>
                </a:solidFill>
              </a:rPr>
              <a:t>Step-03:</a:t>
            </a:r>
            <a:endParaRPr lang="en-US" sz="2400" dirty="0" smtClean="0">
              <a:solidFill>
                <a:srgbClr val="FF0000"/>
              </a:solidFill>
            </a:endParaRPr>
          </a:p>
          <a:p>
            <a:pPr fontAlgn="base">
              <a:buNone/>
            </a:pPr>
            <a:r>
              <a:rPr lang="en-US" sz="2400" dirty="0" smtClean="0"/>
              <a:t>Suppose the current point is (</a:t>
            </a:r>
            <a:r>
              <a:rPr lang="en-US" sz="2400" dirty="0" err="1" smtClean="0"/>
              <a:t>X</a:t>
            </a:r>
            <a:r>
              <a:rPr lang="en-US" sz="2400" baseline="-25000" dirty="0" err="1" smtClean="0"/>
              <a:t>k</a:t>
            </a:r>
            <a:r>
              <a:rPr lang="en-US" sz="2400" dirty="0" smtClean="0"/>
              <a:t>, </a:t>
            </a:r>
            <a:r>
              <a:rPr lang="en-US" sz="2400" dirty="0" err="1" smtClean="0"/>
              <a:t>Y</a:t>
            </a:r>
            <a:r>
              <a:rPr lang="en-US" sz="2400" baseline="-25000" dirty="0" err="1" smtClean="0"/>
              <a:t>k</a:t>
            </a:r>
            <a:r>
              <a:rPr lang="en-US" sz="2400" dirty="0" smtClean="0"/>
              <a:t>) and the next point is (X</a:t>
            </a:r>
            <a:r>
              <a:rPr lang="en-US" sz="2400" baseline="-25000" dirty="0" smtClean="0"/>
              <a:t>k+1</a:t>
            </a:r>
            <a:r>
              <a:rPr lang="en-US" sz="2400" dirty="0" smtClean="0"/>
              <a:t>, Y</a:t>
            </a:r>
            <a:r>
              <a:rPr lang="en-US" sz="2400" baseline="-25000" dirty="0" smtClean="0"/>
              <a:t>k+1</a:t>
            </a:r>
            <a:r>
              <a:rPr lang="en-US" sz="2400" dirty="0" smtClean="0"/>
              <a:t>).</a:t>
            </a:r>
          </a:p>
          <a:p>
            <a:pPr fontAlgn="base">
              <a:buNone/>
            </a:pPr>
            <a:r>
              <a:rPr lang="en-US" sz="2400" dirty="0" smtClean="0"/>
              <a:t>Find the next point depending on the value of decision parameter P</a:t>
            </a:r>
            <a:r>
              <a:rPr lang="en-US" sz="2400" baseline="-25000" dirty="0" smtClean="0"/>
              <a:t>k</a:t>
            </a:r>
            <a:r>
              <a:rPr lang="en-US" sz="2400" dirty="0" smtClean="0"/>
              <a:t>.</a:t>
            </a:r>
          </a:p>
          <a:p>
            <a:pPr fontAlgn="base">
              <a:buNone/>
            </a:pPr>
            <a:r>
              <a:rPr lang="en-US" sz="2400" dirty="0" smtClean="0"/>
              <a:t>Follow the below two cases-</a:t>
            </a:r>
          </a:p>
          <a:p>
            <a:pPr fontAlgn="base">
              <a:buNone/>
            </a:pPr>
            <a:endParaRPr lang="en-US" sz="2400" dirty="0" smtClean="0"/>
          </a:p>
          <a:p>
            <a:pPr>
              <a:buNone/>
            </a:pP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4217159" y="2524836"/>
            <a:ext cx="5876771" cy="3357350"/>
          </a:xfrm>
          <a:prstGeom prst="rect">
            <a:avLst/>
          </a:prstGeom>
          <a:noFill/>
          <a:ln w="9525">
            <a:noFill/>
            <a:miter lim="800000"/>
            <a:headEnd/>
            <a:tailEnd/>
          </a:ln>
          <a:effectLst/>
        </p:spPr>
      </p:pic>
      <p:sp>
        <p:nvSpPr>
          <p:cNvPr id="6" name="Rectangle 5"/>
          <p:cNvSpPr/>
          <p:nvPr/>
        </p:nvSpPr>
        <p:spPr>
          <a:xfrm>
            <a:off x="727879" y="5562137"/>
            <a:ext cx="9589828" cy="923330"/>
          </a:xfrm>
          <a:prstGeom prst="rect">
            <a:avLst/>
          </a:prstGeom>
        </p:spPr>
        <p:txBody>
          <a:bodyPr wrap="square">
            <a:spAutoFit/>
          </a:bodyPr>
          <a:lstStyle/>
          <a:p>
            <a:pPr fontAlgn="base"/>
            <a:r>
              <a:rPr lang="en-US" b="1" u="sng" dirty="0" smtClean="0">
                <a:solidFill>
                  <a:srgbClr val="FF0000"/>
                </a:solidFill>
              </a:rPr>
              <a:t>Step-04:</a:t>
            </a:r>
            <a:endParaRPr lang="en-US" b="1" dirty="0" smtClean="0">
              <a:solidFill>
                <a:srgbClr val="FF0000"/>
              </a:solidFill>
            </a:endParaRPr>
          </a:p>
          <a:p>
            <a:pPr fontAlgn="base"/>
            <a:r>
              <a:rPr lang="en-US" dirty="0" smtClean="0"/>
              <a:t> </a:t>
            </a:r>
          </a:p>
          <a:p>
            <a:pPr fontAlgn="base"/>
            <a:r>
              <a:rPr lang="en-US" dirty="0" smtClean="0"/>
              <a:t>Keep repeating Step-03 until the end point is reached or number of iterations equals to (ΔX-1) times.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down)">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wipe(down)">
                                      <p:cBhvr>
                                        <p:cTn id="42" dur="500"/>
                                        <p:tgtEl>
                                          <p:spTgt spid="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down)">
                                      <p:cBhvr>
                                        <p:cTn id="47" dur="500"/>
                                        <p:tgtEl>
                                          <p:spTgt spid="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027"/>
                                        </p:tgtEl>
                                        <p:attrNameLst>
                                          <p:attrName>style.visibility</p:attrName>
                                        </p:attrNameLst>
                                      </p:cBhvr>
                                      <p:to>
                                        <p:strVal val="visible"/>
                                      </p:to>
                                    </p:set>
                                    <p:anim calcmode="lin" valueType="num">
                                      <p:cBhvr additive="base">
                                        <p:cTn id="52" dur="500" fill="hold"/>
                                        <p:tgtEl>
                                          <p:spTgt spid="1027"/>
                                        </p:tgtEl>
                                        <p:attrNameLst>
                                          <p:attrName>ppt_x</p:attrName>
                                        </p:attrNameLst>
                                      </p:cBhvr>
                                      <p:tavLst>
                                        <p:tav tm="0">
                                          <p:val>
                                            <p:strVal val="#ppt_x"/>
                                          </p:val>
                                        </p:tav>
                                        <p:tav tm="100000">
                                          <p:val>
                                            <p:strVal val="#ppt_x"/>
                                          </p:val>
                                        </p:tav>
                                      </p:tavLst>
                                    </p:anim>
                                    <p:anim calcmode="lin" valueType="num">
                                      <p:cBhvr additive="base">
                                        <p:cTn id="53"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Example 1 : Calculate the points between the starting coordinates (9, 18) and ending coordinates (14, 22).</a:t>
            </a:r>
            <a:endParaRPr lang="en-US" sz="3200" dirty="0"/>
          </a:p>
        </p:txBody>
      </p:sp>
      <p:sp>
        <p:nvSpPr>
          <p:cNvPr id="3" name="Content Placeholder 2"/>
          <p:cNvSpPr>
            <a:spLocks noGrp="1"/>
          </p:cNvSpPr>
          <p:nvPr>
            <p:ph idx="1"/>
          </p:nvPr>
        </p:nvSpPr>
        <p:spPr/>
        <p:txBody>
          <a:bodyPr>
            <a:normAutofit fontScale="77500" lnSpcReduction="20000"/>
          </a:bodyPr>
          <a:lstStyle/>
          <a:p>
            <a:pPr fontAlgn="base">
              <a:buNone/>
            </a:pPr>
            <a:r>
              <a:rPr lang="en-US" b="1" u="sng" dirty="0" smtClean="0"/>
              <a:t>Solution-</a:t>
            </a:r>
            <a:endParaRPr lang="en-US" b="1" dirty="0" smtClean="0"/>
          </a:p>
          <a:p>
            <a:pPr fontAlgn="base">
              <a:buNone/>
            </a:pPr>
            <a:r>
              <a:rPr lang="en-US" dirty="0" smtClean="0"/>
              <a:t> </a:t>
            </a:r>
          </a:p>
          <a:p>
            <a:pPr fontAlgn="base">
              <a:buNone/>
            </a:pPr>
            <a:r>
              <a:rPr lang="en-US" dirty="0" smtClean="0"/>
              <a:t>Given-</a:t>
            </a:r>
          </a:p>
          <a:p>
            <a:pPr fontAlgn="base">
              <a:buNone/>
            </a:pPr>
            <a:r>
              <a:rPr lang="en-US" dirty="0" smtClean="0"/>
              <a:t>Starting coordinates = (X</a:t>
            </a:r>
            <a:r>
              <a:rPr lang="en-US" baseline="-25000" dirty="0" smtClean="0"/>
              <a:t>0</a:t>
            </a:r>
            <a:r>
              <a:rPr lang="en-US" dirty="0" smtClean="0"/>
              <a:t>, Y</a:t>
            </a:r>
            <a:r>
              <a:rPr lang="en-US" baseline="-25000" dirty="0" smtClean="0"/>
              <a:t>0</a:t>
            </a:r>
            <a:r>
              <a:rPr lang="en-US" dirty="0" smtClean="0"/>
              <a:t>) = (9, 18)</a:t>
            </a:r>
          </a:p>
          <a:p>
            <a:pPr fontAlgn="base">
              <a:buNone/>
            </a:pPr>
            <a:r>
              <a:rPr lang="en-US" dirty="0" smtClean="0"/>
              <a:t>Ending coordinates = (</a:t>
            </a:r>
            <a:r>
              <a:rPr lang="en-US" dirty="0" err="1" smtClean="0"/>
              <a:t>X</a:t>
            </a:r>
            <a:r>
              <a:rPr lang="en-US" baseline="-25000" dirty="0" err="1" smtClean="0"/>
              <a:t>n</a:t>
            </a:r>
            <a:r>
              <a:rPr lang="en-US" dirty="0" smtClean="0"/>
              <a:t>, </a:t>
            </a:r>
            <a:r>
              <a:rPr lang="en-US" dirty="0" err="1" smtClean="0"/>
              <a:t>Y</a:t>
            </a:r>
            <a:r>
              <a:rPr lang="en-US" baseline="-25000" dirty="0" err="1" smtClean="0"/>
              <a:t>n</a:t>
            </a:r>
            <a:r>
              <a:rPr lang="en-US" dirty="0" smtClean="0"/>
              <a:t>) = (14, 22)</a:t>
            </a:r>
          </a:p>
          <a:p>
            <a:pPr fontAlgn="base">
              <a:buNone/>
            </a:pPr>
            <a:r>
              <a:rPr lang="en-US" dirty="0" smtClean="0"/>
              <a:t> </a:t>
            </a:r>
            <a:endParaRPr lang="en-US" dirty="0" smtClean="0">
              <a:solidFill>
                <a:srgbClr val="FF0000"/>
              </a:solidFill>
            </a:endParaRPr>
          </a:p>
          <a:p>
            <a:pPr fontAlgn="base">
              <a:buNone/>
            </a:pPr>
            <a:r>
              <a:rPr lang="en-US" b="1" u="sng" dirty="0" smtClean="0">
                <a:solidFill>
                  <a:srgbClr val="FF0000"/>
                </a:solidFill>
              </a:rPr>
              <a:t>Step-01:</a:t>
            </a:r>
            <a:endParaRPr lang="en-US" b="1" dirty="0" smtClean="0">
              <a:solidFill>
                <a:srgbClr val="FF0000"/>
              </a:solidFill>
            </a:endParaRPr>
          </a:p>
          <a:p>
            <a:pPr fontAlgn="base">
              <a:buNone/>
            </a:pPr>
            <a:r>
              <a:rPr lang="en-US" dirty="0" smtClean="0"/>
              <a:t> </a:t>
            </a:r>
          </a:p>
          <a:p>
            <a:pPr fontAlgn="base">
              <a:buNone/>
            </a:pPr>
            <a:r>
              <a:rPr lang="en-US" dirty="0" smtClean="0"/>
              <a:t>Calculate ΔX and ΔY from the given input.</a:t>
            </a:r>
          </a:p>
          <a:p>
            <a:pPr fontAlgn="base">
              <a:buNone/>
            </a:pPr>
            <a:r>
              <a:rPr lang="en-US" dirty="0" smtClean="0"/>
              <a:t>ΔX = </a:t>
            </a:r>
            <a:r>
              <a:rPr lang="en-US" dirty="0" err="1" smtClean="0"/>
              <a:t>X</a:t>
            </a:r>
            <a:r>
              <a:rPr lang="en-US" baseline="-25000" dirty="0" err="1" smtClean="0"/>
              <a:t>n</a:t>
            </a:r>
            <a:r>
              <a:rPr lang="en-US" dirty="0" smtClean="0"/>
              <a:t> – X</a:t>
            </a:r>
            <a:r>
              <a:rPr lang="en-US" baseline="-25000" dirty="0" smtClean="0"/>
              <a:t>0</a:t>
            </a:r>
            <a:r>
              <a:rPr lang="en-US" dirty="0" smtClean="0"/>
              <a:t> = 14 – 9 = 5</a:t>
            </a:r>
          </a:p>
          <a:p>
            <a:pPr fontAlgn="base">
              <a:buNone/>
            </a:pPr>
            <a:r>
              <a:rPr lang="en-US" dirty="0" smtClean="0"/>
              <a:t>ΔY =</a:t>
            </a:r>
            <a:r>
              <a:rPr lang="en-US" dirty="0" err="1" smtClean="0"/>
              <a:t>Y</a:t>
            </a:r>
            <a:r>
              <a:rPr lang="en-US" baseline="-25000" dirty="0" err="1" smtClean="0"/>
              <a:t>n</a:t>
            </a:r>
            <a:r>
              <a:rPr lang="en-US" dirty="0" smtClean="0"/>
              <a:t> – Y</a:t>
            </a:r>
            <a:r>
              <a:rPr lang="en-US" baseline="-25000" dirty="0" smtClean="0"/>
              <a:t>0</a:t>
            </a:r>
            <a:r>
              <a:rPr lang="en-US" dirty="0" smtClean="0"/>
              <a:t> = 22 – 18 = 4</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2137"/>
            <a:ext cx="10972800" cy="5744029"/>
          </a:xfrm>
        </p:spPr>
        <p:txBody>
          <a:bodyPr>
            <a:normAutofit fontScale="47500" lnSpcReduction="20000"/>
          </a:bodyPr>
          <a:lstStyle/>
          <a:p>
            <a:pPr fontAlgn="base">
              <a:buNone/>
            </a:pPr>
            <a:r>
              <a:rPr lang="en-US" sz="3800" b="1" u="sng" dirty="0" smtClean="0">
                <a:solidFill>
                  <a:srgbClr val="FF0000"/>
                </a:solidFill>
              </a:rPr>
              <a:t>Step-02:</a:t>
            </a:r>
            <a:endParaRPr lang="en-US" sz="3800" b="1" dirty="0" smtClean="0">
              <a:solidFill>
                <a:srgbClr val="FF0000"/>
              </a:solidFill>
            </a:endParaRPr>
          </a:p>
          <a:p>
            <a:pPr fontAlgn="base">
              <a:buNone/>
            </a:pPr>
            <a:r>
              <a:rPr lang="en-US" sz="3800" dirty="0" smtClean="0"/>
              <a:t> </a:t>
            </a:r>
          </a:p>
          <a:p>
            <a:pPr fontAlgn="base">
              <a:buNone/>
            </a:pPr>
            <a:r>
              <a:rPr lang="en-US" sz="3800" dirty="0" smtClean="0"/>
              <a:t>Calculate the decision parameter.</a:t>
            </a:r>
          </a:p>
          <a:p>
            <a:pPr fontAlgn="base">
              <a:buNone/>
            </a:pPr>
            <a:r>
              <a:rPr lang="en-US" sz="3800" dirty="0" err="1" smtClean="0"/>
              <a:t>P</a:t>
            </a:r>
            <a:r>
              <a:rPr lang="en-US" sz="3800" baseline="-25000" dirty="0" err="1" smtClean="0"/>
              <a:t>k</a:t>
            </a:r>
            <a:r>
              <a:rPr lang="en-US" sz="3800" dirty="0" smtClean="0"/>
              <a:t> = 2ΔY – ΔX</a:t>
            </a:r>
          </a:p>
          <a:p>
            <a:pPr fontAlgn="base">
              <a:buNone/>
            </a:pPr>
            <a:r>
              <a:rPr lang="en-US" sz="3800" dirty="0" smtClean="0"/>
              <a:t>     = 2 x 4 – 5</a:t>
            </a:r>
          </a:p>
          <a:p>
            <a:pPr fontAlgn="base">
              <a:buNone/>
            </a:pPr>
            <a:r>
              <a:rPr lang="en-US" sz="3800" dirty="0" smtClean="0"/>
              <a:t>     = 3</a:t>
            </a:r>
          </a:p>
          <a:p>
            <a:pPr fontAlgn="base">
              <a:buNone/>
            </a:pPr>
            <a:r>
              <a:rPr lang="en-US" sz="3800" dirty="0" smtClean="0"/>
              <a:t>So, decision parameter </a:t>
            </a:r>
            <a:r>
              <a:rPr lang="en-US" sz="3800" dirty="0" err="1" smtClean="0"/>
              <a:t>P</a:t>
            </a:r>
            <a:r>
              <a:rPr lang="en-US" sz="3800" baseline="-25000" dirty="0" err="1" smtClean="0"/>
              <a:t>k</a:t>
            </a:r>
            <a:r>
              <a:rPr lang="en-US" sz="3800" dirty="0" smtClean="0"/>
              <a:t> = 3</a:t>
            </a:r>
          </a:p>
          <a:p>
            <a:pPr fontAlgn="base">
              <a:buNone/>
            </a:pPr>
            <a:r>
              <a:rPr lang="en-US" sz="3800" dirty="0" smtClean="0"/>
              <a:t> </a:t>
            </a:r>
          </a:p>
          <a:p>
            <a:pPr fontAlgn="base">
              <a:buNone/>
            </a:pPr>
            <a:r>
              <a:rPr lang="en-US" sz="3800" b="1" u="sng" dirty="0" smtClean="0">
                <a:solidFill>
                  <a:srgbClr val="FF0000"/>
                </a:solidFill>
              </a:rPr>
              <a:t>Step-03:</a:t>
            </a:r>
            <a:endParaRPr lang="en-US" sz="3800" b="1" dirty="0" smtClean="0">
              <a:solidFill>
                <a:srgbClr val="FF0000"/>
              </a:solidFill>
            </a:endParaRPr>
          </a:p>
          <a:p>
            <a:pPr fontAlgn="base">
              <a:buNone/>
            </a:pPr>
            <a:r>
              <a:rPr lang="en-US" sz="3800" dirty="0" smtClean="0"/>
              <a:t> </a:t>
            </a:r>
          </a:p>
          <a:p>
            <a:pPr fontAlgn="base">
              <a:buNone/>
            </a:pPr>
            <a:r>
              <a:rPr lang="en-US" sz="3800" dirty="0" smtClean="0"/>
              <a:t>As </a:t>
            </a:r>
            <a:r>
              <a:rPr lang="en-US" sz="3800" dirty="0" err="1" smtClean="0"/>
              <a:t>P</a:t>
            </a:r>
            <a:r>
              <a:rPr lang="en-US" sz="3800" baseline="-25000" dirty="0" err="1" smtClean="0"/>
              <a:t>k</a:t>
            </a:r>
            <a:r>
              <a:rPr lang="en-US" sz="3800" dirty="0" smtClean="0"/>
              <a:t> &gt;= 0, so </a:t>
            </a:r>
            <a:r>
              <a:rPr lang="en-US" sz="3800" b="1" dirty="0" smtClean="0"/>
              <a:t>case-02</a:t>
            </a:r>
            <a:r>
              <a:rPr lang="en-US" sz="3800" dirty="0" smtClean="0"/>
              <a:t> is satisfied.</a:t>
            </a:r>
          </a:p>
          <a:p>
            <a:pPr fontAlgn="base">
              <a:buNone/>
            </a:pPr>
            <a:r>
              <a:rPr lang="en-US" sz="3800" dirty="0" smtClean="0"/>
              <a:t> </a:t>
            </a:r>
          </a:p>
          <a:p>
            <a:pPr fontAlgn="base">
              <a:buNone/>
            </a:pPr>
            <a:r>
              <a:rPr lang="en-US" sz="3800" dirty="0" smtClean="0"/>
              <a:t>Thus,</a:t>
            </a:r>
          </a:p>
          <a:p>
            <a:pPr fontAlgn="base">
              <a:buNone/>
            </a:pPr>
            <a:r>
              <a:rPr lang="en-US" sz="3800" dirty="0" smtClean="0"/>
              <a:t>P</a:t>
            </a:r>
            <a:r>
              <a:rPr lang="en-US" sz="3800" baseline="-25000" dirty="0" smtClean="0"/>
              <a:t>k+1</a:t>
            </a:r>
            <a:r>
              <a:rPr lang="en-US" sz="3800" dirty="0" smtClean="0"/>
              <a:t> = </a:t>
            </a:r>
            <a:r>
              <a:rPr lang="en-US" sz="3800" dirty="0" err="1" smtClean="0"/>
              <a:t>P</a:t>
            </a:r>
            <a:r>
              <a:rPr lang="en-US" sz="3800" baseline="-25000" dirty="0" err="1" smtClean="0"/>
              <a:t>k</a:t>
            </a:r>
            <a:r>
              <a:rPr lang="en-US" sz="3800" dirty="0" smtClean="0"/>
              <a:t> + 2ΔY – 2ΔX = 3 + (2 x 4) – (2 x 5) = 1</a:t>
            </a:r>
          </a:p>
          <a:p>
            <a:pPr fontAlgn="base">
              <a:buNone/>
            </a:pPr>
            <a:r>
              <a:rPr lang="en-US" sz="3800" dirty="0" smtClean="0"/>
              <a:t>X</a:t>
            </a:r>
            <a:r>
              <a:rPr lang="en-US" sz="3800" baseline="-25000" dirty="0" smtClean="0"/>
              <a:t>k+1</a:t>
            </a:r>
            <a:r>
              <a:rPr lang="en-US" sz="3800" dirty="0" smtClean="0"/>
              <a:t> = </a:t>
            </a:r>
            <a:r>
              <a:rPr lang="en-US" sz="3800" dirty="0" err="1" smtClean="0"/>
              <a:t>X</a:t>
            </a:r>
            <a:r>
              <a:rPr lang="en-US" sz="3800" baseline="-25000" dirty="0" err="1" smtClean="0"/>
              <a:t>k</a:t>
            </a:r>
            <a:r>
              <a:rPr lang="en-US" sz="3800" dirty="0" smtClean="0"/>
              <a:t> + 1 = 9 + 1 = 10</a:t>
            </a:r>
          </a:p>
          <a:p>
            <a:pPr fontAlgn="base">
              <a:buNone/>
            </a:pPr>
            <a:r>
              <a:rPr lang="en-US" sz="3800" dirty="0" smtClean="0"/>
              <a:t>Y</a:t>
            </a:r>
            <a:r>
              <a:rPr lang="en-US" sz="3800" baseline="-25000" dirty="0" smtClean="0"/>
              <a:t>k+1</a:t>
            </a:r>
            <a:r>
              <a:rPr lang="en-US" sz="3800" dirty="0" smtClean="0"/>
              <a:t> = </a:t>
            </a:r>
            <a:r>
              <a:rPr lang="en-US" sz="3800" dirty="0" err="1" smtClean="0"/>
              <a:t>Y</a:t>
            </a:r>
            <a:r>
              <a:rPr lang="en-US" sz="3800" baseline="-25000" dirty="0" err="1" smtClean="0"/>
              <a:t>k</a:t>
            </a:r>
            <a:r>
              <a:rPr lang="en-US" sz="3800" dirty="0" smtClean="0"/>
              <a:t> + 1 = 18 + 1 = 19</a:t>
            </a:r>
          </a:p>
          <a:p>
            <a:pPr fontAlgn="base">
              <a:buNone/>
            </a:pPr>
            <a:endParaRPr lang="en-US" sz="3800" dirty="0" smtClean="0"/>
          </a:p>
          <a:p>
            <a:pPr fontAlgn="base"/>
            <a:r>
              <a:rPr lang="en-US" sz="3800" dirty="0" smtClean="0"/>
              <a:t>Similarly, Step-03 is executed until the end point is reached or number of iterations equals to 4 times.</a:t>
            </a:r>
          </a:p>
          <a:p>
            <a:pPr fontAlgn="base"/>
            <a:r>
              <a:rPr lang="en-US" sz="3800" dirty="0" smtClean="0"/>
              <a:t>(Number of iterations = ΔX – 1 = 5 – 1 = 4)</a:t>
            </a:r>
          </a:p>
          <a:p>
            <a:pPr fontAlgn="base">
              <a:buNone/>
            </a:pPr>
            <a:endParaRPr lang="en-US" sz="3800" dirty="0" smtClean="0"/>
          </a:p>
          <a:p>
            <a:endParaRPr lang="en-US" dirty="0"/>
          </a:p>
        </p:txBody>
      </p:sp>
      <p:pic>
        <p:nvPicPr>
          <p:cNvPr id="2052" name="Picture 4"/>
          <p:cNvPicPr>
            <a:picLocks noChangeAspect="1" noChangeArrowheads="1"/>
          </p:cNvPicPr>
          <p:nvPr/>
        </p:nvPicPr>
        <p:blipFill>
          <a:blip r:embed="rId2" cstate="print"/>
          <a:srcRect/>
          <a:stretch>
            <a:fillRect/>
          </a:stretch>
        </p:blipFill>
        <p:spPr bwMode="auto">
          <a:xfrm>
            <a:off x="5588047" y="3218953"/>
            <a:ext cx="4400550" cy="1457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wipe(down)">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wipe(down)">
                                      <p:cBhvr>
                                        <p:cTn id="82" dur="500"/>
                                        <p:tgtEl>
                                          <p:spTgt spid="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
                                            <p:txEl>
                                              <p:pRg st="17" end="17"/>
                                            </p:txEl>
                                          </p:spTgt>
                                        </p:tgtEl>
                                        <p:attrNameLst>
                                          <p:attrName>style.visibility</p:attrName>
                                        </p:attrNameLst>
                                      </p:cBhvr>
                                      <p:to>
                                        <p:strVal val="visible"/>
                                      </p:to>
                                    </p:set>
                                    <p:animEffect transition="in" filter="wipe(down)">
                                      <p:cBhvr>
                                        <p:cTn id="87" dur="500"/>
                                        <p:tgtEl>
                                          <p:spTgt spid="3">
                                            <p:txEl>
                                              <p:pRg st="17" end="1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
                                            <p:txEl>
                                              <p:pRg st="18" end="18"/>
                                            </p:txEl>
                                          </p:spTgt>
                                        </p:tgtEl>
                                        <p:attrNameLst>
                                          <p:attrName>style.visibility</p:attrName>
                                        </p:attrNameLst>
                                      </p:cBhvr>
                                      <p:to>
                                        <p:strVal val="visible"/>
                                      </p:to>
                                    </p:set>
                                    <p:animEffect transition="in" filter="wipe(down)">
                                      <p:cBhvr>
                                        <p:cTn id="92" dur="500"/>
                                        <p:tgtEl>
                                          <p:spTgt spid="3">
                                            <p:txEl>
                                              <p:pRg st="18" end="1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2052"/>
                                        </p:tgtEl>
                                        <p:attrNameLst>
                                          <p:attrName>style.visibility</p:attrName>
                                        </p:attrNameLst>
                                      </p:cBhvr>
                                      <p:to>
                                        <p:strVal val="visible"/>
                                      </p:to>
                                    </p:set>
                                    <p:anim calcmode="lin" valueType="num">
                                      <p:cBhvr additive="base">
                                        <p:cTn id="97" dur="500" fill="hold"/>
                                        <p:tgtEl>
                                          <p:spTgt spid="2052"/>
                                        </p:tgtEl>
                                        <p:attrNameLst>
                                          <p:attrName>ppt_x</p:attrName>
                                        </p:attrNameLst>
                                      </p:cBhvr>
                                      <p:tavLst>
                                        <p:tav tm="0">
                                          <p:val>
                                            <p:strVal val="#ppt_x"/>
                                          </p:val>
                                        </p:tav>
                                        <p:tav tm="100000">
                                          <p:val>
                                            <p:strVal val="#ppt_x"/>
                                          </p:val>
                                        </p:tav>
                                      </p:tavLst>
                                    </p:anim>
                                    <p:anim calcmode="lin" valueType="num">
                                      <p:cBhvr additive="base">
                                        <p:cTn id="9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214651" y="2181804"/>
            <a:ext cx="4571999" cy="3688899"/>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5847109" y="2197289"/>
            <a:ext cx="5486008" cy="3562066"/>
          </a:xfrm>
          <a:prstGeom prst="rect">
            <a:avLst/>
          </a:prstGeom>
          <a:noFill/>
          <a:ln w="9525">
            <a:noFill/>
            <a:miter lim="800000"/>
            <a:headEnd/>
            <a:tailEnd/>
          </a:ln>
          <a:effectLst/>
        </p:spPr>
      </p:pic>
      <p:pic>
        <p:nvPicPr>
          <p:cNvPr id="6" name="Picture 4"/>
          <p:cNvPicPr>
            <a:picLocks noChangeAspect="1" noChangeArrowheads="1"/>
          </p:cNvPicPr>
          <p:nvPr/>
        </p:nvPicPr>
        <p:blipFill>
          <a:blip r:embed="rId4" cstate="print"/>
          <a:srcRect/>
          <a:stretch>
            <a:fillRect/>
          </a:stretch>
        </p:blipFill>
        <p:spPr bwMode="auto">
          <a:xfrm>
            <a:off x="3053485" y="368491"/>
            <a:ext cx="4683231" cy="155094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additive="base">
                                        <p:cTn id="13" dur="500" fill="hold"/>
                                        <p:tgtEl>
                                          <p:spTgt spid="3074"/>
                                        </p:tgtEl>
                                        <p:attrNameLst>
                                          <p:attrName>ppt_x</p:attrName>
                                        </p:attrNameLst>
                                      </p:cBhvr>
                                      <p:tavLst>
                                        <p:tav tm="0">
                                          <p:val>
                                            <p:strVal val="#ppt_x"/>
                                          </p:val>
                                        </p:tav>
                                        <p:tav tm="100000">
                                          <p:val>
                                            <p:strVal val="#ppt_x"/>
                                          </p:val>
                                        </p:tav>
                                      </p:tavLst>
                                    </p:anim>
                                    <p:anim calcmode="lin" valueType="num">
                                      <p:cBhvr additive="base">
                                        <p:cTn id="1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500" fill="hold"/>
                                        <p:tgtEl>
                                          <p:spTgt spid="3075"/>
                                        </p:tgtEl>
                                        <p:attrNameLst>
                                          <p:attrName>ppt_x</p:attrName>
                                        </p:attrNameLst>
                                      </p:cBhvr>
                                      <p:tavLst>
                                        <p:tav tm="0">
                                          <p:val>
                                            <p:strVal val="#ppt_x"/>
                                          </p:val>
                                        </p:tav>
                                        <p:tav tm="100000">
                                          <p:val>
                                            <p:strVal val="#ppt_x"/>
                                          </p:val>
                                        </p:tav>
                                      </p:tavLst>
                                    </p:anim>
                                    <p:anim calcmode="lin" valueType="num">
                                      <p:cBhvr additive="base">
                                        <p:cTn id="2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smtClean="0"/>
              <a:t>Example 2 :</a:t>
            </a:r>
            <a:r>
              <a:rPr lang="en-US" sz="3200" dirty="0" smtClean="0"/>
              <a:t>Calculate the points between the starting coordinates (20, 10) and ending coordinates (30, 18).</a:t>
            </a:r>
            <a:endParaRPr lang="en-US" sz="3200" dirty="0"/>
          </a:p>
        </p:txBody>
      </p:sp>
      <p:sp>
        <p:nvSpPr>
          <p:cNvPr id="6" name="Rectangle 3"/>
          <p:cNvSpPr txBox="1">
            <a:spLocks noChangeArrowheads="1"/>
          </p:cNvSpPr>
          <p:nvPr/>
        </p:nvSpPr>
        <p:spPr>
          <a:xfrm>
            <a:off x="873457" y="2006221"/>
            <a:ext cx="9471546" cy="3207223"/>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altLang="en-US" sz="2800" dirty="0"/>
              <a:t>Draw the line with endpoints (20,10) and (30, 18).</a:t>
            </a:r>
          </a:p>
          <a:p>
            <a:pPr lvl="1"/>
            <a:r>
              <a:rPr lang="el-GR" altLang="en-US" sz="2800" b="1" dirty="0">
                <a:cs typeface="Arial" panose="020B0604020202020204" pitchFamily="34" charset="0"/>
              </a:rPr>
              <a:t>Δ</a:t>
            </a:r>
            <a:r>
              <a:rPr lang="en-US" altLang="en-US" sz="2800" b="1" dirty="0">
                <a:cs typeface="Arial" panose="020B0604020202020204" pitchFamily="34" charset="0"/>
              </a:rPr>
              <a:t>x=30-20=10</a:t>
            </a:r>
            <a:r>
              <a:rPr lang="tr-TR" altLang="en-US" sz="2800" b="1" i="1" dirty="0"/>
              <a:t>, </a:t>
            </a:r>
            <a:r>
              <a:rPr lang="el-GR" altLang="en-US" sz="2800" b="1" dirty="0">
                <a:cs typeface="Arial" panose="020B0604020202020204" pitchFamily="34" charset="0"/>
              </a:rPr>
              <a:t>Δ</a:t>
            </a:r>
            <a:r>
              <a:rPr lang="tr-TR" altLang="en-US" sz="2800" b="1" i="1" dirty="0"/>
              <a:t>y</a:t>
            </a:r>
            <a:r>
              <a:rPr lang="en-US" altLang="en-US" sz="2800" b="1" i="1" dirty="0"/>
              <a:t>=18-10=8</a:t>
            </a:r>
            <a:r>
              <a:rPr lang="tr-TR" altLang="en-US" sz="2800" b="1" i="1" dirty="0"/>
              <a:t>, </a:t>
            </a:r>
            <a:endParaRPr lang="en-US" altLang="en-US" sz="2800" b="1" i="1" dirty="0"/>
          </a:p>
          <a:p>
            <a:pPr lvl="1"/>
            <a:r>
              <a:rPr lang="en-US" altLang="en-US" sz="2800" b="1" i="1" dirty="0"/>
              <a:t>p</a:t>
            </a:r>
            <a:r>
              <a:rPr lang="en-US" altLang="en-US" sz="2800" b="1" i="1" baseline="-25000" dirty="0"/>
              <a:t>0 </a:t>
            </a:r>
            <a:r>
              <a:rPr lang="en-US" altLang="en-US" sz="2800" b="1" i="1" dirty="0"/>
              <a:t>= </a:t>
            </a:r>
            <a:r>
              <a:rPr lang="tr-TR" altLang="en-US" sz="2800" b="1" i="1" dirty="0"/>
              <a:t>2</a:t>
            </a:r>
            <a:r>
              <a:rPr lang="el-GR" altLang="en-US" sz="2800" b="1" dirty="0">
                <a:cs typeface="Arial" panose="020B0604020202020204" pitchFamily="34" charset="0"/>
              </a:rPr>
              <a:t>Δ</a:t>
            </a:r>
            <a:r>
              <a:rPr lang="tr-TR" altLang="en-US" sz="2800" b="1" i="1" dirty="0"/>
              <a:t>y </a:t>
            </a:r>
            <a:r>
              <a:rPr lang="tr-TR" altLang="en-US" sz="2800" dirty="0"/>
              <a:t>–</a:t>
            </a:r>
            <a:r>
              <a:rPr lang="tr-TR" altLang="en-US" sz="2800" b="1" dirty="0"/>
              <a:t> </a:t>
            </a:r>
            <a:r>
              <a:rPr lang="el-GR" altLang="en-US" sz="2800" b="1" dirty="0">
                <a:cs typeface="Arial" panose="020B0604020202020204" pitchFamily="34" charset="0"/>
              </a:rPr>
              <a:t>Δ</a:t>
            </a:r>
            <a:r>
              <a:rPr lang="en-US" altLang="en-US" sz="2800" b="1" dirty="0"/>
              <a:t>x=16-10=6</a:t>
            </a:r>
          </a:p>
          <a:p>
            <a:pPr lvl="1"/>
            <a:r>
              <a:rPr lang="tr-TR" altLang="en-US" sz="2800" b="1" i="1" dirty="0"/>
              <a:t>2</a:t>
            </a:r>
            <a:r>
              <a:rPr lang="el-GR" altLang="en-US" sz="2800" b="1" dirty="0">
                <a:cs typeface="Arial" panose="020B0604020202020204" pitchFamily="34" charset="0"/>
              </a:rPr>
              <a:t>Δ</a:t>
            </a:r>
            <a:r>
              <a:rPr lang="tr-TR" altLang="en-US" sz="2800" b="1" i="1" dirty="0"/>
              <a:t>y</a:t>
            </a:r>
            <a:r>
              <a:rPr lang="en-US" altLang="en-US" sz="2800" b="1" i="1" dirty="0"/>
              <a:t>=16</a:t>
            </a:r>
            <a:r>
              <a:rPr lang="tr-TR" altLang="en-US" sz="2800" b="1" i="1" dirty="0"/>
              <a:t>, </a:t>
            </a:r>
            <a:r>
              <a:rPr lang="tr-TR" altLang="en-US" sz="2800" dirty="0"/>
              <a:t>and </a:t>
            </a:r>
            <a:r>
              <a:rPr lang="tr-TR" altLang="en-US" sz="2800" b="1" i="1" dirty="0"/>
              <a:t>2</a:t>
            </a:r>
            <a:r>
              <a:rPr lang="el-GR" altLang="en-US" sz="2800" b="1" dirty="0">
                <a:cs typeface="Arial" panose="020B0604020202020204" pitchFamily="34" charset="0"/>
              </a:rPr>
              <a:t>Δ</a:t>
            </a:r>
            <a:r>
              <a:rPr lang="tr-TR" altLang="en-US" sz="2800" b="1" i="1" dirty="0"/>
              <a:t>y </a:t>
            </a:r>
            <a:r>
              <a:rPr lang="tr-TR" altLang="en-US" sz="2800" dirty="0"/>
              <a:t>-</a:t>
            </a:r>
            <a:r>
              <a:rPr lang="tr-TR" altLang="en-US" sz="2800" b="1" dirty="0"/>
              <a:t> </a:t>
            </a:r>
            <a:r>
              <a:rPr lang="en-US" altLang="en-US" sz="2800" b="1" dirty="0"/>
              <a:t>2</a:t>
            </a:r>
            <a:r>
              <a:rPr lang="el-GR" altLang="en-US" sz="2800" b="1" dirty="0">
                <a:cs typeface="Arial" panose="020B0604020202020204" pitchFamily="34" charset="0"/>
              </a:rPr>
              <a:t>Δ</a:t>
            </a:r>
            <a:r>
              <a:rPr lang="en-US" altLang="en-US" sz="2800" b="1" dirty="0"/>
              <a:t>x=-4</a:t>
            </a:r>
          </a:p>
          <a:p>
            <a:r>
              <a:rPr lang="en-US" altLang="en-US" sz="2800" dirty="0"/>
              <a:t>Plot the initial position at (20,10), then</a:t>
            </a:r>
          </a:p>
          <a:p>
            <a:endParaRPr lang="en-US" altLang="en-US" sz="2800" dirty="0"/>
          </a:p>
          <a:p>
            <a:endParaRPr lang="en-US" altLang="en-US" dirty="0"/>
          </a:p>
        </p:txBody>
      </p:sp>
    </p:spTree>
    <p:extLst>
      <p:ext uri="{BB962C8B-B14F-4D97-AF65-F5344CB8AC3E}">
        <p14:creationId xmlns:p14="http://schemas.microsoft.com/office/powerpoint/2010/main" xmlns="" val="159882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down)">
                                      <p:cBhvr>
                                        <p:cTn id="10" dur="500"/>
                                        <p:tgtEl>
                                          <p:spTgt spid="6">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ipe(down)">
                                      <p:cBhvr>
                                        <p:cTn id="13" dur="500"/>
                                        <p:tgtEl>
                                          <p:spTgt spid="6">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ipe(down)">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wipe(down)">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1705970" y="436728"/>
            <a:ext cx="9062114" cy="581394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err="1" smtClean="0">
                <a:solidFill>
                  <a:srgbClr val="FF0000"/>
                </a:solidFill>
              </a:rPr>
              <a:t>Bresenham’s</a:t>
            </a:r>
            <a:r>
              <a:rPr lang="en-US" altLang="en-US" dirty="0" smtClean="0">
                <a:solidFill>
                  <a:srgbClr val="FF0000"/>
                </a:solidFill>
              </a:rPr>
              <a:t> Line-Drawing Algorithm </a:t>
            </a:r>
            <a:br>
              <a:rPr lang="en-US" altLang="en-US" dirty="0" smtClean="0">
                <a:solidFill>
                  <a:srgbClr val="FF0000"/>
                </a:solidFill>
              </a:rPr>
            </a:br>
            <a:r>
              <a:rPr lang="tr-TR" altLang="en-US" dirty="0" smtClean="0">
                <a:solidFill>
                  <a:srgbClr val="FF0000"/>
                </a:solidFill>
              </a:rPr>
              <a:t>for </a:t>
            </a:r>
            <a:r>
              <a:rPr lang="en-US" altLang="en-US" dirty="0" smtClean="0">
                <a:solidFill>
                  <a:srgbClr val="FF0000"/>
                </a:solidFill>
              </a:rPr>
              <a:t>slope |m| &gt;</a:t>
            </a:r>
            <a:r>
              <a:rPr lang="tr-TR" altLang="en-US" dirty="0" smtClean="0">
                <a:solidFill>
                  <a:srgbClr val="FF0000"/>
                </a:solidFill>
              </a:rPr>
              <a:t>1</a:t>
            </a:r>
            <a:r>
              <a:rPr lang="en-US" altLang="en-US" dirty="0" smtClean="0">
                <a:solidFill>
                  <a:srgbClr val="FF0000"/>
                </a:solidFill>
              </a:rPr>
              <a:t>.0</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a:buNone/>
            </a:pPr>
            <a:r>
              <a:rPr lang="en-US" dirty="0" smtClean="0"/>
              <a:t>Note:</a:t>
            </a:r>
          </a:p>
          <a:p>
            <a:pPr>
              <a:buNone/>
            </a:pPr>
            <a:r>
              <a:rPr lang="en-US" dirty="0" smtClean="0"/>
              <a:t>If |m|&gt;1.0 Then</a:t>
            </a:r>
          </a:p>
          <a:p>
            <a:pPr>
              <a:buNone/>
            </a:pPr>
            <a:r>
              <a:rPr lang="en-US" b="1" dirty="0" smtClean="0"/>
              <a:t>		p0 = 2∆x −∆y  and</a:t>
            </a:r>
            <a:endParaRPr lang="en-US" dirty="0" smtClean="0"/>
          </a:p>
          <a:p>
            <a:pPr>
              <a:buNone/>
            </a:pPr>
            <a:r>
              <a:rPr lang="en-US" dirty="0" smtClean="0"/>
              <a:t>If </a:t>
            </a:r>
            <a:r>
              <a:rPr lang="en-US" dirty="0" err="1" smtClean="0"/>
              <a:t>pk</a:t>
            </a:r>
            <a:r>
              <a:rPr lang="en-US" dirty="0" smtClean="0"/>
              <a:t> &lt; 0, the next point to plot is (</a:t>
            </a:r>
            <a:r>
              <a:rPr lang="en-US" dirty="0" err="1" smtClean="0"/>
              <a:t>xk</a:t>
            </a:r>
            <a:r>
              <a:rPr lang="en-US" dirty="0" smtClean="0"/>
              <a:t> , </a:t>
            </a:r>
            <a:r>
              <a:rPr lang="en-US" dirty="0" err="1" smtClean="0"/>
              <a:t>yk</a:t>
            </a:r>
            <a:r>
              <a:rPr lang="en-US" dirty="0" smtClean="0"/>
              <a:t> +1) and</a:t>
            </a:r>
          </a:p>
          <a:p>
            <a:pPr>
              <a:buNone/>
            </a:pPr>
            <a:r>
              <a:rPr lang="en-US" b="1" dirty="0" smtClean="0"/>
              <a:t>		p</a:t>
            </a:r>
            <a:r>
              <a:rPr lang="en-US" b="1" baseline="-25000" dirty="0" smtClean="0"/>
              <a:t>k+1</a:t>
            </a:r>
            <a:r>
              <a:rPr lang="en-US" b="1" dirty="0" smtClean="0"/>
              <a:t> = </a:t>
            </a:r>
            <a:r>
              <a:rPr lang="en-US" b="1" dirty="0" err="1" smtClean="0"/>
              <a:t>p</a:t>
            </a:r>
            <a:r>
              <a:rPr lang="en-US" b="1" baseline="-25000" dirty="0" err="1" smtClean="0"/>
              <a:t>k</a:t>
            </a:r>
            <a:r>
              <a:rPr lang="en-US" b="1" dirty="0" smtClean="0"/>
              <a:t> + 2∆x</a:t>
            </a:r>
            <a:endParaRPr lang="en-US" dirty="0" smtClean="0"/>
          </a:p>
          <a:p>
            <a:pPr>
              <a:buNone/>
            </a:pPr>
            <a:r>
              <a:rPr lang="en-US" dirty="0" smtClean="0"/>
              <a:t>Otherwise, the next point to plot is (</a:t>
            </a:r>
            <a:r>
              <a:rPr lang="en-US" dirty="0" err="1" smtClean="0"/>
              <a:t>xk</a:t>
            </a:r>
            <a:r>
              <a:rPr lang="en-US" dirty="0" smtClean="0"/>
              <a:t> + 1, </a:t>
            </a:r>
            <a:r>
              <a:rPr lang="en-US" dirty="0" err="1" smtClean="0"/>
              <a:t>yk</a:t>
            </a:r>
            <a:r>
              <a:rPr lang="en-US" dirty="0" smtClean="0"/>
              <a:t> + 1) and</a:t>
            </a:r>
          </a:p>
          <a:p>
            <a:pPr>
              <a:buNone/>
            </a:pPr>
            <a:r>
              <a:rPr lang="en-US" b="1" dirty="0" smtClean="0"/>
              <a:t>		p</a:t>
            </a:r>
            <a:r>
              <a:rPr lang="en-US" b="1" baseline="-25000" dirty="0" smtClean="0"/>
              <a:t>k+1</a:t>
            </a:r>
            <a:r>
              <a:rPr lang="en-US" b="1" dirty="0" smtClean="0"/>
              <a:t> = </a:t>
            </a:r>
            <a:r>
              <a:rPr lang="en-US" b="1" dirty="0" err="1" smtClean="0"/>
              <a:t>p</a:t>
            </a:r>
            <a:r>
              <a:rPr lang="en-US" b="1" baseline="-25000" dirty="0" err="1" smtClean="0"/>
              <a:t>k</a:t>
            </a:r>
            <a:r>
              <a:rPr lang="en-US" b="1" dirty="0" smtClean="0"/>
              <a:t> + 2∆x − 2∆y</a:t>
            </a:r>
            <a:endParaRPr lang="en-US" dirty="0" smtClean="0"/>
          </a:p>
          <a:p>
            <a:pPr>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6819" y="788798"/>
            <a:ext cx="9601196" cy="782426"/>
          </a:xfrm>
        </p:spPr>
        <p:txBody>
          <a:bodyPr>
            <a:normAutofit fontScale="90000"/>
          </a:bodyPr>
          <a:lstStyle/>
          <a:p>
            <a:r>
              <a:rPr lang="en-US" altLang="en-US" sz="3600" dirty="0">
                <a:solidFill>
                  <a:srgbClr val="FF0000"/>
                </a:solidFill>
              </a:rPr>
              <a:t>B</a:t>
            </a:r>
            <a:r>
              <a:rPr lang="tr-TR" altLang="en-US" sz="3600" dirty="0">
                <a:solidFill>
                  <a:srgbClr val="FF0000"/>
                </a:solidFill>
              </a:rPr>
              <a:t>resenham's Line-Dra</a:t>
            </a:r>
            <a:r>
              <a:rPr lang="en-US" altLang="en-US" sz="3600" dirty="0">
                <a:solidFill>
                  <a:srgbClr val="FF0000"/>
                </a:solidFill>
              </a:rPr>
              <a:t>w</a:t>
            </a:r>
            <a:r>
              <a:rPr lang="tr-TR" altLang="en-US" sz="3600" dirty="0">
                <a:solidFill>
                  <a:srgbClr val="FF0000"/>
                </a:solidFill>
              </a:rPr>
              <a:t>in</a:t>
            </a:r>
            <a:r>
              <a:rPr lang="en-US" altLang="en-US" sz="3600" dirty="0">
                <a:solidFill>
                  <a:srgbClr val="FF0000"/>
                </a:solidFill>
              </a:rPr>
              <a:t>g</a:t>
            </a:r>
            <a:r>
              <a:rPr lang="tr-TR" altLang="en-US" sz="3600" dirty="0">
                <a:solidFill>
                  <a:srgbClr val="FF0000"/>
                </a:solidFill>
              </a:rPr>
              <a:t> Algorithm for </a:t>
            </a:r>
            <a:r>
              <a:rPr lang="en-US" altLang="en-US" sz="3600" dirty="0" smtClean="0">
                <a:solidFill>
                  <a:srgbClr val="FF0000"/>
                </a:solidFill>
              </a:rPr>
              <a:t>slope |m</a:t>
            </a:r>
            <a:r>
              <a:rPr lang="en-US" altLang="en-US" sz="3600" dirty="0">
                <a:solidFill>
                  <a:srgbClr val="FF0000"/>
                </a:solidFill>
              </a:rPr>
              <a:t>| </a:t>
            </a:r>
            <a:r>
              <a:rPr lang="tr-TR" altLang="en-US" sz="3600" dirty="0">
                <a:solidFill>
                  <a:srgbClr val="FF0000"/>
                </a:solidFill>
              </a:rPr>
              <a:t>&lt; </a:t>
            </a:r>
            <a:r>
              <a:rPr lang="tr-TR" altLang="en-US" sz="3600" dirty="0" smtClean="0">
                <a:solidFill>
                  <a:srgbClr val="FF0000"/>
                </a:solidFill>
              </a:rPr>
              <a:t>1</a:t>
            </a:r>
            <a:r>
              <a:rPr lang="en-US" altLang="en-US" sz="3600" dirty="0" smtClean="0">
                <a:solidFill>
                  <a:srgbClr val="FF0000"/>
                </a:solidFill>
              </a:rPr>
              <a:t>.0</a:t>
            </a:r>
            <a:r>
              <a:rPr lang="tr-TR" altLang="en-US" sz="3600" dirty="0"/>
              <a:t/>
            </a:r>
            <a:br>
              <a:rPr lang="tr-TR" altLang="en-US" sz="3600" dirty="0"/>
            </a:br>
            <a:endParaRPr lang="en-US" sz="3600" dirty="0"/>
          </a:p>
        </p:txBody>
      </p:sp>
      <p:sp>
        <p:nvSpPr>
          <p:cNvPr id="4" name="Rectangle 3"/>
          <p:cNvSpPr txBox="1">
            <a:spLocks noChangeArrowheads="1"/>
          </p:cNvSpPr>
          <p:nvPr/>
        </p:nvSpPr>
        <p:spPr>
          <a:xfrm>
            <a:off x="1009935" y="1583140"/>
            <a:ext cx="10508776" cy="481766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indent="-457200">
              <a:lnSpc>
                <a:spcPct val="90000"/>
              </a:lnSpc>
              <a:buFont typeface="+mj-lt"/>
              <a:buAutoNum type="arabicPeriod"/>
            </a:pPr>
            <a:r>
              <a:rPr lang="tr-TR" altLang="en-US" sz="2000" dirty="0">
                <a:solidFill>
                  <a:schemeClr val="tx1"/>
                </a:solidFill>
              </a:rPr>
              <a:t>Input the twoline endpoints and store the left endpoint in </a:t>
            </a:r>
            <a:r>
              <a:rPr lang="tr-TR" altLang="en-US" sz="2000" b="1" i="1" dirty="0">
                <a:solidFill>
                  <a:schemeClr val="tx1"/>
                </a:solidFill>
              </a:rPr>
              <a:t>(x</a:t>
            </a:r>
            <a:r>
              <a:rPr lang="en-US" altLang="en-US" sz="2000" b="1" i="1" baseline="-25000" dirty="0">
                <a:solidFill>
                  <a:schemeClr val="tx1"/>
                </a:solidFill>
              </a:rPr>
              <a:t>0</a:t>
            </a:r>
            <a:r>
              <a:rPr lang="en-US" altLang="en-US" sz="2000" b="1" i="1" dirty="0">
                <a:solidFill>
                  <a:schemeClr val="tx1"/>
                </a:solidFill>
              </a:rPr>
              <a:t> </a:t>
            </a:r>
            <a:r>
              <a:rPr lang="tr-TR" altLang="en-US" sz="2000" b="1" i="1" dirty="0">
                <a:solidFill>
                  <a:schemeClr val="tx1"/>
                </a:solidFill>
              </a:rPr>
              <a:t>,y</a:t>
            </a:r>
            <a:r>
              <a:rPr lang="en-US" altLang="en-US" sz="2000" b="1" i="1" baseline="-25000" dirty="0">
                <a:solidFill>
                  <a:schemeClr val="tx1"/>
                </a:solidFill>
              </a:rPr>
              <a:t>0</a:t>
            </a:r>
            <a:r>
              <a:rPr lang="en-US" altLang="en-US" sz="2000" b="1" i="1" dirty="0">
                <a:solidFill>
                  <a:schemeClr val="tx1"/>
                </a:solidFill>
              </a:rPr>
              <a:t>).</a:t>
            </a:r>
          </a:p>
          <a:p>
            <a:pPr marL="457200" indent="-457200">
              <a:lnSpc>
                <a:spcPct val="90000"/>
              </a:lnSpc>
              <a:buFont typeface="+mj-lt"/>
              <a:buAutoNum type="arabicPeriod"/>
            </a:pPr>
            <a:r>
              <a:rPr lang="tr-TR" altLang="en-US" sz="2000" dirty="0">
                <a:solidFill>
                  <a:schemeClr val="tx1"/>
                </a:solidFill>
              </a:rPr>
              <a:t>Load </a:t>
            </a:r>
            <a:r>
              <a:rPr lang="tr-TR" altLang="en-US" sz="2000" b="1" i="1" dirty="0">
                <a:solidFill>
                  <a:schemeClr val="tx1"/>
                </a:solidFill>
              </a:rPr>
              <a:t>(x</a:t>
            </a:r>
            <a:r>
              <a:rPr lang="en-US" altLang="en-US" sz="2000" b="1" i="1" baseline="-25000" dirty="0">
                <a:solidFill>
                  <a:schemeClr val="tx1"/>
                </a:solidFill>
              </a:rPr>
              <a:t>0</a:t>
            </a:r>
            <a:r>
              <a:rPr lang="en-US" altLang="en-US" sz="2000" b="1" i="1" dirty="0">
                <a:solidFill>
                  <a:schemeClr val="tx1"/>
                </a:solidFill>
              </a:rPr>
              <a:t> </a:t>
            </a:r>
            <a:r>
              <a:rPr lang="tr-TR" altLang="en-US" sz="2000" b="1" i="1" dirty="0">
                <a:solidFill>
                  <a:schemeClr val="tx1"/>
                </a:solidFill>
              </a:rPr>
              <a:t>,y</a:t>
            </a:r>
            <a:r>
              <a:rPr lang="en-US" altLang="en-US" sz="2000" b="1" i="1" baseline="-25000" dirty="0">
                <a:solidFill>
                  <a:schemeClr val="tx1"/>
                </a:solidFill>
              </a:rPr>
              <a:t>0</a:t>
            </a:r>
            <a:r>
              <a:rPr lang="en-US" altLang="en-US" sz="2000" b="1" i="1" dirty="0">
                <a:solidFill>
                  <a:schemeClr val="tx1"/>
                </a:solidFill>
              </a:rPr>
              <a:t>)</a:t>
            </a:r>
            <a:r>
              <a:rPr lang="tr-TR" altLang="en-US" sz="2000" b="1" i="1" dirty="0">
                <a:solidFill>
                  <a:schemeClr val="tx1"/>
                </a:solidFill>
              </a:rPr>
              <a:t> </a:t>
            </a:r>
            <a:r>
              <a:rPr lang="tr-TR" altLang="en-US" sz="2000" dirty="0">
                <a:solidFill>
                  <a:schemeClr val="tx1"/>
                </a:solidFill>
              </a:rPr>
              <a:t>into the frame buffer; that is, plot the first point.</a:t>
            </a:r>
            <a:r>
              <a:rPr lang="en-US" altLang="en-US" sz="2000" dirty="0">
                <a:solidFill>
                  <a:schemeClr val="tx1"/>
                </a:solidFill>
              </a:rPr>
              <a:t> </a:t>
            </a:r>
          </a:p>
          <a:p>
            <a:pPr marL="457200" indent="-457200">
              <a:lnSpc>
                <a:spcPct val="90000"/>
              </a:lnSpc>
              <a:buFont typeface="+mj-lt"/>
              <a:buAutoNum type="arabicPeriod"/>
            </a:pPr>
            <a:r>
              <a:rPr lang="tr-TR" altLang="en-US" sz="2000" dirty="0">
                <a:solidFill>
                  <a:schemeClr val="tx1"/>
                </a:solidFill>
              </a:rPr>
              <a:t>Calculate constants </a:t>
            </a:r>
            <a:r>
              <a:rPr lang="el-GR" altLang="en-US" sz="2000" b="1" dirty="0">
                <a:solidFill>
                  <a:schemeClr val="tx1"/>
                </a:solidFill>
                <a:cs typeface="Arial" panose="020B0604020202020204" pitchFamily="34" charset="0"/>
              </a:rPr>
              <a:t>Δ</a:t>
            </a:r>
            <a:r>
              <a:rPr lang="en-US" altLang="en-US" sz="2000" b="1" dirty="0">
                <a:solidFill>
                  <a:schemeClr val="tx1"/>
                </a:solidFill>
                <a:cs typeface="Arial" panose="020B0604020202020204" pitchFamily="34" charset="0"/>
              </a:rPr>
              <a:t>x</a:t>
            </a:r>
            <a:r>
              <a:rPr lang="tr-TR" altLang="en-US" sz="2000" b="1" i="1" dirty="0">
                <a:solidFill>
                  <a:schemeClr val="tx1"/>
                </a:solidFill>
              </a:rPr>
              <a:t>, </a:t>
            </a:r>
            <a:r>
              <a:rPr lang="el-GR" altLang="en-US" sz="2000" b="1" dirty="0">
                <a:solidFill>
                  <a:schemeClr val="tx1"/>
                </a:solidFill>
                <a:cs typeface="Arial" panose="020B0604020202020204" pitchFamily="34" charset="0"/>
              </a:rPr>
              <a:t>Δ</a:t>
            </a:r>
            <a:r>
              <a:rPr lang="tr-TR" altLang="en-US" sz="2000" b="1" i="1" dirty="0">
                <a:solidFill>
                  <a:schemeClr val="tx1"/>
                </a:solidFill>
              </a:rPr>
              <a:t>y, 2</a:t>
            </a:r>
            <a:r>
              <a:rPr lang="el-GR" altLang="en-US" sz="2000" b="1" dirty="0">
                <a:solidFill>
                  <a:schemeClr val="tx1"/>
                </a:solidFill>
                <a:cs typeface="Arial" panose="020B0604020202020204" pitchFamily="34" charset="0"/>
              </a:rPr>
              <a:t>Δ</a:t>
            </a:r>
            <a:r>
              <a:rPr lang="tr-TR" altLang="en-US" sz="2000" b="1" i="1" dirty="0">
                <a:solidFill>
                  <a:schemeClr val="tx1"/>
                </a:solidFill>
              </a:rPr>
              <a:t>y, </a:t>
            </a:r>
            <a:r>
              <a:rPr lang="tr-TR" altLang="en-US" sz="2000" dirty="0">
                <a:solidFill>
                  <a:schemeClr val="tx1"/>
                </a:solidFill>
              </a:rPr>
              <a:t>and </a:t>
            </a:r>
            <a:r>
              <a:rPr lang="tr-TR" altLang="en-US" sz="2000" b="1" i="1" dirty="0">
                <a:solidFill>
                  <a:schemeClr val="tx1"/>
                </a:solidFill>
              </a:rPr>
              <a:t>2</a:t>
            </a:r>
            <a:r>
              <a:rPr lang="el-GR" altLang="en-US" sz="2000" b="1" dirty="0">
                <a:solidFill>
                  <a:schemeClr val="tx1"/>
                </a:solidFill>
                <a:cs typeface="Arial" panose="020B0604020202020204" pitchFamily="34" charset="0"/>
              </a:rPr>
              <a:t>Δ</a:t>
            </a:r>
            <a:r>
              <a:rPr lang="tr-TR" altLang="en-US" sz="2000" b="1" i="1" dirty="0">
                <a:solidFill>
                  <a:schemeClr val="tx1"/>
                </a:solidFill>
              </a:rPr>
              <a:t>y </a:t>
            </a:r>
            <a:r>
              <a:rPr lang="tr-TR" altLang="en-US" sz="2000" dirty="0">
                <a:solidFill>
                  <a:schemeClr val="tx1"/>
                </a:solidFill>
              </a:rPr>
              <a:t>-</a:t>
            </a:r>
            <a:r>
              <a:rPr lang="tr-TR" altLang="en-US" sz="2000" b="1" dirty="0">
                <a:solidFill>
                  <a:schemeClr val="tx1"/>
                </a:solidFill>
              </a:rPr>
              <a:t> </a:t>
            </a:r>
            <a:r>
              <a:rPr lang="en-US" altLang="en-US" sz="2000" b="1" dirty="0">
                <a:solidFill>
                  <a:schemeClr val="tx1"/>
                </a:solidFill>
              </a:rPr>
              <a:t>2</a:t>
            </a:r>
            <a:r>
              <a:rPr lang="el-GR" altLang="en-US" sz="2000" b="1" dirty="0">
                <a:solidFill>
                  <a:schemeClr val="tx1"/>
                </a:solidFill>
                <a:cs typeface="Arial" panose="020B0604020202020204" pitchFamily="34" charset="0"/>
              </a:rPr>
              <a:t>Δ</a:t>
            </a:r>
            <a:r>
              <a:rPr lang="en-US" altLang="en-US" sz="2000" b="1" dirty="0">
                <a:solidFill>
                  <a:schemeClr val="tx1"/>
                </a:solidFill>
              </a:rPr>
              <a:t>x</a:t>
            </a:r>
            <a:r>
              <a:rPr lang="tr-TR" altLang="en-US" sz="2000" dirty="0">
                <a:solidFill>
                  <a:schemeClr val="tx1"/>
                </a:solidFill>
              </a:rPr>
              <a:t>, and obtain the starting</a:t>
            </a:r>
            <a:r>
              <a:rPr lang="en-US" altLang="en-US" sz="2000" dirty="0">
                <a:solidFill>
                  <a:schemeClr val="tx1"/>
                </a:solidFill>
              </a:rPr>
              <a:t> </a:t>
            </a:r>
            <a:r>
              <a:rPr lang="tr-TR" altLang="en-US" sz="2000" dirty="0">
                <a:solidFill>
                  <a:schemeClr val="tx1"/>
                </a:solidFill>
              </a:rPr>
              <a:t>value for the decision parameter as</a:t>
            </a:r>
          </a:p>
          <a:p>
            <a:pPr>
              <a:lnSpc>
                <a:spcPct val="90000"/>
              </a:lnSpc>
              <a:buFontTx/>
              <a:buNone/>
            </a:pPr>
            <a:r>
              <a:rPr lang="en-US" altLang="en-US" sz="2000" i="1" dirty="0">
                <a:solidFill>
                  <a:schemeClr val="tx1"/>
                </a:solidFill>
              </a:rPr>
              <a:t>		 </a:t>
            </a:r>
            <a:r>
              <a:rPr lang="en-US" altLang="en-US" sz="2000" dirty="0">
                <a:solidFill>
                  <a:schemeClr val="tx1"/>
                </a:solidFill>
              </a:rPr>
              <a:t>p</a:t>
            </a:r>
            <a:r>
              <a:rPr lang="en-US" altLang="en-US" sz="2000" baseline="-25000" dirty="0">
                <a:solidFill>
                  <a:schemeClr val="tx1"/>
                </a:solidFill>
              </a:rPr>
              <a:t>0</a:t>
            </a:r>
            <a:r>
              <a:rPr lang="en-US" altLang="en-US" sz="2000" dirty="0">
                <a:solidFill>
                  <a:schemeClr val="tx1"/>
                </a:solidFill>
              </a:rPr>
              <a:t>=2 </a:t>
            </a:r>
            <a:r>
              <a:rPr lang="el-GR" altLang="en-US" sz="2000" dirty="0">
                <a:solidFill>
                  <a:schemeClr val="tx1"/>
                </a:solidFill>
                <a:cs typeface="Arial" panose="020B0604020202020204" pitchFamily="34" charset="0"/>
              </a:rPr>
              <a:t>Δ</a:t>
            </a:r>
            <a:r>
              <a:rPr lang="en-US" altLang="en-US" sz="2000" dirty="0">
                <a:solidFill>
                  <a:schemeClr val="tx1"/>
                </a:solidFill>
                <a:cs typeface="Arial" panose="020B0604020202020204" pitchFamily="34" charset="0"/>
              </a:rPr>
              <a:t>y - </a:t>
            </a:r>
            <a:r>
              <a:rPr lang="el-GR" altLang="en-US" sz="2000" dirty="0">
                <a:solidFill>
                  <a:schemeClr val="tx1"/>
                </a:solidFill>
                <a:cs typeface="Arial" panose="020B0604020202020204" pitchFamily="34" charset="0"/>
              </a:rPr>
              <a:t>Δ</a:t>
            </a:r>
            <a:r>
              <a:rPr lang="en-US" altLang="en-US" sz="2000" dirty="0">
                <a:solidFill>
                  <a:schemeClr val="tx1"/>
                </a:solidFill>
                <a:cs typeface="Arial" panose="020B0604020202020204" pitchFamily="34" charset="0"/>
              </a:rPr>
              <a:t>x</a:t>
            </a:r>
            <a:r>
              <a:rPr lang="tr-TR" altLang="en-US" sz="2000" i="1" dirty="0">
                <a:solidFill>
                  <a:schemeClr val="tx1"/>
                </a:solidFill>
              </a:rPr>
              <a:t> </a:t>
            </a:r>
            <a:r>
              <a:rPr lang="en-US" altLang="en-US" sz="2000" b="1" i="1" dirty="0">
                <a:solidFill>
                  <a:schemeClr val="tx1"/>
                </a:solidFill>
              </a:rPr>
              <a:t>	</a:t>
            </a:r>
          </a:p>
          <a:p>
            <a:pPr>
              <a:lnSpc>
                <a:spcPct val="90000"/>
              </a:lnSpc>
              <a:buFontTx/>
              <a:buNone/>
            </a:pPr>
            <a:r>
              <a:rPr lang="tr-TR" altLang="en-US" sz="2000" dirty="0">
                <a:solidFill>
                  <a:schemeClr val="tx1"/>
                </a:solidFill>
              </a:rPr>
              <a:t>4. </a:t>
            </a:r>
            <a:r>
              <a:rPr lang="en-US" altLang="en-US" sz="2000" dirty="0" smtClean="0">
                <a:solidFill>
                  <a:schemeClr val="tx1"/>
                </a:solidFill>
              </a:rPr>
              <a:t>    </a:t>
            </a:r>
            <a:r>
              <a:rPr lang="tr-TR" altLang="en-US" sz="2000" dirty="0" smtClean="0">
                <a:solidFill>
                  <a:schemeClr val="tx1"/>
                </a:solidFill>
              </a:rPr>
              <a:t>At </a:t>
            </a:r>
            <a:r>
              <a:rPr lang="tr-TR" altLang="en-US" sz="2000" dirty="0">
                <a:solidFill>
                  <a:schemeClr val="tx1"/>
                </a:solidFill>
              </a:rPr>
              <a:t>each </a:t>
            </a:r>
            <a:r>
              <a:rPr lang="tr-TR" altLang="en-US" sz="2000" b="1" i="1" dirty="0">
                <a:solidFill>
                  <a:schemeClr val="tx1"/>
                </a:solidFill>
              </a:rPr>
              <a:t>x</a:t>
            </a:r>
            <a:r>
              <a:rPr lang="en-US" altLang="en-US" sz="2000" b="1" i="1" baseline="-25000" dirty="0">
                <a:solidFill>
                  <a:schemeClr val="tx1"/>
                </a:solidFill>
              </a:rPr>
              <a:t>k</a:t>
            </a:r>
            <a:r>
              <a:rPr lang="tr-TR" altLang="en-US" sz="2000" b="1" i="1" dirty="0">
                <a:solidFill>
                  <a:schemeClr val="tx1"/>
                </a:solidFill>
              </a:rPr>
              <a:t> </a:t>
            </a:r>
            <a:r>
              <a:rPr lang="tr-TR" altLang="en-US" sz="2000" dirty="0">
                <a:solidFill>
                  <a:schemeClr val="tx1"/>
                </a:solidFill>
              </a:rPr>
              <a:t>along the line, starting at k = 0, perform the following test:</a:t>
            </a:r>
          </a:p>
          <a:p>
            <a:pPr>
              <a:lnSpc>
                <a:spcPct val="90000"/>
              </a:lnSpc>
              <a:buFontTx/>
              <a:buNone/>
            </a:pPr>
            <a:r>
              <a:rPr lang="en-US" altLang="en-US" sz="2000" dirty="0">
                <a:solidFill>
                  <a:schemeClr val="tx1"/>
                </a:solidFill>
              </a:rPr>
              <a:t>	</a:t>
            </a:r>
            <a:r>
              <a:rPr lang="en-US" altLang="en-US" sz="2000" dirty="0" smtClean="0">
                <a:solidFill>
                  <a:schemeClr val="tx1"/>
                </a:solidFill>
              </a:rPr>
              <a:t>    </a:t>
            </a:r>
            <a:r>
              <a:rPr lang="tr-TR" altLang="en-US" sz="2000" dirty="0" smtClean="0">
                <a:solidFill>
                  <a:schemeClr val="tx1"/>
                </a:solidFill>
              </a:rPr>
              <a:t>If </a:t>
            </a:r>
            <a:r>
              <a:rPr lang="en-US" altLang="en-US" sz="2000" b="1" dirty="0" err="1">
                <a:solidFill>
                  <a:schemeClr val="tx1"/>
                </a:solidFill>
              </a:rPr>
              <a:t>p</a:t>
            </a:r>
            <a:r>
              <a:rPr lang="en-US" altLang="en-US" sz="2000" b="1" baseline="-25000" dirty="0" err="1">
                <a:solidFill>
                  <a:schemeClr val="tx1"/>
                </a:solidFill>
              </a:rPr>
              <a:t>k</a:t>
            </a:r>
            <a:r>
              <a:rPr lang="tr-TR" altLang="en-US" sz="2000" b="1" i="1" dirty="0">
                <a:solidFill>
                  <a:schemeClr val="tx1"/>
                </a:solidFill>
              </a:rPr>
              <a:t> </a:t>
            </a:r>
            <a:r>
              <a:rPr lang="tr-TR" altLang="en-US" sz="2000" b="1" dirty="0">
                <a:solidFill>
                  <a:schemeClr val="tx1"/>
                </a:solidFill>
              </a:rPr>
              <a:t>&lt; 0</a:t>
            </a:r>
            <a:r>
              <a:rPr lang="tr-TR" altLang="en-US" sz="2000" dirty="0">
                <a:solidFill>
                  <a:schemeClr val="tx1"/>
                </a:solidFill>
              </a:rPr>
              <a:t>, the next point to plot is </a:t>
            </a:r>
            <a:r>
              <a:rPr lang="tr-TR" altLang="en-US" sz="2000" b="1" i="1" dirty="0">
                <a:solidFill>
                  <a:schemeClr val="tx1"/>
                </a:solidFill>
              </a:rPr>
              <a:t>(</a:t>
            </a:r>
            <a:r>
              <a:rPr lang="en-US" altLang="en-US" sz="2000" b="1" i="1" dirty="0">
                <a:solidFill>
                  <a:schemeClr val="tx1"/>
                </a:solidFill>
              </a:rPr>
              <a:t>x</a:t>
            </a:r>
            <a:r>
              <a:rPr lang="en-US" altLang="en-US" sz="2000" b="1" i="1" baseline="-25000" dirty="0">
                <a:solidFill>
                  <a:schemeClr val="tx1"/>
                </a:solidFill>
              </a:rPr>
              <a:t>k+1</a:t>
            </a:r>
            <a:r>
              <a:rPr lang="tr-TR" altLang="en-US" sz="2000" dirty="0">
                <a:solidFill>
                  <a:schemeClr val="tx1"/>
                </a:solidFill>
              </a:rPr>
              <a:t>, </a:t>
            </a:r>
            <a:r>
              <a:rPr lang="tr-TR" altLang="en-US" sz="2000" b="1" i="1" dirty="0">
                <a:solidFill>
                  <a:schemeClr val="tx1"/>
                </a:solidFill>
              </a:rPr>
              <a:t>y</a:t>
            </a:r>
            <a:r>
              <a:rPr lang="en-US" altLang="en-US" sz="2000" b="1" i="1" baseline="-25000" dirty="0">
                <a:solidFill>
                  <a:schemeClr val="tx1"/>
                </a:solidFill>
              </a:rPr>
              <a:t>k</a:t>
            </a:r>
            <a:r>
              <a:rPr lang="en-US" altLang="en-US" sz="2000" b="1" i="1" dirty="0">
                <a:solidFill>
                  <a:schemeClr val="tx1"/>
                </a:solidFill>
              </a:rPr>
              <a:t>)</a:t>
            </a:r>
            <a:r>
              <a:rPr lang="tr-TR" altLang="en-US" sz="2000" b="1" i="1" dirty="0">
                <a:solidFill>
                  <a:schemeClr val="tx1"/>
                </a:solidFill>
              </a:rPr>
              <a:t> </a:t>
            </a:r>
            <a:r>
              <a:rPr lang="tr-TR" altLang="en-US" sz="2000" dirty="0">
                <a:solidFill>
                  <a:schemeClr val="tx1"/>
                </a:solidFill>
              </a:rPr>
              <a:t>and</a:t>
            </a:r>
            <a:endParaRPr lang="en-US" altLang="en-US" sz="2000" dirty="0">
              <a:solidFill>
                <a:schemeClr val="tx1"/>
              </a:solidFill>
            </a:endParaRPr>
          </a:p>
          <a:p>
            <a:pPr>
              <a:lnSpc>
                <a:spcPct val="90000"/>
              </a:lnSpc>
              <a:buFontTx/>
              <a:buNone/>
            </a:pPr>
            <a:r>
              <a:rPr lang="en-US" altLang="en-US" sz="2000" b="1" i="1" dirty="0">
                <a:solidFill>
                  <a:schemeClr val="tx1"/>
                </a:solidFill>
              </a:rPr>
              <a:t>	</a:t>
            </a:r>
            <a:r>
              <a:rPr lang="en-US" altLang="en-US" sz="2000" b="1" i="1" dirty="0" smtClean="0">
                <a:solidFill>
                  <a:schemeClr val="tx1"/>
                </a:solidFill>
              </a:rPr>
              <a:t>   </a:t>
            </a:r>
            <a:r>
              <a:rPr lang="en-US" altLang="en-US" sz="2000" b="1" i="1" dirty="0">
                <a:solidFill>
                  <a:schemeClr val="tx1"/>
                </a:solidFill>
              </a:rPr>
              <a:t>	p</a:t>
            </a:r>
            <a:r>
              <a:rPr lang="en-US" altLang="en-US" sz="2000" b="1" i="1" baseline="-25000" dirty="0">
                <a:solidFill>
                  <a:schemeClr val="tx1"/>
                </a:solidFill>
              </a:rPr>
              <a:t>k+1</a:t>
            </a:r>
            <a:r>
              <a:rPr lang="en-US" altLang="en-US" sz="2000" b="1" i="1" dirty="0">
                <a:solidFill>
                  <a:schemeClr val="tx1"/>
                </a:solidFill>
              </a:rPr>
              <a:t>=</a:t>
            </a:r>
            <a:r>
              <a:rPr lang="en-US" altLang="en-US" sz="2000" b="1" i="1" dirty="0" err="1">
                <a:solidFill>
                  <a:schemeClr val="tx1"/>
                </a:solidFill>
              </a:rPr>
              <a:t>p</a:t>
            </a:r>
            <a:r>
              <a:rPr lang="en-US" altLang="en-US" sz="2000" b="1" i="1" baseline="-25000" dirty="0" err="1">
                <a:solidFill>
                  <a:schemeClr val="tx1"/>
                </a:solidFill>
              </a:rPr>
              <a:t>k</a:t>
            </a:r>
            <a:r>
              <a:rPr lang="en-US" altLang="en-US" sz="2000" b="1" i="1" baseline="-25000" dirty="0">
                <a:solidFill>
                  <a:schemeClr val="tx1"/>
                </a:solidFill>
              </a:rPr>
              <a:t> </a:t>
            </a:r>
            <a:r>
              <a:rPr lang="en-US" altLang="en-US" sz="2000" b="1" i="1" dirty="0">
                <a:solidFill>
                  <a:schemeClr val="tx1"/>
                </a:solidFill>
              </a:rPr>
              <a:t>+ </a:t>
            </a:r>
            <a:r>
              <a:rPr lang="en-US" altLang="en-US" sz="2000" b="1" dirty="0">
                <a:solidFill>
                  <a:schemeClr val="tx1"/>
                </a:solidFill>
              </a:rPr>
              <a:t>2</a:t>
            </a:r>
            <a:r>
              <a:rPr lang="el-GR" altLang="en-US" sz="2000" b="1" dirty="0">
                <a:solidFill>
                  <a:schemeClr val="tx1"/>
                </a:solidFill>
                <a:cs typeface="Arial" panose="020B0604020202020204" pitchFamily="34" charset="0"/>
              </a:rPr>
              <a:t>Δ</a:t>
            </a:r>
            <a:r>
              <a:rPr lang="en-US" altLang="en-US" sz="2000" b="1" dirty="0">
                <a:solidFill>
                  <a:schemeClr val="tx1"/>
                </a:solidFill>
                <a:cs typeface="Arial" panose="020B0604020202020204" pitchFamily="34" charset="0"/>
              </a:rPr>
              <a:t>y</a:t>
            </a:r>
            <a:endParaRPr lang="tr-TR" altLang="en-US" sz="2000" b="1" i="1" dirty="0">
              <a:solidFill>
                <a:schemeClr val="tx1"/>
              </a:solidFill>
            </a:endParaRPr>
          </a:p>
          <a:p>
            <a:pPr>
              <a:lnSpc>
                <a:spcPct val="90000"/>
              </a:lnSpc>
              <a:buFontTx/>
              <a:buNone/>
            </a:pPr>
            <a:r>
              <a:rPr lang="en-US" altLang="en-US" sz="2000" dirty="0">
                <a:solidFill>
                  <a:schemeClr val="tx1"/>
                </a:solidFill>
              </a:rPr>
              <a:t>	</a:t>
            </a:r>
            <a:r>
              <a:rPr lang="en-US" altLang="en-US" sz="2000" dirty="0" smtClean="0">
                <a:solidFill>
                  <a:schemeClr val="tx1"/>
                </a:solidFill>
              </a:rPr>
              <a:t>    </a:t>
            </a:r>
            <a:r>
              <a:rPr lang="tr-TR" altLang="en-US" sz="2000" dirty="0" smtClean="0">
                <a:solidFill>
                  <a:schemeClr val="tx1"/>
                </a:solidFill>
              </a:rPr>
              <a:t>Otherwise</a:t>
            </a:r>
            <a:r>
              <a:rPr lang="tr-TR" altLang="en-US" sz="2000" dirty="0">
                <a:solidFill>
                  <a:schemeClr val="tx1"/>
                </a:solidFill>
              </a:rPr>
              <a:t>, the next point to plot is </a:t>
            </a:r>
            <a:r>
              <a:rPr lang="tr-TR" altLang="en-US" sz="2000" b="1" i="1" dirty="0">
                <a:solidFill>
                  <a:schemeClr val="tx1"/>
                </a:solidFill>
              </a:rPr>
              <a:t>(</a:t>
            </a:r>
            <a:r>
              <a:rPr lang="en-US" altLang="en-US" sz="2000" b="1" i="1" dirty="0">
                <a:solidFill>
                  <a:schemeClr val="tx1"/>
                </a:solidFill>
              </a:rPr>
              <a:t>x</a:t>
            </a:r>
            <a:r>
              <a:rPr lang="en-US" altLang="en-US" sz="2000" b="1" i="1" baseline="-25000" dirty="0">
                <a:solidFill>
                  <a:schemeClr val="tx1"/>
                </a:solidFill>
              </a:rPr>
              <a:t>k+1</a:t>
            </a:r>
            <a:r>
              <a:rPr lang="tr-TR" altLang="en-US" sz="2000" dirty="0">
                <a:solidFill>
                  <a:schemeClr val="tx1"/>
                </a:solidFill>
              </a:rPr>
              <a:t>, </a:t>
            </a:r>
            <a:r>
              <a:rPr lang="tr-TR" altLang="en-US" sz="2000" b="1" i="1" dirty="0">
                <a:solidFill>
                  <a:schemeClr val="tx1"/>
                </a:solidFill>
              </a:rPr>
              <a:t>y</a:t>
            </a:r>
            <a:r>
              <a:rPr lang="en-US" altLang="en-US" sz="2000" b="1" i="1" baseline="-25000" dirty="0">
                <a:solidFill>
                  <a:schemeClr val="tx1"/>
                </a:solidFill>
              </a:rPr>
              <a:t>k+1</a:t>
            </a:r>
            <a:r>
              <a:rPr lang="en-US" altLang="en-US" sz="2000" b="1" i="1" dirty="0">
                <a:solidFill>
                  <a:schemeClr val="tx1"/>
                </a:solidFill>
              </a:rPr>
              <a:t>)</a:t>
            </a:r>
            <a:r>
              <a:rPr lang="tr-TR" altLang="en-US" sz="2000" dirty="0">
                <a:solidFill>
                  <a:schemeClr val="tx1"/>
                </a:solidFill>
              </a:rPr>
              <a:t> and</a:t>
            </a:r>
            <a:endParaRPr lang="en-US" altLang="en-US" sz="2000" dirty="0">
              <a:solidFill>
                <a:schemeClr val="tx1"/>
              </a:solidFill>
            </a:endParaRPr>
          </a:p>
          <a:p>
            <a:pPr>
              <a:lnSpc>
                <a:spcPct val="90000"/>
              </a:lnSpc>
              <a:buFontTx/>
              <a:buNone/>
            </a:pPr>
            <a:r>
              <a:rPr lang="en-US" altLang="en-US" sz="2000" dirty="0">
                <a:solidFill>
                  <a:schemeClr val="tx1"/>
                </a:solidFill>
              </a:rPr>
              <a:t>		</a:t>
            </a:r>
            <a:r>
              <a:rPr lang="en-US" altLang="en-US" sz="2000" dirty="0" smtClean="0">
                <a:solidFill>
                  <a:schemeClr val="tx1"/>
                </a:solidFill>
              </a:rPr>
              <a:t>       </a:t>
            </a:r>
            <a:r>
              <a:rPr lang="en-US" altLang="en-US" sz="2000" b="1" i="1" dirty="0">
                <a:solidFill>
                  <a:schemeClr val="tx1"/>
                </a:solidFill>
              </a:rPr>
              <a:t>p</a:t>
            </a:r>
            <a:r>
              <a:rPr lang="en-US" altLang="en-US" sz="2000" b="1" i="1" baseline="-25000" dirty="0">
                <a:solidFill>
                  <a:schemeClr val="tx1"/>
                </a:solidFill>
              </a:rPr>
              <a:t>k+1</a:t>
            </a:r>
            <a:r>
              <a:rPr lang="en-US" altLang="en-US" sz="2000" b="1" i="1" dirty="0">
                <a:solidFill>
                  <a:schemeClr val="tx1"/>
                </a:solidFill>
              </a:rPr>
              <a:t>=</a:t>
            </a:r>
            <a:r>
              <a:rPr lang="en-US" altLang="en-US" sz="2000" b="1" i="1" dirty="0" err="1">
                <a:solidFill>
                  <a:schemeClr val="tx1"/>
                </a:solidFill>
              </a:rPr>
              <a:t>p</a:t>
            </a:r>
            <a:r>
              <a:rPr lang="en-US" altLang="en-US" sz="2000" b="1" i="1" baseline="-25000" dirty="0" err="1">
                <a:solidFill>
                  <a:schemeClr val="tx1"/>
                </a:solidFill>
              </a:rPr>
              <a:t>k</a:t>
            </a:r>
            <a:r>
              <a:rPr lang="en-US" altLang="en-US" sz="2000" b="1" i="1" baseline="-25000" dirty="0">
                <a:solidFill>
                  <a:schemeClr val="tx1"/>
                </a:solidFill>
              </a:rPr>
              <a:t> </a:t>
            </a:r>
            <a:r>
              <a:rPr lang="en-US" altLang="en-US" sz="2000" b="1" i="1" dirty="0">
                <a:solidFill>
                  <a:schemeClr val="tx1"/>
                </a:solidFill>
              </a:rPr>
              <a:t>+ </a:t>
            </a:r>
            <a:r>
              <a:rPr lang="en-US" altLang="en-US" sz="2000" b="1" dirty="0">
                <a:solidFill>
                  <a:schemeClr val="tx1"/>
                </a:solidFill>
              </a:rPr>
              <a:t>2</a:t>
            </a:r>
            <a:r>
              <a:rPr lang="el-GR" altLang="en-US" sz="2000" b="1" dirty="0">
                <a:solidFill>
                  <a:schemeClr val="tx1"/>
                </a:solidFill>
                <a:cs typeface="Arial" panose="020B0604020202020204" pitchFamily="34" charset="0"/>
              </a:rPr>
              <a:t>Δ</a:t>
            </a:r>
            <a:r>
              <a:rPr lang="en-US" altLang="en-US" sz="2000" b="1" dirty="0">
                <a:solidFill>
                  <a:schemeClr val="tx1"/>
                </a:solidFill>
                <a:cs typeface="Arial" panose="020B0604020202020204" pitchFamily="34" charset="0"/>
              </a:rPr>
              <a:t>y - </a:t>
            </a:r>
            <a:r>
              <a:rPr lang="en-US" altLang="en-US" sz="2000" b="1" dirty="0">
                <a:solidFill>
                  <a:schemeClr val="tx1"/>
                </a:solidFill>
              </a:rPr>
              <a:t>2</a:t>
            </a:r>
            <a:r>
              <a:rPr lang="el-GR" altLang="en-US" sz="2000" b="1" dirty="0">
                <a:solidFill>
                  <a:schemeClr val="tx1"/>
                </a:solidFill>
                <a:cs typeface="Arial" panose="020B0604020202020204" pitchFamily="34" charset="0"/>
              </a:rPr>
              <a:t>Δ</a:t>
            </a:r>
            <a:r>
              <a:rPr lang="en-US" altLang="en-US" sz="2000" b="1" dirty="0">
                <a:solidFill>
                  <a:schemeClr val="tx1"/>
                </a:solidFill>
                <a:cs typeface="Arial" panose="020B0604020202020204" pitchFamily="34" charset="0"/>
              </a:rPr>
              <a:t>x</a:t>
            </a:r>
            <a:endParaRPr lang="tr-TR" altLang="en-US" sz="2000" dirty="0">
              <a:solidFill>
                <a:schemeClr val="tx1"/>
              </a:solidFill>
            </a:endParaRPr>
          </a:p>
          <a:p>
            <a:pPr>
              <a:lnSpc>
                <a:spcPct val="90000"/>
              </a:lnSpc>
              <a:buFontTx/>
              <a:buNone/>
            </a:pPr>
            <a:r>
              <a:rPr lang="tr-TR" altLang="en-US" sz="2000" dirty="0">
                <a:solidFill>
                  <a:schemeClr val="tx1"/>
                </a:solidFill>
              </a:rPr>
              <a:t>5. </a:t>
            </a:r>
            <a:r>
              <a:rPr lang="en-US" altLang="en-US" sz="2000" dirty="0">
                <a:solidFill>
                  <a:schemeClr val="tx1"/>
                </a:solidFill>
              </a:rPr>
              <a:t>R</a:t>
            </a:r>
            <a:r>
              <a:rPr lang="tr-TR" altLang="en-US" sz="2000" dirty="0">
                <a:solidFill>
                  <a:schemeClr val="tx1"/>
                </a:solidFill>
              </a:rPr>
              <a:t>epeat step 4 </a:t>
            </a:r>
            <a:r>
              <a:rPr lang="el-GR" altLang="en-US" sz="2000" b="1" dirty="0">
                <a:solidFill>
                  <a:schemeClr val="tx1"/>
                </a:solidFill>
                <a:cs typeface="Arial" panose="020B0604020202020204" pitchFamily="34" charset="0"/>
              </a:rPr>
              <a:t>Δ</a:t>
            </a:r>
            <a:r>
              <a:rPr lang="en-US" altLang="en-US" sz="2000" b="1" dirty="0">
                <a:solidFill>
                  <a:schemeClr val="tx1"/>
                </a:solidFill>
                <a:cs typeface="Arial" panose="020B0604020202020204" pitchFamily="34" charset="0"/>
              </a:rPr>
              <a:t>x</a:t>
            </a:r>
            <a:r>
              <a:rPr lang="tr-TR" altLang="en-US" sz="2000" dirty="0">
                <a:solidFill>
                  <a:schemeClr val="tx1"/>
                </a:solidFill>
              </a:rPr>
              <a:t> </a:t>
            </a:r>
            <a:r>
              <a:rPr lang="en-US" altLang="en-US" sz="2000" dirty="0">
                <a:solidFill>
                  <a:schemeClr val="tx1"/>
                </a:solidFill>
              </a:rPr>
              <a:t>-1</a:t>
            </a:r>
            <a:r>
              <a:rPr lang="tr-TR" altLang="en-US" sz="2000" b="1" dirty="0">
                <a:solidFill>
                  <a:schemeClr val="tx1"/>
                </a:solidFill>
              </a:rPr>
              <a:t> </a:t>
            </a:r>
            <a:r>
              <a:rPr lang="tr-TR" altLang="en-US" sz="2000" dirty="0">
                <a:solidFill>
                  <a:schemeClr val="tx1"/>
                </a:solidFill>
              </a:rPr>
              <a:t>times.</a:t>
            </a:r>
          </a:p>
        </p:txBody>
      </p:sp>
    </p:spTree>
    <p:extLst>
      <p:ext uri="{BB962C8B-B14F-4D97-AF65-F5344CB8AC3E}">
        <p14:creationId xmlns:p14="http://schemas.microsoft.com/office/powerpoint/2010/main" xmlns="" val="16927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wipe(down)">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wipe(down)">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23582" y="627798"/>
            <a:ext cx="10140285" cy="68234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pPr>
            <a:r>
              <a:rPr lang="en-GB" altLang="en-US" sz="1800" dirty="0" smtClean="0">
                <a:latin typeface="Times New Roman" panose="02020603050405020304" pitchFamily="18" charset="0"/>
              </a:rPr>
              <a:t>void </a:t>
            </a:r>
            <a:r>
              <a:rPr lang="en-GB" altLang="en-US" sz="1800" dirty="0" err="1">
                <a:latin typeface="Times New Roman" panose="02020603050405020304" pitchFamily="18" charset="0"/>
              </a:rPr>
              <a:t>lineBres</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x0,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y0,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xEnd</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yEnd</a:t>
            </a:r>
            <a:r>
              <a:rPr lang="en-GB" altLang="en-US" sz="1800" dirty="0">
                <a:latin typeface="Times New Roman" panose="02020603050405020304" pitchFamily="18" charset="0"/>
              </a:rPr>
              <a:t>)</a:t>
            </a:r>
          </a:p>
          <a:p>
            <a:pPr>
              <a:lnSpc>
                <a:spcPct val="90000"/>
              </a:lnSpc>
              <a:spcBef>
                <a:spcPct val="0"/>
              </a:spcBef>
              <a:buFontTx/>
              <a:buNone/>
            </a:pPr>
            <a:r>
              <a:rPr lang="en-GB" altLang="en-US" sz="1800" dirty="0">
                <a:latin typeface="Times New Roman" panose="02020603050405020304" pitchFamily="18" charset="0"/>
              </a:rPr>
              <a:t>   {</a:t>
            </a:r>
          </a:p>
          <a:p>
            <a:pPr>
              <a:lnSpc>
                <a:spcPct val="90000"/>
              </a:lnSpc>
              <a:spcBef>
                <a:spcPct val="0"/>
              </a:spcBef>
              <a:buFontTx/>
              <a:buNone/>
            </a:pPr>
            <a:r>
              <a:rPr lang="en-GB" altLang="en-US" sz="1800" dirty="0">
                <a:latin typeface="Times New Roman" panose="02020603050405020304" pitchFamily="18" charset="0"/>
              </a:rPr>
              <a:t>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dx = </a:t>
            </a:r>
            <a:r>
              <a:rPr lang="en-GB" altLang="en-US" sz="1800" dirty="0" err="1">
                <a:latin typeface="Times New Roman" panose="02020603050405020304" pitchFamily="18" charset="0"/>
              </a:rPr>
              <a:t>fabs</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xEnd</a:t>
            </a:r>
            <a:r>
              <a:rPr lang="en-GB" altLang="en-US" sz="1800" dirty="0">
                <a:latin typeface="Times New Roman" panose="02020603050405020304" pitchFamily="18" charset="0"/>
              </a:rPr>
              <a:t> - x0),  </a:t>
            </a:r>
            <a:r>
              <a:rPr lang="en-GB" altLang="en-US" sz="1800" dirty="0" err="1">
                <a:latin typeface="Times New Roman" panose="02020603050405020304" pitchFamily="18" charset="0"/>
              </a:rPr>
              <a:t>dy</a:t>
            </a:r>
            <a:r>
              <a:rPr lang="en-GB" altLang="en-US" sz="1800" dirty="0">
                <a:latin typeface="Times New Roman" panose="02020603050405020304" pitchFamily="18" charset="0"/>
              </a:rPr>
              <a:t> = </a:t>
            </a:r>
            <a:r>
              <a:rPr lang="en-GB" altLang="en-US" sz="1800" dirty="0" err="1">
                <a:latin typeface="Times New Roman" panose="02020603050405020304" pitchFamily="18" charset="0"/>
              </a:rPr>
              <a:t>fabs</a:t>
            </a:r>
            <a:r>
              <a:rPr lang="en-GB" altLang="en-US" sz="1800" dirty="0">
                <a:latin typeface="Times New Roman" panose="02020603050405020304" pitchFamily="18" charset="0"/>
              </a:rPr>
              <a:t>(</a:t>
            </a:r>
            <a:r>
              <a:rPr lang="en-GB" altLang="en-US" sz="1800" dirty="0" err="1">
                <a:latin typeface="Times New Roman" panose="02020603050405020304" pitchFamily="18" charset="0"/>
              </a:rPr>
              <a:t>yEnd</a:t>
            </a:r>
            <a:r>
              <a:rPr lang="en-GB" altLang="en-US" sz="1800" dirty="0">
                <a:latin typeface="Times New Roman" panose="02020603050405020304" pitchFamily="18" charset="0"/>
              </a:rPr>
              <a:t> - y0);</a:t>
            </a:r>
          </a:p>
          <a:p>
            <a:pPr>
              <a:lnSpc>
                <a:spcPct val="90000"/>
              </a:lnSpc>
              <a:spcBef>
                <a:spcPct val="0"/>
              </a:spcBef>
              <a:buFontTx/>
              <a:buNone/>
            </a:pPr>
            <a:r>
              <a:rPr lang="en-GB" altLang="en-US" sz="1800" dirty="0">
                <a:latin typeface="Times New Roman" panose="02020603050405020304" pitchFamily="18" charset="0"/>
              </a:rPr>
              <a:t>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x, y, p = 2 * </a:t>
            </a:r>
            <a:r>
              <a:rPr lang="en-GB" altLang="en-US" sz="1800" dirty="0" err="1">
                <a:latin typeface="Times New Roman" panose="02020603050405020304" pitchFamily="18" charset="0"/>
              </a:rPr>
              <a:t>dy</a:t>
            </a:r>
            <a:r>
              <a:rPr lang="en-GB" altLang="en-US" sz="1800" dirty="0">
                <a:latin typeface="Times New Roman" panose="02020603050405020304" pitchFamily="18" charset="0"/>
              </a:rPr>
              <a:t> - dx;</a:t>
            </a:r>
          </a:p>
          <a:p>
            <a:pPr>
              <a:lnSpc>
                <a:spcPct val="90000"/>
              </a:lnSpc>
              <a:spcBef>
                <a:spcPct val="0"/>
              </a:spcBef>
              <a:buFontTx/>
              <a:buNone/>
            </a:pPr>
            <a:r>
              <a:rPr lang="en-GB" altLang="en-US" sz="1800" dirty="0">
                <a:latin typeface="Times New Roman" panose="02020603050405020304" pitchFamily="18" charset="0"/>
              </a:rPr>
              <a:t>      </a:t>
            </a:r>
            <a:r>
              <a:rPr lang="en-GB" altLang="en-US" sz="1800" dirty="0" err="1">
                <a:latin typeface="Times New Roman" panose="02020603050405020304" pitchFamily="18" charset="0"/>
              </a:rPr>
              <a:t>int</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twoDy</a:t>
            </a:r>
            <a:r>
              <a:rPr lang="en-GB" altLang="en-US" sz="1800" dirty="0">
                <a:latin typeface="Times New Roman" panose="02020603050405020304" pitchFamily="18" charset="0"/>
              </a:rPr>
              <a:t> = 2 * </a:t>
            </a:r>
            <a:r>
              <a:rPr lang="en-GB" altLang="en-US" sz="1800" dirty="0" err="1">
                <a:latin typeface="Times New Roman" panose="02020603050405020304" pitchFamily="18" charset="0"/>
              </a:rPr>
              <a:t>dy</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twoDyMinusDx</a:t>
            </a:r>
            <a:r>
              <a:rPr lang="en-GB" altLang="en-US" sz="1800" dirty="0">
                <a:latin typeface="Times New Roman" panose="02020603050405020304" pitchFamily="18" charset="0"/>
              </a:rPr>
              <a:t> = 2 * (</a:t>
            </a:r>
            <a:r>
              <a:rPr lang="en-GB" altLang="en-US" sz="1800" dirty="0" err="1">
                <a:latin typeface="Times New Roman" panose="02020603050405020304" pitchFamily="18" charset="0"/>
              </a:rPr>
              <a:t>dy</a:t>
            </a:r>
            <a:r>
              <a:rPr lang="en-GB" altLang="en-US" sz="1800" dirty="0">
                <a:latin typeface="Times New Roman" panose="02020603050405020304" pitchFamily="18" charset="0"/>
              </a:rPr>
              <a:t> - dx);</a:t>
            </a:r>
          </a:p>
          <a:p>
            <a:pPr>
              <a:lnSpc>
                <a:spcPct val="90000"/>
              </a:lnSpc>
              <a:spcBef>
                <a:spcPct val="0"/>
              </a:spcBef>
              <a:buFontTx/>
              <a:buNone/>
            </a:pPr>
            <a:endParaRPr lang="en-GB" altLang="en-US" sz="800" dirty="0">
              <a:latin typeface="Times New Roman" panose="02020603050405020304" pitchFamily="18" charset="0"/>
            </a:endParaRPr>
          </a:p>
          <a:p>
            <a:pPr>
              <a:lnSpc>
                <a:spcPct val="90000"/>
              </a:lnSpc>
              <a:spcBef>
                <a:spcPct val="0"/>
              </a:spcBef>
              <a:buFontTx/>
              <a:buNone/>
            </a:pPr>
            <a:r>
              <a:rPr lang="en-GB" altLang="en-US" sz="1800" dirty="0">
                <a:latin typeface="Times New Roman" panose="02020603050405020304" pitchFamily="18" charset="0"/>
              </a:rPr>
              <a:t>      /* Determine which endpoint to use as start position.  */</a:t>
            </a:r>
          </a:p>
          <a:p>
            <a:pPr>
              <a:lnSpc>
                <a:spcPct val="90000"/>
              </a:lnSpc>
              <a:spcBef>
                <a:spcPct val="0"/>
              </a:spcBef>
              <a:buFontTx/>
              <a:buNone/>
            </a:pPr>
            <a:r>
              <a:rPr lang="en-GB" altLang="en-US" sz="1800" dirty="0">
                <a:latin typeface="Times New Roman" panose="02020603050405020304" pitchFamily="18" charset="0"/>
              </a:rPr>
              <a:t>      if (x0 &gt; </a:t>
            </a:r>
            <a:r>
              <a:rPr lang="en-GB" altLang="en-US" sz="1800" dirty="0" err="1">
                <a:latin typeface="Times New Roman" panose="02020603050405020304" pitchFamily="18" charset="0"/>
              </a:rPr>
              <a:t>xEnd</a:t>
            </a:r>
            <a:r>
              <a:rPr lang="en-GB" altLang="en-US" sz="1800" dirty="0">
                <a:latin typeface="Times New Roman" panose="02020603050405020304" pitchFamily="18" charset="0"/>
              </a:rPr>
              <a:t>) {</a:t>
            </a:r>
          </a:p>
          <a:p>
            <a:pPr>
              <a:lnSpc>
                <a:spcPct val="90000"/>
              </a:lnSpc>
              <a:spcBef>
                <a:spcPct val="0"/>
              </a:spcBef>
              <a:buFontTx/>
              <a:buNone/>
            </a:pPr>
            <a:r>
              <a:rPr lang="en-GB" altLang="en-US" sz="1800" dirty="0">
                <a:latin typeface="Times New Roman" panose="02020603050405020304" pitchFamily="18" charset="0"/>
              </a:rPr>
              <a:t>         x = </a:t>
            </a:r>
            <a:r>
              <a:rPr lang="en-GB" altLang="en-US" sz="1800" dirty="0" err="1">
                <a:latin typeface="Times New Roman" panose="02020603050405020304" pitchFamily="18" charset="0"/>
              </a:rPr>
              <a:t>xEnd</a:t>
            </a:r>
            <a:r>
              <a:rPr lang="en-GB" altLang="en-US" sz="1800" dirty="0">
                <a:latin typeface="Times New Roman" panose="02020603050405020304" pitchFamily="18" charset="0"/>
              </a:rPr>
              <a:t>;    y = </a:t>
            </a:r>
            <a:r>
              <a:rPr lang="en-GB" altLang="en-US" sz="1800" dirty="0" err="1">
                <a:latin typeface="Times New Roman" panose="02020603050405020304" pitchFamily="18" charset="0"/>
              </a:rPr>
              <a:t>yEnd</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xEnd</a:t>
            </a:r>
            <a:r>
              <a:rPr lang="en-GB" altLang="en-US" sz="1800" dirty="0">
                <a:latin typeface="Times New Roman" panose="02020603050405020304" pitchFamily="18" charset="0"/>
              </a:rPr>
              <a:t> = x0;</a:t>
            </a:r>
          </a:p>
          <a:p>
            <a:pPr>
              <a:lnSpc>
                <a:spcPct val="90000"/>
              </a:lnSpc>
              <a:spcBef>
                <a:spcPct val="0"/>
              </a:spcBef>
              <a:buFontTx/>
              <a:buNone/>
            </a:pPr>
            <a:r>
              <a:rPr lang="en-GB" altLang="en-US" sz="1800" dirty="0">
                <a:latin typeface="Times New Roman" panose="02020603050405020304" pitchFamily="18" charset="0"/>
              </a:rPr>
              <a:t>      }</a:t>
            </a:r>
          </a:p>
          <a:p>
            <a:pPr>
              <a:lnSpc>
                <a:spcPct val="90000"/>
              </a:lnSpc>
              <a:spcBef>
                <a:spcPct val="0"/>
              </a:spcBef>
              <a:buFontTx/>
              <a:buNone/>
            </a:pPr>
            <a:r>
              <a:rPr lang="en-GB" altLang="en-US" sz="1800" dirty="0">
                <a:latin typeface="Times New Roman" panose="02020603050405020304" pitchFamily="18" charset="0"/>
              </a:rPr>
              <a:t>      else {</a:t>
            </a:r>
          </a:p>
          <a:p>
            <a:pPr>
              <a:lnSpc>
                <a:spcPct val="90000"/>
              </a:lnSpc>
              <a:spcBef>
                <a:spcPct val="0"/>
              </a:spcBef>
              <a:buFontTx/>
              <a:buNone/>
            </a:pPr>
            <a:r>
              <a:rPr lang="en-GB" altLang="en-US" sz="1800" dirty="0">
                <a:latin typeface="Times New Roman" panose="02020603050405020304" pitchFamily="18" charset="0"/>
              </a:rPr>
              <a:t>         x = x0;    y = y0;</a:t>
            </a:r>
          </a:p>
          <a:p>
            <a:pPr>
              <a:lnSpc>
                <a:spcPct val="90000"/>
              </a:lnSpc>
              <a:spcBef>
                <a:spcPct val="0"/>
              </a:spcBef>
              <a:buFontTx/>
              <a:buNone/>
            </a:pPr>
            <a:r>
              <a:rPr lang="en-GB" altLang="en-US" sz="1800" dirty="0">
                <a:latin typeface="Times New Roman" panose="02020603050405020304" pitchFamily="18" charset="0"/>
              </a:rPr>
              <a:t>      }</a:t>
            </a:r>
          </a:p>
          <a:p>
            <a:pPr>
              <a:lnSpc>
                <a:spcPct val="90000"/>
              </a:lnSpc>
              <a:spcBef>
                <a:spcPct val="0"/>
              </a:spcBef>
              <a:buFontTx/>
              <a:buNone/>
            </a:pPr>
            <a:r>
              <a:rPr lang="en-GB" altLang="en-US" sz="1800" dirty="0">
                <a:latin typeface="Times New Roman" panose="02020603050405020304" pitchFamily="18" charset="0"/>
              </a:rPr>
              <a:t>      </a:t>
            </a:r>
            <a:r>
              <a:rPr lang="en-GB" altLang="en-US" sz="1800" dirty="0" err="1">
                <a:latin typeface="Times New Roman" panose="02020603050405020304" pitchFamily="18" charset="0"/>
              </a:rPr>
              <a:t>setPixel</a:t>
            </a:r>
            <a:r>
              <a:rPr lang="en-GB" altLang="en-US" sz="1800" dirty="0">
                <a:latin typeface="Times New Roman" panose="02020603050405020304" pitchFamily="18" charset="0"/>
              </a:rPr>
              <a:t> (x, y</a:t>
            </a:r>
            <a:r>
              <a:rPr lang="en-GB" altLang="en-US" sz="1800" dirty="0" smtClean="0">
                <a:latin typeface="Times New Roman" panose="02020603050405020304" pitchFamily="18" charset="0"/>
              </a:rPr>
              <a:t>);</a:t>
            </a:r>
          </a:p>
          <a:p>
            <a:pPr>
              <a:lnSpc>
                <a:spcPct val="90000"/>
              </a:lnSpc>
              <a:spcBef>
                <a:spcPct val="0"/>
              </a:spcBef>
              <a:buFontTx/>
              <a:buNone/>
            </a:pPr>
            <a:r>
              <a:rPr lang="en-GB" altLang="en-US" sz="1800" dirty="0" smtClean="0">
                <a:latin typeface="Times New Roman" panose="02020603050405020304" pitchFamily="18" charset="0"/>
              </a:rPr>
              <a:t>      while (x &lt; </a:t>
            </a:r>
            <a:r>
              <a:rPr lang="en-GB" altLang="en-US" sz="1800" dirty="0" err="1" smtClean="0">
                <a:latin typeface="Times New Roman" panose="02020603050405020304" pitchFamily="18" charset="0"/>
              </a:rPr>
              <a:t>xEnd</a:t>
            </a:r>
            <a:r>
              <a:rPr lang="en-GB" altLang="en-US" sz="1800" dirty="0" smtClean="0">
                <a:latin typeface="Times New Roman" panose="02020603050405020304" pitchFamily="18" charset="0"/>
              </a:rPr>
              <a:t>) {</a:t>
            </a:r>
          </a:p>
          <a:p>
            <a:pPr>
              <a:lnSpc>
                <a:spcPct val="90000"/>
              </a:lnSpc>
              <a:spcBef>
                <a:spcPct val="0"/>
              </a:spcBef>
              <a:buFontTx/>
              <a:buNone/>
            </a:pPr>
            <a:r>
              <a:rPr lang="en-GB" altLang="en-US" sz="1800" dirty="0" smtClean="0">
                <a:latin typeface="Times New Roman" panose="02020603050405020304" pitchFamily="18" charset="0"/>
              </a:rPr>
              <a:t>         x++;</a:t>
            </a:r>
          </a:p>
          <a:p>
            <a:pPr>
              <a:lnSpc>
                <a:spcPct val="90000"/>
              </a:lnSpc>
              <a:spcBef>
                <a:spcPct val="0"/>
              </a:spcBef>
              <a:buFontTx/>
              <a:buNone/>
            </a:pPr>
            <a:r>
              <a:rPr lang="en-GB" altLang="en-US" sz="1800" dirty="0" smtClean="0">
                <a:latin typeface="Times New Roman" panose="02020603050405020304" pitchFamily="18" charset="0"/>
              </a:rPr>
              <a:t>         if (p &lt; 0)</a:t>
            </a:r>
          </a:p>
          <a:p>
            <a:pPr>
              <a:lnSpc>
                <a:spcPct val="90000"/>
              </a:lnSpc>
              <a:spcBef>
                <a:spcPct val="0"/>
              </a:spcBef>
              <a:buFontTx/>
              <a:buNone/>
            </a:pPr>
            <a:r>
              <a:rPr lang="en-GB" altLang="en-US" sz="1800" dirty="0" smtClean="0">
                <a:latin typeface="Times New Roman" panose="02020603050405020304" pitchFamily="18" charset="0"/>
              </a:rPr>
              <a:t>            p += </a:t>
            </a:r>
            <a:r>
              <a:rPr lang="en-GB" altLang="en-US" sz="1800" dirty="0" err="1" smtClean="0">
                <a:latin typeface="Times New Roman" panose="02020603050405020304" pitchFamily="18" charset="0"/>
              </a:rPr>
              <a:t>twoDy</a:t>
            </a:r>
            <a:r>
              <a:rPr lang="en-GB" altLang="en-US" sz="1800" dirty="0" smtClean="0">
                <a:latin typeface="Times New Roman" panose="02020603050405020304" pitchFamily="18" charset="0"/>
              </a:rPr>
              <a:t>;</a:t>
            </a:r>
          </a:p>
          <a:p>
            <a:pPr>
              <a:lnSpc>
                <a:spcPct val="90000"/>
              </a:lnSpc>
              <a:spcBef>
                <a:spcPct val="0"/>
              </a:spcBef>
              <a:buFontTx/>
              <a:buNone/>
            </a:pPr>
            <a:r>
              <a:rPr lang="en-GB" altLang="en-US" sz="1800" dirty="0" smtClean="0">
                <a:latin typeface="Times New Roman" panose="02020603050405020304" pitchFamily="18" charset="0"/>
              </a:rPr>
              <a:t>         else {</a:t>
            </a:r>
          </a:p>
          <a:p>
            <a:pPr>
              <a:lnSpc>
                <a:spcPct val="90000"/>
              </a:lnSpc>
              <a:spcBef>
                <a:spcPct val="0"/>
              </a:spcBef>
              <a:buFontTx/>
              <a:buNone/>
            </a:pPr>
            <a:r>
              <a:rPr lang="en-GB" altLang="en-US" sz="1800" dirty="0" smtClean="0">
                <a:latin typeface="Times New Roman" panose="02020603050405020304" pitchFamily="18" charset="0"/>
              </a:rPr>
              <a:t>            y++;</a:t>
            </a:r>
          </a:p>
          <a:p>
            <a:pPr>
              <a:lnSpc>
                <a:spcPct val="90000"/>
              </a:lnSpc>
              <a:spcBef>
                <a:spcPct val="0"/>
              </a:spcBef>
              <a:buFontTx/>
              <a:buNone/>
            </a:pPr>
            <a:r>
              <a:rPr lang="en-GB" altLang="en-US" sz="1800" dirty="0" smtClean="0">
                <a:latin typeface="Times New Roman" panose="02020603050405020304" pitchFamily="18" charset="0"/>
              </a:rPr>
              <a:t>            p += </a:t>
            </a:r>
            <a:r>
              <a:rPr lang="en-GB" altLang="en-US" sz="1800" dirty="0" err="1" smtClean="0">
                <a:latin typeface="Times New Roman" panose="02020603050405020304" pitchFamily="18" charset="0"/>
              </a:rPr>
              <a:t>twoDyMinusDx</a:t>
            </a:r>
            <a:r>
              <a:rPr lang="en-GB" altLang="en-US" sz="1800" dirty="0" smtClean="0">
                <a:latin typeface="Times New Roman" panose="02020603050405020304" pitchFamily="18" charset="0"/>
              </a:rPr>
              <a:t>;</a:t>
            </a:r>
          </a:p>
          <a:p>
            <a:pPr>
              <a:lnSpc>
                <a:spcPct val="90000"/>
              </a:lnSpc>
              <a:spcBef>
                <a:spcPct val="0"/>
              </a:spcBef>
              <a:buFontTx/>
              <a:buNone/>
            </a:pPr>
            <a:r>
              <a:rPr lang="en-GB" altLang="en-US" sz="1800" dirty="0" smtClean="0">
                <a:latin typeface="Times New Roman" panose="02020603050405020304" pitchFamily="18" charset="0"/>
              </a:rPr>
              <a:t>         }</a:t>
            </a:r>
          </a:p>
          <a:p>
            <a:pPr>
              <a:lnSpc>
                <a:spcPct val="90000"/>
              </a:lnSpc>
              <a:spcBef>
                <a:spcPct val="0"/>
              </a:spcBef>
              <a:buFontTx/>
              <a:buNone/>
            </a:pPr>
            <a:r>
              <a:rPr lang="en-GB" altLang="en-US" sz="1800" dirty="0" smtClean="0">
                <a:latin typeface="Times New Roman" panose="02020603050405020304" pitchFamily="18" charset="0"/>
              </a:rPr>
              <a:t>         </a:t>
            </a:r>
            <a:r>
              <a:rPr lang="en-GB" altLang="en-US" sz="1800" dirty="0" err="1" smtClean="0">
                <a:latin typeface="Times New Roman" panose="02020603050405020304" pitchFamily="18" charset="0"/>
              </a:rPr>
              <a:t>setPixel</a:t>
            </a:r>
            <a:r>
              <a:rPr lang="en-GB" altLang="en-US" sz="1800" dirty="0" smtClean="0">
                <a:latin typeface="Times New Roman" panose="02020603050405020304" pitchFamily="18" charset="0"/>
              </a:rPr>
              <a:t> (x, y);</a:t>
            </a:r>
          </a:p>
          <a:p>
            <a:pPr>
              <a:lnSpc>
                <a:spcPct val="90000"/>
              </a:lnSpc>
              <a:spcBef>
                <a:spcPct val="0"/>
              </a:spcBef>
              <a:buFontTx/>
              <a:buNone/>
            </a:pPr>
            <a:r>
              <a:rPr lang="en-GB" altLang="en-US" sz="1800" dirty="0" smtClean="0">
                <a:latin typeface="Times New Roman" panose="02020603050405020304" pitchFamily="18" charset="0"/>
              </a:rPr>
              <a:t>      }</a:t>
            </a:r>
          </a:p>
          <a:p>
            <a:pPr>
              <a:lnSpc>
                <a:spcPct val="90000"/>
              </a:lnSpc>
              <a:spcBef>
                <a:spcPct val="0"/>
              </a:spcBef>
              <a:buFontTx/>
              <a:buNone/>
            </a:pPr>
            <a:r>
              <a:rPr lang="en-GB" altLang="en-US" sz="1800" dirty="0" smtClean="0">
                <a:latin typeface="Times New Roman" panose="02020603050405020304" pitchFamily="18" charset="0"/>
              </a:rPr>
              <a:t>   }</a:t>
            </a:r>
            <a:endParaRPr lang="en-US" sz="1800" dirty="0" smtClean="0"/>
          </a:p>
          <a:p>
            <a:pPr>
              <a:lnSpc>
                <a:spcPct val="90000"/>
              </a:lnSpc>
              <a:spcBef>
                <a:spcPct val="0"/>
              </a:spcBef>
              <a:buFontTx/>
              <a:buNone/>
            </a:pPr>
            <a:endParaRPr lang="en-GB" altLang="en-US" sz="1800" dirty="0">
              <a:latin typeface="Times New Roman" panose="02020603050405020304" pitchFamily="18" charset="0"/>
            </a:endParaRPr>
          </a:p>
          <a:p>
            <a:pPr>
              <a:lnSpc>
                <a:spcPct val="90000"/>
              </a:lnSpc>
              <a:spcBef>
                <a:spcPct val="0"/>
              </a:spcBef>
              <a:buFontTx/>
              <a:buNone/>
            </a:pPr>
            <a:endParaRPr lang="en-GB" altLang="en-US" sz="1000" dirty="0">
              <a:latin typeface="Times New Roman" panose="02020603050405020304" pitchFamily="18" charset="0"/>
            </a:endParaRPr>
          </a:p>
        </p:txBody>
      </p:sp>
      <p:sp>
        <p:nvSpPr>
          <p:cNvPr id="5" name="Title 1"/>
          <p:cNvSpPr>
            <a:spLocks noGrp="1"/>
          </p:cNvSpPr>
          <p:nvPr>
            <p:ph type="title"/>
          </p:nvPr>
        </p:nvSpPr>
        <p:spPr>
          <a:xfrm>
            <a:off x="500417" y="0"/>
            <a:ext cx="10972800" cy="982639"/>
          </a:xfrm>
        </p:spPr>
        <p:txBody>
          <a:bodyPr>
            <a:normAutofit fontScale="90000"/>
          </a:bodyPr>
          <a:lstStyle/>
          <a:p>
            <a:pPr>
              <a:lnSpc>
                <a:spcPct val="90000"/>
              </a:lnSpc>
            </a:pPr>
            <a:r>
              <a:rPr lang="en-US" sz="3100" dirty="0" smtClean="0"/>
              <a:t/>
            </a:r>
            <a:br>
              <a:rPr lang="en-US" sz="3100" dirty="0" smtClean="0"/>
            </a:br>
            <a:r>
              <a:rPr lang="en-US" sz="3100" b="1" dirty="0" err="1" smtClean="0">
                <a:solidFill>
                  <a:srgbClr val="FF0000"/>
                </a:solidFill>
              </a:rPr>
              <a:t>Pseudocode</a:t>
            </a:r>
            <a:r>
              <a:rPr lang="en-US" sz="3100" b="1" dirty="0" smtClean="0">
                <a:solidFill>
                  <a:srgbClr val="FF0000"/>
                </a:solidFill>
              </a:rPr>
              <a:t>:</a:t>
            </a:r>
            <a:r>
              <a:rPr lang="en-GB" altLang="en-US" sz="3100" dirty="0" smtClean="0">
                <a:solidFill>
                  <a:srgbClr val="FF0000"/>
                </a:solidFill>
                <a:latin typeface="Times New Roman" panose="02020603050405020304" pitchFamily="18" charset="0"/>
              </a:rPr>
              <a:t>  </a:t>
            </a:r>
            <a:r>
              <a:rPr lang="en-GB" altLang="en-US" sz="3100" dirty="0" err="1" smtClean="0">
                <a:solidFill>
                  <a:srgbClr val="FF0000"/>
                </a:solidFill>
                <a:latin typeface="Times New Roman" panose="02020603050405020304" pitchFamily="18" charset="0"/>
              </a:rPr>
              <a:t>Bresenham</a:t>
            </a:r>
            <a:r>
              <a:rPr lang="en-GB" altLang="en-US" sz="3100" dirty="0" smtClean="0">
                <a:solidFill>
                  <a:srgbClr val="FF0000"/>
                </a:solidFill>
                <a:latin typeface="Times New Roman" panose="02020603050405020304" pitchFamily="18" charset="0"/>
              </a:rPr>
              <a:t> line-drawing procedure for |m| &lt; 1.0.</a:t>
            </a:r>
            <a:r>
              <a:rPr lang="en-GB" altLang="en-US" sz="3100" dirty="0" smtClean="0">
                <a:latin typeface="Times New Roman" panose="02020603050405020304" pitchFamily="18" charset="0"/>
              </a:rPr>
              <a:t> </a:t>
            </a:r>
            <a:br>
              <a:rPr lang="en-GB" altLang="en-US" sz="3100" dirty="0" smtClean="0">
                <a:latin typeface="Times New Roman" panose="02020603050405020304" pitchFamily="18" charset="0"/>
              </a:rPr>
            </a:br>
            <a:r>
              <a:rPr lang="en-GB" altLang="en-US" dirty="0" smtClean="0">
                <a:latin typeface="Times New Roman" panose="02020603050405020304" pitchFamily="18" charset="0"/>
              </a:rPr>
              <a:t> </a:t>
            </a:r>
            <a:endParaRPr lang="en-US" dirty="0"/>
          </a:p>
        </p:txBody>
      </p:sp>
    </p:spTree>
    <p:extLst>
      <p:ext uri="{BB962C8B-B14F-4D97-AF65-F5344CB8AC3E}">
        <p14:creationId xmlns:p14="http://schemas.microsoft.com/office/powerpoint/2010/main" xmlns="" val="206192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 calcmode="lin" valueType="num">
                                      <p:cBhvr additive="base">
                                        <p:cTn id="5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 calcmode="lin" valueType="num">
                                      <p:cBhvr additive="base">
                                        <p:cTn id="6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xEl>
                                              <p:pRg st="11" end="11"/>
                                            </p:txEl>
                                          </p:spTgt>
                                        </p:tgtEl>
                                        <p:attrNameLst>
                                          <p:attrName>style.visibility</p:attrName>
                                        </p:attrNameLst>
                                      </p:cBhvr>
                                      <p:to>
                                        <p:strVal val="visible"/>
                                      </p:to>
                                    </p:set>
                                    <p:anim calcmode="lin" valueType="num">
                                      <p:cBhvr additive="base">
                                        <p:cTn id="6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txEl>
                                              <p:pRg st="12" end="12"/>
                                            </p:txEl>
                                          </p:spTgt>
                                        </p:tgtEl>
                                        <p:attrNameLst>
                                          <p:attrName>style.visibility</p:attrName>
                                        </p:attrNameLst>
                                      </p:cBhvr>
                                      <p:to>
                                        <p:strVal val="visible"/>
                                      </p:to>
                                    </p:set>
                                    <p:anim calcmode="lin" valueType="num">
                                      <p:cBhvr additive="base">
                                        <p:cTn id="73"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13" end="13"/>
                                            </p:txEl>
                                          </p:spTgt>
                                        </p:tgtEl>
                                        <p:attrNameLst>
                                          <p:attrName>style.visibility</p:attrName>
                                        </p:attrNameLst>
                                      </p:cBhvr>
                                      <p:to>
                                        <p:strVal val="visible"/>
                                      </p:to>
                                    </p:set>
                                    <p:anim calcmode="lin" valueType="num">
                                      <p:cBhvr additive="base">
                                        <p:cTn id="79"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
                                            <p:txEl>
                                              <p:pRg st="14" end="14"/>
                                            </p:txEl>
                                          </p:spTgt>
                                        </p:tgtEl>
                                        <p:attrNameLst>
                                          <p:attrName>style.visibility</p:attrName>
                                        </p:attrNameLst>
                                      </p:cBhvr>
                                      <p:to>
                                        <p:strVal val="visible"/>
                                      </p:to>
                                    </p:set>
                                    <p:anim calcmode="lin" valueType="num">
                                      <p:cBhvr additive="base">
                                        <p:cTn id="85"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
                                            <p:txEl>
                                              <p:pRg st="15" end="15"/>
                                            </p:txEl>
                                          </p:spTgt>
                                        </p:tgtEl>
                                        <p:attrNameLst>
                                          <p:attrName>style.visibility</p:attrName>
                                        </p:attrNameLst>
                                      </p:cBhvr>
                                      <p:to>
                                        <p:strVal val="visible"/>
                                      </p:to>
                                    </p:set>
                                    <p:anim calcmode="lin" valueType="num">
                                      <p:cBhvr additive="base">
                                        <p:cTn id="91" dur="500" fill="hold"/>
                                        <p:tgtEl>
                                          <p:spTgt spid="4">
                                            <p:txEl>
                                              <p:pRg st="15" end="1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4">
                                            <p:txEl>
                                              <p:pRg st="16" end="16"/>
                                            </p:txEl>
                                          </p:spTgt>
                                        </p:tgtEl>
                                        <p:attrNameLst>
                                          <p:attrName>style.visibility</p:attrName>
                                        </p:attrNameLst>
                                      </p:cBhvr>
                                      <p:to>
                                        <p:strVal val="visible"/>
                                      </p:to>
                                    </p:set>
                                    <p:anim calcmode="lin" valueType="num">
                                      <p:cBhvr additive="base">
                                        <p:cTn id="97" dur="500" fill="hold"/>
                                        <p:tgtEl>
                                          <p:spTgt spid="4">
                                            <p:txEl>
                                              <p:pRg st="16" end="1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
                                            <p:txEl>
                                              <p:pRg st="17" end="17"/>
                                            </p:txEl>
                                          </p:spTgt>
                                        </p:tgtEl>
                                        <p:attrNameLst>
                                          <p:attrName>style.visibility</p:attrName>
                                        </p:attrNameLst>
                                      </p:cBhvr>
                                      <p:to>
                                        <p:strVal val="visible"/>
                                      </p:to>
                                    </p:set>
                                    <p:anim calcmode="lin" valueType="num">
                                      <p:cBhvr additive="base">
                                        <p:cTn id="103" dur="500" fill="hold"/>
                                        <p:tgtEl>
                                          <p:spTgt spid="4">
                                            <p:txEl>
                                              <p:pRg st="17" end="17"/>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4">
                                            <p:txEl>
                                              <p:pRg st="18" end="18"/>
                                            </p:txEl>
                                          </p:spTgt>
                                        </p:tgtEl>
                                        <p:attrNameLst>
                                          <p:attrName>style.visibility</p:attrName>
                                        </p:attrNameLst>
                                      </p:cBhvr>
                                      <p:to>
                                        <p:strVal val="visible"/>
                                      </p:to>
                                    </p:set>
                                    <p:anim calcmode="lin" valueType="num">
                                      <p:cBhvr additive="base">
                                        <p:cTn id="109" dur="500" fill="hold"/>
                                        <p:tgtEl>
                                          <p:spTgt spid="4">
                                            <p:txEl>
                                              <p:pRg st="18" end="18"/>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4">
                                            <p:txEl>
                                              <p:pRg st="19" end="19"/>
                                            </p:txEl>
                                          </p:spTgt>
                                        </p:tgtEl>
                                        <p:attrNameLst>
                                          <p:attrName>style.visibility</p:attrName>
                                        </p:attrNameLst>
                                      </p:cBhvr>
                                      <p:to>
                                        <p:strVal val="visible"/>
                                      </p:to>
                                    </p:set>
                                    <p:anim calcmode="lin" valueType="num">
                                      <p:cBhvr additive="base">
                                        <p:cTn id="115" dur="500" fill="hold"/>
                                        <p:tgtEl>
                                          <p:spTgt spid="4">
                                            <p:txEl>
                                              <p:pRg st="19" end="19"/>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4">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4">
                                            <p:txEl>
                                              <p:pRg st="20" end="20"/>
                                            </p:txEl>
                                          </p:spTgt>
                                        </p:tgtEl>
                                        <p:attrNameLst>
                                          <p:attrName>style.visibility</p:attrName>
                                        </p:attrNameLst>
                                      </p:cBhvr>
                                      <p:to>
                                        <p:strVal val="visible"/>
                                      </p:to>
                                    </p:set>
                                    <p:anim calcmode="lin" valueType="num">
                                      <p:cBhvr additive="base">
                                        <p:cTn id="121" dur="500" fill="hold"/>
                                        <p:tgtEl>
                                          <p:spTgt spid="4">
                                            <p:txEl>
                                              <p:pRg st="20" end="20"/>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4">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4">
                                            <p:txEl>
                                              <p:pRg st="21" end="21"/>
                                            </p:txEl>
                                          </p:spTgt>
                                        </p:tgtEl>
                                        <p:attrNameLst>
                                          <p:attrName>style.visibility</p:attrName>
                                        </p:attrNameLst>
                                      </p:cBhvr>
                                      <p:to>
                                        <p:strVal val="visible"/>
                                      </p:to>
                                    </p:set>
                                    <p:anim calcmode="lin" valueType="num">
                                      <p:cBhvr additive="base">
                                        <p:cTn id="127" dur="500" fill="hold"/>
                                        <p:tgtEl>
                                          <p:spTgt spid="4">
                                            <p:txEl>
                                              <p:pRg st="21" end="21"/>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4">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4">
                                            <p:txEl>
                                              <p:pRg st="22" end="22"/>
                                            </p:txEl>
                                          </p:spTgt>
                                        </p:tgtEl>
                                        <p:attrNameLst>
                                          <p:attrName>style.visibility</p:attrName>
                                        </p:attrNameLst>
                                      </p:cBhvr>
                                      <p:to>
                                        <p:strVal val="visible"/>
                                      </p:to>
                                    </p:set>
                                    <p:anim calcmode="lin" valueType="num">
                                      <p:cBhvr additive="base">
                                        <p:cTn id="133" dur="500" fill="hold"/>
                                        <p:tgtEl>
                                          <p:spTgt spid="4">
                                            <p:txEl>
                                              <p:pRg st="22" end="22"/>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4">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4">
                                            <p:txEl>
                                              <p:pRg st="23" end="23"/>
                                            </p:txEl>
                                          </p:spTgt>
                                        </p:tgtEl>
                                        <p:attrNameLst>
                                          <p:attrName>style.visibility</p:attrName>
                                        </p:attrNameLst>
                                      </p:cBhvr>
                                      <p:to>
                                        <p:strVal val="visible"/>
                                      </p:to>
                                    </p:set>
                                    <p:anim calcmode="lin" valueType="num">
                                      <p:cBhvr additive="base">
                                        <p:cTn id="139" dur="500" fill="hold"/>
                                        <p:tgtEl>
                                          <p:spTgt spid="4">
                                            <p:txEl>
                                              <p:pRg st="23" end="23"/>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4">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
                                            <p:txEl>
                                              <p:pRg st="24" end="24"/>
                                            </p:txEl>
                                          </p:spTgt>
                                        </p:tgtEl>
                                        <p:attrNameLst>
                                          <p:attrName>style.visibility</p:attrName>
                                        </p:attrNameLst>
                                      </p:cBhvr>
                                      <p:to>
                                        <p:strVal val="visible"/>
                                      </p:to>
                                    </p:set>
                                    <p:anim calcmode="lin" valueType="num">
                                      <p:cBhvr additive="base">
                                        <p:cTn id="145" dur="500" fill="hold"/>
                                        <p:tgtEl>
                                          <p:spTgt spid="4">
                                            <p:txEl>
                                              <p:pRg st="24" end="24"/>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4">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4275" y="586855"/>
            <a:ext cx="10481481" cy="5759354"/>
          </a:xfrm>
        </p:spPr>
        <p:txBody>
          <a:bodyPr>
            <a:normAutofit/>
          </a:bodyPr>
          <a:lstStyle/>
          <a:p>
            <a:pPr algn="just" fontAlgn="base">
              <a:buNone/>
            </a:pPr>
            <a:r>
              <a:rPr lang="en-US" b="1" u="sng" dirty="0" smtClean="0"/>
              <a:t>Advantages of </a:t>
            </a:r>
            <a:r>
              <a:rPr lang="en-US" b="1" u="sng" dirty="0" err="1" smtClean="0"/>
              <a:t>Bresenham</a:t>
            </a:r>
            <a:r>
              <a:rPr lang="en-US" b="1" u="sng" dirty="0" smtClean="0"/>
              <a:t> Line Drawing Algorithm-</a:t>
            </a:r>
            <a:endParaRPr lang="en-US" dirty="0" smtClean="0"/>
          </a:p>
          <a:p>
            <a:pPr algn="just" fontAlgn="base"/>
            <a:r>
              <a:rPr lang="en-US" sz="2400" dirty="0" smtClean="0"/>
              <a:t>It is easy to implement.</a:t>
            </a:r>
          </a:p>
          <a:p>
            <a:pPr algn="just" fontAlgn="base"/>
            <a:r>
              <a:rPr lang="en-US" sz="2400" dirty="0" smtClean="0"/>
              <a:t>It is fast and incremental.</a:t>
            </a:r>
          </a:p>
          <a:p>
            <a:pPr algn="just" fontAlgn="base"/>
            <a:r>
              <a:rPr lang="en-US" sz="2400" dirty="0" smtClean="0"/>
              <a:t>It executes fast but less faster than DDA Algorithm.</a:t>
            </a:r>
          </a:p>
          <a:p>
            <a:pPr algn="just" fontAlgn="base"/>
            <a:r>
              <a:rPr lang="en-US" sz="2400" dirty="0" smtClean="0"/>
              <a:t>The points generated by this algorithm are more accurate than DDA Algorithm.</a:t>
            </a:r>
          </a:p>
          <a:p>
            <a:pPr algn="just" fontAlgn="base">
              <a:buNone/>
            </a:pPr>
            <a:endParaRPr lang="en-US" sz="2400" b="1" dirty="0" smtClean="0"/>
          </a:p>
          <a:p>
            <a:pPr algn="just" fontAlgn="base">
              <a:buNone/>
            </a:pPr>
            <a:r>
              <a:rPr lang="en-US" b="1" u="sng" dirty="0" smtClean="0"/>
              <a:t>Disadvantages of </a:t>
            </a:r>
            <a:r>
              <a:rPr lang="en-US" b="1" u="sng" dirty="0" err="1" smtClean="0"/>
              <a:t>Bresenham</a:t>
            </a:r>
            <a:r>
              <a:rPr lang="en-US" b="1" u="sng" dirty="0" smtClean="0"/>
              <a:t> Line Drawing Algorithm-</a:t>
            </a:r>
          </a:p>
          <a:p>
            <a:pPr algn="just" fontAlgn="base"/>
            <a:r>
              <a:rPr lang="en-US" sz="2400" dirty="0" smtClean="0"/>
              <a:t>Though it improves the accuracy of generated points but still the resulted line is not smooth.</a:t>
            </a:r>
          </a:p>
          <a:p>
            <a:pPr algn="just" fontAlgn="base"/>
            <a:r>
              <a:rPr lang="en-US" sz="2400" dirty="0" smtClean="0"/>
              <a:t>This algorithm is for the basic line drawing.</a:t>
            </a:r>
          </a:p>
          <a:p>
            <a:pPr algn="just" fontAlgn="base"/>
            <a:r>
              <a:rPr lang="en-US" sz="2400" dirty="0" smtClean="0"/>
              <a:t>It can not handle diminishing </a:t>
            </a:r>
            <a:r>
              <a:rPr lang="en-US" sz="2400" dirty="0" err="1" smtClean="0"/>
              <a:t>jaggies</a:t>
            </a:r>
            <a:r>
              <a:rPr lang="en-US" sz="2400" dirty="0" smtClean="0"/>
              <a:t>.</a:t>
            </a:r>
          </a:p>
          <a:p>
            <a:pPr fontAlgn="base">
              <a:buNone/>
            </a:pPr>
            <a:endParaRPr lang="en-US" dirty="0" smtClean="0"/>
          </a:p>
          <a:p>
            <a:pPr fontAlgn="base"/>
            <a:endParaRPr lang="en-US" dirty="0" smtClean="0"/>
          </a:p>
          <a:p>
            <a:pPr>
              <a:buNone/>
            </a:pP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Properties of a Circle</a:t>
            </a:r>
            <a:r>
              <a:rPr lang="en-US" dirty="0" smtClean="0"/>
              <a:t/>
            </a:r>
            <a:br>
              <a:rPr lang="en-US" dirty="0" smtClean="0"/>
            </a:br>
            <a:endParaRPr lang="en-US" dirty="0"/>
          </a:p>
        </p:txBody>
      </p:sp>
      <p:sp>
        <p:nvSpPr>
          <p:cNvPr id="3" name="Content Placeholder 2"/>
          <p:cNvSpPr>
            <a:spLocks noGrp="1"/>
          </p:cNvSpPr>
          <p:nvPr>
            <p:ph idx="1"/>
          </p:nvPr>
        </p:nvSpPr>
        <p:spPr>
          <a:xfrm>
            <a:off x="609600" y="1255595"/>
            <a:ext cx="10972800" cy="4870572"/>
          </a:xfrm>
        </p:spPr>
        <p:txBody>
          <a:bodyPr>
            <a:normAutofit fontScale="92500" lnSpcReduction="10000"/>
          </a:bodyPr>
          <a:lstStyle/>
          <a:p>
            <a:pPr algn="just"/>
            <a:r>
              <a:rPr lang="en-US" sz="2600" dirty="0" smtClean="0"/>
              <a:t>A circle is defined as the set of points that are all at a given distance r from a center position (</a:t>
            </a:r>
            <a:r>
              <a:rPr lang="en-US" sz="2600" dirty="0" err="1" smtClean="0"/>
              <a:t>x</a:t>
            </a:r>
            <a:r>
              <a:rPr lang="en-US" sz="2600" baseline="-25000" dirty="0" err="1" smtClean="0"/>
              <a:t>c</a:t>
            </a:r>
            <a:r>
              <a:rPr lang="en-US" sz="2600" dirty="0" smtClean="0"/>
              <a:t> , </a:t>
            </a:r>
            <a:r>
              <a:rPr lang="en-US" sz="2600" dirty="0" err="1" smtClean="0"/>
              <a:t>y</a:t>
            </a:r>
            <a:r>
              <a:rPr lang="en-US" sz="2600" baseline="-25000" dirty="0" err="1" smtClean="0"/>
              <a:t>c</a:t>
            </a:r>
            <a:r>
              <a:rPr lang="en-US" sz="2600" dirty="0" smtClean="0"/>
              <a:t> ).</a:t>
            </a:r>
          </a:p>
          <a:p>
            <a:pPr algn="just"/>
            <a:r>
              <a:rPr lang="en-US" sz="2600" dirty="0" smtClean="0"/>
              <a:t>For any circle point (x, y), this distance relationship is expressed by the Pythagorean theorem in Cartesian coordinates as</a:t>
            </a:r>
          </a:p>
          <a:p>
            <a:pPr algn="just"/>
            <a:endParaRPr lang="en-US" sz="2600" dirty="0" smtClean="0"/>
          </a:p>
          <a:p>
            <a:pPr algn="just"/>
            <a:r>
              <a:rPr lang="en-US" sz="2600" dirty="0" smtClean="0"/>
              <a:t>We could use this equation to calculate the position of points on a circle circumference  by stepping along the x axis </a:t>
            </a:r>
          </a:p>
          <a:p>
            <a:pPr algn="just"/>
            <a:endParaRPr lang="en-US" sz="2600" dirty="0" smtClean="0"/>
          </a:p>
          <a:p>
            <a:pPr algn="just"/>
            <a:r>
              <a:rPr lang="en-US" sz="2600" dirty="0" smtClean="0"/>
              <a:t>One problem with this approach is that it involves considerable computation at each step. Moreover, the spacing between plotted pixel positions is not uniform.</a:t>
            </a:r>
          </a:p>
          <a:p>
            <a:r>
              <a:rPr lang="en-US" sz="2800" dirty="0" smtClean="0"/>
              <a:t>Expressing the circle equation in parametric polar form yields the pair of equations</a:t>
            </a:r>
          </a:p>
          <a:p>
            <a:pPr>
              <a:buNone/>
            </a:pPr>
            <a:endParaRPr lang="en-US" sz="2800" dirty="0" smtClean="0"/>
          </a:p>
          <a:p>
            <a:pPr algn="just"/>
            <a:endParaRPr lang="en-US" sz="2600" dirty="0" smtClean="0"/>
          </a:p>
          <a:p>
            <a:endParaRPr lang="en-US" dirty="0"/>
          </a:p>
        </p:txBody>
      </p:sp>
      <p:pic>
        <p:nvPicPr>
          <p:cNvPr id="4" name="image43.png"/>
          <p:cNvPicPr/>
          <p:nvPr/>
        </p:nvPicPr>
        <p:blipFill>
          <a:blip r:embed="rId2" cstate="print"/>
          <a:stretch>
            <a:fillRect/>
          </a:stretch>
        </p:blipFill>
        <p:spPr>
          <a:xfrm>
            <a:off x="4653887" y="2742772"/>
            <a:ext cx="1869743" cy="355269"/>
          </a:xfrm>
          <a:prstGeom prst="rect">
            <a:avLst/>
          </a:prstGeom>
        </p:spPr>
      </p:pic>
      <p:pic>
        <p:nvPicPr>
          <p:cNvPr id="5" name="image44.png"/>
          <p:cNvPicPr/>
          <p:nvPr/>
        </p:nvPicPr>
        <p:blipFill>
          <a:blip r:embed="rId3" cstate="print"/>
          <a:stretch>
            <a:fillRect/>
          </a:stretch>
        </p:blipFill>
        <p:spPr>
          <a:xfrm>
            <a:off x="4666788" y="3898071"/>
            <a:ext cx="1706716" cy="291792"/>
          </a:xfrm>
          <a:prstGeom prst="rect">
            <a:avLst/>
          </a:prstGeom>
        </p:spPr>
      </p:pic>
      <p:pic>
        <p:nvPicPr>
          <p:cNvPr id="6" name="image45.png"/>
          <p:cNvPicPr/>
          <p:nvPr/>
        </p:nvPicPr>
        <p:blipFill>
          <a:blip r:embed="rId4" cstate="print"/>
          <a:stretch>
            <a:fillRect/>
          </a:stretch>
        </p:blipFill>
        <p:spPr>
          <a:xfrm>
            <a:off x="4817660" y="5566722"/>
            <a:ext cx="1378424" cy="479236"/>
          </a:xfrm>
          <a:prstGeom prst="rect">
            <a:avLst/>
          </a:prstGeom>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Midpoint Circle Algorithm</a:t>
            </a:r>
            <a:endParaRPr lang="en-US" dirty="0"/>
          </a:p>
        </p:txBody>
      </p:sp>
      <p:sp>
        <p:nvSpPr>
          <p:cNvPr id="3" name="Content Placeholder 2"/>
          <p:cNvSpPr>
            <a:spLocks noGrp="1"/>
          </p:cNvSpPr>
          <p:nvPr>
            <p:ph idx="1"/>
          </p:nvPr>
        </p:nvSpPr>
        <p:spPr/>
        <p:txBody>
          <a:bodyPr>
            <a:normAutofit/>
          </a:bodyPr>
          <a:lstStyle/>
          <a:p>
            <a:pPr algn="just"/>
            <a:r>
              <a:rPr lang="en-US" sz="2000" dirty="0" smtClean="0">
                <a:latin typeface="Arial" pitchFamily="34" charset="0"/>
                <a:cs typeface="Arial" pitchFamily="34" charset="0"/>
              </a:rPr>
              <a:t>Midpoint circle algorithm generates all points on a circle centered at the origin by incrementing all the way around circle.</a:t>
            </a:r>
          </a:p>
          <a:p>
            <a:pPr algn="just"/>
            <a:r>
              <a:rPr lang="en-US" sz="2000" dirty="0" smtClean="0">
                <a:latin typeface="Arial" pitchFamily="34" charset="0"/>
                <a:cs typeface="Arial" pitchFamily="34" charset="0"/>
              </a:rPr>
              <a:t>The strategy is to select which of  2 pixels is closer to the circle by evaluating a function  at the midpoint between the 2 pixels.</a:t>
            </a:r>
          </a:p>
          <a:p>
            <a:pPr algn="just"/>
            <a:r>
              <a:rPr lang="en-US" sz="2000" dirty="0" smtClean="0">
                <a:latin typeface="Arial" pitchFamily="34" charset="0"/>
                <a:cs typeface="Arial" pitchFamily="34" charset="0"/>
              </a:rPr>
              <a:t>To apply the midpoint method, we define a circle function as</a:t>
            </a:r>
          </a:p>
          <a:p>
            <a:pPr algn="just"/>
            <a:endParaRPr lang="en-US" sz="2000" dirty="0" smtClean="0">
              <a:latin typeface="Arial" pitchFamily="34" charset="0"/>
              <a:cs typeface="Arial" pitchFamily="34" charset="0"/>
            </a:endParaRPr>
          </a:p>
          <a:p>
            <a:pPr algn="just"/>
            <a:endParaRPr lang="en-US" sz="2000" dirty="0" smtClean="0">
              <a:latin typeface="Arial" pitchFamily="34" charset="0"/>
              <a:cs typeface="Arial" pitchFamily="34" charset="0"/>
            </a:endParaRPr>
          </a:p>
          <a:p>
            <a:pPr algn="just"/>
            <a:r>
              <a:rPr lang="en-US" sz="2000" dirty="0" smtClean="0">
                <a:latin typeface="Arial" pitchFamily="34" charset="0"/>
                <a:cs typeface="Arial" pitchFamily="34" charset="0"/>
              </a:rPr>
              <a:t>To summarize, the relative position of any point (x, y) can be determined by checking the sign of the circle function as follows</a:t>
            </a:r>
            <a:endParaRPr lang="en-US" sz="2000" dirty="0">
              <a:latin typeface="Arial" pitchFamily="34" charset="0"/>
              <a:cs typeface="Arial" pitchFamily="34" charset="0"/>
            </a:endParaRPr>
          </a:p>
        </p:txBody>
      </p:sp>
      <p:pic>
        <p:nvPicPr>
          <p:cNvPr id="4" name="image46.png"/>
          <p:cNvPicPr/>
          <p:nvPr/>
        </p:nvPicPr>
        <p:blipFill>
          <a:blip r:embed="rId2" cstate="print"/>
          <a:stretch>
            <a:fillRect/>
          </a:stretch>
        </p:blipFill>
        <p:spPr>
          <a:xfrm>
            <a:off x="4558354" y="3547989"/>
            <a:ext cx="1651378" cy="341621"/>
          </a:xfrm>
          <a:prstGeom prst="rect">
            <a:avLst/>
          </a:prstGeom>
        </p:spPr>
      </p:pic>
      <p:pic>
        <p:nvPicPr>
          <p:cNvPr id="5" name="image47.png"/>
          <p:cNvPicPr/>
          <p:nvPr/>
        </p:nvPicPr>
        <p:blipFill>
          <a:blip r:embed="rId3" cstate="print"/>
          <a:stretch>
            <a:fillRect/>
          </a:stretch>
        </p:blipFill>
        <p:spPr>
          <a:xfrm>
            <a:off x="3848579" y="4825407"/>
            <a:ext cx="3862406" cy="1029482"/>
          </a:xfrm>
          <a:prstGeom prst="rect">
            <a:avLst/>
          </a:prstGeo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Midpoint Circle Algorithm</a:t>
            </a:r>
            <a:endParaRPr lang="en-US" dirty="0"/>
          </a:p>
        </p:txBody>
      </p:sp>
      <p:pic>
        <p:nvPicPr>
          <p:cNvPr id="4" name="image48.png"/>
          <p:cNvPicPr>
            <a:picLocks noGrp="1"/>
          </p:cNvPicPr>
          <p:nvPr>
            <p:ph idx="1"/>
          </p:nvPr>
        </p:nvPicPr>
        <p:blipFill>
          <a:blip r:embed="rId2" cstate="print"/>
          <a:stretch>
            <a:fillRect/>
          </a:stretch>
        </p:blipFill>
        <p:spPr>
          <a:xfrm>
            <a:off x="780163" y="2326885"/>
            <a:ext cx="2331527" cy="2026751"/>
          </a:xfrm>
          <a:prstGeom prst="rect">
            <a:avLst/>
          </a:prstGeom>
        </p:spPr>
      </p:pic>
      <p:pic>
        <p:nvPicPr>
          <p:cNvPr id="132098" name="Picture 2" descr="Plant Leaf Image Detection Method Using a Midpoint Circle Algorithm for  Shape-Based Feature Extraction"/>
          <p:cNvPicPr>
            <a:picLocks noChangeAspect="1" noChangeArrowheads="1"/>
          </p:cNvPicPr>
          <p:nvPr/>
        </p:nvPicPr>
        <p:blipFill>
          <a:blip r:embed="rId3" cstate="print"/>
          <a:srcRect/>
          <a:stretch>
            <a:fillRect/>
          </a:stretch>
        </p:blipFill>
        <p:spPr bwMode="auto">
          <a:xfrm>
            <a:off x="7364377" y="1784966"/>
            <a:ext cx="3421966" cy="3346592"/>
          </a:xfrm>
          <a:prstGeom prst="rect">
            <a:avLst/>
          </a:prstGeom>
          <a:noFill/>
        </p:spPr>
      </p:pic>
      <p:sp>
        <p:nvSpPr>
          <p:cNvPr id="6" name="Rectangle 5"/>
          <p:cNvSpPr/>
          <p:nvPr/>
        </p:nvSpPr>
        <p:spPr>
          <a:xfrm>
            <a:off x="8066790" y="5150013"/>
            <a:ext cx="1970468" cy="2318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Circle Symmetry</a:t>
            </a:r>
          </a:p>
        </p:txBody>
      </p:sp>
      <p:sp>
        <p:nvSpPr>
          <p:cNvPr id="7" name="TextBox 6"/>
          <p:cNvSpPr txBox="1"/>
          <p:nvPr/>
        </p:nvSpPr>
        <p:spPr>
          <a:xfrm>
            <a:off x="7410734" y="5445456"/>
            <a:ext cx="4189863" cy="923330"/>
          </a:xfrm>
          <a:prstGeom prst="rect">
            <a:avLst/>
          </a:prstGeom>
          <a:noFill/>
        </p:spPr>
        <p:txBody>
          <a:bodyPr wrap="square" rtlCol="0">
            <a:spAutoFit/>
          </a:bodyPr>
          <a:lstStyle/>
          <a:p>
            <a:r>
              <a:rPr lang="en-US" dirty="0" smtClean="0"/>
              <a:t>Calculation of a circle point(</a:t>
            </a:r>
            <a:r>
              <a:rPr lang="en-US" dirty="0" err="1" smtClean="0"/>
              <a:t>x,y</a:t>
            </a:r>
            <a:r>
              <a:rPr lang="en-US" dirty="0" smtClean="0"/>
              <a:t>) in one octant yields the circle point shown for other seven octants</a:t>
            </a:r>
            <a:endParaRPr lang="en-US" dirty="0"/>
          </a:p>
        </p:txBody>
      </p:sp>
      <p:pic>
        <p:nvPicPr>
          <p:cNvPr id="132100" name="Picture 4" descr="Bresenham Circle Algorithm Using OpenGL and C++ | CSE ENGINEERS"/>
          <p:cNvPicPr>
            <a:picLocks noChangeAspect="1" noChangeArrowheads="1"/>
          </p:cNvPicPr>
          <p:nvPr/>
        </p:nvPicPr>
        <p:blipFill>
          <a:blip r:embed="rId4" cstate="print"/>
          <a:srcRect/>
          <a:stretch>
            <a:fillRect/>
          </a:stretch>
        </p:blipFill>
        <p:spPr bwMode="auto">
          <a:xfrm>
            <a:off x="3883191" y="2033517"/>
            <a:ext cx="2827859" cy="28278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2100"/>
                                        </p:tgtEl>
                                        <p:attrNameLst>
                                          <p:attrName>style.visibility</p:attrName>
                                        </p:attrNameLst>
                                      </p:cBhvr>
                                      <p:to>
                                        <p:strVal val="visible"/>
                                      </p:to>
                                    </p:set>
                                    <p:anim calcmode="lin" valueType="num">
                                      <p:cBhvr additive="base">
                                        <p:cTn id="13" dur="500" fill="hold"/>
                                        <p:tgtEl>
                                          <p:spTgt spid="132100"/>
                                        </p:tgtEl>
                                        <p:attrNameLst>
                                          <p:attrName>ppt_x</p:attrName>
                                        </p:attrNameLst>
                                      </p:cBhvr>
                                      <p:tavLst>
                                        <p:tav tm="0">
                                          <p:val>
                                            <p:strVal val="#ppt_x"/>
                                          </p:val>
                                        </p:tav>
                                        <p:tav tm="100000">
                                          <p:val>
                                            <p:strVal val="#ppt_x"/>
                                          </p:val>
                                        </p:tav>
                                      </p:tavLst>
                                    </p:anim>
                                    <p:anim calcmode="lin" valueType="num">
                                      <p:cBhvr additive="base">
                                        <p:cTn id="14" dur="500" fill="hold"/>
                                        <p:tgtEl>
                                          <p:spTgt spid="132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2098"/>
                                        </p:tgtEl>
                                        <p:attrNameLst>
                                          <p:attrName>style.visibility</p:attrName>
                                        </p:attrNameLst>
                                      </p:cBhvr>
                                      <p:to>
                                        <p:strVal val="visible"/>
                                      </p:to>
                                    </p:set>
                                    <p:anim calcmode="lin" valueType="num">
                                      <p:cBhvr additive="base">
                                        <p:cTn id="19" dur="500" fill="hold"/>
                                        <p:tgtEl>
                                          <p:spTgt spid="132098"/>
                                        </p:tgtEl>
                                        <p:attrNameLst>
                                          <p:attrName>ppt_x</p:attrName>
                                        </p:attrNameLst>
                                      </p:cBhvr>
                                      <p:tavLst>
                                        <p:tav tm="0">
                                          <p:val>
                                            <p:strVal val="#ppt_x"/>
                                          </p:val>
                                        </p:tav>
                                        <p:tav tm="100000">
                                          <p:val>
                                            <p:strVal val="#ppt_x"/>
                                          </p:val>
                                        </p:tav>
                                      </p:tavLst>
                                    </p:anim>
                                    <p:anim calcmode="lin" valueType="num">
                                      <p:cBhvr additive="base">
                                        <p:cTn id="20" dur="500" fill="hold"/>
                                        <p:tgtEl>
                                          <p:spTgt spid="13209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bg/>
                                          </p:spTgt>
                                        </p:tgtEl>
                                        <p:attrNameLst>
                                          <p:attrName>style.visibility</p:attrName>
                                        </p:attrNameLst>
                                      </p:cBhvr>
                                      <p:to>
                                        <p:strVal val="visible"/>
                                      </p:to>
                                    </p:set>
                                    <p:animEffect transition="in" filter="wipe(down)">
                                      <p:cBhvr>
                                        <p:cTn id="25" dur="500"/>
                                        <p:tgtEl>
                                          <p:spTgt spid="6">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down)">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wipe(down)">
                                      <p:cBhvr>
                                        <p:cTn id="3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Midpoint Circle Algorithm</a:t>
            </a:r>
            <a:endParaRPr lang="en-US" dirty="0"/>
          </a:p>
        </p:txBody>
      </p:sp>
      <p:sp>
        <p:nvSpPr>
          <p:cNvPr id="3" name="Content Placeholder 2"/>
          <p:cNvSpPr>
            <a:spLocks noGrp="1"/>
          </p:cNvSpPr>
          <p:nvPr>
            <p:ph idx="1"/>
          </p:nvPr>
        </p:nvSpPr>
        <p:spPr>
          <a:xfrm>
            <a:off x="609600" y="1473957"/>
            <a:ext cx="10972800" cy="4652209"/>
          </a:xfrm>
        </p:spPr>
        <p:txBody>
          <a:bodyPr>
            <a:normAutofit fontScale="55000" lnSpcReduction="20000"/>
          </a:bodyPr>
          <a:lstStyle/>
          <a:p>
            <a:pPr marL="514350" lvl="0" indent="-514350">
              <a:buFont typeface="+mj-lt"/>
              <a:buAutoNum type="arabicPeriod"/>
            </a:pPr>
            <a:r>
              <a:rPr lang="en-US" dirty="0" smtClean="0"/>
              <a:t>Input radius </a:t>
            </a:r>
            <a:r>
              <a:rPr lang="en-US" i="1" dirty="0" smtClean="0"/>
              <a:t>r </a:t>
            </a:r>
            <a:r>
              <a:rPr lang="en-US" dirty="0" smtClean="0"/>
              <a:t>and circle center (</a:t>
            </a:r>
            <a:r>
              <a:rPr lang="en-US" i="1" dirty="0" err="1" smtClean="0"/>
              <a:t>x</a:t>
            </a:r>
            <a:r>
              <a:rPr lang="en-US" i="1" baseline="-25000" dirty="0" err="1" smtClean="0"/>
              <a:t>c</a:t>
            </a:r>
            <a:r>
              <a:rPr lang="en-US" i="1" dirty="0" smtClean="0"/>
              <a:t> </a:t>
            </a:r>
            <a:r>
              <a:rPr lang="en-US" dirty="0" smtClean="0"/>
              <a:t>, </a:t>
            </a:r>
            <a:r>
              <a:rPr lang="en-US" i="1" dirty="0" err="1" smtClean="0"/>
              <a:t>y</a:t>
            </a:r>
            <a:r>
              <a:rPr lang="en-US" i="1" baseline="-25000" dirty="0" err="1" smtClean="0"/>
              <a:t>c</a:t>
            </a:r>
            <a:r>
              <a:rPr lang="en-US" i="1" dirty="0" smtClean="0"/>
              <a:t> </a:t>
            </a:r>
            <a:r>
              <a:rPr lang="en-US" dirty="0" smtClean="0"/>
              <a:t>), then set the coordinates for the first point on the circumference of a circle centered on the origin as</a:t>
            </a:r>
          </a:p>
          <a:p>
            <a:pPr marL="514350" indent="-514350">
              <a:buNone/>
            </a:pPr>
            <a:r>
              <a:rPr lang="en-US" i="1" dirty="0" smtClean="0"/>
              <a:t>		        </a:t>
            </a:r>
            <a:r>
              <a:rPr lang="en-US" b="1" i="1" dirty="0" smtClean="0"/>
              <a:t>(x</a:t>
            </a:r>
            <a:r>
              <a:rPr lang="en-US" b="1" dirty="0" smtClean="0"/>
              <a:t>0, </a:t>
            </a:r>
            <a:r>
              <a:rPr lang="en-US" b="1" i="1" dirty="0" smtClean="0"/>
              <a:t>y</a:t>
            </a:r>
            <a:r>
              <a:rPr lang="en-US" b="1" dirty="0" smtClean="0"/>
              <a:t>0</a:t>
            </a:r>
            <a:r>
              <a:rPr lang="en-US" b="1" i="1" dirty="0" smtClean="0"/>
              <a:t>) </a:t>
            </a:r>
            <a:r>
              <a:rPr lang="en-US" b="1" dirty="0" smtClean="0"/>
              <a:t>= </a:t>
            </a:r>
            <a:r>
              <a:rPr lang="en-US" b="1" i="1" dirty="0" smtClean="0"/>
              <a:t>(</a:t>
            </a:r>
            <a:r>
              <a:rPr lang="en-US" b="1" dirty="0" smtClean="0"/>
              <a:t>0, </a:t>
            </a:r>
            <a:r>
              <a:rPr lang="en-US" b="1" i="1" dirty="0" smtClean="0"/>
              <a:t>r )</a:t>
            </a:r>
            <a:endParaRPr lang="en-US" b="1" dirty="0" smtClean="0"/>
          </a:p>
          <a:p>
            <a:pPr marL="514350" lvl="0" indent="-514350">
              <a:buAutoNum type="arabicPeriod" startAt="2"/>
            </a:pPr>
            <a:r>
              <a:rPr lang="en-US" dirty="0" smtClean="0"/>
              <a:t>Calculate the initial value of the decision parameter as</a:t>
            </a:r>
          </a:p>
          <a:p>
            <a:pPr marL="514350" lvl="0" indent="-514350">
              <a:buNone/>
            </a:pPr>
            <a:r>
              <a:rPr lang="en-US" i="1" dirty="0" smtClean="0"/>
              <a:t>		        </a:t>
            </a:r>
            <a:r>
              <a:rPr lang="en-US" b="1" i="1" dirty="0" smtClean="0"/>
              <a:t>p</a:t>
            </a:r>
            <a:r>
              <a:rPr lang="en-US" sz="2200" b="1" dirty="0" smtClean="0"/>
              <a:t>0</a:t>
            </a:r>
            <a:r>
              <a:rPr lang="en-US" b="1" dirty="0" smtClean="0"/>
              <a:t> = 1-r</a:t>
            </a:r>
          </a:p>
          <a:p>
            <a:pPr marL="514350" lvl="0" indent="-514350">
              <a:buNone/>
            </a:pPr>
            <a:r>
              <a:rPr lang="en-US" dirty="0" smtClean="0"/>
              <a:t>3.       At each </a:t>
            </a:r>
            <a:r>
              <a:rPr lang="en-US" i="1" dirty="0" err="1" smtClean="0"/>
              <a:t>x</a:t>
            </a:r>
            <a:r>
              <a:rPr lang="en-US" i="1" baseline="-25000" dirty="0" err="1" smtClean="0"/>
              <a:t>k</a:t>
            </a:r>
            <a:r>
              <a:rPr lang="en-US" i="1" dirty="0" smtClean="0"/>
              <a:t> </a:t>
            </a:r>
            <a:r>
              <a:rPr lang="en-US" dirty="0" smtClean="0"/>
              <a:t>position, starting at </a:t>
            </a:r>
            <a:r>
              <a:rPr lang="en-US" i="1" dirty="0" smtClean="0"/>
              <a:t>k </a:t>
            </a:r>
            <a:r>
              <a:rPr lang="en-US" dirty="0" smtClean="0"/>
              <a:t>= 0, perform the following test:</a:t>
            </a:r>
          </a:p>
          <a:p>
            <a:pPr marL="514350" indent="-514350">
              <a:buNone/>
            </a:pPr>
            <a:r>
              <a:rPr lang="en-US" dirty="0" smtClean="0"/>
              <a:t>           If </a:t>
            </a:r>
            <a:r>
              <a:rPr lang="en-US" i="1" dirty="0" err="1" smtClean="0"/>
              <a:t>p</a:t>
            </a:r>
            <a:r>
              <a:rPr lang="en-US" i="1" baseline="-25000" dirty="0" err="1" smtClean="0"/>
              <a:t>k</a:t>
            </a:r>
            <a:r>
              <a:rPr lang="en-US" i="1" dirty="0" smtClean="0"/>
              <a:t> &lt;</a:t>
            </a:r>
            <a:r>
              <a:rPr lang="en-US" dirty="0" smtClean="0"/>
              <a:t>0, the next point along the circle centered on (0, 0) is (</a:t>
            </a:r>
            <a:r>
              <a:rPr lang="en-US" i="1" dirty="0" smtClean="0"/>
              <a:t>x</a:t>
            </a:r>
            <a:r>
              <a:rPr lang="en-US" i="1" baseline="-25000" dirty="0" smtClean="0"/>
              <a:t>k</a:t>
            </a:r>
            <a:r>
              <a:rPr lang="en-US" dirty="0" smtClean="0"/>
              <a:t>+1, </a:t>
            </a:r>
            <a:r>
              <a:rPr lang="en-US" i="1" dirty="0" err="1" smtClean="0"/>
              <a:t>yk</a:t>
            </a:r>
            <a:r>
              <a:rPr lang="en-US" i="1" dirty="0" smtClean="0"/>
              <a:t> </a:t>
            </a:r>
            <a:r>
              <a:rPr lang="en-US" dirty="0" smtClean="0"/>
              <a:t>) and</a:t>
            </a:r>
          </a:p>
          <a:p>
            <a:pPr marL="514350" indent="-514350">
              <a:buNone/>
            </a:pPr>
            <a:r>
              <a:rPr lang="en-US" i="1" dirty="0" smtClean="0"/>
              <a:t>		       </a:t>
            </a:r>
            <a:r>
              <a:rPr lang="en-US" b="1" i="1" dirty="0" smtClean="0"/>
              <a:t>p</a:t>
            </a:r>
            <a:r>
              <a:rPr lang="en-US" b="1" i="1" baseline="-25000" dirty="0" smtClean="0"/>
              <a:t>k</a:t>
            </a:r>
            <a:r>
              <a:rPr lang="en-US" sz="3300" b="1" i="1" baseline="-25000" dirty="0" smtClean="0"/>
              <a:t>+1</a:t>
            </a:r>
            <a:r>
              <a:rPr lang="en-US" b="1" dirty="0" smtClean="0"/>
              <a:t> = </a:t>
            </a:r>
            <a:r>
              <a:rPr lang="en-US" b="1" i="1" dirty="0" err="1" smtClean="0"/>
              <a:t>p</a:t>
            </a:r>
            <a:r>
              <a:rPr lang="en-US" b="1" i="1" baseline="-25000" dirty="0" err="1" smtClean="0"/>
              <a:t>k</a:t>
            </a:r>
            <a:r>
              <a:rPr lang="en-US" b="1" i="1" dirty="0" smtClean="0"/>
              <a:t> </a:t>
            </a:r>
            <a:r>
              <a:rPr lang="en-US" b="1" dirty="0" smtClean="0"/>
              <a:t>+ 2</a:t>
            </a:r>
            <a:r>
              <a:rPr lang="en-US" b="1" i="1" dirty="0" smtClean="0"/>
              <a:t>x</a:t>
            </a:r>
            <a:r>
              <a:rPr lang="en-US" b="1" i="1" baseline="-25000" dirty="0" smtClean="0"/>
              <a:t>k</a:t>
            </a:r>
            <a:r>
              <a:rPr lang="en-US" sz="3300" b="1" i="1" baseline="-25000" dirty="0" smtClean="0"/>
              <a:t>+1</a:t>
            </a:r>
            <a:r>
              <a:rPr lang="en-US" b="1" dirty="0" smtClean="0"/>
              <a:t> + 1</a:t>
            </a:r>
          </a:p>
          <a:p>
            <a:pPr marL="514350" indent="-514350">
              <a:buNone/>
            </a:pPr>
            <a:r>
              <a:rPr lang="en-US" dirty="0" smtClean="0"/>
              <a:t>	Otherwise, the next point along the circle is (</a:t>
            </a:r>
            <a:r>
              <a:rPr lang="en-US" i="1" dirty="0" err="1" smtClean="0"/>
              <a:t>x</a:t>
            </a:r>
            <a:r>
              <a:rPr lang="en-US" i="1" baseline="-25000" dirty="0" err="1" smtClean="0"/>
              <a:t>k</a:t>
            </a:r>
            <a:r>
              <a:rPr lang="en-US" i="1" dirty="0" smtClean="0"/>
              <a:t> </a:t>
            </a:r>
            <a:r>
              <a:rPr lang="en-US" dirty="0" smtClean="0"/>
              <a:t>+ 1, </a:t>
            </a:r>
            <a:r>
              <a:rPr lang="en-US" i="1" dirty="0" err="1" smtClean="0"/>
              <a:t>y</a:t>
            </a:r>
            <a:r>
              <a:rPr lang="en-US" i="1" baseline="-25000" dirty="0" err="1" smtClean="0"/>
              <a:t>k</a:t>
            </a:r>
            <a:r>
              <a:rPr lang="en-US" i="1" dirty="0" smtClean="0"/>
              <a:t> </a:t>
            </a:r>
            <a:r>
              <a:rPr lang="en-US" dirty="0" smtClean="0"/>
              <a:t>− 1) and</a:t>
            </a:r>
          </a:p>
          <a:p>
            <a:pPr marL="514350" indent="-514350">
              <a:buNone/>
            </a:pPr>
            <a:r>
              <a:rPr lang="en-US" i="1" dirty="0" smtClean="0"/>
              <a:t>		      </a:t>
            </a:r>
            <a:r>
              <a:rPr lang="en-US" b="1" i="1" dirty="0" smtClean="0"/>
              <a:t>p</a:t>
            </a:r>
            <a:r>
              <a:rPr lang="en-US" b="1" i="1" baseline="-25000" dirty="0" smtClean="0"/>
              <a:t>k</a:t>
            </a:r>
            <a:r>
              <a:rPr lang="en-US" sz="3300" b="1" i="1" baseline="-25000" dirty="0" smtClean="0"/>
              <a:t>+1</a:t>
            </a:r>
            <a:r>
              <a:rPr lang="en-US" b="1" dirty="0" smtClean="0"/>
              <a:t> = </a:t>
            </a:r>
            <a:r>
              <a:rPr lang="en-US" b="1" i="1" dirty="0" err="1" smtClean="0"/>
              <a:t>p</a:t>
            </a:r>
            <a:r>
              <a:rPr lang="en-US" b="1" i="1" baseline="-25000" dirty="0" err="1" smtClean="0"/>
              <a:t>k</a:t>
            </a:r>
            <a:r>
              <a:rPr lang="en-US" b="1" i="1" dirty="0" smtClean="0"/>
              <a:t> </a:t>
            </a:r>
            <a:r>
              <a:rPr lang="en-US" b="1" dirty="0" smtClean="0"/>
              <a:t>+ 2</a:t>
            </a:r>
            <a:r>
              <a:rPr lang="en-US" b="1" i="1" dirty="0" smtClean="0"/>
              <a:t>x</a:t>
            </a:r>
            <a:r>
              <a:rPr lang="en-US" b="1" i="1" baseline="-25000" dirty="0" smtClean="0"/>
              <a:t>k</a:t>
            </a:r>
            <a:r>
              <a:rPr lang="en-US" sz="3300" b="1" i="1" baseline="-25000" dirty="0" smtClean="0"/>
              <a:t>+1</a:t>
            </a:r>
            <a:r>
              <a:rPr lang="en-US" b="1" dirty="0" smtClean="0"/>
              <a:t> + 1 – 2y</a:t>
            </a:r>
            <a:r>
              <a:rPr lang="en-US" sz="3300" b="1" i="1" baseline="-25000" dirty="0" smtClean="0"/>
              <a:t>k+1</a:t>
            </a:r>
          </a:p>
          <a:p>
            <a:pPr marL="514350" indent="-514350">
              <a:buNone/>
            </a:pPr>
            <a:r>
              <a:rPr lang="en-US" dirty="0" smtClean="0"/>
              <a:t>		(</a:t>
            </a:r>
            <a:r>
              <a:rPr lang="en-US" b="1" dirty="0" smtClean="0">
                <a:solidFill>
                  <a:srgbClr val="FF0000"/>
                </a:solidFill>
              </a:rPr>
              <a:t>where 2</a:t>
            </a:r>
            <a:r>
              <a:rPr lang="en-US" b="1" i="1" dirty="0" smtClean="0">
                <a:solidFill>
                  <a:srgbClr val="FF0000"/>
                </a:solidFill>
              </a:rPr>
              <a:t>x</a:t>
            </a:r>
            <a:r>
              <a:rPr lang="en-US" b="1" i="1" baseline="-25000" dirty="0" smtClean="0">
                <a:solidFill>
                  <a:srgbClr val="FF0000"/>
                </a:solidFill>
              </a:rPr>
              <a:t>k</a:t>
            </a:r>
            <a:r>
              <a:rPr lang="en-US" b="1" dirty="0" smtClean="0">
                <a:solidFill>
                  <a:srgbClr val="FF0000"/>
                </a:solidFill>
              </a:rPr>
              <a:t>+1 = 2</a:t>
            </a:r>
            <a:r>
              <a:rPr lang="en-US" b="1" i="1" dirty="0" smtClean="0">
                <a:solidFill>
                  <a:srgbClr val="FF0000"/>
                </a:solidFill>
              </a:rPr>
              <a:t>x</a:t>
            </a:r>
            <a:r>
              <a:rPr lang="en-US" sz="3300" b="1" i="1" baseline="-25000" dirty="0" smtClean="0"/>
              <a:t>k </a:t>
            </a:r>
            <a:r>
              <a:rPr lang="en-US" b="1" dirty="0" smtClean="0">
                <a:solidFill>
                  <a:srgbClr val="FF0000"/>
                </a:solidFill>
              </a:rPr>
              <a:t>+ 2 and 2y</a:t>
            </a:r>
            <a:r>
              <a:rPr lang="en-US" sz="3300" b="1" i="1" baseline="-25000" dirty="0" smtClean="0"/>
              <a:t>k</a:t>
            </a:r>
            <a:r>
              <a:rPr lang="en-US" b="1" dirty="0" smtClean="0">
                <a:solidFill>
                  <a:srgbClr val="FF0000"/>
                </a:solidFill>
              </a:rPr>
              <a:t>+1= 2</a:t>
            </a:r>
            <a:r>
              <a:rPr lang="en-US" b="1" i="1" dirty="0" smtClean="0">
                <a:solidFill>
                  <a:srgbClr val="FF0000"/>
                </a:solidFill>
              </a:rPr>
              <a:t>y</a:t>
            </a:r>
            <a:r>
              <a:rPr lang="en-US" sz="3300" b="1" i="1" baseline="-25000" dirty="0" smtClean="0"/>
              <a:t>k </a:t>
            </a:r>
            <a:r>
              <a:rPr lang="en-US" b="1" dirty="0" smtClean="0">
                <a:solidFill>
                  <a:srgbClr val="FF0000"/>
                </a:solidFill>
              </a:rPr>
              <a:t>− 2.)</a:t>
            </a:r>
          </a:p>
          <a:p>
            <a:pPr marL="514350" lvl="0" indent="-514350">
              <a:buNone/>
            </a:pPr>
            <a:r>
              <a:rPr lang="en-US" dirty="0" smtClean="0"/>
              <a:t>4.       Determine symmetry points in the other seven octants.</a:t>
            </a:r>
          </a:p>
          <a:p>
            <a:pPr marL="514350" lvl="0" indent="-514350">
              <a:buNone/>
            </a:pPr>
            <a:r>
              <a:rPr lang="en-US" dirty="0" smtClean="0"/>
              <a:t>5.       Move each calculated pixel position (</a:t>
            </a:r>
            <a:r>
              <a:rPr lang="en-US" i="1" dirty="0" smtClean="0"/>
              <a:t>x</a:t>
            </a:r>
            <a:r>
              <a:rPr lang="en-US" dirty="0" smtClean="0"/>
              <a:t>, </a:t>
            </a:r>
            <a:r>
              <a:rPr lang="en-US" i="1" dirty="0" smtClean="0"/>
              <a:t>y</a:t>
            </a:r>
            <a:r>
              <a:rPr lang="en-US" dirty="0" smtClean="0"/>
              <a:t>) onto the circular path centered at (</a:t>
            </a:r>
            <a:r>
              <a:rPr lang="en-US" i="1" dirty="0" err="1" smtClean="0"/>
              <a:t>x</a:t>
            </a:r>
            <a:r>
              <a:rPr lang="en-US" i="1" baseline="-25000" dirty="0" err="1" smtClean="0"/>
              <a:t>c</a:t>
            </a:r>
            <a:r>
              <a:rPr lang="en-US" i="1" dirty="0" smtClean="0"/>
              <a:t> </a:t>
            </a:r>
            <a:r>
              <a:rPr lang="en-US" dirty="0" smtClean="0"/>
              <a:t>, </a:t>
            </a:r>
            <a:r>
              <a:rPr lang="en-US" i="1" dirty="0" err="1" smtClean="0"/>
              <a:t>y</a:t>
            </a:r>
            <a:r>
              <a:rPr lang="en-US" i="1" baseline="-25000" dirty="0" err="1" smtClean="0"/>
              <a:t>c</a:t>
            </a:r>
            <a:r>
              <a:rPr lang="en-US" i="1" dirty="0" smtClean="0"/>
              <a:t> </a:t>
            </a:r>
            <a:r>
              <a:rPr lang="en-US" dirty="0" smtClean="0"/>
              <a:t>) and plot the coordinate values as follows:</a:t>
            </a:r>
          </a:p>
          <a:p>
            <a:pPr marL="514350" indent="-514350">
              <a:buNone/>
            </a:pPr>
            <a:r>
              <a:rPr lang="en-US" i="1" dirty="0" smtClean="0"/>
              <a:t>		</a:t>
            </a:r>
            <a:r>
              <a:rPr lang="en-US" b="1" i="1" dirty="0" smtClean="0"/>
              <a:t>x </a:t>
            </a:r>
            <a:r>
              <a:rPr lang="en-US" b="1" dirty="0" smtClean="0"/>
              <a:t>= </a:t>
            </a:r>
            <a:r>
              <a:rPr lang="en-US" b="1" i="1" dirty="0" smtClean="0"/>
              <a:t>x </a:t>
            </a:r>
            <a:r>
              <a:rPr lang="en-US" b="1" dirty="0" smtClean="0"/>
              <a:t>+ </a:t>
            </a:r>
            <a:r>
              <a:rPr lang="en-US" b="1" i="1" dirty="0" err="1" smtClean="0"/>
              <a:t>x</a:t>
            </a:r>
            <a:r>
              <a:rPr lang="en-US" b="1" i="1" baseline="-25000" dirty="0" err="1" smtClean="0"/>
              <a:t>c</a:t>
            </a:r>
            <a:r>
              <a:rPr lang="en-US" b="1" i="1" dirty="0" smtClean="0"/>
              <a:t> </a:t>
            </a:r>
            <a:r>
              <a:rPr lang="en-US" b="1" dirty="0" smtClean="0"/>
              <a:t>, </a:t>
            </a:r>
            <a:r>
              <a:rPr lang="en-US" b="1" i="1" dirty="0" smtClean="0"/>
              <a:t>y </a:t>
            </a:r>
            <a:r>
              <a:rPr lang="en-US" b="1" dirty="0" smtClean="0"/>
              <a:t>= </a:t>
            </a:r>
            <a:r>
              <a:rPr lang="en-US" b="1" i="1" dirty="0" smtClean="0"/>
              <a:t>y </a:t>
            </a:r>
            <a:r>
              <a:rPr lang="en-US" b="1" dirty="0" smtClean="0"/>
              <a:t>+ </a:t>
            </a:r>
            <a:r>
              <a:rPr lang="en-US" b="1" i="1" dirty="0" err="1" smtClean="0"/>
              <a:t>y</a:t>
            </a:r>
            <a:r>
              <a:rPr lang="en-US" b="1" i="1" baseline="-25000" dirty="0" err="1" smtClean="0"/>
              <a:t>c</a:t>
            </a:r>
            <a:endParaRPr lang="en-US" b="1" dirty="0" smtClean="0"/>
          </a:p>
          <a:p>
            <a:pPr marL="514350" indent="-514350">
              <a:buNone/>
            </a:pPr>
            <a:r>
              <a:rPr lang="en-US" dirty="0" smtClean="0"/>
              <a:t>6.       Repeat steps 3 through 5 until </a:t>
            </a:r>
            <a:r>
              <a:rPr lang="en-US" i="1" dirty="0" smtClean="0"/>
              <a:t>x </a:t>
            </a:r>
            <a:r>
              <a:rPr lang="en-US" dirty="0" smtClean="0"/>
              <a:t>≥ </a:t>
            </a:r>
            <a:r>
              <a:rPr lang="en-US" i="1" dirty="0" smtClean="0"/>
              <a:t>y</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Midpoint Circle Algorithm</a:t>
            </a:r>
            <a:endParaRPr lang="en-US" dirty="0"/>
          </a:p>
        </p:txBody>
      </p:sp>
      <p:sp>
        <p:nvSpPr>
          <p:cNvPr id="3" name="Content Placeholder 2"/>
          <p:cNvSpPr>
            <a:spLocks noGrp="1"/>
          </p:cNvSpPr>
          <p:nvPr>
            <p:ph idx="1"/>
          </p:nvPr>
        </p:nvSpPr>
        <p:spPr/>
        <p:txBody>
          <a:bodyPr>
            <a:noAutofit/>
          </a:bodyPr>
          <a:lstStyle/>
          <a:p>
            <a:pPr fontAlgn="base">
              <a:buNone/>
            </a:pPr>
            <a:r>
              <a:rPr lang="en-US" sz="2000" b="1" u="sng" dirty="0" smtClean="0"/>
              <a:t>Procedure-</a:t>
            </a:r>
            <a:endParaRPr lang="en-US" sz="2000" b="1" dirty="0" smtClean="0"/>
          </a:p>
          <a:p>
            <a:pPr fontAlgn="base">
              <a:buNone/>
            </a:pPr>
            <a:r>
              <a:rPr lang="en-US" sz="2000" dirty="0" smtClean="0"/>
              <a:t> Given-</a:t>
            </a:r>
          </a:p>
          <a:p>
            <a:pPr fontAlgn="base">
              <a:buNone/>
            </a:pPr>
            <a:r>
              <a:rPr lang="en-US" sz="2000" dirty="0" smtClean="0"/>
              <a:t>Centre point of Circle = (X</a:t>
            </a:r>
            <a:r>
              <a:rPr lang="en-US" sz="2000" baseline="-25000" dirty="0" smtClean="0"/>
              <a:t>0</a:t>
            </a:r>
            <a:r>
              <a:rPr lang="en-US" sz="2000" dirty="0" smtClean="0"/>
              <a:t>, Y</a:t>
            </a:r>
            <a:r>
              <a:rPr lang="en-US" sz="2000" baseline="-25000" dirty="0" smtClean="0"/>
              <a:t>0</a:t>
            </a:r>
            <a:r>
              <a:rPr lang="en-US" sz="2000" dirty="0" smtClean="0"/>
              <a:t>)</a:t>
            </a:r>
          </a:p>
          <a:p>
            <a:pPr fontAlgn="base">
              <a:buNone/>
            </a:pPr>
            <a:r>
              <a:rPr lang="en-US" sz="2000" dirty="0" smtClean="0"/>
              <a:t>Radius of Circle = R</a:t>
            </a:r>
          </a:p>
          <a:p>
            <a:pPr fontAlgn="base">
              <a:buNone/>
            </a:pPr>
            <a:r>
              <a:rPr lang="en-US" sz="2000" dirty="0" smtClean="0"/>
              <a:t> The points generation using Mid Point Circle Drawing Algorithm involves the following steps-</a:t>
            </a:r>
          </a:p>
          <a:p>
            <a:pPr fontAlgn="base">
              <a:buNone/>
            </a:pPr>
            <a:r>
              <a:rPr lang="en-US" sz="2000" b="1" u="sng" dirty="0" smtClean="0"/>
              <a:t>Step-01:</a:t>
            </a:r>
            <a:endParaRPr lang="en-US" sz="2000" b="1" dirty="0" smtClean="0"/>
          </a:p>
          <a:p>
            <a:pPr fontAlgn="base">
              <a:buNone/>
            </a:pPr>
            <a:r>
              <a:rPr lang="en-US" sz="2000" dirty="0" smtClean="0"/>
              <a:t> Assign the starting point coordinates (X</a:t>
            </a:r>
            <a:r>
              <a:rPr lang="en-US" sz="2000" baseline="-25000" dirty="0" smtClean="0"/>
              <a:t>0</a:t>
            </a:r>
            <a:r>
              <a:rPr lang="en-US" sz="2000" dirty="0" smtClean="0"/>
              <a:t>, Y</a:t>
            </a:r>
            <a:r>
              <a:rPr lang="en-US" sz="2000" baseline="-25000" dirty="0" smtClean="0"/>
              <a:t>0</a:t>
            </a:r>
            <a:r>
              <a:rPr lang="en-US" sz="2000" dirty="0" smtClean="0"/>
              <a:t>) as-</a:t>
            </a:r>
          </a:p>
          <a:p>
            <a:pPr fontAlgn="base">
              <a:buNone/>
            </a:pPr>
            <a:r>
              <a:rPr lang="en-US" sz="2000" dirty="0" smtClean="0"/>
              <a:t>		X</a:t>
            </a:r>
            <a:r>
              <a:rPr lang="en-US" sz="2000" baseline="-25000" dirty="0" smtClean="0"/>
              <a:t>0</a:t>
            </a:r>
            <a:r>
              <a:rPr lang="en-US" sz="2000" dirty="0" smtClean="0"/>
              <a:t> = 0</a:t>
            </a:r>
          </a:p>
          <a:p>
            <a:pPr fontAlgn="base">
              <a:buNone/>
            </a:pPr>
            <a:r>
              <a:rPr lang="en-US" sz="2000" dirty="0" smtClean="0"/>
              <a:t>		Y</a:t>
            </a:r>
            <a:r>
              <a:rPr lang="en-US" sz="2000" baseline="-25000" dirty="0" smtClean="0"/>
              <a:t>0</a:t>
            </a:r>
            <a:r>
              <a:rPr lang="en-US" sz="2000" dirty="0" smtClean="0"/>
              <a:t> = R</a:t>
            </a:r>
          </a:p>
          <a:p>
            <a:pPr fontAlgn="base">
              <a:buNone/>
            </a:pPr>
            <a:r>
              <a:rPr lang="en-US" sz="2000" dirty="0" smtClean="0"/>
              <a:t> </a:t>
            </a:r>
            <a:r>
              <a:rPr lang="en-US" sz="2000" b="1" u="sng" dirty="0" smtClean="0"/>
              <a:t>Step-02:</a:t>
            </a:r>
            <a:endParaRPr lang="en-US" sz="2000" b="1" dirty="0" smtClean="0"/>
          </a:p>
          <a:p>
            <a:pPr fontAlgn="base">
              <a:buNone/>
            </a:pPr>
            <a:r>
              <a:rPr lang="en-US" sz="2000" dirty="0" smtClean="0"/>
              <a:t> Calculate the value of initial decision parameter P</a:t>
            </a:r>
            <a:r>
              <a:rPr lang="en-US" sz="2000" baseline="-25000" dirty="0" smtClean="0"/>
              <a:t>0</a:t>
            </a:r>
            <a:r>
              <a:rPr lang="en-US" sz="2000" dirty="0" smtClean="0"/>
              <a:t> as-</a:t>
            </a:r>
          </a:p>
          <a:p>
            <a:pPr fontAlgn="base">
              <a:buNone/>
            </a:pPr>
            <a:r>
              <a:rPr lang="en-US" sz="2000" dirty="0" smtClean="0"/>
              <a:t>	           P</a:t>
            </a:r>
            <a:r>
              <a:rPr lang="en-US" sz="2000" baseline="-25000" dirty="0" smtClean="0"/>
              <a:t>0</a:t>
            </a:r>
            <a:r>
              <a:rPr lang="en-US" sz="2000" dirty="0" smtClean="0"/>
              <a:t> = 1 – R</a:t>
            </a:r>
          </a:p>
          <a:p>
            <a:pPr>
              <a:buNone/>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54843"/>
            <a:ext cx="10972800" cy="5771324"/>
          </a:xfrm>
        </p:spPr>
        <p:txBody>
          <a:bodyPr/>
          <a:lstStyle/>
          <a:p>
            <a:pPr fontAlgn="base">
              <a:buNone/>
            </a:pPr>
            <a:r>
              <a:rPr lang="en-US" sz="2400" b="1" u="sng" dirty="0" smtClean="0"/>
              <a:t>Step-03:</a:t>
            </a:r>
            <a:endParaRPr lang="en-US" sz="2400" dirty="0" smtClean="0"/>
          </a:p>
          <a:p>
            <a:pPr fontAlgn="base">
              <a:buNone/>
            </a:pPr>
            <a:r>
              <a:rPr lang="en-US" sz="2400" dirty="0" smtClean="0"/>
              <a:t>Suppose the current point is (</a:t>
            </a:r>
            <a:r>
              <a:rPr lang="en-US" sz="2400" dirty="0" err="1" smtClean="0"/>
              <a:t>X</a:t>
            </a:r>
            <a:r>
              <a:rPr lang="en-US" sz="2400" baseline="-25000" dirty="0" err="1" smtClean="0"/>
              <a:t>k</a:t>
            </a:r>
            <a:r>
              <a:rPr lang="en-US" sz="2400" dirty="0" smtClean="0"/>
              <a:t>, </a:t>
            </a:r>
            <a:r>
              <a:rPr lang="en-US" sz="2400" dirty="0" err="1" smtClean="0"/>
              <a:t>Y</a:t>
            </a:r>
            <a:r>
              <a:rPr lang="en-US" sz="2400" baseline="-25000" dirty="0" err="1" smtClean="0"/>
              <a:t>k</a:t>
            </a:r>
            <a:r>
              <a:rPr lang="en-US" sz="2400" dirty="0" smtClean="0"/>
              <a:t>) and the next point is (X</a:t>
            </a:r>
            <a:r>
              <a:rPr lang="en-US" sz="2400" baseline="-25000" dirty="0" smtClean="0"/>
              <a:t>k+1</a:t>
            </a:r>
            <a:r>
              <a:rPr lang="en-US" sz="2400" dirty="0" smtClean="0"/>
              <a:t>, Y</a:t>
            </a:r>
            <a:r>
              <a:rPr lang="en-US" sz="2400" baseline="-25000" dirty="0" smtClean="0"/>
              <a:t>k+1</a:t>
            </a:r>
            <a:r>
              <a:rPr lang="en-US" sz="2400" dirty="0" smtClean="0"/>
              <a:t>).</a:t>
            </a:r>
          </a:p>
          <a:p>
            <a:pPr fontAlgn="base">
              <a:buNone/>
            </a:pPr>
            <a:r>
              <a:rPr lang="en-US" sz="2400" dirty="0" smtClean="0"/>
              <a:t>Find the next point of the first octant depending on the value of decision parameter P</a:t>
            </a:r>
            <a:r>
              <a:rPr lang="en-US" sz="2400" baseline="-25000" dirty="0" smtClean="0"/>
              <a:t>k</a:t>
            </a:r>
            <a:r>
              <a:rPr lang="en-US" sz="2400" dirty="0" smtClean="0"/>
              <a:t>.</a:t>
            </a:r>
          </a:p>
          <a:p>
            <a:pPr fontAlgn="base">
              <a:buNone/>
            </a:pPr>
            <a:r>
              <a:rPr lang="en-US" sz="2400" dirty="0" smtClean="0"/>
              <a:t>Follow the below two cases-</a:t>
            </a:r>
          </a:p>
          <a:p>
            <a:pPr>
              <a:buNone/>
            </a:pPr>
            <a:r>
              <a:rPr lang="en-US" dirty="0" smtClean="0"/>
              <a:t/>
            </a:r>
            <a:br>
              <a:rPr lang="en-US" dirty="0" smtClean="0"/>
            </a:br>
            <a:endParaRPr lang="en-US" dirty="0" smtClean="0"/>
          </a:p>
          <a:p>
            <a:endParaRPr lang="en-US" dirty="0"/>
          </a:p>
        </p:txBody>
      </p:sp>
      <p:pic>
        <p:nvPicPr>
          <p:cNvPr id="134149" name="Picture 5"/>
          <p:cNvPicPr>
            <a:picLocks noChangeAspect="1" noChangeArrowheads="1"/>
          </p:cNvPicPr>
          <p:nvPr/>
        </p:nvPicPr>
        <p:blipFill>
          <a:blip r:embed="rId2" cstate="print"/>
          <a:srcRect/>
          <a:stretch>
            <a:fillRect/>
          </a:stretch>
        </p:blipFill>
        <p:spPr bwMode="auto">
          <a:xfrm>
            <a:off x="2919982" y="2048088"/>
            <a:ext cx="6734175" cy="37931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436728"/>
            <a:ext cx="11332191" cy="5689439"/>
          </a:xfrm>
        </p:spPr>
        <p:txBody>
          <a:bodyPr>
            <a:normAutofit/>
          </a:bodyPr>
          <a:lstStyle/>
          <a:p>
            <a:pPr fontAlgn="base">
              <a:buNone/>
            </a:pPr>
            <a:r>
              <a:rPr lang="en-US" sz="2400" b="1" u="sng" dirty="0" smtClean="0"/>
              <a:t>Step-04:</a:t>
            </a:r>
            <a:endParaRPr lang="en-US" sz="2400" b="1" dirty="0" smtClean="0"/>
          </a:p>
          <a:p>
            <a:pPr fontAlgn="base">
              <a:buNone/>
            </a:pPr>
            <a:r>
              <a:rPr lang="en-US" sz="2400" dirty="0" smtClean="0"/>
              <a:t> If the given centre point (X</a:t>
            </a:r>
            <a:r>
              <a:rPr lang="en-US" sz="2400" baseline="-25000" dirty="0" smtClean="0"/>
              <a:t>0</a:t>
            </a:r>
            <a:r>
              <a:rPr lang="en-US" sz="2400" dirty="0" smtClean="0"/>
              <a:t>, Y</a:t>
            </a:r>
            <a:r>
              <a:rPr lang="en-US" sz="2400" baseline="-25000" dirty="0" smtClean="0"/>
              <a:t>0</a:t>
            </a:r>
            <a:r>
              <a:rPr lang="en-US" sz="2400" dirty="0" smtClean="0"/>
              <a:t>) is not (0, 0), then do the following and plot the point-</a:t>
            </a:r>
          </a:p>
          <a:p>
            <a:pPr fontAlgn="base">
              <a:buNone/>
            </a:pPr>
            <a:r>
              <a:rPr lang="en-US" sz="2400" dirty="0" smtClean="0"/>
              <a:t>	</a:t>
            </a:r>
            <a:r>
              <a:rPr lang="en-US" sz="2400" dirty="0" err="1" smtClean="0"/>
              <a:t>X</a:t>
            </a:r>
            <a:r>
              <a:rPr lang="en-US" sz="2400" baseline="-25000" dirty="0" err="1" smtClean="0"/>
              <a:t>plot</a:t>
            </a:r>
            <a:r>
              <a:rPr lang="en-US" sz="2400" dirty="0" smtClean="0"/>
              <a:t> = </a:t>
            </a:r>
            <a:r>
              <a:rPr lang="en-US" sz="2400" dirty="0" err="1" smtClean="0"/>
              <a:t>X</a:t>
            </a:r>
            <a:r>
              <a:rPr lang="en-US" sz="2400" baseline="-25000" dirty="0" err="1" smtClean="0"/>
              <a:t>c</a:t>
            </a:r>
            <a:r>
              <a:rPr lang="en-US" sz="2400" dirty="0" smtClean="0"/>
              <a:t> + X</a:t>
            </a:r>
            <a:r>
              <a:rPr lang="en-US" sz="2400" baseline="-25000" dirty="0" smtClean="0"/>
              <a:t>0</a:t>
            </a:r>
            <a:endParaRPr lang="en-US" sz="2400" dirty="0" smtClean="0"/>
          </a:p>
          <a:p>
            <a:pPr fontAlgn="base">
              <a:buNone/>
            </a:pPr>
            <a:r>
              <a:rPr lang="en-US" sz="2400" dirty="0" smtClean="0"/>
              <a:t>	</a:t>
            </a:r>
            <a:r>
              <a:rPr lang="en-US" sz="2400" dirty="0" err="1" smtClean="0"/>
              <a:t>Y</a:t>
            </a:r>
            <a:r>
              <a:rPr lang="en-US" sz="2400" baseline="-25000" dirty="0" err="1" smtClean="0"/>
              <a:t>plot</a:t>
            </a:r>
            <a:r>
              <a:rPr lang="en-US" sz="2400" dirty="0" smtClean="0"/>
              <a:t> = </a:t>
            </a:r>
            <a:r>
              <a:rPr lang="en-US" sz="2400" dirty="0" err="1" smtClean="0"/>
              <a:t>Y</a:t>
            </a:r>
            <a:r>
              <a:rPr lang="en-US" sz="2400" baseline="-25000" dirty="0" err="1" smtClean="0"/>
              <a:t>c</a:t>
            </a:r>
            <a:r>
              <a:rPr lang="en-US" sz="2400" dirty="0" smtClean="0"/>
              <a:t> + Y</a:t>
            </a:r>
            <a:r>
              <a:rPr lang="en-US" sz="2400" baseline="-25000" dirty="0" smtClean="0"/>
              <a:t>0</a:t>
            </a:r>
            <a:endParaRPr lang="en-US" sz="2400" dirty="0" smtClean="0"/>
          </a:p>
          <a:p>
            <a:pPr fontAlgn="base">
              <a:buNone/>
            </a:pPr>
            <a:r>
              <a:rPr lang="en-US" sz="2400" dirty="0" smtClean="0"/>
              <a:t> Here, (</a:t>
            </a:r>
            <a:r>
              <a:rPr lang="en-US" sz="2400" dirty="0" err="1" smtClean="0"/>
              <a:t>X</a:t>
            </a:r>
            <a:r>
              <a:rPr lang="en-US" sz="2400" baseline="-25000" dirty="0" err="1" smtClean="0"/>
              <a:t>c</a:t>
            </a:r>
            <a:r>
              <a:rPr lang="en-US" sz="2400" dirty="0" smtClean="0"/>
              <a:t>, </a:t>
            </a:r>
            <a:r>
              <a:rPr lang="en-US" sz="2400" dirty="0" err="1" smtClean="0"/>
              <a:t>Y</a:t>
            </a:r>
            <a:r>
              <a:rPr lang="en-US" sz="2400" baseline="-25000" dirty="0" err="1" smtClean="0"/>
              <a:t>c</a:t>
            </a:r>
            <a:r>
              <a:rPr lang="en-US" sz="2400" dirty="0" smtClean="0"/>
              <a:t>) denotes the current value of X and Y coordinates.</a:t>
            </a:r>
          </a:p>
          <a:p>
            <a:pPr fontAlgn="base">
              <a:buNone/>
            </a:pPr>
            <a:r>
              <a:rPr lang="en-US" sz="2400" dirty="0" smtClean="0"/>
              <a:t> </a:t>
            </a:r>
            <a:r>
              <a:rPr lang="en-US" sz="2400" b="1" u="sng" dirty="0" smtClean="0"/>
              <a:t>Step-05:</a:t>
            </a:r>
            <a:endParaRPr lang="en-US" sz="2400" b="1" dirty="0" smtClean="0"/>
          </a:p>
          <a:p>
            <a:pPr fontAlgn="base">
              <a:buNone/>
            </a:pPr>
            <a:r>
              <a:rPr lang="en-US" sz="2400" dirty="0" smtClean="0"/>
              <a:t> Keep repeating Step-03 and Step-04 until x</a:t>
            </a:r>
            <a:r>
              <a:rPr lang="en-US" sz="2400" baseline="-25000" dirty="0" smtClean="0"/>
              <a:t>k+1</a:t>
            </a:r>
            <a:r>
              <a:rPr lang="en-US" sz="2400" dirty="0" smtClean="0"/>
              <a:t> &gt;= Y</a:t>
            </a:r>
            <a:r>
              <a:rPr lang="en-US" sz="2400" baseline="-25000" dirty="0" smtClean="0"/>
              <a:t>K+1</a:t>
            </a:r>
            <a:r>
              <a:rPr lang="en-US" sz="2400" dirty="0" smtClean="0"/>
              <a:t>.</a:t>
            </a:r>
          </a:p>
          <a:p>
            <a:pPr fontAlgn="base"/>
            <a:r>
              <a:rPr lang="en-US" sz="2400" dirty="0" smtClean="0"/>
              <a:t>Step-05 generates all the points for one octant.</a:t>
            </a:r>
          </a:p>
          <a:p>
            <a:pPr fontAlgn="base"/>
            <a:r>
              <a:rPr lang="en-US" sz="2400" dirty="0" smtClean="0"/>
              <a:t>To find the points for other seven octants, follow the eight symmetry property of circle.</a:t>
            </a:r>
          </a:p>
          <a:p>
            <a:pPr fontAlgn="base"/>
            <a:r>
              <a:rPr lang="en-US" sz="2400" dirty="0" smtClean="0"/>
              <a:t>This is depicted by the following figure-     </a:t>
            </a:r>
          </a:p>
          <a:p>
            <a:pPr fontAlgn="base">
              <a:buNone/>
            </a:pPr>
            <a:endParaRPr lang="en-US" dirty="0" smtClean="0"/>
          </a:p>
          <a:p>
            <a:pPr>
              <a:buNone/>
            </a:pPr>
            <a:endParaRPr lang="en-US" dirty="0"/>
          </a:p>
        </p:txBody>
      </p:sp>
      <p:pic>
        <p:nvPicPr>
          <p:cNvPr id="4" name="Picture 2" descr="Plant Leaf Image Detection Method Using a Midpoint Circle Algorithm for  Shape-Based Feature Extraction"/>
          <p:cNvPicPr>
            <a:picLocks noChangeAspect="1" noChangeArrowheads="1"/>
          </p:cNvPicPr>
          <p:nvPr/>
        </p:nvPicPr>
        <p:blipFill>
          <a:blip r:embed="rId2" cstate="print"/>
          <a:srcRect/>
          <a:stretch>
            <a:fillRect/>
          </a:stretch>
        </p:blipFill>
        <p:spPr bwMode="auto">
          <a:xfrm>
            <a:off x="5882187" y="4345172"/>
            <a:ext cx="2620370" cy="22808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US" dirty="0" smtClean="0"/>
              <a:t> </a:t>
            </a:r>
            <a:br>
              <a:rPr lang="en-US" dirty="0" smtClean="0"/>
            </a:br>
            <a:r>
              <a:rPr lang="en-US" dirty="0" smtClean="0">
                <a:solidFill>
                  <a:srgbClr val="0070C0"/>
                </a:solidFill>
              </a:rPr>
              <a:t>Given the centre point coordinates (0, 0) and radius as 10, generate all the points to form a circle.</a:t>
            </a:r>
            <a:br>
              <a:rPr lang="en-US" dirty="0" smtClean="0">
                <a:solidFill>
                  <a:srgbClr val="0070C0"/>
                </a:solidFill>
              </a:rPr>
            </a:br>
            <a:endParaRPr lang="en-US" dirty="0">
              <a:solidFill>
                <a:srgbClr val="0070C0"/>
              </a:solidFill>
            </a:endParaRPr>
          </a:p>
        </p:txBody>
      </p:sp>
      <p:sp>
        <p:nvSpPr>
          <p:cNvPr id="3" name="Content Placeholder 2"/>
          <p:cNvSpPr>
            <a:spLocks noGrp="1"/>
          </p:cNvSpPr>
          <p:nvPr>
            <p:ph idx="1"/>
          </p:nvPr>
        </p:nvSpPr>
        <p:spPr>
          <a:xfrm>
            <a:off x="636896" y="1791272"/>
            <a:ext cx="10972800" cy="4525963"/>
          </a:xfrm>
        </p:spPr>
        <p:txBody>
          <a:bodyPr>
            <a:normAutofit fontScale="25000" lnSpcReduction="20000"/>
          </a:bodyPr>
          <a:lstStyle/>
          <a:p>
            <a:pPr fontAlgn="base"/>
            <a:r>
              <a:rPr lang="en-US" dirty="0" smtClean="0"/>
              <a:t> </a:t>
            </a:r>
          </a:p>
          <a:p>
            <a:pPr fontAlgn="base">
              <a:buNone/>
            </a:pPr>
            <a:r>
              <a:rPr lang="en-US" sz="9600" b="1" u="sng" dirty="0" smtClean="0"/>
              <a:t>Solution : </a:t>
            </a:r>
            <a:r>
              <a:rPr lang="en-US" sz="9600" dirty="0" smtClean="0"/>
              <a:t>Given-</a:t>
            </a:r>
          </a:p>
          <a:p>
            <a:pPr fontAlgn="base">
              <a:buNone/>
            </a:pPr>
            <a:r>
              <a:rPr lang="en-US" sz="9600" dirty="0" smtClean="0"/>
              <a:t>Centre Coordinates of Circle (X</a:t>
            </a:r>
            <a:r>
              <a:rPr lang="en-US" sz="9600" baseline="-25000" dirty="0" smtClean="0"/>
              <a:t>0</a:t>
            </a:r>
            <a:r>
              <a:rPr lang="en-US" sz="9600" dirty="0" smtClean="0"/>
              <a:t>, Y</a:t>
            </a:r>
            <a:r>
              <a:rPr lang="en-US" sz="9600" baseline="-25000" dirty="0" smtClean="0"/>
              <a:t>0</a:t>
            </a:r>
            <a:r>
              <a:rPr lang="en-US" sz="9600" dirty="0" smtClean="0"/>
              <a:t>) = (0, 0)</a:t>
            </a:r>
          </a:p>
          <a:p>
            <a:pPr fontAlgn="base">
              <a:buNone/>
            </a:pPr>
            <a:r>
              <a:rPr lang="en-US" sz="9600" dirty="0" smtClean="0"/>
              <a:t>Radius of Circle = 10</a:t>
            </a:r>
          </a:p>
          <a:p>
            <a:pPr fontAlgn="base">
              <a:buNone/>
            </a:pPr>
            <a:r>
              <a:rPr lang="en-US" sz="9600" dirty="0" smtClean="0"/>
              <a:t> </a:t>
            </a:r>
            <a:r>
              <a:rPr lang="en-US" sz="9600" b="1" u="sng" dirty="0" smtClean="0"/>
              <a:t>Step-01:</a:t>
            </a:r>
            <a:endParaRPr lang="en-US" sz="9600" b="1" dirty="0" smtClean="0"/>
          </a:p>
          <a:p>
            <a:pPr fontAlgn="base">
              <a:buNone/>
            </a:pPr>
            <a:r>
              <a:rPr lang="en-US" sz="9600" dirty="0" smtClean="0"/>
              <a:t> Assign the starting point coordinates (X</a:t>
            </a:r>
            <a:r>
              <a:rPr lang="en-US" sz="9600" baseline="-25000" dirty="0" smtClean="0"/>
              <a:t>0</a:t>
            </a:r>
            <a:r>
              <a:rPr lang="en-US" sz="9600" dirty="0" smtClean="0"/>
              <a:t>, Y</a:t>
            </a:r>
            <a:r>
              <a:rPr lang="en-US" sz="9600" baseline="-25000" dirty="0" smtClean="0"/>
              <a:t>0</a:t>
            </a:r>
            <a:r>
              <a:rPr lang="en-US" sz="9600" dirty="0" smtClean="0"/>
              <a:t>) as-</a:t>
            </a:r>
          </a:p>
          <a:p>
            <a:pPr fontAlgn="base">
              <a:buNone/>
            </a:pPr>
            <a:r>
              <a:rPr lang="en-US" sz="9600" dirty="0" smtClean="0"/>
              <a:t>		X</a:t>
            </a:r>
            <a:r>
              <a:rPr lang="en-US" sz="9600" baseline="-25000" dirty="0" smtClean="0"/>
              <a:t>0</a:t>
            </a:r>
            <a:r>
              <a:rPr lang="en-US" sz="9600" dirty="0" smtClean="0"/>
              <a:t> = 0</a:t>
            </a:r>
          </a:p>
          <a:p>
            <a:pPr fontAlgn="base">
              <a:buNone/>
            </a:pPr>
            <a:r>
              <a:rPr lang="en-US" sz="9600" dirty="0" smtClean="0"/>
              <a:t>		Y</a:t>
            </a:r>
            <a:r>
              <a:rPr lang="en-US" sz="9600" baseline="-25000" dirty="0" smtClean="0"/>
              <a:t>0</a:t>
            </a:r>
            <a:r>
              <a:rPr lang="en-US" sz="9600" dirty="0" smtClean="0"/>
              <a:t> = R = 10</a:t>
            </a:r>
          </a:p>
          <a:p>
            <a:pPr fontAlgn="base">
              <a:buNone/>
            </a:pPr>
            <a:r>
              <a:rPr lang="en-US" sz="9600" dirty="0" smtClean="0"/>
              <a:t> </a:t>
            </a:r>
            <a:r>
              <a:rPr lang="en-US" sz="9600" b="1" u="sng" dirty="0" smtClean="0"/>
              <a:t>Step-02:</a:t>
            </a:r>
            <a:endParaRPr lang="en-US" sz="9600" b="1" dirty="0" smtClean="0"/>
          </a:p>
          <a:p>
            <a:pPr fontAlgn="base">
              <a:buNone/>
            </a:pPr>
            <a:r>
              <a:rPr lang="en-US" sz="9600" dirty="0" smtClean="0"/>
              <a:t> Calculate the value of initial decision parameter P</a:t>
            </a:r>
            <a:r>
              <a:rPr lang="en-US" sz="9600" baseline="-25000" dirty="0" smtClean="0"/>
              <a:t>0</a:t>
            </a:r>
            <a:r>
              <a:rPr lang="en-US" sz="9600" dirty="0" smtClean="0"/>
              <a:t> as-</a:t>
            </a:r>
          </a:p>
          <a:p>
            <a:pPr fontAlgn="base">
              <a:buNone/>
            </a:pPr>
            <a:r>
              <a:rPr lang="en-US" sz="9600" dirty="0" smtClean="0"/>
              <a:t>		P</a:t>
            </a:r>
            <a:r>
              <a:rPr lang="en-US" sz="9600" baseline="-25000" dirty="0" smtClean="0"/>
              <a:t>0</a:t>
            </a:r>
            <a:r>
              <a:rPr lang="en-US" sz="9600" dirty="0" smtClean="0"/>
              <a:t> = 1 – R</a:t>
            </a:r>
          </a:p>
          <a:p>
            <a:pPr fontAlgn="base">
              <a:buNone/>
            </a:pPr>
            <a:r>
              <a:rPr lang="en-US" sz="9600" dirty="0" smtClean="0"/>
              <a:t>		P</a:t>
            </a:r>
            <a:r>
              <a:rPr lang="en-US" sz="9600" baseline="-25000" dirty="0" smtClean="0"/>
              <a:t>0</a:t>
            </a:r>
            <a:r>
              <a:rPr lang="en-US" sz="9600" dirty="0" smtClean="0"/>
              <a:t> = 1 – 10</a:t>
            </a:r>
          </a:p>
          <a:p>
            <a:pPr fontAlgn="base">
              <a:buNone/>
            </a:pPr>
            <a:r>
              <a:rPr lang="en-US" sz="9600" dirty="0" smtClean="0"/>
              <a:t>		P</a:t>
            </a:r>
            <a:r>
              <a:rPr lang="en-US" sz="9600" baseline="-25000" dirty="0" smtClean="0"/>
              <a:t>0</a:t>
            </a:r>
            <a:r>
              <a:rPr lang="en-US" sz="9600" dirty="0" smtClean="0"/>
              <a:t> = -9</a:t>
            </a:r>
          </a:p>
          <a:p>
            <a:pPr fontAlgn="base">
              <a:buNone/>
            </a:pPr>
            <a:r>
              <a:rPr lang="en-US" sz="9600" dirty="0" smtClean="0"/>
              <a:t> </a:t>
            </a:r>
          </a:p>
          <a:p>
            <a:pPr>
              <a:buNone/>
            </a:pPr>
            <a:endParaRPr lang="en-US" sz="9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04967"/>
            <a:ext cx="6186985" cy="5621199"/>
          </a:xfrm>
        </p:spPr>
        <p:txBody>
          <a:bodyPr>
            <a:normAutofit fontScale="55000" lnSpcReduction="20000"/>
          </a:bodyPr>
          <a:lstStyle/>
          <a:p>
            <a:pPr fontAlgn="base">
              <a:buNone/>
            </a:pPr>
            <a:endParaRPr lang="en-US" b="1" u="sng" dirty="0" smtClean="0"/>
          </a:p>
          <a:p>
            <a:pPr fontAlgn="base">
              <a:buNone/>
            </a:pPr>
            <a:r>
              <a:rPr lang="en-US" b="1" u="sng" dirty="0" smtClean="0"/>
              <a:t>Step-03:</a:t>
            </a:r>
            <a:endParaRPr lang="en-US" b="1" dirty="0" smtClean="0"/>
          </a:p>
          <a:p>
            <a:pPr fontAlgn="base">
              <a:buNone/>
            </a:pPr>
            <a:r>
              <a:rPr lang="en-US" dirty="0" smtClean="0"/>
              <a:t> </a:t>
            </a:r>
          </a:p>
          <a:p>
            <a:pPr fontAlgn="base">
              <a:buNone/>
            </a:pPr>
            <a:r>
              <a:rPr lang="en-US" dirty="0" smtClean="0"/>
              <a:t>As </a:t>
            </a:r>
            <a:r>
              <a:rPr lang="en-US" b="1" dirty="0" err="1" smtClean="0"/>
              <a:t>P</a:t>
            </a:r>
            <a:r>
              <a:rPr lang="en-US" b="1" baseline="-25000" dirty="0" err="1" smtClean="0"/>
              <a:t>initial</a:t>
            </a:r>
            <a:r>
              <a:rPr lang="en-US" b="1" dirty="0" smtClean="0"/>
              <a:t> &lt; 0</a:t>
            </a:r>
            <a:r>
              <a:rPr lang="en-US" dirty="0" smtClean="0"/>
              <a:t>, so </a:t>
            </a:r>
            <a:r>
              <a:rPr lang="en-US" dirty="0" smtClean="0">
                <a:solidFill>
                  <a:srgbClr val="FF0000"/>
                </a:solidFill>
              </a:rPr>
              <a:t>case - 01 </a:t>
            </a:r>
            <a:r>
              <a:rPr lang="en-US" dirty="0" smtClean="0"/>
              <a:t>is satisfied.</a:t>
            </a:r>
          </a:p>
          <a:p>
            <a:pPr fontAlgn="base">
              <a:buNone/>
            </a:pPr>
            <a:r>
              <a:rPr lang="en-US" dirty="0" smtClean="0"/>
              <a:t> </a:t>
            </a:r>
          </a:p>
          <a:p>
            <a:pPr fontAlgn="base">
              <a:buNone/>
            </a:pPr>
            <a:r>
              <a:rPr lang="en-US" dirty="0" smtClean="0"/>
              <a:t>Thus,</a:t>
            </a:r>
          </a:p>
          <a:p>
            <a:pPr fontAlgn="base">
              <a:buNone/>
            </a:pPr>
            <a:r>
              <a:rPr lang="en-US" b="1" dirty="0" smtClean="0"/>
              <a:t>X</a:t>
            </a:r>
            <a:r>
              <a:rPr lang="en-US" b="1" baseline="-25000" dirty="0" smtClean="0"/>
              <a:t>k+1</a:t>
            </a:r>
            <a:r>
              <a:rPr lang="en-US" b="1" dirty="0" smtClean="0"/>
              <a:t> = </a:t>
            </a:r>
            <a:r>
              <a:rPr lang="en-US" b="1" dirty="0" err="1" smtClean="0"/>
              <a:t>X</a:t>
            </a:r>
            <a:r>
              <a:rPr lang="en-US" b="1" baseline="-25000" dirty="0" err="1" smtClean="0"/>
              <a:t>k</a:t>
            </a:r>
            <a:r>
              <a:rPr lang="en-US" b="1" dirty="0" smtClean="0"/>
              <a:t> + 1 = 0 + 1 = 1</a:t>
            </a:r>
          </a:p>
          <a:p>
            <a:pPr fontAlgn="base">
              <a:buNone/>
            </a:pPr>
            <a:r>
              <a:rPr lang="en-US" b="1" dirty="0" smtClean="0"/>
              <a:t>Y</a:t>
            </a:r>
            <a:r>
              <a:rPr lang="en-US" b="1" baseline="-25000" dirty="0" smtClean="0"/>
              <a:t>k+1</a:t>
            </a:r>
            <a:r>
              <a:rPr lang="en-US" b="1" dirty="0" smtClean="0"/>
              <a:t> = </a:t>
            </a:r>
            <a:r>
              <a:rPr lang="en-US" b="1" dirty="0" err="1" smtClean="0"/>
              <a:t>Y</a:t>
            </a:r>
            <a:r>
              <a:rPr lang="en-US" b="1" baseline="-25000" dirty="0" err="1" smtClean="0"/>
              <a:t>k</a:t>
            </a:r>
            <a:r>
              <a:rPr lang="en-US" b="1" dirty="0" smtClean="0"/>
              <a:t> = 10</a:t>
            </a:r>
          </a:p>
          <a:p>
            <a:pPr fontAlgn="base">
              <a:buNone/>
            </a:pPr>
            <a:r>
              <a:rPr lang="en-US" b="1" dirty="0" smtClean="0"/>
              <a:t>P</a:t>
            </a:r>
            <a:r>
              <a:rPr lang="en-US" b="1" baseline="-25000" dirty="0" smtClean="0"/>
              <a:t>k+1 </a:t>
            </a:r>
            <a:r>
              <a:rPr lang="en-US" b="1" dirty="0" smtClean="0"/>
              <a:t>= </a:t>
            </a:r>
            <a:r>
              <a:rPr lang="en-US" b="1" dirty="0" err="1" smtClean="0"/>
              <a:t>P</a:t>
            </a:r>
            <a:r>
              <a:rPr lang="en-US" b="1" baseline="-25000" dirty="0" err="1" smtClean="0"/>
              <a:t>k</a:t>
            </a:r>
            <a:r>
              <a:rPr lang="en-US" b="1" dirty="0" smtClean="0"/>
              <a:t> + 2 x X</a:t>
            </a:r>
            <a:r>
              <a:rPr lang="en-US" b="1" baseline="-25000" dirty="0" smtClean="0"/>
              <a:t>k+1</a:t>
            </a:r>
            <a:r>
              <a:rPr lang="en-US" b="1" dirty="0" smtClean="0"/>
              <a:t> + 1 = -9 + (2 x 1) + 1 = -6</a:t>
            </a:r>
          </a:p>
          <a:p>
            <a:pPr fontAlgn="base">
              <a:buNone/>
            </a:pPr>
            <a:r>
              <a:rPr lang="en-US" dirty="0" smtClean="0"/>
              <a:t> </a:t>
            </a:r>
          </a:p>
          <a:p>
            <a:pPr fontAlgn="base">
              <a:buNone/>
            </a:pPr>
            <a:r>
              <a:rPr lang="en-US" b="1" u="sng" dirty="0" smtClean="0"/>
              <a:t>Step-04:</a:t>
            </a:r>
            <a:endParaRPr lang="en-US" b="1" dirty="0" smtClean="0"/>
          </a:p>
          <a:p>
            <a:pPr fontAlgn="base">
              <a:buNone/>
            </a:pPr>
            <a:r>
              <a:rPr lang="en-US" dirty="0" smtClean="0"/>
              <a:t> </a:t>
            </a:r>
          </a:p>
          <a:p>
            <a:pPr fontAlgn="base">
              <a:buNone/>
            </a:pPr>
            <a:r>
              <a:rPr lang="en-US" dirty="0" smtClean="0"/>
              <a:t>This step is not applicable here as the given centre </a:t>
            </a:r>
          </a:p>
          <a:p>
            <a:pPr fontAlgn="base">
              <a:buNone/>
            </a:pPr>
            <a:r>
              <a:rPr lang="en-US" dirty="0" smtClean="0"/>
              <a:t>point coordinates is (0, 0).</a:t>
            </a:r>
          </a:p>
          <a:p>
            <a:pPr fontAlgn="base">
              <a:buNone/>
            </a:pPr>
            <a:r>
              <a:rPr lang="en-US" dirty="0" smtClean="0"/>
              <a:t>       </a:t>
            </a:r>
            <a:r>
              <a:rPr lang="en-US" b="1" dirty="0" err="1" smtClean="0"/>
              <a:t>X</a:t>
            </a:r>
            <a:r>
              <a:rPr lang="en-US" b="1" baseline="-25000" dirty="0" err="1" smtClean="0"/>
              <a:t>plot</a:t>
            </a:r>
            <a:r>
              <a:rPr lang="en-US" b="1" dirty="0" smtClean="0"/>
              <a:t> = </a:t>
            </a:r>
            <a:r>
              <a:rPr lang="en-US" b="1" dirty="0" err="1" smtClean="0"/>
              <a:t>X</a:t>
            </a:r>
            <a:r>
              <a:rPr lang="en-US" b="1" baseline="-25000" dirty="0" err="1" smtClean="0"/>
              <a:t>c</a:t>
            </a:r>
            <a:r>
              <a:rPr lang="en-US" b="1" dirty="0" smtClean="0"/>
              <a:t> + X</a:t>
            </a:r>
            <a:r>
              <a:rPr lang="en-US" b="1" baseline="-25000" dirty="0" smtClean="0"/>
              <a:t>0   </a:t>
            </a:r>
            <a:endParaRPr lang="en-US" b="1" dirty="0" smtClean="0"/>
          </a:p>
          <a:p>
            <a:pPr fontAlgn="base">
              <a:buNone/>
            </a:pPr>
            <a:r>
              <a:rPr lang="en-US" b="1" dirty="0" smtClean="0"/>
              <a:t>	</a:t>
            </a:r>
            <a:r>
              <a:rPr lang="en-US" b="1" dirty="0" err="1" smtClean="0"/>
              <a:t>Y</a:t>
            </a:r>
            <a:r>
              <a:rPr lang="en-US" b="1" baseline="-25000" dirty="0" err="1" smtClean="0"/>
              <a:t>plot</a:t>
            </a:r>
            <a:r>
              <a:rPr lang="en-US" b="1" dirty="0" smtClean="0"/>
              <a:t> = </a:t>
            </a:r>
            <a:r>
              <a:rPr lang="en-US" b="1" dirty="0" err="1" smtClean="0"/>
              <a:t>Y</a:t>
            </a:r>
            <a:r>
              <a:rPr lang="en-US" b="1" baseline="-25000" dirty="0" err="1" smtClean="0"/>
              <a:t>c</a:t>
            </a:r>
            <a:r>
              <a:rPr lang="en-US" b="1" dirty="0" smtClean="0"/>
              <a:t> + Y</a:t>
            </a:r>
            <a:r>
              <a:rPr lang="en-US" b="1" baseline="-25000" dirty="0" smtClean="0"/>
              <a:t>0</a:t>
            </a:r>
            <a:endParaRPr lang="en-US" b="1" dirty="0" smtClean="0"/>
          </a:p>
          <a:p>
            <a:pPr fontAlgn="base">
              <a:buNone/>
            </a:pPr>
            <a:endParaRPr lang="en-US" dirty="0" smtClean="0"/>
          </a:p>
          <a:p>
            <a:pPr fontAlgn="base">
              <a:buNone/>
            </a:pPr>
            <a:r>
              <a:rPr lang="en-US" b="1" u="sng" dirty="0" smtClean="0"/>
              <a:t>Step-04:</a:t>
            </a:r>
            <a:endParaRPr lang="en-US" b="1" dirty="0" smtClean="0"/>
          </a:p>
          <a:p>
            <a:pPr fontAlgn="base">
              <a:buNone/>
            </a:pPr>
            <a:r>
              <a:rPr lang="en-US" dirty="0" smtClean="0"/>
              <a:t> </a:t>
            </a:r>
          </a:p>
          <a:p>
            <a:pPr fontAlgn="base">
              <a:buNone/>
            </a:pPr>
            <a:r>
              <a:rPr lang="en-US" dirty="0" smtClean="0"/>
              <a:t>Step-03 is executed similarly until </a:t>
            </a:r>
            <a:r>
              <a:rPr lang="en-US" b="1" dirty="0" smtClean="0"/>
              <a:t>X</a:t>
            </a:r>
            <a:r>
              <a:rPr lang="en-US" b="1" baseline="-25000" dirty="0" smtClean="0"/>
              <a:t>k+1</a:t>
            </a:r>
            <a:r>
              <a:rPr lang="en-US" b="1" dirty="0" smtClean="0"/>
              <a:t> &gt;= Y</a:t>
            </a:r>
            <a:r>
              <a:rPr lang="en-US" b="1" baseline="-25000" dirty="0" smtClean="0"/>
              <a:t>k+1</a:t>
            </a:r>
            <a:r>
              <a:rPr lang="en-US" b="1" dirty="0" smtClean="0"/>
              <a:t> </a:t>
            </a:r>
          </a:p>
          <a:p>
            <a:pPr fontAlgn="base">
              <a:buNone/>
            </a:pPr>
            <a:endParaRPr lang="en-US" dirty="0" smtClean="0"/>
          </a:p>
          <a:p>
            <a:pPr>
              <a:buNone/>
            </a:pPr>
            <a:endParaRPr lang="en-US" dirty="0"/>
          </a:p>
        </p:txBody>
      </p:sp>
      <p:graphicFrame>
        <p:nvGraphicFramePr>
          <p:cNvPr id="4" name="Table 3"/>
          <p:cNvGraphicFramePr>
            <a:graphicFrameLocks noGrp="1"/>
          </p:cNvGraphicFramePr>
          <p:nvPr/>
        </p:nvGraphicFramePr>
        <p:xfrm>
          <a:off x="6687402" y="1146412"/>
          <a:ext cx="4741840" cy="4389120"/>
        </p:xfrm>
        <a:graphic>
          <a:graphicData uri="http://schemas.openxmlformats.org/drawingml/2006/table">
            <a:tbl>
              <a:tblPr firstRow="1" bandRow="1">
                <a:tableStyleId>{5C22544A-7EE6-4342-B048-85BDC9FD1C3A}</a:tableStyleId>
              </a:tblPr>
              <a:tblGrid>
                <a:gridCol w="723333"/>
                <a:gridCol w="832513"/>
                <a:gridCol w="1289258"/>
                <a:gridCol w="948368"/>
                <a:gridCol w="948368"/>
              </a:tblGrid>
              <a:tr h="832513">
                <a:tc>
                  <a:txBody>
                    <a:bodyPr/>
                    <a:lstStyle/>
                    <a:p>
                      <a:pPr algn="ctr"/>
                      <a:r>
                        <a:rPr lang="en-US" sz="2800" b="1" dirty="0" err="1"/>
                        <a:t>P</a:t>
                      </a:r>
                      <a:r>
                        <a:rPr lang="en-US" sz="2800" b="1" baseline="-25000" dirty="0" err="1"/>
                        <a:t>k</a:t>
                      </a:r>
                      <a:endParaRPr lang="en-US" sz="2800" dirty="0"/>
                    </a:p>
                  </a:txBody>
                  <a:tcPr marL="95250" marR="95250" marT="76200" marB="76200" anchor="ctr"/>
                </a:tc>
                <a:tc>
                  <a:txBody>
                    <a:bodyPr/>
                    <a:lstStyle/>
                    <a:p>
                      <a:pPr algn="ctr"/>
                      <a:r>
                        <a:rPr lang="en-US" sz="2800" b="1" dirty="0"/>
                        <a:t>P</a:t>
                      </a:r>
                      <a:r>
                        <a:rPr lang="en-US" sz="2800" b="1" baseline="-25000" dirty="0"/>
                        <a:t>k+1</a:t>
                      </a:r>
                      <a:endParaRPr lang="en-US" sz="2800" dirty="0"/>
                    </a:p>
                  </a:txBody>
                  <a:tcPr marL="95250" marR="95250" marT="76200" marB="76200" anchor="ctr"/>
                </a:tc>
                <a:tc>
                  <a:txBody>
                    <a:bodyPr/>
                    <a:lstStyle/>
                    <a:p>
                      <a:pPr algn="ctr"/>
                      <a:r>
                        <a:rPr lang="en-US" sz="1800" b="1" dirty="0"/>
                        <a:t>(X</a:t>
                      </a:r>
                      <a:r>
                        <a:rPr lang="en-US" sz="1800" b="1" baseline="-25000" dirty="0"/>
                        <a:t>k+1</a:t>
                      </a:r>
                      <a:r>
                        <a:rPr lang="en-US" sz="1800" b="1" dirty="0"/>
                        <a:t>, Y</a:t>
                      </a:r>
                      <a:r>
                        <a:rPr lang="en-US" sz="1800" b="1" baseline="-25000" dirty="0"/>
                        <a:t>k+1</a:t>
                      </a:r>
                      <a:r>
                        <a:rPr lang="en-US" sz="1800" b="1" dirty="0"/>
                        <a:t>)</a:t>
                      </a:r>
                      <a:endParaRPr lang="en-US" sz="1800" dirty="0"/>
                    </a:p>
                  </a:txBody>
                  <a:tcPr marL="95250" marR="95250" marT="76200" marB="76200" anchor="ctr"/>
                </a:tc>
                <a:tc>
                  <a:txBody>
                    <a:bodyPr/>
                    <a:lstStyle/>
                    <a:p>
                      <a:pPr algn="ctr"/>
                      <a:r>
                        <a:rPr lang="en-US" sz="1800" b="1" dirty="0" smtClean="0"/>
                        <a:t>2X</a:t>
                      </a:r>
                      <a:r>
                        <a:rPr lang="en-US" sz="1800" b="1" baseline="-25000" dirty="0" smtClean="0"/>
                        <a:t>k+1</a:t>
                      </a:r>
                      <a:endParaRPr lang="en-US" sz="1800" dirty="0"/>
                    </a:p>
                  </a:txBody>
                  <a:tcPr marL="95250" marR="95250" marT="76200" marB="762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2Y</a:t>
                      </a:r>
                      <a:r>
                        <a:rPr lang="en-US" sz="1800" b="1" baseline="-25000" dirty="0" smtClean="0"/>
                        <a:t>k+1</a:t>
                      </a:r>
                      <a:endParaRPr lang="en-US" sz="1800" dirty="0" smtClean="0"/>
                    </a:p>
                    <a:p>
                      <a:pPr algn="ctr"/>
                      <a:endParaRPr lang="en-US" sz="1800" dirty="0"/>
                    </a:p>
                  </a:txBody>
                  <a:tcPr marL="95250" marR="95250" marT="76200" marB="76200" anchor="ctr"/>
                </a:tc>
              </a:tr>
              <a:tr h="326027">
                <a:tc>
                  <a:txBody>
                    <a:bodyPr/>
                    <a:lstStyle/>
                    <a:p>
                      <a:pPr algn="ctr"/>
                      <a:endParaRPr lang="en-US" dirty="0"/>
                    </a:p>
                  </a:txBody>
                  <a:tcPr marL="95250" marR="95250" marT="76200" marB="76200" anchor="ctr"/>
                </a:tc>
                <a:tc>
                  <a:txBody>
                    <a:bodyPr/>
                    <a:lstStyle/>
                    <a:p>
                      <a:pPr algn="ctr"/>
                      <a:endParaRPr lang="en-US" dirty="0"/>
                    </a:p>
                  </a:txBody>
                  <a:tcPr marL="95250" marR="95250" marT="76200" marB="76200" anchor="ctr"/>
                </a:tc>
                <a:tc>
                  <a:txBody>
                    <a:bodyPr/>
                    <a:lstStyle/>
                    <a:p>
                      <a:pPr algn="ctr"/>
                      <a:r>
                        <a:rPr lang="en-US"/>
                        <a:t>(0, 10)</a:t>
                      </a:r>
                    </a:p>
                  </a:txBody>
                  <a:tcPr marL="95250" marR="95250" marT="76200" marB="76200" anchor="ctr"/>
                </a:tc>
                <a:tc>
                  <a:txBody>
                    <a:bodyPr/>
                    <a:lstStyle/>
                    <a:p>
                      <a:pPr algn="ctr"/>
                      <a:endParaRPr lang="en-US" dirty="0"/>
                    </a:p>
                  </a:txBody>
                  <a:tcPr marL="95250" marR="95250" marT="76200" marB="76200" anchor="ctr"/>
                </a:tc>
                <a:tc>
                  <a:txBody>
                    <a:bodyPr/>
                    <a:lstStyle/>
                    <a:p>
                      <a:pPr algn="ctr"/>
                      <a:endParaRPr lang="en-US"/>
                    </a:p>
                  </a:txBody>
                  <a:tcPr marL="95250" marR="95250" marT="76200" marB="76200" anchor="ctr"/>
                </a:tc>
              </a:tr>
              <a:tr h="326027">
                <a:tc>
                  <a:txBody>
                    <a:bodyPr/>
                    <a:lstStyle/>
                    <a:p>
                      <a:pPr algn="ctr"/>
                      <a:r>
                        <a:rPr lang="en-US"/>
                        <a:t>-9</a:t>
                      </a:r>
                    </a:p>
                  </a:txBody>
                  <a:tcPr marL="95250" marR="95250" marT="76200" marB="76200" anchor="ctr"/>
                </a:tc>
                <a:tc>
                  <a:txBody>
                    <a:bodyPr/>
                    <a:lstStyle/>
                    <a:p>
                      <a:pPr algn="ctr"/>
                      <a:r>
                        <a:rPr lang="en-US"/>
                        <a:t>-6</a:t>
                      </a:r>
                    </a:p>
                  </a:txBody>
                  <a:tcPr marL="95250" marR="95250" marT="76200" marB="76200" anchor="ctr"/>
                </a:tc>
                <a:tc>
                  <a:txBody>
                    <a:bodyPr/>
                    <a:lstStyle/>
                    <a:p>
                      <a:pPr algn="ctr"/>
                      <a:r>
                        <a:rPr lang="en-US" dirty="0"/>
                        <a:t>(1, 10)</a:t>
                      </a:r>
                    </a:p>
                  </a:txBody>
                  <a:tcPr marL="95250" marR="95250" marT="76200" marB="76200" anchor="ctr"/>
                </a:tc>
                <a:tc>
                  <a:txBody>
                    <a:bodyPr/>
                    <a:lstStyle/>
                    <a:p>
                      <a:pPr algn="ctr"/>
                      <a:r>
                        <a:rPr lang="en-US" dirty="0" smtClean="0"/>
                        <a:t>2</a:t>
                      </a:r>
                      <a:endParaRPr lang="en-US" dirty="0"/>
                    </a:p>
                  </a:txBody>
                  <a:tcPr marL="95250" marR="95250" marT="76200" marB="76200" anchor="ctr"/>
                </a:tc>
                <a:tc>
                  <a:txBody>
                    <a:bodyPr/>
                    <a:lstStyle/>
                    <a:p>
                      <a:pPr algn="ctr"/>
                      <a:r>
                        <a:rPr lang="en-US" dirty="0" smtClean="0"/>
                        <a:t>20</a:t>
                      </a:r>
                      <a:endParaRPr lang="en-US" dirty="0"/>
                    </a:p>
                  </a:txBody>
                  <a:tcPr marL="95250" marR="95250" marT="76200" marB="76200" anchor="ctr"/>
                </a:tc>
              </a:tr>
              <a:tr h="326027">
                <a:tc>
                  <a:txBody>
                    <a:bodyPr/>
                    <a:lstStyle/>
                    <a:p>
                      <a:pPr algn="ctr"/>
                      <a:r>
                        <a:rPr lang="en-US"/>
                        <a:t>-6</a:t>
                      </a:r>
                    </a:p>
                  </a:txBody>
                  <a:tcPr marL="95250" marR="95250" marT="76200" marB="76200" anchor="ctr"/>
                </a:tc>
                <a:tc>
                  <a:txBody>
                    <a:bodyPr/>
                    <a:lstStyle/>
                    <a:p>
                      <a:pPr algn="ctr"/>
                      <a:r>
                        <a:rPr lang="en-US" dirty="0"/>
                        <a:t>-1</a:t>
                      </a:r>
                    </a:p>
                  </a:txBody>
                  <a:tcPr marL="95250" marR="95250" marT="76200" marB="76200" anchor="ctr"/>
                </a:tc>
                <a:tc>
                  <a:txBody>
                    <a:bodyPr/>
                    <a:lstStyle/>
                    <a:p>
                      <a:pPr algn="ctr"/>
                      <a:r>
                        <a:rPr lang="en-US"/>
                        <a:t>(2, 10)</a:t>
                      </a:r>
                    </a:p>
                  </a:txBody>
                  <a:tcPr marL="95250" marR="95250" marT="76200" marB="76200" anchor="ctr"/>
                </a:tc>
                <a:tc>
                  <a:txBody>
                    <a:bodyPr/>
                    <a:lstStyle/>
                    <a:p>
                      <a:pPr algn="ctr"/>
                      <a:r>
                        <a:rPr lang="en-US" dirty="0" smtClean="0"/>
                        <a:t>4</a:t>
                      </a:r>
                      <a:endParaRPr lang="en-US" dirty="0"/>
                    </a:p>
                  </a:txBody>
                  <a:tcPr marL="95250" marR="95250" marT="76200" marB="76200" anchor="ctr"/>
                </a:tc>
                <a:tc>
                  <a:txBody>
                    <a:bodyPr/>
                    <a:lstStyle/>
                    <a:p>
                      <a:pPr algn="ctr"/>
                      <a:r>
                        <a:rPr lang="en-US" dirty="0" smtClean="0"/>
                        <a:t>20</a:t>
                      </a:r>
                      <a:endParaRPr lang="en-US" dirty="0"/>
                    </a:p>
                  </a:txBody>
                  <a:tcPr marL="95250" marR="95250" marT="76200" marB="76200" anchor="ctr"/>
                </a:tc>
              </a:tr>
              <a:tr h="326027">
                <a:tc>
                  <a:txBody>
                    <a:bodyPr/>
                    <a:lstStyle/>
                    <a:p>
                      <a:pPr algn="ctr"/>
                      <a:r>
                        <a:rPr lang="en-US" dirty="0"/>
                        <a:t>-1</a:t>
                      </a:r>
                    </a:p>
                  </a:txBody>
                  <a:tcPr marL="95250" marR="95250" marT="76200" marB="76200" anchor="ctr"/>
                </a:tc>
                <a:tc>
                  <a:txBody>
                    <a:bodyPr/>
                    <a:lstStyle/>
                    <a:p>
                      <a:pPr algn="ctr"/>
                      <a:r>
                        <a:rPr lang="en-US" dirty="0"/>
                        <a:t>6</a:t>
                      </a:r>
                    </a:p>
                  </a:txBody>
                  <a:tcPr marL="95250" marR="95250" marT="76200" marB="76200" anchor="ctr"/>
                </a:tc>
                <a:tc>
                  <a:txBody>
                    <a:bodyPr/>
                    <a:lstStyle/>
                    <a:p>
                      <a:pPr algn="ctr"/>
                      <a:r>
                        <a:rPr lang="en-US"/>
                        <a:t>(3, 10)</a:t>
                      </a:r>
                    </a:p>
                  </a:txBody>
                  <a:tcPr marL="95250" marR="95250" marT="76200" marB="76200" anchor="ctr"/>
                </a:tc>
                <a:tc>
                  <a:txBody>
                    <a:bodyPr/>
                    <a:lstStyle/>
                    <a:p>
                      <a:pPr algn="ctr"/>
                      <a:r>
                        <a:rPr lang="en-US" dirty="0" smtClean="0"/>
                        <a:t>6</a:t>
                      </a:r>
                      <a:endParaRPr lang="en-US" dirty="0"/>
                    </a:p>
                  </a:txBody>
                  <a:tcPr marL="95250" marR="95250" marT="76200" marB="76200" anchor="ctr"/>
                </a:tc>
                <a:tc>
                  <a:txBody>
                    <a:bodyPr/>
                    <a:lstStyle/>
                    <a:p>
                      <a:pPr algn="ctr"/>
                      <a:r>
                        <a:rPr lang="en-US" dirty="0" smtClean="0"/>
                        <a:t>20</a:t>
                      </a:r>
                      <a:endParaRPr lang="en-US" dirty="0"/>
                    </a:p>
                  </a:txBody>
                  <a:tcPr marL="95250" marR="95250" marT="76200" marB="76200" anchor="ctr"/>
                </a:tc>
              </a:tr>
              <a:tr h="326027">
                <a:tc>
                  <a:txBody>
                    <a:bodyPr/>
                    <a:lstStyle/>
                    <a:p>
                      <a:pPr algn="ctr"/>
                      <a:r>
                        <a:rPr lang="en-US" dirty="0"/>
                        <a:t>6</a:t>
                      </a:r>
                    </a:p>
                  </a:txBody>
                  <a:tcPr marL="95250" marR="95250" marT="76200" marB="76200" anchor="ctr"/>
                </a:tc>
                <a:tc>
                  <a:txBody>
                    <a:bodyPr/>
                    <a:lstStyle/>
                    <a:p>
                      <a:pPr algn="ctr"/>
                      <a:r>
                        <a:rPr lang="en-US"/>
                        <a:t>-3</a:t>
                      </a:r>
                    </a:p>
                  </a:txBody>
                  <a:tcPr marL="95250" marR="95250" marT="76200" marB="76200" anchor="ctr"/>
                </a:tc>
                <a:tc>
                  <a:txBody>
                    <a:bodyPr/>
                    <a:lstStyle/>
                    <a:p>
                      <a:pPr algn="ctr"/>
                      <a:r>
                        <a:rPr lang="en-US"/>
                        <a:t>(4, 9)</a:t>
                      </a:r>
                    </a:p>
                  </a:txBody>
                  <a:tcPr marL="95250" marR="95250" marT="76200" marB="76200" anchor="ctr"/>
                </a:tc>
                <a:tc>
                  <a:txBody>
                    <a:bodyPr/>
                    <a:lstStyle/>
                    <a:p>
                      <a:pPr algn="ctr"/>
                      <a:r>
                        <a:rPr lang="en-US" dirty="0" smtClean="0"/>
                        <a:t>8</a:t>
                      </a:r>
                      <a:endParaRPr lang="en-US" dirty="0"/>
                    </a:p>
                  </a:txBody>
                  <a:tcPr marL="95250" marR="95250" marT="76200" marB="76200" anchor="ctr"/>
                </a:tc>
                <a:tc>
                  <a:txBody>
                    <a:bodyPr/>
                    <a:lstStyle/>
                    <a:p>
                      <a:pPr algn="ctr"/>
                      <a:r>
                        <a:rPr lang="en-US" dirty="0" smtClean="0"/>
                        <a:t>18</a:t>
                      </a:r>
                      <a:endParaRPr lang="en-US" dirty="0"/>
                    </a:p>
                  </a:txBody>
                  <a:tcPr marL="95250" marR="95250" marT="76200" marB="76200" anchor="ctr"/>
                </a:tc>
              </a:tr>
              <a:tr h="326027">
                <a:tc>
                  <a:txBody>
                    <a:bodyPr/>
                    <a:lstStyle/>
                    <a:p>
                      <a:pPr algn="ctr"/>
                      <a:r>
                        <a:rPr lang="en-US" dirty="0"/>
                        <a:t>-3</a:t>
                      </a:r>
                    </a:p>
                  </a:txBody>
                  <a:tcPr marL="95250" marR="95250" marT="76200" marB="76200" anchor="ctr"/>
                </a:tc>
                <a:tc>
                  <a:txBody>
                    <a:bodyPr/>
                    <a:lstStyle/>
                    <a:p>
                      <a:pPr algn="ctr"/>
                      <a:r>
                        <a:rPr lang="en-US"/>
                        <a:t>8</a:t>
                      </a:r>
                    </a:p>
                  </a:txBody>
                  <a:tcPr marL="95250" marR="95250" marT="76200" marB="76200" anchor="ctr"/>
                </a:tc>
                <a:tc>
                  <a:txBody>
                    <a:bodyPr/>
                    <a:lstStyle/>
                    <a:p>
                      <a:pPr algn="ctr"/>
                      <a:r>
                        <a:rPr lang="en-US"/>
                        <a:t>(5, 9)</a:t>
                      </a:r>
                    </a:p>
                  </a:txBody>
                  <a:tcPr marL="95250" marR="95250" marT="76200" marB="76200" anchor="ctr"/>
                </a:tc>
                <a:tc>
                  <a:txBody>
                    <a:bodyPr/>
                    <a:lstStyle/>
                    <a:p>
                      <a:pPr algn="ctr"/>
                      <a:r>
                        <a:rPr lang="en-US" dirty="0" smtClean="0"/>
                        <a:t>10</a:t>
                      </a:r>
                      <a:endParaRPr lang="en-US" dirty="0"/>
                    </a:p>
                  </a:txBody>
                  <a:tcPr marL="95250" marR="95250" marT="76200" marB="76200" anchor="ctr"/>
                </a:tc>
                <a:tc>
                  <a:txBody>
                    <a:bodyPr/>
                    <a:lstStyle/>
                    <a:p>
                      <a:pPr algn="ctr"/>
                      <a:r>
                        <a:rPr lang="en-US" dirty="0" smtClean="0"/>
                        <a:t>18</a:t>
                      </a:r>
                      <a:endParaRPr lang="en-US" dirty="0"/>
                    </a:p>
                  </a:txBody>
                  <a:tcPr marL="95250" marR="95250" marT="76200" marB="76200" anchor="ctr"/>
                </a:tc>
              </a:tr>
              <a:tr h="326027">
                <a:tc>
                  <a:txBody>
                    <a:bodyPr/>
                    <a:lstStyle/>
                    <a:p>
                      <a:pPr algn="ctr"/>
                      <a:r>
                        <a:rPr lang="en-US"/>
                        <a:t>8</a:t>
                      </a:r>
                    </a:p>
                  </a:txBody>
                  <a:tcPr marL="95250" marR="95250" marT="76200" marB="76200" anchor="ctr"/>
                </a:tc>
                <a:tc>
                  <a:txBody>
                    <a:bodyPr/>
                    <a:lstStyle/>
                    <a:p>
                      <a:pPr algn="ctr"/>
                      <a:r>
                        <a:rPr lang="en-US" dirty="0" smtClean="0"/>
                        <a:t>5</a:t>
                      </a:r>
                      <a:endParaRPr lang="en-US" dirty="0"/>
                    </a:p>
                  </a:txBody>
                  <a:tcPr marL="95250" marR="95250" marT="76200" marB="76200" anchor="ctr"/>
                </a:tc>
                <a:tc>
                  <a:txBody>
                    <a:bodyPr/>
                    <a:lstStyle/>
                    <a:p>
                      <a:pPr algn="ctr"/>
                      <a:r>
                        <a:rPr lang="en-US" dirty="0"/>
                        <a:t>(6, 8</a:t>
                      </a:r>
                      <a:r>
                        <a:rPr lang="en-US" dirty="0" smtClean="0"/>
                        <a:t>)</a:t>
                      </a:r>
                      <a:endParaRPr lang="en-US" dirty="0"/>
                    </a:p>
                  </a:txBody>
                  <a:tcPr marL="95250" marR="95250" marT="76200" marB="76200" anchor="ctr"/>
                </a:tc>
                <a:tc>
                  <a:txBody>
                    <a:bodyPr/>
                    <a:lstStyle/>
                    <a:p>
                      <a:pPr algn="ctr"/>
                      <a:r>
                        <a:rPr lang="en-US" dirty="0" smtClean="0"/>
                        <a:t>12</a:t>
                      </a:r>
                      <a:endParaRPr lang="en-US" dirty="0"/>
                    </a:p>
                  </a:txBody>
                  <a:tcPr marL="95250" marR="95250" marT="76200" marB="76200" anchor="ctr"/>
                </a:tc>
                <a:tc>
                  <a:txBody>
                    <a:bodyPr/>
                    <a:lstStyle/>
                    <a:p>
                      <a:pPr algn="ctr"/>
                      <a:r>
                        <a:rPr lang="en-US" dirty="0" smtClean="0"/>
                        <a:t>16</a:t>
                      </a:r>
                      <a:endParaRPr lang="en-US" dirty="0"/>
                    </a:p>
                  </a:txBody>
                  <a:tcPr marL="95250" marR="95250" marT="76200" marB="76200" anchor="ctr"/>
                </a:tc>
              </a:tr>
              <a:tr h="326027">
                <a:tc>
                  <a:txBody>
                    <a:bodyPr/>
                    <a:lstStyle/>
                    <a:p>
                      <a:pPr algn="ctr"/>
                      <a:r>
                        <a:rPr lang="en-US" dirty="0" smtClean="0"/>
                        <a:t>5</a:t>
                      </a:r>
                      <a:endParaRPr lang="en-US" dirty="0"/>
                    </a:p>
                  </a:txBody>
                  <a:tcPr marL="95250" marR="95250" marT="76200" marB="76200" anchor="ctr"/>
                </a:tc>
                <a:tc>
                  <a:txBody>
                    <a:bodyPr/>
                    <a:lstStyle/>
                    <a:p>
                      <a:pPr algn="ctr"/>
                      <a:r>
                        <a:rPr lang="en-US" dirty="0" smtClean="0"/>
                        <a:t>10</a:t>
                      </a:r>
                      <a:endParaRPr lang="en-US" dirty="0"/>
                    </a:p>
                  </a:txBody>
                  <a:tcPr marL="95250" marR="95250" marT="76200" marB="76200" anchor="ctr"/>
                </a:tc>
                <a:tc>
                  <a:txBody>
                    <a:bodyPr/>
                    <a:lstStyle/>
                    <a:p>
                      <a:pPr algn="ctr"/>
                      <a:r>
                        <a:rPr lang="en-US" dirty="0" smtClean="0"/>
                        <a:t>(7,7)</a:t>
                      </a:r>
                      <a:endParaRPr lang="en-US" dirty="0"/>
                    </a:p>
                  </a:txBody>
                  <a:tcPr marL="95250" marR="95250" marT="76200" marB="76200" anchor="ctr"/>
                </a:tc>
                <a:tc>
                  <a:txBody>
                    <a:bodyPr/>
                    <a:lstStyle/>
                    <a:p>
                      <a:pPr algn="ctr"/>
                      <a:r>
                        <a:rPr lang="en-US" dirty="0" smtClean="0"/>
                        <a:t>14</a:t>
                      </a:r>
                      <a:endParaRPr lang="en-US" dirty="0"/>
                    </a:p>
                  </a:txBody>
                  <a:tcPr marL="95250" marR="95250" marT="76200" marB="76200" anchor="ctr"/>
                </a:tc>
                <a:tc>
                  <a:txBody>
                    <a:bodyPr/>
                    <a:lstStyle/>
                    <a:p>
                      <a:pPr algn="ctr"/>
                      <a:r>
                        <a:rPr lang="en-US" dirty="0" smtClean="0"/>
                        <a:t>14</a:t>
                      </a:r>
                      <a:endParaRPr lang="en-US" dirty="0"/>
                    </a:p>
                  </a:txBody>
                  <a:tcPr marL="95250" marR="95250" marT="76200" marB="76200" anchor="ctr"/>
                </a:tc>
              </a:tr>
            </a:tbl>
          </a:graphicData>
        </a:graphic>
      </p:graphicFrame>
      <p:sp>
        <p:nvSpPr>
          <p:cNvPr id="5" name="Rectangle 4"/>
          <p:cNvSpPr/>
          <p:nvPr/>
        </p:nvSpPr>
        <p:spPr>
          <a:xfrm>
            <a:off x="6883019" y="5671615"/>
            <a:ext cx="4772168" cy="646331"/>
          </a:xfrm>
          <a:prstGeom prst="rect">
            <a:avLst/>
          </a:prstGeom>
        </p:spPr>
        <p:txBody>
          <a:bodyPr wrap="square">
            <a:spAutoFit/>
          </a:bodyPr>
          <a:lstStyle/>
          <a:p>
            <a:pPr algn="ctr" fontAlgn="base"/>
            <a:r>
              <a:rPr lang="en-US" b="1" dirty="0" smtClean="0">
                <a:solidFill>
                  <a:srgbClr val="FF0000"/>
                </a:solidFill>
              </a:rPr>
              <a:t>Algorithm Terminates when (X&gt;=Y)</a:t>
            </a:r>
            <a:endParaRPr lang="en-US" dirty="0" smtClean="0">
              <a:solidFill>
                <a:srgbClr val="FF0000"/>
              </a:solidFill>
            </a:endParaRPr>
          </a:p>
          <a:p>
            <a:pPr algn="ctr" fontAlgn="base"/>
            <a:r>
              <a:rPr lang="en-US" b="1" dirty="0" smtClean="0">
                <a:solidFill>
                  <a:srgbClr val="FF0000"/>
                </a:solidFill>
              </a:rPr>
              <a:t>These are all points for Octant-1</a:t>
            </a:r>
            <a:endParaRPr lang="en-US" dirty="0">
              <a:solidFill>
                <a:srgbClr val="FF0000"/>
              </a:solidFill>
            </a:endParaRPr>
          </a:p>
        </p:txBody>
      </p:sp>
      <p:pic>
        <p:nvPicPr>
          <p:cNvPr id="135172" name="Picture 4"/>
          <p:cNvPicPr>
            <a:picLocks noChangeAspect="1" noChangeArrowheads="1"/>
          </p:cNvPicPr>
          <p:nvPr/>
        </p:nvPicPr>
        <p:blipFill>
          <a:blip r:embed="rId2" cstate="print"/>
          <a:srcRect/>
          <a:stretch>
            <a:fillRect/>
          </a:stretch>
        </p:blipFill>
        <p:spPr bwMode="auto">
          <a:xfrm>
            <a:off x="1924334" y="0"/>
            <a:ext cx="4612945" cy="133416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wipe(down)">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wipe(down)">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wipe(down)">
                                      <p:cBhvr>
                                        <p:cTn id="67" dur="500"/>
                                        <p:tgtEl>
                                          <p:spTgt spid="3">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4" end="14"/>
                                            </p:txEl>
                                          </p:spTgt>
                                        </p:tgtEl>
                                        <p:attrNameLst>
                                          <p:attrName>style.visibility</p:attrName>
                                        </p:attrNameLst>
                                      </p:cBhvr>
                                      <p:to>
                                        <p:strVal val="visible"/>
                                      </p:to>
                                    </p:set>
                                    <p:animEffect transition="in" filter="wipe(down)">
                                      <p:cBhvr>
                                        <p:cTn id="72" dur="500"/>
                                        <p:tgtEl>
                                          <p:spTgt spid="3">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Effect transition="in" filter="wipe(down)">
                                      <p:cBhvr>
                                        <p:cTn id="77" dur="500"/>
                                        <p:tgtEl>
                                          <p:spTgt spid="3">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
                                            <p:txEl>
                                              <p:pRg st="17" end="17"/>
                                            </p:txEl>
                                          </p:spTgt>
                                        </p:tgtEl>
                                        <p:attrNameLst>
                                          <p:attrName>style.visibility</p:attrName>
                                        </p:attrNameLst>
                                      </p:cBhvr>
                                      <p:to>
                                        <p:strVal val="visible"/>
                                      </p:to>
                                    </p:set>
                                    <p:animEffect transition="in" filter="wipe(down)">
                                      <p:cBhvr>
                                        <p:cTn id="82" dur="500"/>
                                        <p:tgtEl>
                                          <p:spTgt spid="3">
                                            <p:txEl>
                                              <p:pRg st="17" end="1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
                                            <p:txEl>
                                              <p:pRg st="18" end="18"/>
                                            </p:txEl>
                                          </p:spTgt>
                                        </p:tgtEl>
                                        <p:attrNameLst>
                                          <p:attrName>style.visibility</p:attrName>
                                        </p:attrNameLst>
                                      </p:cBhvr>
                                      <p:to>
                                        <p:strVal val="visible"/>
                                      </p:to>
                                    </p:set>
                                    <p:animEffect transition="in" filter="wipe(down)">
                                      <p:cBhvr>
                                        <p:cTn id="87" dur="500"/>
                                        <p:tgtEl>
                                          <p:spTgt spid="3">
                                            <p:txEl>
                                              <p:pRg st="18" end="18"/>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
                                            <p:txEl>
                                              <p:pRg st="19" end="19"/>
                                            </p:txEl>
                                          </p:spTgt>
                                        </p:tgtEl>
                                        <p:attrNameLst>
                                          <p:attrName>style.visibility</p:attrName>
                                        </p:attrNameLst>
                                      </p:cBhvr>
                                      <p:to>
                                        <p:strVal val="visible"/>
                                      </p:to>
                                    </p:set>
                                    <p:animEffect transition="in" filter="wipe(down)">
                                      <p:cBhvr>
                                        <p:cTn id="92" dur="500"/>
                                        <p:tgtEl>
                                          <p:spTgt spid="3">
                                            <p:txEl>
                                              <p:pRg st="19" end="19"/>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gtEl>
                                        <p:attrNameLst>
                                          <p:attrName>style.visibility</p:attrName>
                                        </p:attrNameLst>
                                      </p:cBhvr>
                                      <p:to>
                                        <p:strVal val="visible"/>
                                      </p:to>
                                    </p:set>
                                    <p:anim calcmode="lin" valueType="num">
                                      <p:cBhvr additive="base">
                                        <p:cTn id="97" dur="500" fill="hold"/>
                                        <p:tgtEl>
                                          <p:spTgt spid="4"/>
                                        </p:tgtEl>
                                        <p:attrNameLst>
                                          <p:attrName>ppt_x</p:attrName>
                                        </p:attrNameLst>
                                      </p:cBhvr>
                                      <p:tavLst>
                                        <p:tav tm="0">
                                          <p:val>
                                            <p:strVal val="#ppt_x"/>
                                          </p:val>
                                        </p:tav>
                                        <p:tav tm="100000">
                                          <p:val>
                                            <p:strVal val="#ppt_x"/>
                                          </p:val>
                                        </p:tav>
                                      </p:tavLst>
                                    </p:anim>
                                    <p:anim calcmode="lin" valueType="num">
                                      <p:cBhvr additive="base">
                                        <p:cTn id="98" dur="500" fill="hold"/>
                                        <p:tgtEl>
                                          <p:spTgt spid="4"/>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5"/>
                                        </p:tgtEl>
                                        <p:attrNameLst>
                                          <p:attrName>style.visibility</p:attrName>
                                        </p:attrNameLst>
                                      </p:cBhvr>
                                      <p:to>
                                        <p:strVal val="visible"/>
                                      </p:to>
                                    </p:set>
                                    <p:anim calcmode="lin" valueType="num">
                                      <p:cBhvr additive="base">
                                        <p:cTn id="101" dur="500" fill="hold"/>
                                        <p:tgtEl>
                                          <p:spTgt spid="5"/>
                                        </p:tgtEl>
                                        <p:attrNameLst>
                                          <p:attrName>ppt_x</p:attrName>
                                        </p:attrNameLst>
                                      </p:cBhvr>
                                      <p:tavLst>
                                        <p:tav tm="0">
                                          <p:val>
                                            <p:strVal val="#ppt_x"/>
                                          </p:val>
                                        </p:tav>
                                        <p:tav tm="100000">
                                          <p:val>
                                            <p:strVal val="#ppt_x"/>
                                          </p:val>
                                        </p:tav>
                                      </p:tavLst>
                                    </p:anim>
                                    <p:anim calcmode="lin" valueType="num">
                                      <p:cBhvr additive="base">
                                        <p:cTn id="10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04967"/>
            <a:ext cx="5313528" cy="5621199"/>
          </a:xfrm>
        </p:spPr>
        <p:txBody>
          <a:bodyPr>
            <a:normAutofit fontScale="92500"/>
          </a:bodyPr>
          <a:lstStyle/>
          <a:p>
            <a:pPr fontAlgn="base">
              <a:buNone/>
            </a:pPr>
            <a:r>
              <a:rPr lang="en-US" b="1" u="sng" dirty="0" smtClean="0"/>
              <a:t>Step-03:</a:t>
            </a:r>
            <a:endParaRPr lang="en-US" b="1" dirty="0" smtClean="0"/>
          </a:p>
          <a:p>
            <a:pPr fontAlgn="base">
              <a:buNone/>
            </a:pPr>
            <a:r>
              <a:rPr lang="en-US" dirty="0" smtClean="0"/>
              <a:t> </a:t>
            </a:r>
            <a:r>
              <a:rPr lang="en-US" sz="2000" b="1" dirty="0" smtClean="0"/>
              <a:t>As P</a:t>
            </a:r>
            <a:r>
              <a:rPr lang="en-US" sz="2000" b="1" baseline="-25000" dirty="0" smtClean="0"/>
              <a:t>K+1</a:t>
            </a:r>
            <a:r>
              <a:rPr lang="en-US" sz="2000" b="1" dirty="0" smtClean="0"/>
              <a:t> &lt; 0, so </a:t>
            </a:r>
            <a:r>
              <a:rPr lang="en-US" sz="2000" b="1" dirty="0" smtClean="0">
                <a:solidFill>
                  <a:srgbClr val="FF0000"/>
                </a:solidFill>
              </a:rPr>
              <a:t>case - 01 </a:t>
            </a:r>
            <a:endParaRPr lang="en-US" sz="2000" b="1" dirty="0" smtClean="0"/>
          </a:p>
          <a:p>
            <a:pPr fontAlgn="base">
              <a:buNone/>
            </a:pPr>
            <a:r>
              <a:rPr lang="en-US" sz="2000" b="1" dirty="0" smtClean="0"/>
              <a:t> X</a:t>
            </a:r>
            <a:r>
              <a:rPr lang="en-US" sz="2000" b="1" baseline="-25000" dirty="0" smtClean="0"/>
              <a:t>k+1</a:t>
            </a:r>
            <a:r>
              <a:rPr lang="en-US" sz="2000" b="1" dirty="0" smtClean="0"/>
              <a:t> = </a:t>
            </a:r>
            <a:r>
              <a:rPr lang="en-US" sz="2000" b="1" dirty="0" err="1" smtClean="0"/>
              <a:t>X</a:t>
            </a:r>
            <a:r>
              <a:rPr lang="en-US" sz="2000" b="1" baseline="-25000" dirty="0" err="1" smtClean="0"/>
              <a:t>k</a:t>
            </a:r>
            <a:r>
              <a:rPr lang="en-US" sz="2000" b="1" dirty="0" smtClean="0"/>
              <a:t> + 1 = 1 + 1 = 2</a:t>
            </a:r>
          </a:p>
          <a:p>
            <a:pPr fontAlgn="base">
              <a:buNone/>
            </a:pPr>
            <a:r>
              <a:rPr lang="en-US" sz="2000" b="1" dirty="0" smtClean="0"/>
              <a:t>Y</a:t>
            </a:r>
            <a:r>
              <a:rPr lang="en-US" sz="2000" b="1" baseline="-25000" dirty="0" smtClean="0"/>
              <a:t>k+1</a:t>
            </a:r>
            <a:r>
              <a:rPr lang="en-US" sz="2000" b="1" dirty="0" smtClean="0"/>
              <a:t> = </a:t>
            </a:r>
            <a:r>
              <a:rPr lang="en-US" sz="2000" b="1" dirty="0" err="1" smtClean="0"/>
              <a:t>Y</a:t>
            </a:r>
            <a:r>
              <a:rPr lang="en-US" sz="2000" b="1" baseline="-25000" dirty="0" err="1" smtClean="0"/>
              <a:t>k</a:t>
            </a:r>
            <a:r>
              <a:rPr lang="en-US" sz="2000" b="1" dirty="0" smtClean="0"/>
              <a:t> = 10</a:t>
            </a:r>
          </a:p>
          <a:p>
            <a:pPr fontAlgn="base">
              <a:buNone/>
            </a:pPr>
            <a:r>
              <a:rPr lang="en-US" sz="2000" b="1" dirty="0" smtClean="0"/>
              <a:t>P</a:t>
            </a:r>
            <a:r>
              <a:rPr lang="en-US" sz="2000" b="1" baseline="-25000" dirty="0" smtClean="0"/>
              <a:t>k+1 </a:t>
            </a:r>
            <a:r>
              <a:rPr lang="en-US" sz="2000" b="1" dirty="0" smtClean="0"/>
              <a:t>= </a:t>
            </a:r>
            <a:r>
              <a:rPr lang="en-US" sz="2000" b="1" dirty="0" err="1" smtClean="0"/>
              <a:t>P</a:t>
            </a:r>
            <a:r>
              <a:rPr lang="en-US" sz="2000" b="1" baseline="-25000" dirty="0" err="1" smtClean="0"/>
              <a:t>k</a:t>
            </a:r>
            <a:r>
              <a:rPr lang="en-US" sz="2000" b="1" dirty="0" smtClean="0"/>
              <a:t> + 2 . X</a:t>
            </a:r>
            <a:r>
              <a:rPr lang="en-US" sz="2000" b="1" baseline="-25000" dirty="0" smtClean="0"/>
              <a:t>k+1</a:t>
            </a:r>
            <a:r>
              <a:rPr lang="en-US" sz="2000" b="1" dirty="0" smtClean="0"/>
              <a:t> + 1 = -6 + (2 x 2) + 1 = </a:t>
            </a:r>
            <a:r>
              <a:rPr lang="en-US" sz="2000" b="1" dirty="0" smtClean="0">
                <a:solidFill>
                  <a:srgbClr val="FF0000"/>
                </a:solidFill>
              </a:rPr>
              <a:t>-1</a:t>
            </a:r>
          </a:p>
          <a:p>
            <a:pPr fontAlgn="base">
              <a:buNone/>
            </a:pPr>
            <a:endParaRPr lang="en-US" sz="2000" b="1" dirty="0" smtClean="0"/>
          </a:p>
          <a:p>
            <a:pPr fontAlgn="base">
              <a:buNone/>
            </a:pPr>
            <a:r>
              <a:rPr lang="en-US" sz="2000" b="1" dirty="0" smtClean="0"/>
              <a:t>As P</a:t>
            </a:r>
            <a:r>
              <a:rPr lang="en-US" sz="2000" b="1" baseline="-25000" dirty="0" smtClean="0"/>
              <a:t>K+1</a:t>
            </a:r>
            <a:r>
              <a:rPr lang="en-US" sz="2000" b="1" dirty="0" smtClean="0"/>
              <a:t> &lt; 0, so </a:t>
            </a:r>
            <a:r>
              <a:rPr lang="en-US" sz="2000" b="1" dirty="0" smtClean="0">
                <a:solidFill>
                  <a:srgbClr val="FF0000"/>
                </a:solidFill>
              </a:rPr>
              <a:t>case - 01</a:t>
            </a:r>
            <a:endParaRPr lang="en-US" sz="2000" b="1" dirty="0" smtClean="0"/>
          </a:p>
          <a:p>
            <a:pPr fontAlgn="base">
              <a:buNone/>
            </a:pPr>
            <a:r>
              <a:rPr lang="en-US" sz="2000" b="1" dirty="0" smtClean="0"/>
              <a:t>X</a:t>
            </a:r>
            <a:r>
              <a:rPr lang="en-US" sz="2000" b="1" baseline="-25000" dirty="0" smtClean="0"/>
              <a:t>k+1</a:t>
            </a:r>
            <a:r>
              <a:rPr lang="en-US" sz="2000" b="1" dirty="0" smtClean="0"/>
              <a:t> = </a:t>
            </a:r>
            <a:r>
              <a:rPr lang="en-US" sz="2000" b="1" dirty="0" err="1" smtClean="0"/>
              <a:t>X</a:t>
            </a:r>
            <a:r>
              <a:rPr lang="en-US" sz="2000" b="1" baseline="-25000" dirty="0" err="1" smtClean="0"/>
              <a:t>k</a:t>
            </a:r>
            <a:r>
              <a:rPr lang="en-US" sz="2000" b="1" dirty="0" smtClean="0"/>
              <a:t> + 1 = 2 + 1 = 3</a:t>
            </a:r>
          </a:p>
          <a:p>
            <a:pPr fontAlgn="base">
              <a:buNone/>
            </a:pPr>
            <a:r>
              <a:rPr lang="en-US" sz="2000" b="1" dirty="0" smtClean="0"/>
              <a:t>Y</a:t>
            </a:r>
            <a:r>
              <a:rPr lang="en-US" sz="2000" b="1" baseline="-25000" dirty="0" smtClean="0"/>
              <a:t>k+1</a:t>
            </a:r>
            <a:r>
              <a:rPr lang="en-US" sz="2000" b="1" dirty="0" smtClean="0"/>
              <a:t> = </a:t>
            </a:r>
            <a:r>
              <a:rPr lang="en-US" sz="2000" b="1" dirty="0" err="1" smtClean="0"/>
              <a:t>Y</a:t>
            </a:r>
            <a:r>
              <a:rPr lang="en-US" sz="2000" b="1" baseline="-25000" dirty="0" err="1" smtClean="0"/>
              <a:t>k</a:t>
            </a:r>
            <a:r>
              <a:rPr lang="en-US" sz="2000" b="1" dirty="0" smtClean="0"/>
              <a:t> = 10</a:t>
            </a:r>
          </a:p>
          <a:p>
            <a:pPr fontAlgn="base">
              <a:buNone/>
            </a:pPr>
            <a:r>
              <a:rPr lang="en-US" sz="2000" b="1" dirty="0" smtClean="0"/>
              <a:t>P</a:t>
            </a:r>
            <a:r>
              <a:rPr lang="en-US" sz="2000" b="1" baseline="-25000" dirty="0" smtClean="0"/>
              <a:t>k+1 </a:t>
            </a:r>
            <a:r>
              <a:rPr lang="en-US" sz="2000" b="1" dirty="0" smtClean="0"/>
              <a:t>= </a:t>
            </a:r>
            <a:r>
              <a:rPr lang="en-US" sz="2000" b="1" dirty="0" err="1" smtClean="0"/>
              <a:t>P</a:t>
            </a:r>
            <a:r>
              <a:rPr lang="en-US" sz="2000" b="1" baseline="-25000" dirty="0" err="1" smtClean="0"/>
              <a:t>k</a:t>
            </a:r>
            <a:r>
              <a:rPr lang="en-US" sz="2000" b="1" dirty="0" smtClean="0"/>
              <a:t> + 2 . X</a:t>
            </a:r>
            <a:r>
              <a:rPr lang="en-US" sz="2000" b="1" baseline="-25000" dirty="0" smtClean="0"/>
              <a:t>k+1</a:t>
            </a:r>
            <a:r>
              <a:rPr lang="en-US" sz="2000" b="1" dirty="0" smtClean="0"/>
              <a:t> + 1 = - 1 + (2 x 3) + 1 = </a:t>
            </a:r>
            <a:r>
              <a:rPr lang="en-US" sz="2000" b="1" dirty="0" smtClean="0">
                <a:solidFill>
                  <a:srgbClr val="FF0000"/>
                </a:solidFill>
              </a:rPr>
              <a:t>6</a:t>
            </a:r>
          </a:p>
          <a:p>
            <a:pPr fontAlgn="base">
              <a:buNone/>
            </a:pPr>
            <a:endParaRPr lang="en-US" sz="2000" b="1" dirty="0" smtClean="0"/>
          </a:p>
          <a:p>
            <a:pPr fontAlgn="base">
              <a:buNone/>
            </a:pPr>
            <a:r>
              <a:rPr lang="en-US" sz="2000" b="1" dirty="0" smtClean="0"/>
              <a:t>As P</a:t>
            </a:r>
            <a:r>
              <a:rPr lang="en-US" sz="2000" b="1" baseline="-25000" dirty="0" smtClean="0"/>
              <a:t>K+1</a:t>
            </a:r>
            <a:r>
              <a:rPr lang="en-US" sz="2000" b="1" dirty="0" smtClean="0"/>
              <a:t> &gt; 0, so </a:t>
            </a:r>
            <a:r>
              <a:rPr lang="en-US" sz="2000" b="1" dirty="0" smtClean="0">
                <a:solidFill>
                  <a:srgbClr val="FF0000"/>
                </a:solidFill>
              </a:rPr>
              <a:t>case - 02</a:t>
            </a:r>
            <a:endParaRPr lang="en-US" sz="2000" b="1" dirty="0" smtClean="0"/>
          </a:p>
          <a:p>
            <a:pPr fontAlgn="base">
              <a:buNone/>
            </a:pPr>
            <a:r>
              <a:rPr lang="en-US" sz="2000" b="1" dirty="0" smtClean="0"/>
              <a:t>X</a:t>
            </a:r>
            <a:r>
              <a:rPr lang="en-US" sz="2000" b="1" baseline="-25000" dirty="0" smtClean="0"/>
              <a:t>k+1</a:t>
            </a:r>
            <a:r>
              <a:rPr lang="en-US" sz="2000" b="1" dirty="0" smtClean="0"/>
              <a:t> = </a:t>
            </a:r>
            <a:r>
              <a:rPr lang="en-US" sz="2000" b="1" dirty="0" err="1" smtClean="0"/>
              <a:t>X</a:t>
            </a:r>
            <a:r>
              <a:rPr lang="en-US" sz="2000" b="1" baseline="-25000" dirty="0" err="1" smtClean="0"/>
              <a:t>k</a:t>
            </a:r>
            <a:r>
              <a:rPr lang="en-US" sz="2000" b="1" dirty="0" smtClean="0"/>
              <a:t> + 1 = 3 + 1 = 4</a:t>
            </a:r>
          </a:p>
          <a:p>
            <a:pPr fontAlgn="base">
              <a:buNone/>
            </a:pPr>
            <a:r>
              <a:rPr lang="en-US" sz="2000" b="1" dirty="0" smtClean="0"/>
              <a:t>Y</a:t>
            </a:r>
            <a:r>
              <a:rPr lang="en-US" sz="2000" b="1" baseline="-25000" dirty="0" smtClean="0"/>
              <a:t>k+1</a:t>
            </a:r>
            <a:r>
              <a:rPr lang="en-US" sz="2000" b="1" dirty="0" smtClean="0"/>
              <a:t> = </a:t>
            </a:r>
            <a:r>
              <a:rPr lang="en-US" sz="2000" b="1" dirty="0" err="1" smtClean="0"/>
              <a:t>Y</a:t>
            </a:r>
            <a:r>
              <a:rPr lang="en-US" sz="2000" b="1" baseline="-25000" dirty="0" err="1" smtClean="0"/>
              <a:t>k</a:t>
            </a:r>
            <a:r>
              <a:rPr lang="en-US" sz="2000" b="1" dirty="0" smtClean="0"/>
              <a:t> - 1= 10-1 = 9</a:t>
            </a:r>
          </a:p>
          <a:p>
            <a:pPr fontAlgn="base">
              <a:buNone/>
            </a:pPr>
            <a:r>
              <a:rPr lang="en-US" sz="2000" b="1" dirty="0" smtClean="0"/>
              <a:t>P</a:t>
            </a:r>
            <a:r>
              <a:rPr lang="en-US" sz="2000" b="1" baseline="-25000" dirty="0" smtClean="0"/>
              <a:t>k+1 </a:t>
            </a:r>
            <a:r>
              <a:rPr lang="en-US" sz="2000" b="1" dirty="0" smtClean="0"/>
              <a:t>= </a:t>
            </a:r>
            <a:r>
              <a:rPr lang="en-US" sz="2000" b="1" dirty="0" err="1" smtClean="0"/>
              <a:t>P</a:t>
            </a:r>
            <a:r>
              <a:rPr lang="en-US" sz="2000" b="1" baseline="-25000" dirty="0" err="1" smtClean="0"/>
              <a:t>k</a:t>
            </a:r>
            <a:r>
              <a:rPr lang="en-US" sz="2000" b="1" dirty="0" smtClean="0"/>
              <a:t> - 2 . Y</a:t>
            </a:r>
            <a:r>
              <a:rPr lang="en-US" sz="2000" b="1" baseline="-25000" dirty="0" smtClean="0"/>
              <a:t>k+1</a:t>
            </a:r>
            <a:r>
              <a:rPr lang="en-US" sz="2000" b="1" dirty="0" smtClean="0"/>
              <a:t>  +2 . X</a:t>
            </a:r>
            <a:r>
              <a:rPr lang="en-US" sz="2000" b="1" baseline="-25000" dirty="0" smtClean="0"/>
              <a:t>k+1</a:t>
            </a:r>
            <a:r>
              <a:rPr lang="en-US" sz="2000" b="1" dirty="0" smtClean="0"/>
              <a:t>  +1= 6-(2.9)+(2.4 )+ 1 = </a:t>
            </a:r>
            <a:r>
              <a:rPr lang="en-US" sz="2000" b="1" dirty="0" smtClean="0">
                <a:solidFill>
                  <a:srgbClr val="FF0000"/>
                </a:solidFill>
              </a:rPr>
              <a:t>-3</a:t>
            </a:r>
          </a:p>
          <a:p>
            <a:pPr fontAlgn="base">
              <a:buNone/>
            </a:pPr>
            <a:endParaRPr lang="en-US" sz="1800" b="1" dirty="0" smtClean="0"/>
          </a:p>
          <a:p>
            <a:pPr fontAlgn="base">
              <a:buNone/>
            </a:pPr>
            <a:endParaRPr lang="en-US" sz="1800" dirty="0" smtClean="0"/>
          </a:p>
          <a:p>
            <a:pPr fontAlgn="base">
              <a:buNone/>
            </a:pPr>
            <a:endParaRPr lang="en-US" dirty="0" smtClean="0"/>
          </a:p>
          <a:p>
            <a:endParaRPr lang="en-US" dirty="0"/>
          </a:p>
        </p:txBody>
      </p:sp>
      <p:sp>
        <p:nvSpPr>
          <p:cNvPr id="4" name="Content Placeholder 2"/>
          <p:cNvSpPr txBox="1">
            <a:spLocks/>
          </p:cNvSpPr>
          <p:nvPr/>
        </p:nvSpPr>
        <p:spPr>
          <a:xfrm>
            <a:off x="6002739" y="439003"/>
            <a:ext cx="5761631" cy="5770729"/>
          </a:xfrm>
          <a:prstGeom prst="rect">
            <a:avLst/>
          </a:prstGeom>
        </p:spPr>
        <p:txBody>
          <a:bodyPr vert="horz" lIns="91440" tIns="45720" rIns="91440" bIns="45720" rtlCol="0">
            <a:norm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3200" b="1" i="0" u="sng" strike="noStrike" kern="1200" cap="none" spc="0" normalizeH="0" baseline="0" noProof="0" dirty="0" smtClean="0">
                <a:ln>
                  <a:noFill/>
                </a:ln>
                <a:solidFill>
                  <a:schemeClr val="tx1"/>
                </a:solidFill>
                <a:effectLst/>
                <a:uLnTx/>
                <a:uFillTx/>
                <a:latin typeface="+mn-lt"/>
                <a:ea typeface="+mn-ea"/>
                <a:cs typeface="+mn-cs"/>
              </a:rPr>
              <a:t>Step-03:</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As 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&lt; 0, so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case - 01 </a:t>
            </a: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 X</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X</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+ 1 = 4 + 1 = 5</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9</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+ 2 . X</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+ 1 = -3 + (2 x 5) + 1 =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8</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As 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&gt; 0, so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case - 02</a:t>
            </a: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X</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X</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+ 1 = 5 + 1 = 6</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-1 = 9-1 = 8</a:t>
            </a:r>
          </a:p>
          <a:p>
            <a:pPr marL="342900" lvl="0" indent="-342900" fontAlgn="base">
              <a:spcBef>
                <a:spcPct val="20000"/>
              </a:spcBef>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- 2 . Y</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lang="en-US" sz="2000" b="1" dirty="0" smtClean="0"/>
              <a:t> 2 . X</a:t>
            </a:r>
            <a:r>
              <a:rPr lang="en-US" sz="2000" b="1" baseline="-25000" dirty="0" smtClean="0"/>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8- (2 x 8) +(2.6)+1 = </a:t>
            </a:r>
            <a:r>
              <a:rPr lang="en-US" sz="2000" b="1" dirty="0" smtClean="0">
                <a:solidFill>
                  <a:srgbClr val="FF0000"/>
                </a:solidFill>
              </a:rPr>
              <a:t>5</a:t>
            </a:r>
            <a:endParaRPr kumimoji="0" lang="en-US" sz="20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As 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&gt; 0, so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case - 02</a:t>
            </a: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X</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X</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+ 1 = 6 + 1 = 7</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Y</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- 1= 8-1 = 7</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1" i="0" u="none" strike="noStrike" kern="1200" cap="none" spc="0" normalizeH="0" baseline="0" noProof="0" dirty="0" err="1" smtClean="0">
                <a:ln>
                  <a:noFill/>
                </a:ln>
                <a:solidFill>
                  <a:schemeClr val="tx1"/>
                </a:solidFill>
                <a:effectLst/>
                <a:uLnTx/>
                <a:uFillTx/>
                <a:latin typeface="+mn-lt"/>
                <a:ea typeface="+mn-ea"/>
                <a:cs typeface="+mn-cs"/>
              </a:rPr>
              <a:t>P</a:t>
            </a:r>
            <a:r>
              <a:rPr kumimoji="0" lang="en-US" sz="2000" b="1" i="0" u="none" strike="noStrike" kern="1200" cap="none" spc="0" normalizeH="0" baseline="-25000" noProof="0" dirty="0" err="1" smtClean="0">
                <a:ln>
                  <a:noFill/>
                </a:ln>
                <a:solidFill>
                  <a:schemeClr val="tx1"/>
                </a:solidFill>
                <a:effectLst/>
                <a:uLnTx/>
                <a:uFillTx/>
                <a:latin typeface="+mn-lt"/>
                <a:ea typeface="+mn-ea"/>
                <a:cs typeface="+mn-cs"/>
              </a:rPr>
              <a:t>k</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- 2 . Y</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+2 . X</a:t>
            </a:r>
            <a:r>
              <a:rPr kumimoji="0" lang="en-US" sz="2000" b="1" i="0" u="none" strike="noStrike" kern="1200" cap="none" spc="0" normalizeH="0" baseline="-25000" noProof="0" dirty="0" smtClean="0">
                <a:ln>
                  <a:noFill/>
                </a:ln>
                <a:solidFill>
                  <a:schemeClr val="tx1"/>
                </a:solidFill>
                <a:effectLst/>
                <a:uLnTx/>
                <a:uFillTx/>
                <a:latin typeface="+mn-lt"/>
                <a:ea typeface="+mn-ea"/>
                <a:cs typeface="+mn-cs"/>
              </a:rPr>
              <a:t>k+1</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+1= 9</a:t>
            </a:r>
            <a:r>
              <a:rPr kumimoji="0" lang="en-US" sz="2000" b="1" i="0" u="none" strike="noStrike" kern="1200" cap="none" spc="0" normalizeH="0" noProof="0" dirty="0" smtClean="0">
                <a:ln>
                  <a:noFill/>
                </a:ln>
                <a:solidFill>
                  <a:schemeClr val="tx1"/>
                </a:solidFill>
                <a:effectLst/>
                <a:uLnTx/>
                <a:uFillTx/>
                <a:latin typeface="+mn-lt"/>
                <a:ea typeface="+mn-ea"/>
                <a:cs typeface="+mn-cs"/>
              </a:rPr>
              <a:t>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(2.7)+(2.7 )+ 1 =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10</a:t>
            </a: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down)">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wipe(down)">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wipe(down)">
                                      <p:cBhvr>
                                        <p:cTn id="62" dur="500"/>
                                        <p:tgtEl>
                                          <p:spTgt spid="3">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Effect transition="in" filter="wipe(down)">
                                      <p:cBhvr>
                                        <p:cTn id="67" dur="500"/>
                                        <p:tgtEl>
                                          <p:spTgt spid="3">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
                                            <p:txEl>
                                              <p:pRg st="0" end="0"/>
                                            </p:txEl>
                                          </p:spTgt>
                                        </p:tgtEl>
                                        <p:attrNameLst>
                                          <p:attrName>style.visibility</p:attrName>
                                        </p:attrNameLst>
                                      </p:cBhvr>
                                      <p:to>
                                        <p:strVal val="visible"/>
                                      </p:to>
                                    </p:set>
                                    <p:animEffect transition="in" filter="wipe(down)">
                                      <p:cBhvr>
                                        <p:cTn id="72" dur="500"/>
                                        <p:tgtEl>
                                          <p:spTgt spid="4">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
                                            <p:txEl>
                                              <p:pRg st="1" end="1"/>
                                            </p:txEl>
                                          </p:spTgt>
                                        </p:tgtEl>
                                        <p:attrNameLst>
                                          <p:attrName>style.visibility</p:attrName>
                                        </p:attrNameLst>
                                      </p:cBhvr>
                                      <p:to>
                                        <p:strVal val="visible"/>
                                      </p:to>
                                    </p:set>
                                    <p:animEffect transition="in" filter="wipe(down)">
                                      <p:cBhvr>
                                        <p:cTn id="77" dur="500"/>
                                        <p:tgtEl>
                                          <p:spTgt spid="4">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
                                            <p:txEl>
                                              <p:pRg st="2" end="2"/>
                                            </p:txEl>
                                          </p:spTgt>
                                        </p:tgtEl>
                                        <p:attrNameLst>
                                          <p:attrName>style.visibility</p:attrName>
                                        </p:attrNameLst>
                                      </p:cBhvr>
                                      <p:to>
                                        <p:strVal val="visible"/>
                                      </p:to>
                                    </p:set>
                                    <p:animEffect transition="in" filter="wipe(down)">
                                      <p:cBhvr>
                                        <p:cTn id="82" dur="500"/>
                                        <p:tgtEl>
                                          <p:spTgt spid="4">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4">
                                            <p:txEl>
                                              <p:pRg st="3" end="3"/>
                                            </p:txEl>
                                          </p:spTgt>
                                        </p:tgtEl>
                                        <p:attrNameLst>
                                          <p:attrName>style.visibility</p:attrName>
                                        </p:attrNameLst>
                                      </p:cBhvr>
                                      <p:to>
                                        <p:strVal val="visible"/>
                                      </p:to>
                                    </p:set>
                                    <p:animEffect transition="in" filter="wipe(down)">
                                      <p:cBhvr>
                                        <p:cTn id="87" dur="500"/>
                                        <p:tgtEl>
                                          <p:spTgt spid="4">
                                            <p:txEl>
                                              <p:p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4">
                                            <p:txEl>
                                              <p:pRg st="4" end="4"/>
                                            </p:txEl>
                                          </p:spTgt>
                                        </p:tgtEl>
                                        <p:attrNameLst>
                                          <p:attrName>style.visibility</p:attrName>
                                        </p:attrNameLst>
                                      </p:cBhvr>
                                      <p:to>
                                        <p:strVal val="visible"/>
                                      </p:to>
                                    </p:set>
                                    <p:animEffect transition="in" filter="wipe(down)">
                                      <p:cBhvr>
                                        <p:cTn id="92" dur="500"/>
                                        <p:tgtEl>
                                          <p:spTgt spid="4">
                                            <p:txEl>
                                              <p:p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
                                            <p:txEl>
                                              <p:pRg st="6" end="6"/>
                                            </p:txEl>
                                          </p:spTgt>
                                        </p:tgtEl>
                                        <p:attrNameLst>
                                          <p:attrName>style.visibility</p:attrName>
                                        </p:attrNameLst>
                                      </p:cBhvr>
                                      <p:to>
                                        <p:strVal val="visible"/>
                                      </p:to>
                                    </p:set>
                                    <p:animEffect transition="in" filter="wipe(down)">
                                      <p:cBhvr>
                                        <p:cTn id="97" dur="500"/>
                                        <p:tgtEl>
                                          <p:spTgt spid="4">
                                            <p:txEl>
                                              <p:p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4">
                                            <p:txEl>
                                              <p:pRg st="7" end="7"/>
                                            </p:txEl>
                                          </p:spTgt>
                                        </p:tgtEl>
                                        <p:attrNameLst>
                                          <p:attrName>style.visibility</p:attrName>
                                        </p:attrNameLst>
                                      </p:cBhvr>
                                      <p:to>
                                        <p:strVal val="visible"/>
                                      </p:to>
                                    </p:set>
                                    <p:animEffect transition="in" filter="wipe(down)">
                                      <p:cBhvr>
                                        <p:cTn id="102" dur="500"/>
                                        <p:tgtEl>
                                          <p:spTgt spid="4">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4">
                                            <p:txEl>
                                              <p:pRg st="8" end="8"/>
                                            </p:txEl>
                                          </p:spTgt>
                                        </p:tgtEl>
                                        <p:attrNameLst>
                                          <p:attrName>style.visibility</p:attrName>
                                        </p:attrNameLst>
                                      </p:cBhvr>
                                      <p:to>
                                        <p:strVal val="visible"/>
                                      </p:to>
                                    </p:set>
                                    <p:animEffect transition="in" filter="wipe(down)">
                                      <p:cBhvr>
                                        <p:cTn id="107" dur="500"/>
                                        <p:tgtEl>
                                          <p:spTgt spid="4">
                                            <p:txEl>
                                              <p:pRg st="8" end="8"/>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
                                            <p:txEl>
                                              <p:pRg st="9" end="9"/>
                                            </p:txEl>
                                          </p:spTgt>
                                        </p:tgtEl>
                                        <p:attrNameLst>
                                          <p:attrName>style.visibility</p:attrName>
                                        </p:attrNameLst>
                                      </p:cBhvr>
                                      <p:to>
                                        <p:strVal val="visible"/>
                                      </p:to>
                                    </p:set>
                                    <p:animEffect transition="in" filter="wipe(down)">
                                      <p:cBhvr>
                                        <p:cTn id="112" dur="500"/>
                                        <p:tgtEl>
                                          <p:spTgt spid="4">
                                            <p:txEl>
                                              <p:pRg st="9" end="9"/>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4">
                                            <p:txEl>
                                              <p:pRg st="11" end="11"/>
                                            </p:txEl>
                                          </p:spTgt>
                                        </p:tgtEl>
                                        <p:attrNameLst>
                                          <p:attrName>style.visibility</p:attrName>
                                        </p:attrNameLst>
                                      </p:cBhvr>
                                      <p:to>
                                        <p:strVal val="visible"/>
                                      </p:to>
                                    </p:set>
                                    <p:animEffect transition="in" filter="wipe(down)">
                                      <p:cBhvr>
                                        <p:cTn id="117" dur="500"/>
                                        <p:tgtEl>
                                          <p:spTgt spid="4">
                                            <p:txEl>
                                              <p:pRg st="11" end="1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4">
                                            <p:txEl>
                                              <p:pRg st="12" end="12"/>
                                            </p:txEl>
                                          </p:spTgt>
                                        </p:tgtEl>
                                        <p:attrNameLst>
                                          <p:attrName>style.visibility</p:attrName>
                                        </p:attrNameLst>
                                      </p:cBhvr>
                                      <p:to>
                                        <p:strVal val="visible"/>
                                      </p:to>
                                    </p:set>
                                    <p:animEffect transition="in" filter="wipe(down)">
                                      <p:cBhvr>
                                        <p:cTn id="122" dur="500"/>
                                        <p:tgtEl>
                                          <p:spTgt spid="4">
                                            <p:txEl>
                                              <p:pRg st="12" end="1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4">
                                            <p:txEl>
                                              <p:pRg st="13" end="13"/>
                                            </p:txEl>
                                          </p:spTgt>
                                        </p:tgtEl>
                                        <p:attrNameLst>
                                          <p:attrName>style.visibility</p:attrName>
                                        </p:attrNameLst>
                                      </p:cBhvr>
                                      <p:to>
                                        <p:strVal val="visible"/>
                                      </p:to>
                                    </p:set>
                                    <p:animEffect transition="in" filter="wipe(down)">
                                      <p:cBhvr>
                                        <p:cTn id="127" dur="500"/>
                                        <p:tgtEl>
                                          <p:spTgt spid="4">
                                            <p:txEl>
                                              <p:pRg st="13" end="1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grpId="0" nodeType="clickEffect">
                                  <p:stCondLst>
                                    <p:cond delay="0"/>
                                  </p:stCondLst>
                                  <p:childTnLst>
                                    <p:set>
                                      <p:cBhvr>
                                        <p:cTn id="131" dur="1" fill="hold">
                                          <p:stCondLst>
                                            <p:cond delay="0"/>
                                          </p:stCondLst>
                                        </p:cTn>
                                        <p:tgtEl>
                                          <p:spTgt spid="4">
                                            <p:txEl>
                                              <p:pRg st="14" end="14"/>
                                            </p:txEl>
                                          </p:spTgt>
                                        </p:tgtEl>
                                        <p:attrNameLst>
                                          <p:attrName>style.visibility</p:attrName>
                                        </p:attrNameLst>
                                      </p:cBhvr>
                                      <p:to>
                                        <p:strVal val="visible"/>
                                      </p:to>
                                    </p:set>
                                    <p:animEffect transition="in" filter="wipe(down)">
                                      <p:cBhvr>
                                        <p:cTn id="13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aphicFrame>
        <p:nvGraphicFramePr>
          <p:cNvPr id="4" name="Table 3"/>
          <p:cNvGraphicFramePr>
            <a:graphicFrameLocks noGrp="1"/>
          </p:cNvGraphicFramePr>
          <p:nvPr/>
        </p:nvGraphicFramePr>
        <p:xfrm>
          <a:off x="382136" y="1176830"/>
          <a:ext cx="9198592" cy="5237617"/>
        </p:xfrm>
        <a:graphic>
          <a:graphicData uri="http://schemas.openxmlformats.org/drawingml/2006/table">
            <a:tbl>
              <a:tblPr firstRow="1" bandRow="1">
                <a:tableStyleId>{5C22544A-7EE6-4342-B048-85BDC9FD1C3A}</a:tableStyleId>
              </a:tblPr>
              <a:tblGrid>
                <a:gridCol w="1115734"/>
                <a:gridCol w="1053744"/>
                <a:gridCol w="1140527"/>
                <a:gridCol w="1177718"/>
                <a:gridCol w="1177718"/>
                <a:gridCol w="1177718"/>
                <a:gridCol w="1170411"/>
                <a:gridCol w="1185022"/>
              </a:tblGrid>
              <a:tr h="1718953">
                <a:tc>
                  <a:txBody>
                    <a:bodyPr/>
                    <a:lstStyle/>
                    <a:p>
                      <a:pPr algn="ctr"/>
                      <a:r>
                        <a:rPr lang="en-US" sz="2000" b="1" dirty="0" smtClean="0"/>
                        <a:t>Octant-1 Points</a:t>
                      </a:r>
                    </a:p>
                    <a:p>
                      <a:pPr algn="ctr"/>
                      <a:r>
                        <a:rPr lang="en-US" sz="2000" dirty="0" smtClean="0"/>
                        <a:t>(X,Y)</a:t>
                      </a:r>
                      <a:endParaRPr lang="en-US" sz="2000" dirty="0"/>
                    </a:p>
                  </a:txBody>
                  <a:tcPr marL="95250" marR="95250" marT="76200" marB="76200" anchor="ctr">
                    <a:solidFill>
                      <a:schemeClr val="tx2">
                        <a:lumMod val="60000"/>
                        <a:lumOff val="40000"/>
                      </a:schemeClr>
                    </a:solidFill>
                  </a:tcPr>
                </a:tc>
                <a:tc>
                  <a:txBody>
                    <a:bodyPr/>
                    <a:lstStyle/>
                    <a:p>
                      <a:pPr algn="ctr"/>
                      <a:r>
                        <a:rPr lang="en-US" sz="2000" b="1" dirty="0" smtClean="0"/>
                        <a:t>Octant-2 Points</a:t>
                      </a:r>
                    </a:p>
                    <a:p>
                      <a:pPr algn="ctr"/>
                      <a:r>
                        <a:rPr lang="en-US" sz="2000" dirty="0" smtClean="0"/>
                        <a:t>(X,Y)</a:t>
                      </a:r>
                      <a:endParaRPr lang="en-US" sz="2000" dirty="0"/>
                    </a:p>
                  </a:txBody>
                  <a:tcPr marL="95250" marR="95250" marT="76200" marB="76200" anchor="ctr">
                    <a:solidFill>
                      <a:schemeClr val="tx2">
                        <a:lumMod val="60000"/>
                        <a:lumOff val="40000"/>
                      </a:schemeClr>
                    </a:solidFill>
                  </a:tcPr>
                </a:tc>
                <a:tc>
                  <a:txBody>
                    <a:bodyPr/>
                    <a:lstStyle/>
                    <a:p>
                      <a:pPr algn="ctr"/>
                      <a:r>
                        <a:rPr lang="en-US" sz="2000" b="1" dirty="0" smtClean="0"/>
                        <a:t>Octant-3 Points</a:t>
                      </a:r>
                    </a:p>
                    <a:p>
                      <a:pPr algn="ctr"/>
                      <a:r>
                        <a:rPr lang="en-US" sz="2000" dirty="0" smtClean="0"/>
                        <a:t>(-X, Y)</a:t>
                      </a:r>
                      <a:endParaRPr lang="en-US" sz="2000" dirty="0"/>
                    </a:p>
                  </a:txBody>
                  <a:tcPr marL="95250" marR="95250" marT="76200" marB="76200" anchor="ctr"/>
                </a:tc>
                <a:tc>
                  <a:txBody>
                    <a:bodyPr/>
                    <a:lstStyle/>
                    <a:p>
                      <a:pPr algn="ctr"/>
                      <a:r>
                        <a:rPr lang="en-US" sz="2000" b="1" dirty="0" smtClean="0"/>
                        <a:t>Octant-4 Points</a:t>
                      </a:r>
                    </a:p>
                    <a:p>
                      <a:pPr algn="ctr"/>
                      <a:r>
                        <a:rPr lang="en-US" sz="2000" dirty="0" smtClean="0"/>
                        <a:t>(-X,Y)</a:t>
                      </a:r>
                      <a:endParaRPr lang="en-US" sz="2000" dirty="0"/>
                    </a:p>
                  </a:txBody>
                  <a:tcPr marL="95250" marR="95250" marT="76200" marB="76200" anchor="ctr"/>
                </a:tc>
                <a:tc>
                  <a:txBody>
                    <a:bodyPr/>
                    <a:lstStyle/>
                    <a:p>
                      <a:pPr algn="ctr"/>
                      <a:endParaRPr lang="en-US" sz="2000" b="1" dirty="0" smtClean="0"/>
                    </a:p>
                    <a:p>
                      <a:pPr algn="ctr"/>
                      <a:r>
                        <a:rPr lang="en-US" sz="2000" b="1" dirty="0" smtClean="0"/>
                        <a:t>Octant-5 Points</a:t>
                      </a:r>
                    </a:p>
                    <a:p>
                      <a:pPr algn="ctr"/>
                      <a:r>
                        <a:rPr lang="en-US" sz="2000" dirty="0" smtClean="0"/>
                        <a:t>(-X,-Y)</a:t>
                      </a:r>
                    </a:p>
                    <a:p>
                      <a:pPr algn="ctr"/>
                      <a:endParaRPr lang="en-US" sz="2000" dirty="0"/>
                    </a:p>
                  </a:txBody>
                  <a:tcPr marL="95250" marR="95250" marT="76200" marB="76200" anchor="ctr">
                    <a:solidFill>
                      <a:schemeClr val="tx2">
                        <a:lumMod val="60000"/>
                        <a:lumOff val="40000"/>
                      </a:schemeClr>
                    </a:solidFill>
                  </a:tcPr>
                </a:tc>
                <a:tc>
                  <a:txBody>
                    <a:bodyPr/>
                    <a:lstStyle/>
                    <a:p>
                      <a:pPr algn="ctr"/>
                      <a:endParaRPr lang="en-US" sz="2000" b="1" dirty="0" smtClean="0"/>
                    </a:p>
                    <a:p>
                      <a:pPr algn="ctr"/>
                      <a:r>
                        <a:rPr lang="en-US" sz="2000" b="1" dirty="0" smtClean="0"/>
                        <a:t>Octant-6 Points</a:t>
                      </a:r>
                    </a:p>
                    <a:p>
                      <a:pPr algn="ctr"/>
                      <a:r>
                        <a:rPr lang="en-US" sz="2000" dirty="0" smtClean="0"/>
                        <a:t>(-X,-Y)</a:t>
                      </a:r>
                    </a:p>
                    <a:p>
                      <a:pPr algn="ctr"/>
                      <a:endParaRPr lang="en-US" sz="2000" dirty="0"/>
                    </a:p>
                  </a:txBody>
                  <a:tcPr marL="95250" marR="95250" marT="76200" marB="76200" anchor="ctr">
                    <a:solidFill>
                      <a:schemeClr val="tx2">
                        <a:lumMod val="60000"/>
                        <a:lumOff val="40000"/>
                      </a:schemeClr>
                    </a:solidFill>
                  </a:tcPr>
                </a:tc>
                <a:tc>
                  <a:txBody>
                    <a:bodyPr/>
                    <a:lstStyle/>
                    <a:p>
                      <a:pPr algn="ctr"/>
                      <a:endParaRPr lang="en-US" sz="2000" b="1" dirty="0" smtClean="0"/>
                    </a:p>
                    <a:p>
                      <a:pPr algn="ctr"/>
                      <a:r>
                        <a:rPr lang="en-US" sz="2000" b="1" dirty="0" smtClean="0"/>
                        <a:t>Octant-7 Points</a:t>
                      </a:r>
                    </a:p>
                    <a:p>
                      <a:pPr algn="ctr"/>
                      <a:r>
                        <a:rPr lang="en-US" sz="2000" dirty="0" smtClean="0"/>
                        <a:t>(X,-Y)</a:t>
                      </a:r>
                    </a:p>
                    <a:p>
                      <a:pPr algn="ctr"/>
                      <a:endParaRPr lang="en-US" sz="2000" dirty="0"/>
                    </a:p>
                  </a:txBody>
                  <a:tcPr marL="95250" marR="95250" marT="76200" marB="76200" anchor="ctr"/>
                </a:tc>
                <a:tc>
                  <a:txBody>
                    <a:bodyPr/>
                    <a:lstStyle/>
                    <a:p>
                      <a:pPr algn="ctr"/>
                      <a:endParaRPr lang="en-US" sz="2000" b="1" dirty="0" smtClean="0"/>
                    </a:p>
                    <a:p>
                      <a:pPr algn="ctr"/>
                      <a:r>
                        <a:rPr lang="en-US" sz="2000" b="1" dirty="0" smtClean="0"/>
                        <a:t>Octant-8 Points</a:t>
                      </a:r>
                    </a:p>
                    <a:p>
                      <a:pPr algn="ctr"/>
                      <a:r>
                        <a:rPr lang="en-US" sz="2000" dirty="0" smtClean="0"/>
                        <a:t>(X,-Y)</a:t>
                      </a:r>
                    </a:p>
                    <a:p>
                      <a:pPr algn="ctr"/>
                      <a:endParaRPr lang="en-US" sz="2000" dirty="0"/>
                    </a:p>
                  </a:txBody>
                  <a:tcPr marL="95250" marR="95250" marT="76200" marB="76200" anchor="ctr"/>
                </a:tc>
              </a:tr>
              <a:tr h="439833">
                <a:tc>
                  <a:txBody>
                    <a:bodyPr/>
                    <a:lstStyle/>
                    <a:p>
                      <a:pPr algn="ctr"/>
                      <a:r>
                        <a:rPr lang="en-US" dirty="0"/>
                        <a:t>(0, 10)</a:t>
                      </a:r>
                    </a:p>
                  </a:txBody>
                  <a:tcPr marL="95250" marR="95250" marT="76200" marB="76200" anchor="ctr">
                    <a:solidFill>
                      <a:schemeClr val="tx2">
                        <a:lumMod val="60000"/>
                        <a:lumOff val="40000"/>
                      </a:schemeClr>
                    </a:solidFill>
                  </a:tcPr>
                </a:tc>
                <a:tc>
                  <a:txBody>
                    <a:bodyPr/>
                    <a:lstStyle/>
                    <a:p>
                      <a:r>
                        <a:rPr lang="en-US" dirty="0" smtClean="0"/>
                        <a:t>      (7,7)</a:t>
                      </a:r>
                      <a:endParaRPr lang="en-US" dirty="0"/>
                    </a:p>
                  </a:txBody>
                  <a:tcPr marL="95250" marR="95250" marT="76200" marB="76200" anchor="ctr">
                    <a:solidFill>
                      <a:schemeClr val="tx2">
                        <a:lumMod val="60000"/>
                        <a:lumOff val="40000"/>
                      </a:schemeClr>
                    </a:solidFill>
                  </a:tcPr>
                </a:tc>
                <a:tc>
                  <a:txBody>
                    <a:bodyPr/>
                    <a:lstStyle/>
                    <a:p>
                      <a:pPr algn="ctr"/>
                      <a:r>
                        <a:rPr lang="en-US" dirty="0"/>
                        <a:t>(0, 10)</a:t>
                      </a:r>
                    </a:p>
                  </a:txBody>
                  <a:tcPr marL="95250" marR="95250" marT="76200" marB="76200" anchor="ctr"/>
                </a:tc>
                <a:tc>
                  <a:txBody>
                    <a:bodyPr/>
                    <a:lstStyle/>
                    <a:p>
                      <a:r>
                        <a:rPr lang="en-US" dirty="0" smtClean="0"/>
                        <a:t>      (-7,7)</a:t>
                      </a:r>
                      <a:endParaRPr lang="en-US" dirty="0"/>
                    </a:p>
                  </a:txBody>
                  <a:tcPr marL="95250" marR="95250" marT="76200" marB="76200" anchor="ctr"/>
                </a:tc>
                <a:tc>
                  <a:txBody>
                    <a:bodyPr/>
                    <a:lstStyle/>
                    <a:p>
                      <a:pPr algn="ctr"/>
                      <a:r>
                        <a:rPr lang="en-US" b="1" dirty="0" smtClean="0"/>
                        <a:t>(0, -10</a:t>
                      </a:r>
                      <a:r>
                        <a:rPr lang="en-US" b="1" dirty="0"/>
                        <a:t>)</a:t>
                      </a:r>
                    </a:p>
                  </a:txBody>
                  <a:tcPr marL="95250" marR="95250" marT="76200" marB="76200" anchor="ctr">
                    <a:solidFill>
                      <a:schemeClr val="tx2">
                        <a:lumMod val="60000"/>
                        <a:lumOff val="40000"/>
                      </a:schemeClr>
                    </a:solidFill>
                  </a:tcPr>
                </a:tc>
                <a:tc>
                  <a:txBody>
                    <a:bodyPr/>
                    <a:lstStyle/>
                    <a:p>
                      <a:r>
                        <a:rPr lang="en-US" dirty="0" smtClean="0"/>
                        <a:t>      (-7,-7)</a:t>
                      </a:r>
                      <a:endParaRPr lang="en-US" dirty="0"/>
                    </a:p>
                  </a:txBody>
                  <a:tcPr marL="95250" marR="95250" marT="76200" marB="76200" anchor="ctr">
                    <a:solidFill>
                      <a:schemeClr val="tx2">
                        <a:lumMod val="60000"/>
                        <a:lumOff val="40000"/>
                      </a:schemeClr>
                    </a:solidFill>
                  </a:tcPr>
                </a:tc>
                <a:tc>
                  <a:txBody>
                    <a:bodyPr/>
                    <a:lstStyle/>
                    <a:p>
                      <a:pPr algn="ctr"/>
                      <a:r>
                        <a:rPr lang="en-US" dirty="0"/>
                        <a:t>(0, </a:t>
                      </a:r>
                      <a:r>
                        <a:rPr lang="en-US" dirty="0" smtClean="0"/>
                        <a:t>-10</a:t>
                      </a:r>
                      <a:r>
                        <a:rPr lang="en-US" dirty="0"/>
                        <a:t>)</a:t>
                      </a:r>
                    </a:p>
                  </a:txBody>
                  <a:tcPr marL="95250" marR="95250" marT="76200" marB="76200" anchor="ctr"/>
                </a:tc>
                <a:tc>
                  <a:txBody>
                    <a:bodyPr/>
                    <a:lstStyle/>
                    <a:p>
                      <a:r>
                        <a:rPr lang="en-US" dirty="0" smtClean="0"/>
                        <a:t>       (7,-7)</a:t>
                      </a:r>
                      <a:endParaRPr lang="en-US" dirty="0"/>
                    </a:p>
                  </a:txBody>
                  <a:tcPr marL="95250" marR="95250" marT="76200" marB="76200" anchor="ctr"/>
                </a:tc>
              </a:tr>
              <a:tr h="439833">
                <a:tc>
                  <a:txBody>
                    <a:bodyPr/>
                    <a:lstStyle/>
                    <a:p>
                      <a:pPr algn="ctr"/>
                      <a:r>
                        <a:rPr lang="en-US" dirty="0"/>
                        <a:t>(1, 10)</a:t>
                      </a:r>
                    </a:p>
                  </a:txBody>
                  <a:tcPr marL="95250" marR="95250" marT="76200" marB="76200" anchor="ctr">
                    <a:solidFill>
                      <a:schemeClr val="tx2">
                        <a:lumMod val="60000"/>
                        <a:lumOff val="40000"/>
                      </a:schemeClr>
                    </a:solidFill>
                  </a:tcPr>
                </a:tc>
                <a:tc>
                  <a:txBody>
                    <a:bodyPr/>
                    <a:lstStyle/>
                    <a:p>
                      <a:pPr algn="ctr"/>
                      <a:r>
                        <a:rPr lang="en-US" dirty="0"/>
                        <a:t>(8, 6)</a:t>
                      </a:r>
                    </a:p>
                  </a:txBody>
                  <a:tcPr marL="95250" marR="95250" marT="76200" marB="76200" anchor="ctr">
                    <a:solidFill>
                      <a:schemeClr val="tx2">
                        <a:lumMod val="60000"/>
                        <a:lumOff val="40000"/>
                      </a:schemeClr>
                    </a:solidFill>
                  </a:tcPr>
                </a:tc>
                <a:tc>
                  <a:txBody>
                    <a:bodyPr/>
                    <a:lstStyle/>
                    <a:p>
                      <a:pPr algn="ctr"/>
                      <a:r>
                        <a:rPr lang="en-US" dirty="0" smtClean="0"/>
                        <a:t>(-1</a:t>
                      </a:r>
                      <a:r>
                        <a:rPr lang="en-US" dirty="0"/>
                        <a:t>, 10)</a:t>
                      </a:r>
                    </a:p>
                  </a:txBody>
                  <a:tcPr marL="95250" marR="95250" marT="76200" marB="76200" anchor="ctr"/>
                </a:tc>
                <a:tc>
                  <a:txBody>
                    <a:bodyPr/>
                    <a:lstStyle/>
                    <a:p>
                      <a:pPr algn="ctr"/>
                      <a:r>
                        <a:rPr lang="en-US" dirty="0" smtClean="0"/>
                        <a:t>(-8</a:t>
                      </a:r>
                      <a:r>
                        <a:rPr lang="en-US" dirty="0"/>
                        <a:t>, 6)</a:t>
                      </a:r>
                    </a:p>
                  </a:txBody>
                  <a:tcPr marL="95250" marR="95250" marT="76200" marB="76200" anchor="ctr"/>
                </a:tc>
                <a:tc>
                  <a:txBody>
                    <a:bodyPr/>
                    <a:lstStyle/>
                    <a:p>
                      <a:pPr algn="ctr"/>
                      <a:r>
                        <a:rPr lang="en-US" b="1" dirty="0" smtClean="0"/>
                        <a:t>(-1</a:t>
                      </a:r>
                      <a:r>
                        <a:rPr lang="en-US" b="1" dirty="0"/>
                        <a:t>, </a:t>
                      </a:r>
                      <a:r>
                        <a:rPr lang="en-US" b="1" dirty="0" smtClean="0"/>
                        <a:t>-10</a:t>
                      </a:r>
                      <a:r>
                        <a:rPr lang="en-US" b="1" dirty="0"/>
                        <a:t>)</a:t>
                      </a:r>
                    </a:p>
                  </a:txBody>
                  <a:tcPr marL="95250" marR="95250" marT="76200" marB="76200" anchor="ctr">
                    <a:solidFill>
                      <a:schemeClr val="tx2">
                        <a:lumMod val="60000"/>
                        <a:lumOff val="40000"/>
                      </a:schemeClr>
                    </a:solidFill>
                  </a:tcPr>
                </a:tc>
                <a:tc>
                  <a:txBody>
                    <a:bodyPr/>
                    <a:lstStyle/>
                    <a:p>
                      <a:pPr algn="ctr"/>
                      <a:r>
                        <a:rPr lang="en-US" dirty="0" smtClean="0"/>
                        <a:t>(-8,- </a:t>
                      </a:r>
                      <a:r>
                        <a:rPr lang="en-US" dirty="0"/>
                        <a:t>6)</a:t>
                      </a:r>
                    </a:p>
                  </a:txBody>
                  <a:tcPr marL="95250" marR="95250" marT="76200" marB="76200" anchor="ctr">
                    <a:solidFill>
                      <a:schemeClr val="tx2">
                        <a:lumMod val="60000"/>
                        <a:lumOff val="40000"/>
                      </a:schemeClr>
                    </a:solidFill>
                  </a:tcPr>
                </a:tc>
                <a:tc>
                  <a:txBody>
                    <a:bodyPr/>
                    <a:lstStyle/>
                    <a:p>
                      <a:pPr algn="ctr"/>
                      <a:r>
                        <a:rPr lang="en-US" dirty="0"/>
                        <a:t>(1, </a:t>
                      </a:r>
                      <a:r>
                        <a:rPr lang="en-US" dirty="0" smtClean="0"/>
                        <a:t>-10</a:t>
                      </a:r>
                      <a:r>
                        <a:rPr lang="en-US" dirty="0"/>
                        <a:t>)</a:t>
                      </a:r>
                    </a:p>
                  </a:txBody>
                  <a:tcPr marL="95250" marR="95250" marT="76200" marB="76200" anchor="ctr"/>
                </a:tc>
                <a:tc>
                  <a:txBody>
                    <a:bodyPr/>
                    <a:lstStyle/>
                    <a:p>
                      <a:pPr algn="ctr"/>
                      <a:r>
                        <a:rPr lang="en-US" dirty="0"/>
                        <a:t>(8, </a:t>
                      </a:r>
                      <a:r>
                        <a:rPr lang="en-US" dirty="0" smtClean="0"/>
                        <a:t>-6</a:t>
                      </a:r>
                      <a:r>
                        <a:rPr lang="en-US" dirty="0"/>
                        <a:t>)</a:t>
                      </a:r>
                    </a:p>
                  </a:txBody>
                  <a:tcPr marL="95250" marR="95250" marT="76200" marB="76200" anchor="ctr"/>
                </a:tc>
              </a:tr>
              <a:tr h="439833">
                <a:tc>
                  <a:txBody>
                    <a:bodyPr/>
                    <a:lstStyle/>
                    <a:p>
                      <a:pPr algn="ctr"/>
                      <a:r>
                        <a:rPr lang="en-US" dirty="0"/>
                        <a:t>(2, 10)</a:t>
                      </a:r>
                    </a:p>
                  </a:txBody>
                  <a:tcPr marL="95250" marR="95250" marT="76200" marB="76200" anchor="ctr">
                    <a:solidFill>
                      <a:schemeClr val="tx2">
                        <a:lumMod val="60000"/>
                        <a:lumOff val="40000"/>
                      </a:schemeClr>
                    </a:solidFill>
                  </a:tcPr>
                </a:tc>
                <a:tc>
                  <a:txBody>
                    <a:bodyPr/>
                    <a:lstStyle/>
                    <a:p>
                      <a:pPr algn="ctr"/>
                      <a:r>
                        <a:rPr lang="en-US" dirty="0"/>
                        <a:t>(9, 5)</a:t>
                      </a:r>
                    </a:p>
                  </a:txBody>
                  <a:tcPr marL="95250" marR="95250" marT="76200" marB="76200" anchor="ctr">
                    <a:solidFill>
                      <a:schemeClr val="tx2">
                        <a:lumMod val="60000"/>
                        <a:lumOff val="40000"/>
                      </a:schemeClr>
                    </a:solidFill>
                  </a:tcPr>
                </a:tc>
                <a:tc>
                  <a:txBody>
                    <a:bodyPr/>
                    <a:lstStyle/>
                    <a:p>
                      <a:pPr algn="ctr"/>
                      <a:r>
                        <a:rPr lang="en-US" dirty="0" smtClean="0"/>
                        <a:t>(-2</a:t>
                      </a:r>
                      <a:r>
                        <a:rPr lang="en-US" dirty="0"/>
                        <a:t>, </a:t>
                      </a:r>
                      <a:r>
                        <a:rPr lang="en-US" dirty="0" smtClean="0"/>
                        <a:t>10)</a:t>
                      </a:r>
                      <a:endParaRPr lang="en-US" dirty="0"/>
                    </a:p>
                  </a:txBody>
                  <a:tcPr marL="95250" marR="95250" marT="76200" marB="76200" anchor="ctr"/>
                </a:tc>
                <a:tc>
                  <a:txBody>
                    <a:bodyPr/>
                    <a:lstStyle/>
                    <a:p>
                      <a:pPr algn="ctr"/>
                      <a:r>
                        <a:rPr lang="en-US" dirty="0" smtClean="0"/>
                        <a:t>(-9</a:t>
                      </a:r>
                      <a:r>
                        <a:rPr lang="en-US" dirty="0"/>
                        <a:t>, 5)</a:t>
                      </a:r>
                    </a:p>
                  </a:txBody>
                  <a:tcPr marL="95250" marR="95250" marT="76200" marB="76200" anchor="ctr"/>
                </a:tc>
                <a:tc>
                  <a:txBody>
                    <a:bodyPr/>
                    <a:lstStyle/>
                    <a:p>
                      <a:pPr algn="ctr"/>
                      <a:r>
                        <a:rPr lang="en-US" b="1" dirty="0" smtClean="0"/>
                        <a:t>(-2</a:t>
                      </a:r>
                      <a:r>
                        <a:rPr lang="en-US" b="1" dirty="0"/>
                        <a:t>, </a:t>
                      </a:r>
                      <a:r>
                        <a:rPr lang="en-US" b="1" dirty="0" smtClean="0"/>
                        <a:t>-10)</a:t>
                      </a:r>
                      <a:endParaRPr lang="en-US" b="1" dirty="0"/>
                    </a:p>
                  </a:txBody>
                  <a:tcPr marL="95250" marR="95250" marT="76200" marB="76200" anchor="ctr">
                    <a:solidFill>
                      <a:schemeClr val="tx2">
                        <a:lumMod val="60000"/>
                        <a:lumOff val="40000"/>
                      </a:schemeClr>
                    </a:solidFill>
                  </a:tcPr>
                </a:tc>
                <a:tc>
                  <a:txBody>
                    <a:bodyPr/>
                    <a:lstStyle/>
                    <a:p>
                      <a:pPr algn="ctr"/>
                      <a:r>
                        <a:rPr lang="en-US" dirty="0" smtClean="0"/>
                        <a:t>(-9</a:t>
                      </a:r>
                      <a:r>
                        <a:rPr lang="en-US" dirty="0"/>
                        <a:t>, </a:t>
                      </a:r>
                      <a:r>
                        <a:rPr lang="en-US" dirty="0" smtClean="0"/>
                        <a:t>-5</a:t>
                      </a:r>
                      <a:r>
                        <a:rPr lang="en-US" dirty="0"/>
                        <a:t>)</a:t>
                      </a:r>
                    </a:p>
                  </a:txBody>
                  <a:tcPr marL="95250" marR="95250" marT="76200" marB="76200" anchor="ctr">
                    <a:solidFill>
                      <a:schemeClr val="tx2">
                        <a:lumMod val="60000"/>
                        <a:lumOff val="40000"/>
                      </a:schemeClr>
                    </a:solidFill>
                  </a:tcPr>
                </a:tc>
                <a:tc>
                  <a:txBody>
                    <a:bodyPr/>
                    <a:lstStyle/>
                    <a:p>
                      <a:pPr algn="ctr"/>
                      <a:r>
                        <a:rPr lang="en-US" dirty="0"/>
                        <a:t>(2, </a:t>
                      </a:r>
                      <a:r>
                        <a:rPr lang="en-US" dirty="0" smtClean="0"/>
                        <a:t>-10</a:t>
                      </a:r>
                      <a:r>
                        <a:rPr lang="en-US" dirty="0"/>
                        <a:t>)</a:t>
                      </a:r>
                    </a:p>
                  </a:txBody>
                  <a:tcPr marL="95250" marR="95250" marT="76200" marB="76200" anchor="ctr"/>
                </a:tc>
                <a:tc>
                  <a:txBody>
                    <a:bodyPr/>
                    <a:lstStyle/>
                    <a:p>
                      <a:pPr algn="ctr"/>
                      <a:r>
                        <a:rPr lang="en-US" dirty="0"/>
                        <a:t>(9, </a:t>
                      </a:r>
                      <a:r>
                        <a:rPr lang="en-US" dirty="0" smtClean="0"/>
                        <a:t>-5</a:t>
                      </a:r>
                      <a:r>
                        <a:rPr lang="en-US" dirty="0"/>
                        <a:t>)</a:t>
                      </a:r>
                    </a:p>
                  </a:txBody>
                  <a:tcPr marL="95250" marR="95250" marT="76200" marB="76200" anchor="ctr"/>
                </a:tc>
              </a:tr>
              <a:tr h="439833">
                <a:tc>
                  <a:txBody>
                    <a:bodyPr/>
                    <a:lstStyle/>
                    <a:p>
                      <a:pPr algn="ctr"/>
                      <a:r>
                        <a:rPr lang="en-US" dirty="0"/>
                        <a:t>(3, 10)</a:t>
                      </a:r>
                    </a:p>
                  </a:txBody>
                  <a:tcPr marL="95250" marR="95250" marT="76200" marB="76200" anchor="ctr">
                    <a:solidFill>
                      <a:schemeClr val="tx2">
                        <a:lumMod val="60000"/>
                        <a:lumOff val="40000"/>
                      </a:schemeClr>
                    </a:solidFill>
                  </a:tcPr>
                </a:tc>
                <a:tc>
                  <a:txBody>
                    <a:bodyPr/>
                    <a:lstStyle/>
                    <a:p>
                      <a:pPr algn="ctr"/>
                      <a:r>
                        <a:rPr lang="en-US" dirty="0"/>
                        <a:t>(9, 4)</a:t>
                      </a:r>
                    </a:p>
                  </a:txBody>
                  <a:tcPr marL="95250" marR="95250" marT="76200" marB="76200" anchor="ctr">
                    <a:solidFill>
                      <a:schemeClr val="tx2">
                        <a:lumMod val="60000"/>
                        <a:lumOff val="40000"/>
                      </a:schemeClr>
                    </a:solidFill>
                  </a:tcPr>
                </a:tc>
                <a:tc>
                  <a:txBody>
                    <a:bodyPr/>
                    <a:lstStyle/>
                    <a:p>
                      <a:pPr algn="ctr"/>
                      <a:r>
                        <a:rPr lang="en-US" dirty="0" smtClean="0"/>
                        <a:t>(-3</a:t>
                      </a:r>
                      <a:r>
                        <a:rPr lang="en-US" dirty="0"/>
                        <a:t>, 10)</a:t>
                      </a:r>
                    </a:p>
                  </a:txBody>
                  <a:tcPr marL="95250" marR="95250" marT="76200" marB="76200" anchor="ctr"/>
                </a:tc>
                <a:tc>
                  <a:txBody>
                    <a:bodyPr/>
                    <a:lstStyle/>
                    <a:p>
                      <a:pPr algn="ctr"/>
                      <a:r>
                        <a:rPr lang="en-US" dirty="0" smtClean="0"/>
                        <a:t>(-9</a:t>
                      </a:r>
                      <a:r>
                        <a:rPr lang="en-US" dirty="0"/>
                        <a:t>, 4)</a:t>
                      </a:r>
                    </a:p>
                  </a:txBody>
                  <a:tcPr marL="95250" marR="95250" marT="76200" marB="76200" anchor="ctr"/>
                </a:tc>
                <a:tc>
                  <a:txBody>
                    <a:bodyPr/>
                    <a:lstStyle/>
                    <a:p>
                      <a:pPr algn="ctr"/>
                      <a:r>
                        <a:rPr lang="en-US" b="1" dirty="0" smtClean="0"/>
                        <a:t>(-3,-10</a:t>
                      </a:r>
                      <a:r>
                        <a:rPr lang="en-US" b="1" dirty="0"/>
                        <a:t>)</a:t>
                      </a:r>
                    </a:p>
                  </a:txBody>
                  <a:tcPr marL="95250" marR="95250" marT="76200" marB="76200" anchor="ctr">
                    <a:solidFill>
                      <a:schemeClr val="tx2">
                        <a:lumMod val="60000"/>
                        <a:lumOff val="40000"/>
                      </a:schemeClr>
                    </a:solidFill>
                  </a:tcPr>
                </a:tc>
                <a:tc>
                  <a:txBody>
                    <a:bodyPr/>
                    <a:lstStyle/>
                    <a:p>
                      <a:pPr algn="ctr"/>
                      <a:r>
                        <a:rPr lang="en-US" dirty="0" smtClean="0"/>
                        <a:t>(-9</a:t>
                      </a:r>
                      <a:r>
                        <a:rPr lang="en-US" dirty="0"/>
                        <a:t>, </a:t>
                      </a:r>
                      <a:r>
                        <a:rPr lang="en-US" dirty="0" smtClean="0"/>
                        <a:t>-4</a:t>
                      </a:r>
                      <a:r>
                        <a:rPr lang="en-US" dirty="0"/>
                        <a:t>)</a:t>
                      </a:r>
                    </a:p>
                  </a:txBody>
                  <a:tcPr marL="95250" marR="95250" marT="76200" marB="76200" anchor="ctr">
                    <a:solidFill>
                      <a:schemeClr val="tx2">
                        <a:lumMod val="60000"/>
                        <a:lumOff val="40000"/>
                      </a:schemeClr>
                    </a:solidFill>
                  </a:tcPr>
                </a:tc>
                <a:tc>
                  <a:txBody>
                    <a:bodyPr/>
                    <a:lstStyle/>
                    <a:p>
                      <a:pPr algn="ctr"/>
                      <a:r>
                        <a:rPr lang="en-US" dirty="0"/>
                        <a:t>(3, </a:t>
                      </a:r>
                      <a:r>
                        <a:rPr lang="en-US" dirty="0" smtClean="0"/>
                        <a:t>-10</a:t>
                      </a:r>
                      <a:r>
                        <a:rPr lang="en-US" dirty="0"/>
                        <a:t>)</a:t>
                      </a:r>
                    </a:p>
                  </a:txBody>
                  <a:tcPr marL="95250" marR="95250" marT="76200" marB="76200" anchor="ctr"/>
                </a:tc>
                <a:tc>
                  <a:txBody>
                    <a:bodyPr/>
                    <a:lstStyle/>
                    <a:p>
                      <a:pPr algn="ctr"/>
                      <a:r>
                        <a:rPr lang="en-US" dirty="0"/>
                        <a:t>(9, </a:t>
                      </a:r>
                      <a:r>
                        <a:rPr lang="en-US" dirty="0" smtClean="0"/>
                        <a:t>-4</a:t>
                      </a:r>
                      <a:r>
                        <a:rPr lang="en-US" dirty="0"/>
                        <a:t>)</a:t>
                      </a:r>
                    </a:p>
                  </a:txBody>
                  <a:tcPr marL="95250" marR="95250" marT="76200" marB="76200" anchor="ctr"/>
                </a:tc>
              </a:tr>
              <a:tr h="439833">
                <a:tc>
                  <a:txBody>
                    <a:bodyPr/>
                    <a:lstStyle/>
                    <a:p>
                      <a:pPr algn="ctr"/>
                      <a:r>
                        <a:rPr lang="en-US" dirty="0"/>
                        <a:t>(4, 9)</a:t>
                      </a:r>
                    </a:p>
                  </a:txBody>
                  <a:tcPr marL="95250" marR="95250" marT="76200" marB="76200" anchor="ctr">
                    <a:solidFill>
                      <a:schemeClr val="tx2">
                        <a:lumMod val="60000"/>
                        <a:lumOff val="40000"/>
                      </a:schemeClr>
                    </a:solidFill>
                  </a:tcPr>
                </a:tc>
                <a:tc>
                  <a:txBody>
                    <a:bodyPr/>
                    <a:lstStyle/>
                    <a:p>
                      <a:pPr algn="ctr"/>
                      <a:r>
                        <a:rPr lang="en-US" dirty="0"/>
                        <a:t>(10, 3)</a:t>
                      </a:r>
                    </a:p>
                  </a:txBody>
                  <a:tcPr marL="95250" marR="95250" marT="76200" marB="76200" anchor="ctr">
                    <a:solidFill>
                      <a:schemeClr val="tx2">
                        <a:lumMod val="60000"/>
                        <a:lumOff val="40000"/>
                      </a:schemeClr>
                    </a:solidFill>
                  </a:tcPr>
                </a:tc>
                <a:tc>
                  <a:txBody>
                    <a:bodyPr/>
                    <a:lstStyle/>
                    <a:p>
                      <a:pPr algn="ctr"/>
                      <a:r>
                        <a:rPr lang="en-US" dirty="0" smtClean="0"/>
                        <a:t>(-4</a:t>
                      </a:r>
                      <a:r>
                        <a:rPr lang="en-US" dirty="0"/>
                        <a:t>, 9)</a:t>
                      </a:r>
                    </a:p>
                  </a:txBody>
                  <a:tcPr marL="95250" marR="95250" marT="76200" marB="76200" anchor="ctr"/>
                </a:tc>
                <a:tc>
                  <a:txBody>
                    <a:bodyPr/>
                    <a:lstStyle/>
                    <a:p>
                      <a:pPr algn="ctr"/>
                      <a:r>
                        <a:rPr lang="en-US" dirty="0" smtClean="0"/>
                        <a:t>(-10</a:t>
                      </a:r>
                      <a:r>
                        <a:rPr lang="en-US" dirty="0"/>
                        <a:t>, 3)</a:t>
                      </a:r>
                    </a:p>
                  </a:txBody>
                  <a:tcPr marL="95250" marR="95250" marT="76200" marB="76200" anchor="ctr"/>
                </a:tc>
                <a:tc>
                  <a:txBody>
                    <a:bodyPr/>
                    <a:lstStyle/>
                    <a:p>
                      <a:pPr algn="ctr"/>
                      <a:r>
                        <a:rPr lang="en-US" b="1" dirty="0" smtClean="0"/>
                        <a:t>(-4</a:t>
                      </a:r>
                      <a:r>
                        <a:rPr lang="en-US" b="1" dirty="0"/>
                        <a:t>, </a:t>
                      </a:r>
                      <a:r>
                        <a:rPr lang="en-US" b="1" dirty="0" smtClean="0"/>
                        <a:t>-9</a:t>
                      </a:r>
                      <a:r>
                        <a:rPr lang="en-US" b="1" dirty="0"/>
                        <a:t>)</a:t>
                      </a:r>
                    </a:p>
                  </a:txBody>
                  <a:tcPr marL="95250" marR="95250" marT="76200" marB="76200" anchor="ctr">
                    <a:solidFill>
                      <a:schemeClr val="tx2">
                        <a:lumMod val="60000"/>
                        <a:lumOff val="40000"/>
                      </a:schemeClr>
                    </a:solidFill>
                  </a:tcPr>
                </a:tc>
                <a:tc>
                  <a:txBody>
                    <a:bodyPr/>
                    <a:lstStyle/>
                    <a:p>
                      <a:pPr algn="ctr"/>
                      <a:r>
                        <a:rPr lang="en-US" dirty="0" smtClean="0"/>
                        <a:t>(-10,- </a:t>
                      </a:r>
                      <a:r>
                        <a:rPr lang="en-US" dirty="0"/>
                        <a:t>3)</a:t>
                      </a:r>
                    </a:p>
                  </a:txBody>
                  <a:tcPr marL="95250" marR="95250" marT="76200" marB="76200" anchor="ctr">
                    <a:solidFill>
                      <a:schemeClr val="tx2">
                        <a:lumMod val="60000"/>
                        <a:lumOff val="40000"/>
                      </a:schemeClr>
                    </a:solidFill>
                  </a:tcPr>
                </a:tc>
                <a:tc>
                  <a:txBody>
                    <a:bodyPr/>
                    <a:lstStyle/>
                    <a:p>
                      <a:pPr algn="ctr"/>
                      <a:r>
                        <a:rPr lang="en-US" dirty="0"/>
                        <a:t>(4, </a:t>
                      </a:r>
                      <a:r>
                        <a:rPr lang="en-US" dirty="0" smtClean="0"/>
                        <a:t>-9</a:t>
                      </a:r>
                      <a:r>
                        <a:rPr lang="en-US" dirty="0"/>
                        <a:t>)</a:t>
                      </a:r>
                    </a:p>
                  </a:txBody>
                  <a:tcPr marL="95250" marR="95250" marT="76200" marB="76200" anchor="ctr"/>
                </a:tc>
                <a:tc>
                  <a:txBody>
                    <a:bodyPr/>
                    <a:lstStyle/>
                    <a:p>
                      <a:pPr algn="ctr"/>
                      <a:r>
                        <a:rPr lang="en-US" dirty="0"/>
                        <a:t>(10, </a:t>
                      </a:r>
                      <a:r>
                        <a:rPr lang="en-US" dirty="0" smtClean="0"/>
                        <a:t>-3</a:t>
                      </a:r>
                      <a:r>
                        <a:rPr lang="en-US" dirty="0"/>
                        <a:t>)</a:t>
                      </a:r>
                    </a:p>
                  </a:txBody>
                  <a:tcPr marL="95250" marR="95250" marT="76200" marB="76200" anchor="ctr"/>
                </a:tc>
              </a:tr>
              <a:tr h="439833">
                <a:tc>
                  <a:txBody>
                    <a:bodyPr/>
                    <a:lstStyle/>
                    <a:p>
                      <a:pPr algn="ctr"/>
                      <a:r>
                        <a:rPr lang="en-US" dirty="0"/>
                        <a:t>(5, 9)</a:t>
                      </a:r>
                    </a:p>
                  </a:txBody>
                  <a:tcPr marL="95250" marR="95250" marT="76200" marB="76200" anchor="ctr">
                    <a:solidFill>
                      <a:schemeClr val="tx2">
                        <a:lumMod val="60000"/>
                        <a:lumOff val="40000"/>
                      </a:schemeClr>
                    </a:solidFill>
                  </a:tcPr>
                </a:tc>
                <a:tc>
                  <a:txBody>
                    <a:bodyPr/>
                    <a:lstStyle/>
                    <a:p>
                      <a:pPr algn="ctr"/>
                      <a:r>
                        <a:rPr lang="en-US" dirty="0"/>
                        <a:t>(10, 2)</a:t>
                      </a:r>
                    </a:p>
                  </a:txBody>
                  <a:tcPr marL="95250" marR="95250" marT="76200" marB="76200" anchor="ctr">
                    <a:solidFill>
                      <a:schemeClr val="tx2">
                        <a:lumMod val="60000"/>
                        <a:lumOff val="40000"/>
                      </a:schemeClr>
                    </a:solidFill>
                  </a:tcPr>
                </a:tc>
                <a:tc>
                  <a:txBody>
                    <a:bodyPr/>
                    <a:lstStyle/>
                    <a:p>
                      <a:pPr algn="ctr"/>
                      <a:r>
                        <a:rPr lang="en-US" dirty="0" smtClean="0"/>
                        <a:t>(-5</a:t>
                      </a:r>
                      <a:r>
                        <a:rPr lang="en-US" dirty="0"/>
                        <a:t>, 9)</a:t>
                      </a:r>
                    </a:p>
                  </a:txBody>
                  <a:tcPr marL="95250" marR="95250" marT="76200" marB="76200" anchor="ctr"/>
                </a:tc>
                <a:tc>
                  <a:txBody>
                    <a:bodyPr/>
                    <a:lstStyle/>
                    <a:p>
                      <a:pPr algn="ctr"/>
                      <a:r>
                        <a:rPr lang="en-US" dirty="0" smtClean="0"/>
                        <a:t>(-10</a:t>
                      </a:r>
                      <a:r>
                        <a:rPr lang="en-US" dirty="0"/>
                        <a:t>, 2)</a:t>
                      </a:r>
                    </a:p>
                  </a:txBody>
                  <a:tcPr marL="95250" marR="95250" marT="76200" marB="76200" anchor="ctr"/>
                </a:tc>
                <a:tc>
                  <a:txBody>
                    <a:bodyPr/>
                    <a:lstStyle/>
                    <a:p>
                      <a:pPr algn="ctr"/>
                      <a:r>
                        <a:rPr lang="en-US" b="1" dirty="0" smtClean="0"/>
                        <a:t>(-5</a:t>
                      </a:r>
                      <a:r>
                        <a:rPr lang="en-US" b="1" dirty="0"/>
                        <a:t>, </a:t>
                      </a:r>
                      <a:r>
                        <a:rPr lang="en-US" b="1" dirty="0" smtClean="0"/>
                        <a:t>-9</a:t>
                      </a:r>
                      <a:r>
                        <a:rPr lang="en-US" b="1" dirty="0"/>
                        <a:t>)</a:t>
                      </a:r>
                    </a:p>
                  </a:txBody>
                  <a:tcPr marL="95250" marR="95250" marT="76200" marB="76200" anchor="ctr">
                    <a:solidFill>
                      <a:schemeClr val="tx2">
                        <a:lumMod val="60000"/>
                        <a:lumOff val="40000"/>
                      </a:schemeClr>
                    </a:solidFill>
                  </a:tcPr>
                </a:tc>
                <a:tc>
                  <a:txBody>
                    <a:bodyPr/>
                    <a:lstStyle/>
                    <a:p>
                      <a:pPr algn="ctr"/>
                      <a:r>
                        <a:rPr lang="en-US" dirty="0" smtClean="0"/>
                        <a:t>(-10,- </a:t>
                      </a:r>
                      <a:r>
                        <a:rPr lang="en-US" dirty="0"/>
                        <a:t>2)</a:t>
                      </a:r>
                    </a:p>
                  </a:txBody>
                  <a:tcPr marL="95250" marR="95250" marT="76200" marB="76200" anchor="ctr">
                    <a:solidFill>
                      <a:schemeClr val="tx2">
                        <a:lumMod val="60000"/>
                        <a:lumOff val="40000"/>
                      </a:schemeClr>
                    </a:solidFill>
                  </a:tcPr>
                </a:tc>
                <a:tc>
                  <a:txBody>
                    <a:bodyPr/>
                    <a:lstStyle/>
                    <a:p>
                      <a:pPr algn="ctr"/>
                      <a:r>
                        <a:rPr lang="en-US" dirty="0"/>
                        <a:t>(5, </a:t>
                      </a:r>
                      <a:r>
                        <a:rPr lang="en-US" dirty="0" smtClean="0"/>
                        <a:t>-9</a:t>
                      </a:r>
                      <a:r>
                        <a:rPr lang="en-US" dirty="0"/>
                        <a:t>)</a:t>
                      </a:r>
                    </a:p>
                  </a:txBody>
                  <a:tcPr marL="95250" marR="95250" marT="76200" marB="76200" anchor="ctr"/>
                </a:tc>
                <a:tc>
                  <a:txBody>
                    <a:bodyPr/>
                    <a:lstStyle/>
                    <a:p>
                      <a:pPr algn="ctr"/>
                      <a:r>
                        <a:rPr lang="en-US" dirty="0"/>
                        <a:t>(10, </a:t>
                      </a:r>
                      <a:r>
                        <a:rPr lang="en-US" dirty="0" smtClean="0"/>
                        <a:t>-2</a:t>
                      </a:r>
                      <a:r>
                        <a:rPr lang="en-US" dirty="0"/>
                        <a:t>)</a:t>
                      </a:r>
                    </a:p>
                  </a:txBody>
                  <a:tcPr marL="95250" marR="95250" marT="76200" marB="76200" anchor="ctr"/>
                </a:tc>
              </a:tr>
              <a:tr h="439833">
                <a:tc>
                  <a:txBody>
                    <a:bodyPr/>
                    <a:lstStyle/>
                    <a:p>
                      <a:pPr algn="ctr"/>
                      <a:r>
                        <a:rPr lang="en-US" dirty="0"/>
                        <a:t>(6, 8)</a:t>
                      </a:r>
                    </a:p>
                  </a:txBody>
                  <a:tcPr marL="95250" marR="95250" marT="76200" marB="76200" anchor="ctr">
                    <a:solidFill>
                      <a:schemeClr val="tx2">
                        <a:lumMod val="60000"/>
                        <a:lumOff val="40000"/>
                      </a:schemeClr>
                    </a:solidFill>
                  </a:tcPr>
                </a:tc>
                <a:tc>
                  <a:txBody>
                    <a:bodyPr/>
                    <a:lstStyle/>
                    <a:p>
                      <a:pPr algn="ctr"/>
                      <a:r>
                        <a:rPr lang="en-US" dirty="0"/>
                        <a:t>(10, 1)</a:t>
                      </a:r>
                    </a:p>
                  </a:txBody>
                  <a:tcPr marL="95250" marR="95250" marT="76200" marB="76200" anchor="ctr">
                    <a:solidFill>
                      <a:schemeClr val="tx2">
                        <a:lumMod val="60000"/>
                        <a:lumOff val="40000"/>
                      </a:schemeClr>
                    </a:solidFill>
                  </a:tcPr>
                </a:tc>
                <a:tc>
                  <a:txBody>
                    <a:bodyPr/>
                    <a:lstStyle/>
                    <a:p>
                      <a:pPr algn="ctr"/>
                      <a:r>
                        <a:rPr lang="en-US" dirty="0" smtClean="0"/>
                        <a:t>(-6</a:t>
                      </a:r>
                      <a:r>
                        <a:rPr lang="en-US" dirty="0"/>
                        <a:t>, 8</a:t>
                      </a:r>
                      <a:r>
                        <a:rPr lang="en-US" dirty="0" smtClean="0"/>
                        <a:t>)</a:t>
                      </a:r>
                      <a:endParaRPr lang="en-US" dirty="0"/>
                    </a:p>
                  </a:txBody>
                  <a:tcPr marL="95250" marR="95250" marT="76200" marB="76200" anchor="ctr"/>
                </a:tc>
                <a:tc>
                  <a:txBody>
                    <a:bodyPr/>
                    <a:lstStyle/>
                    <a:p>
                      <a:pPr algn="ctr"/>
                      <a:r>
                        <a:rPr lang="en-US" dirty="0" smtClean="0"/>
                        <a:t>(-10</a:t>
                      </a:r>
                      <a:r>
                        <a:rPr lang="en-US" dirty="0"/>
                        <a:t>, 1)</a:t>
                      </a:r>
                    </a:p>
                  </a:txBody>
                  <a:tcPr marL="95250" marR="95250" marT="76200" marB="76200" anchor="ctr"/>
                </a:tc>
                <a:tc>
                  <a:txBody>
                    <a:bodyPr/>
                    <a:lstStyle/>
                    <a:p>
                      <a:pPr algn="ctr"/>
                      <a:r>
                        <a:rPr lang="en-US" b="1" dirty="0" smtClean="0"/>
                        <a:t>(-6</a:t>
                      </a:r>
                      <a:r>
                        <a:rPr lang="en-US" b="1" dirty="0"/>
                        <a:t>, </a:t>
                      </a:r>
                      <a:r>
                        <a:rPr lang="en-US" b="1" dirty="0" smtClean="0"/>
                        <a:t>-8)</a:t>
                      </a:r>
                      <a:endParaRPr lang="en-US" b="1" dirty="0"/>
                    </a:p>
                  </a:txBody>
                  <a:tcPr marL="95250" marR="95250" marT="76200" marB="76200" anchor="ctr">
                    <a:solidFill>
                      <a:schemeClr val="tx2">
                        <a:lumMod val="60000"/>
                        <a:lumOff val="40000"/>
                      </a:schemeClr>
                    </a:solidFill>
                  </a:tcPr>
                </a:tc>
                <a:tc>
                  <a:txBody>
                    <a:bodyPr/>
                    <a:lstStyle/>
                    <a:p>
                      <a:pPr algn="ctr"/>
                      <a:r>
                        <a:rPr lang="en-US" dirty="0" smtClean="0"/>
                        <a:t>(-10</a:t>
                      </a:r>
                      <a:r>
                        <a:rPr lang="en-US" dirty="0"/>
                        <a:t>, </a:t>
                      </a:r>
                      <a:r>
                        <a:rPr lang="en-US" dirty="0" smtClean="0"/>
                        <a:t>-1</a:t>
                      </a:r>
                      <a:r>
                        <a:rPr lang="en-US" dirty="0"/>
                        <a:t>)</a:t>
                      </a:r>
                    </a:p>
                  </a:txBody>
                  <a:tcPr marL="95250" marR="95250" marT="76200" marB="76200" anchor="ctr">
                    <a:solidFill>
                      <a:schemeClr val="tx2">
                        <a:lumMod val="60000"/>
                        <a:lumOff val="40000"/>
                      </a:schemeClr>
                    </a:solidFill>
                  </a:tcPr>
                </a:tc>
                <a:tc>
                  <a:txBody>
                    <a:bodyPr/>
                    <a:lstStyle/>
                    <a:p>
                      <a:pPr algn="ctr"/>
                      <a:r>
                        <a:rPr lang="en-US" dirty="0"/>
                        <a:t>(6, </a:t>
                      </a:r>
                      <a:r>
                        <a:rPr lang="en-US" dirty="0" smtClean="0"/>
                        <a:t>-8</a:t>
                      </a:r>
                      <a:r>
                        <a:rPr lang="en-US" dirty="0"/>
                        <a:t>)</a:t>
                      </a:r>
                    </a:p>
                  </a:txBody>
                  <a:tcPr marL="95250" marR="95250" marT="76200" marB="76200" anchor="ctr"/>
                </a:tc>
                <a:tc>
                  <a:txBody>
                    <a:bodyPr/>
                    <a:lstStyle/>
                    <a:p>
                      <a:pPr algn="ctr"/>
                      <a:r>
                        <a:rPr lang="en-US" dirty="0"/>
                        <a:t>(10, </a:t>
                      </a:r>
                      <a:r>
                        <a:rPr lang="en-US" dirty="0" smtClean="0"/>
                        <a:t>-1)</a:t>
                      </a:r>
                      <a:endParaRPr lang="en-US" dirty="0"/>
                    </a:p>
                  </a:txBody>
                  <a:tcPr marL="95250" marR="95250" marT="76200" marB="76200" anchor="ctr"/>
                </a:tc>
              </a:tr>
              <a:tr h="439833">
                <a:tc>
                  <a:txBody>
                    <a:bodyPr/>
                    <a:lstStyle/>
                    <a:p>
                      <a:pPr algn="ctr"/>
                      <a:r>
                        <a:rPr lang="en-US" b="1" dirty="0" smtClean="0"/>
                        <a:t>(7,7)</a:t>
                      </a:r>
                      <a:endParaRPr lang="en-US" b="1" dirty="0"/>
                    </a:p>
                  </a:txBody>
                  <a:tcPr marL="95250" marR="95250" marT="76200" marB="76200" anchor="ctr">
                    <a:solidFill>
                      <a:schemeClr val="tx2">
                        <a:lumMod val="60000"/>
                        <a:lumOff val="40000"/>
                      </a:schemeClr>
                    </a:solidFill>
                  </a:tcPr>
                </a:tc>
                <a:tc>
                  <a:txBody>
                    <a:bodyPr/>
                    <a:lstStyle/>
                    <a:p>
                      <a:pPr algn="ctr"/>
                      <a:r>
                        <a:rPr lang="en-US" dirty="0"/>
                        <a:t>(10, 0)</a:t>
                      </a:r>
                    </a:p>
                  </a:txBody>
                  <a:tcPr marL="95250" marR="95250" marT="76200" marB="76200" anchor="ctr">
                    <a:solidFill>
                      <a:schemeClr val="tx2">
                        <a:lumMod val="60000"/>
                        <a:lumOff val="40000"/>
                      </a:schemeClr>
                    </a:solidFill>
                  </a:tcPr>
                </a:tc>
                <a:tc>
                  <a:txBody>
                    <a:bodyPr/>
                    <a:lstStyle/>
                    <a:p>
                      <a:pPr algn="ctr"/>
                      <a:r>
                        <a:rPr lang="en-US" dirty="0" smtClean="0"/>
                        <a:t>(-7,7)</a:t>
                      </a:r>
                      <a:endParaRPr lang="en-US" dirty="0"/>
                    </a:p>
                  </a:txBody>
                  <a:tcPr marL="95250" marR="95250" marT="76200" marB="76200" anchor="ctr"/>
                </a:tc>
                <a:tc>
                  <a:txBody>
                    <a:bodyPr/>
                    <a:lstStyle/>
                    <a:p>
                      <a:pPr algn="ctr"/>
                      <a:r>
                        <a:rPr lang="en-US" dirty="0" smtClean="0"/>
                        <a:t>(-10</a:t>
                      </a:r>
                      <a:r>
                        <a:rPr lang="en-US" dirty="0"/>
                        <a:t>, 0)</a:t>
                      </a:r>
                    </a:p>
                  </a:txBody>
                  <a:tcPr marL="95250" marR="95250" marT="76200" marB="76200" anchor="ctr"/>
                </a:tc>
                <a:tc>
                  <a:txBody>
                    <a:bodyPr/>
                    <a:lstStyle/>
                    <a:p>
                      <a:pPr algn="ctr"/>
                      <a:r>
                        <a:rPr lang="en-US" b="1" dirty="0" smtClean="0"/>
                        <a:t>(-7,-7)</a:t>
                      </a:r>
                      <a:endParaRPr lang="en-US" b="1" dirty="0"/>
                    </a:p>
                  </a:txBody>
                  <a:tcPr marL="95250" marR="95250" marT="76200" marB="76200" anchor="ctr">
                    <a:solidFill>
                      <a:schemeClr val="tx2">
                        <a:lumMod val="60000"/>
                        <a:lumOff val="40000"/>
                      </a:schemeClr>
                    </a:solidFill>
                  </a:tcPr>
                </a:tc>
                <a:tc>
                  <a:txBody>
                    <a:bodyPr/>
                    <a:lstStyle/>
                    <a:p>
                      <a:pPr algn="ctr"/>
                      <a:r>
                        <a:rPr lang="en-US" dirty="0" smtClean="0"/>
                        <a:t>(-10</a:t>
                      </a:r>
                      <a:r>
                        <a:rPr lang="en-US" dirty="0"/>
                        <a:t>, 0)</a:t>
                      </a:r>
                    </a:p>
                  </a:txBody>
                  <a:tcPr marL="95250" marR="95250" marT="76200" marB="76200" anchor="ctr">
                    <a:solidFill>
                      <a:schemeClr val="tx2">
                        <a:lumMod val="60000"/>
                        <a:lumOff val="40000"/>
                      </a:schemeClr>
                    </a:solidFill>
                  </a:tcPr>
                </a:tc>
                <a:tc>
                  <a:txBody>
                    <a:bodyPr/>
                    <a:lstStyle/>
                    <a:p>
                      <a:pPr algn="ctr"/>
                      <a:r>
                        <a:rPr lang="en-US" b="1" dirty="0" smtClean="0"/>
                        <a:t>(7,-7)</a:t>
                      </a:r>
                      <a:endParaRPr lang="en-US" b="1" dirty="0"/>
                    </a:p>
                  </a:txBody>
                  <a:tcPr marL="95250" marR="95250" marT="76200" marB="76200" anchor="ctr"/>
                </a:tc>
                <a:tc>
                  <a:txBody>
                    <a:bodyPr/>
                    <a:lstStyle/>
                    <a:p>
                      <a:pPr algn="ctr"/>
                      <a:r>
                        <a:rPr lang="en-US" dirty="0"/>
                        <a:t>(10, </a:t>
                      </a:r>
                      <a:r>
                        <a:rPr lang="en-US" dirty="0" smtClean="0"/>
                        <a:t>0)</a:t>
                      </a:r>
                      <a:endParaRPr lang="en-US" dirty="0"/>
                    </a:p>
                  </a:txBody>
                  <a:tcPr marL="95250" marR="95250" marT="76200" marB="76200" anchor="ctr"/>
                </a:tc>
              </a:tr>
            </a:tbl>
          </a:graphicData>
        </a:graphic>
      </p:graphicFrame>
      <p:sp>
        <p:nvSpPr>
          <p:cNvPr id="10" name="Title 9"/>
          <p:cNvSpPr>
            <a:spLocks noGrp="1"/>
          </p:cNvSpPr>
          <p:nvPr>
            <p:ph type="title"/>
          </p:nvPr>
        </p:nvSpPr>
        <p:spPr>
          <a:xfrm>
            <a:off x="464025" y="177421"/>
            <a:ext cx="10972800" cy="994604"/>
          </a:xfrm>
        </p:spPr>
        <p:txBody>
          <a:bodyPr/>
          <a:lstStyle/>
          <a:p>
            <a:pPr algn="l"/>
            <a:r>
              <a:rPr lang="en-US" dirty="0" smtClean="0"/>
              <a:t> </a:t>
            </a:r>
            <a:r>
              <a:rPr lang="en-US" dirty="0" smtClean="0">
                <a:solidFill>
                  <a:srgbClr val="FF0000"/>
                </a:solidFill>
              </a:rPr>
              <a:t>8 octants with (</a:t>
            </a:r>
            <a:r>
              <a:rPr lang="en-US" dirty="0" err="1" smtClean="0">
                <a:solidFill>
                  <a:srgbClr val="FF0000"/>
                </a:solidFill>
              </a:rPr>
              <a:t>x,y</a:t>
            </a:r>
            <a:r>
              <a:rPr lang="en-US" dirty="0" smtClean="0">
                <a:solidFill>
                  <a:srgbClr val="FF0000"/>
                </a:solidFill>
              </a:rPr>
              <a:t>) points</a:t>
            </a:r>
            <a:endParaRPr lang="en-US" dirty="0">
              <a:solidFill>
                <a:srgbClr val="FF0000"/>
              </a:solidFill>
            </a:endParaRPr>
          </a:p>
        </p:txBody>
      </p:sp>
      <p:pic>
        <p:nvPicPr>
          <p:cNvPr id="5" name="Picture 2" descr="Plant Leaf Image Detection Method Using a Midpoint Circle Algorithm for  Shape-Based Feature Extraction"/>
          <p:cNvPicPr>
            <a:picLocks noChangeAspect="1" noChangeArrowheads="1"/>
          </p:cNvPicPr>
          <p:nvPr/>
        </p:nvPicPr>
        <p:blipFill>
          <a:blip r:embed="rId2" cstate="print"/>
          <a:srcRect/>
          <a:stretch>
            <a:fillRect/>
          </a:stretch>
        </p:blipFill>
        <p:spPr bwMode="auto">
          <a:xfrm>
            <a:off x="9567081" y="2402006"/>
            <a:ext cx="2624919" cy="2756847"/>
          </a:xfrm>
          <a:prstGeom prst="rect">
            <a:avLst/>
          </a:prstGeom>
          <a:noFill/>
        </p:spPr>
      </p:pic>
      <p:sp>
        <p:nvSpPr>
          <p:cNvPr id="6" name="Rectangle 5"/>
          <p:cNvSpPr/>
          <p:nvPr/>
        </p:nvSpPr>
        <p:spPr>
          <a:xfrm>
            <a:off x="9744501" y="5086780"/>
            <a:ext cx="2447499" cy="400110"/>
          </a:xfrm>
          <a:prstGeom prst="rect">
            <a:avLst/>
          </a:prstGeom>
        </p:spPr>
        <p:txBody>
          <a:bodyPr wrap="square">
            <a:spAutoFit/>
          </a:bodyPr>
          <a:lstStyle/>
          <a:p>
            <a:r>
              <a:rPr lang="en-US" altLang="en-US" sz="2000" b="1" dirty="0" smtClean="0">
                <a:solidFill>
                  <a:srgbClr val="FF0000"/>
                </a:solidFill>
              </a:rPr>
              <a:t>Eight-way Symmetry</a:t>
            </a:r>
            <a:endParaRPr 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down)">
                                      <p:cBhvr>
                                        <p:cTn id="1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grayscl/>
            <a:biLevel thresh="50000"/>
            <a:extLst>
              <a:ext uri="{28A0092B-C50C-407E-A947-70E740481C1C}">
                <a14:useLocalDpi xmlns:a14="http://schemas.microsoft.com/office/drawing/2010/main" xmlns="" val="0"/>
              </a:ext>
            </a:extLst>
          </a:blip>
          <a:srcRect l="3947" t="3162" r="2632"/>
          <a:stretch>
            <a:fillRect/>
          </a:stretch>
        </p:blipFill>
        <p:spPr bwMode="auto">
          <a:xfrm>
            <a:off x="845234" y="559558"/>
            <a:ext cx="5715000" cy="54318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noChangeArrowheads="1"/>
          </p:cNvPicPr>
          <p:nvPr/>
        </p:nvPicPr>
        <p:blipFill>
          <a:blip r:embed="rId3" cstate="print">
            <a:grayscl/>
            <a:biLevel thresh="50000"/>
            <a:extLst>
              <a:ext uri="{28A0092B-C50C-407E-A947-70E740481C1C}">
                <a14:useLocalDpi xmlns:a14="http://schemas.microsoft.com/office/drawing/2010/main" xmlns="" val="0"/>
              </a:ext>
            </a:extLst>
          </a:blip>
          <a:srcRect l="7230" r="10843"/>
          <a:stretch>
            <a:fillRect/>
          </a:stretch>
        </p:blipFill>
        <p:spPr bwMode="auto">
          <a:xfrm>
            <a:off x="6915076" y="2576361"/>
            <a:ext cx="3607348" cy="3160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0481754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122" y="259306"/>
            <a:ext cx="5299882" cy="6905769"/>
          </a:xfrm>
        </p:spPr>
        <p:txBody>
          <a:bodyPr>
            <a:normAutofit fontScale="40000" lnSpcReduction="20000"/>
          </a:bodyPr>
          <a:lstStyle/>
          <a:p>
            <a:pPr>
              <a:buNone/>
            </a:pPr>
            <a:r>
              <a:rPr lang="en-US" sz="5000" b="1" dirty="0" err="1" smtClean="0">
                <a:solidFill>
                  <a:srgbClr val="FF0000"/>
                </a:solidFill>
              </a:rPr>
              <a:t>Pseudocode</a:t>
            </a:r>
            <a:r>
              <a:rPr lang="en-US" sz="5000" b="1" dirty="0" smtClean="0">
                <a:solidFill>
                  <a:srgbClr val="FF0000"/>
                </a:solidFill>
              </a:rPr>
              <a:t>: midpoint circle algorithm</a:t>
            </a:r>
          </a:p>
          <a:p>
            <a:pPr>
              <a:buNone/>
            </a:pPr>
            <a:endParaRPr lang="en-US" sz="3600" dirty="0" smtClean="0"/>
          </a:p>
          <a:p>
            <a:pPr>
              <a:buNone/>
            </a:pPr>
            <a:r>
              <a:rPr lang="en-US" sz="5000" b="1" dirty="0" smtClean="0"/>
              <a:t>void </a:t>
            </a:r>
            <a:r>
              <a:rPr lang="en-US" sz="5000" b="1" dirty="0" err="1" smtClean="0"/>
              <a:t>draw_pixel</a:t>
            </a:r>
            <a:r>
              <a:rPr lang="en-US" sz="5000" b="1" dirty="0" smtClean="0"/>
              <a:t>(</a:t>
            </a:r>
            <a:r>
              <a:rPr lang="en-US" sz="5000" b="1" dirty="0" err="1" smtClean="0"/>
              <a:t>GLint</a:t>
            </a:r>
            <a:r>
              <a:rPr lang="en-US" sz="5000" b="1" dirty="0" smtClean="0"/>
              <a:t> </a:t>
            </a:r>
            <a:r>
              <a:rPr lang="en-US" sz="5000" b="1" dirty="0" err="1" smtClean="0"/>
              <a:t>cx</a:t>
            </a:r>
            <a:r>
              <a:rPr lang="en-US" sz="5000" b="1" dirty="0" smtClean="0"/>
              <a:t>, </a:t>
            </a:r>
            <a:r>
              <a:rPr lang="en-US" sz="5000" b="1" dirty="0" err="1" smtClean="0"/>
              <a:t>GLint</a:t>
            </a:r>
            <a:r>
              <a:rPr lang="en-US" sz="5000" b="1" dirty="0" smtClean="0"/>
              <a:t> cy)</a:t>
            </a:r>
          </a:p>
          <a:p>
            <a:pPr>
              <a:buNone/>
            </a:pPr>
            <a:r>
              <a:rPr lang="en-US" sz="5000" b="1" dirty="0" smtClean="0"/>
              <a:t>{</a:t>
            </a:r>
          </a:p>
          <a:p>
            <a:pPr>
              <a:buNone/>
            </a:pPr>
            <a:r>
              <a:rPr lang="en-US" sz="5000" b="1" dirty="0" smtClean="0"/>
              <a:t>	glColor3f(0.5,0.5,0.0); </a:t>
            </a:r>
            <a:r>
              <a:rPr lang="en-US" sz="5000" b="1" dirty="0" err="1" smtClean="0"/>
              <a:t>glBegin</a:t>
            </a:r>
            <a:r>
              <a:rPr lang="en-US" sz="5000" b="1" dirty="0" smtClean="0"/>
              <a:t>(GL_POINTS);</a:t>
            </a:r>
          </a:p>
          <a:p>
            <a:pPr>
              <a:buNone/>
            </a:pPr>
            <a:r>
              <a:rPr lang="en-US" sz="5000" b="1" dirty="0" smtClean="0"/>
              <a:t>	glVertex2i(</a:t>
            </a:r>
            <a:r>
              <a:rPr lang="en-US" sz="5000" b="1" dirty="0" err="1" smtClean="0"/>
              <a:t>cx</a:t>
            </a:r>
            <a:r>
              <a:rPr lang="en-US" sz="5000" b="1" dirty="0" smtClean="0"/>
              <a:t>, cy); </a:t>
            </a:r>
          </a:p>
          <a:p>
            <a:pPr>
              <a:buNone/>
            </a:pPr>
            <a:r>
              <a:rPr lang="en-US" sz="5000" b="1" dirty="0" smtClean="0"/>
              <a:t>       </a:t>
            </a:r>
            <a:r>
              <a:rPr lang="en-US" sz="5000" b="1" dirty="0" err="1" smtClean="0"/>
              <a:t>glEnd</a:t>
            </a:r>
            <a:r>
              <a:rPr lang="en-US" sz="5000" b="1" dirty="0" smtClean="0"/>
              <a:t>();</a:t>
            </a:r>
          </a:p>
          <a:p>
            <a:pPr>
              <a:buNone/>
            </a:pPr>
            <a:r>
              <a:rPr lang="en-US" sz="5000" b="1" dirty="0" smtClean="0"/>
              <a:t>}</a:t>
            </a:r>
          </a:p>
          <a:p>
            <a:pPr>
              <a:buNone/>
            </a:pPr>
            <a:r>
              <a:rPr lang="en-US" sz="5000" b="1" dirty="0" smtClean="0"/>
              <a:t> </a:t>
            </a:r>
          </a:p>
          <a:p>
            <a:pPr>
              <a:buNone/>
            </a:pPr>
            <a:r>
              <a:rPr lang="en-US" sz="5000" b="1" dirty="0" smtClean="0"/>
              <a:t> void </a:t>
            </a:r>
            <a:r>
              <a:rPr lang="en-US" sz="5000" b="1" dirty="0" err="1" smtClean="0"/>
              <a:t>plotpixels</a:t>
            </a:r>
            <a:r>
              <a:rPr lang="en-US" sz="5000" b="1" dirty="0" smtClean="0"/>
              <a:t>(</a:t>
            </a:r>
            <a:r>
              <a:rPr lang="en-US" sz="5000" b="1" dirty="0" err="1" smtClean="0"/>
              <a:t>GLint</a:t>
            </a:r>
            <a:r>
              <a:rPr lang="en-US" sz="5000" b="1" dirty="0" smtClean="0"/>
              <a:t> h, </a:t>
            </a:r>
            <a:r>
              <a:rPr lang="en-US" sz="5000" b="1" dirty="0" err="1" smtClean="0"/>
              <a:t>GLint</a:t>
            </a:r>
            <a:r>
              <a:rPr lang="en-US" sz="5000" b="1" dirty="0" smtClean="0"/>
              <a:t> k, </a:t>
            </a:r>
            <a:r>
              <a:rPr lang="en-US" sz="5000" b="1" dirty="0" err="1" smtClean="0"/>
              <a:t>GLint</a:t>
            </a:r>
            <a:r>
              <a:rPr lang="en-US" sz="5000" b="1" dirty="0" smtClean="0"/>
              <a:t> x, </a:t>
            </a:r>
            <a:r>
              <a:rPr lang="en-US" sz="5000" b="1" dirty="0" err="1" smtClean="0"/>
              <a:t>GLint</a:t>
            </a:r>
            <a:r>
              <a:rPr lang="en-US" sz="5000" b="1" dirty="0" smtClean="0"/>
              <a:t> y)</a:t>
            </a:r>
          </a:p>
          <a:p>
            <a:pPr>
              <a:buNone/>
            </a:pPr>
            <a:r>
              <a:rPr lang="en-US" sz="5000" b="1" dirty="0" smtClean="0"/>
              <a:t>{</a:t>
            </a:r>
          </a:p>
          <a:p>
            <a:pPr>
              <a:buNone/>
            </a:pPr>
            <a:r>
              <a:rPr lang="en-US" sz="5000" b="1" dirty="0" smtClean="0"/>
              <a:t>	</a:t>
            </a:r>
            <a:r>
              <a:rPr lang="en-US" sz="5000" b="1" dirty="0" err="1" smtClean="0"/>
              <a:t>draw_pixel</a:t>
            </a:r>
            <a:r>
              <a:rPr lang="en-US" sz="5000" b="1" dirty="0" smtClean="0"/>
              <a:t>(</a:t>
            </a:r>
            <a:r>
              <a:rPr lang="en-US" sz="5000" b="1" dirty="0" err="1" smtClean="0"/>
              <a:t>x+h</a:t>
            </a:r>
            <a:r>
              <a:rPr lang="en-US" sz="5000" b="1" dirty="0" smtClean="0"/>
              <a:t>, </a:t>
            </a:r>
            <a:r>
              <a:rPr lang="en-US" sz="5000" b="1" dirty="0" err="1" smtClean="0"/>
              <a:t>y+k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x+h</a:t>
            </a:r>
            <a:r>
              <a:rPr lang="en-US" sz="5000" b="1" dirty="0" smtClean="0"/>
              <a:t>, </a:t>
            </a:r>
            <a:r>
              <a:rPr lang="en-US" sz="5000" b="1" dirty="0" err="1" smtClean="0"/>
              <a:t>y+k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x+h</a:t>
            </a:r>
            <a:r>
              <a:rPr lang="en-US" sz="5000" b="1" dirty="0" smtClean="0"/>
              <a:t>, -</a:t>
            </a:r>
            <a:r>
              <a:rPr lang="en-US" sz="5000" b="1" dirty="0" err="1" smtClean="0"/>
              <a:t>y+k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x+h</a:t>
            </a:r>
            <a:r>
              <a:rPr lang="en-US" sz="5000" b="1" dirty="0" smtClean="0"/>
              <a:t>, -</a:t>
            </a:r>
            <a:r>
              <a:rPr lang="en-US" sz="5000" b="1" dirty="0" err="1" smtClean="0"/>
              <a:t>y+k</a:t>
            </a:r>
            <a:r>
              <a:rPr lang="en-US" sz="5000" b="1" dirty="0" smtClean="0"/>
              <a:t>);</a:t>
            </a:r>
          </a:p>
          <a:p>
            <a:pPr>
              <a:buNone/>
            </a:pPr>
            <a:r>
              <a:rPr lang="en-US" sz="5000" b="1" dirty="0" smtClean="0"/>
              <a:t> 	</a:t>
            </a:r>
            <a:r>
              <a:rPr lang="en-US" sz="5000" b="1" dirty="0" err="1" smtClean="0"/>
              <a:t>draw_pixel</a:t>
            </a:r>
            <a:r>
              <a:rPr lang="en-US" sz="5000" b="1" dirty="0" smtClean="0"/>
              <a:t>(</a:t>
            </a:r>
            <a:r>
              <a:rPr lang="en-US" sz="5000" b="1" dirty="0" err="1" smtClean="0"/>
              <a:t>y+h</a:t>
            </a:r>
            <a:r>
              <a:rPr lang="en-US" sz="5000" b="1" dirty="0" smtClean="0"/>
              <a:t>, </a:t>
            </a:r>
            <a:r>
              <a:rPr lang="en-US" sz="5000" b="1" dirty="0" err="1" smtClean="0"/>
              <a:t>x+k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y+h</a:t>
            </a:r>
            <a:r>
              <a:rPr lang="en-US" sz="5000" b="1" dirty="0" smtClean="0"/>
              <a:t>, </a:t>
            </a:r>
            <a:r>
              <a:rPr lang="en-US" sz="5000" b="1" dirty="0" err="1" smtClean="0"/>
              <a:t>x+k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y+h</a:t>
            </a:r>
            <a:r>
              <a:rPr lang="en-US" sz="5000" b="1" dirty="0" smtClean="0"/>
              <a:t>, -</a:t>
            </a:r>
            <a:r>
              <a:rPr lang="en-US" sz="5000" b="1" dirty="0" err="1" smtClean="0"/>
              <a:t>x+k</a:t>
            </a:r>
            <a:r>
              <a:rPr lang="en-US" sz="5000" b="1" dirty="0" smtClean="0"/>
              <a:t>); </a:t>
            </a:r>
          </a:p>
          <a:p>
            <a:pPr>
              <a:buNone/>
            </a:pPr>
            <a:r>
              <a:rPr lang="en-US" sz="5000" b="1" dirty="0" smtClean="0"/>
              <a:t>	</a:t>
            </a:r>
            <a:r>
              <a:rPr lang="en-US" sz="5000" b="1" dirty="0" err="1" smtClean="0"/>
              <a:t>draw_pixel</a:t>
            </a:r>
            <a:r>
              <a:rPr lang="en-US" sz="5000" b="1" dirty="0" smtClean="0"/>
              <a:t>(-</a:t>
            </a:r>
            <a:r>
              <a:rPr lang="en-US" sz="5000" b="1" dirty="0" err="1" smtClean="0"/>
              <a:t>y+h</a:t>
            </a:r>
            <a:r>
              <a:rPr lang="en-US" sz="5000" b="1" dirty="0" smtClean="0"/>
              <a:t>, -</a:t>
            </a:r>
            <a:r>
              <a:rPr lang="en-US" sz="5000" b="1" dirty="0" err="1" smtClean="0"/>
              <a:t>x+k</a:t>
            </a:r>
            <a:r>
              <a:rPr lang="en-US" sz="5000" b="1" dirty="0" smtClean="0"/>
              <a:t>);</a:t>
            </a:r>
          </a:p>
          <a:p>
            <a:pPr>
              <a:buNone/>
            </a:pPr>
            <a:r>
              <a:rPr lang="en-US" sz="5000" b="1" dirty="0" smtClean="0"/>
              <a:t>}</a:t>
            </a:r>
          </a:p>
          <a:p>
            <a:pPr>
              <a:buNone/>
            </a:pPr>
            <a:r>
              <a:rPr lang="en-US" sz="5000" b="1" dirty="0" smtClean="0"/>
              <a:t> </a:t>
            </a:r>
          </a:p>
        </p:txBody>
      </p:sp>
      <p:sp>
        <p:nvSpPr>
          <p:cNvPr id="4" name="Content Placeholder 2"/>
          <p:cNvSpPr txBox="1">
            <a:spLocks/>
          </p:cNvSpPr>
          <p:nvPr/>
        </p:nvSpPr>
        <p:spPr>
          <a:xfrm>
            <a:off x="6221103" y="739253"/>
            <a:ext cx="5243017" cy="5866859"/>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void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circle_draw</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GLint</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xc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GLint</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yc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GLint</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GLint</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d=1-r, x=0,y=r;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while(y&gt;x)</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plotpixels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xc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yc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x, 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if(d&lt;0) d+=2*x+3;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else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d+=2*(x-y)+5;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++x;</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plotpixels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xc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yc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x, 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2" descr="Plant Leaf Image Detection Method Using a Midpoint Circle Algorithm for  Shape-Based Feature Extraction"/>
          <p:cNvPicPr>
            <a:picLocks noChangeAspect="1" noChangeArrowheads="1"/>
          </p:cNvPicPr>
          <p:nvPr/>
        </p:nvPicPr>
        <p:blipFill>
          <a:blip r:embed="rId2" cstate="print"/>
          <a:srcRect/>
          <a:stretch>
            <a:fillRect/>
          </a:stretch>
        </p:blipFill>
        <p:spPr bwMode="auto">
          <a:xfrm>
            <a:off x="3562065" y="3594545"/>
            <a:ext cx="2429301" cy="220644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wipe(down)">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wipe(down)">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wipe(down)">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wipe(down)">
                                      <p:cBhvr>
                                        <p:cTn id="62" dur="5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wipe(down)">
                                      <p:cBhvr>
                                        <p:cTn id="67" dur="500"/>
                                        <p:tgtEl>
                                          <p:spTgt spid="4">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
                                            <p:txEl>
                                              <p:pRg st="13" end="13"/>
                                            </p:txEl>
                                          </p:spTgt>
                                        </p:tgtEl>
                                        <p:attrNameLst>
                                          <p:attrName>style.visibility</p:attrName>
                                        </p:attrNameLst>
                                      </p:cBhvr>
                                      <p:to>
                                        <p:strVal val="visible"/>
                                      </p:to>
                                    </p:set>
                                    <p:animEffect transition="in" filter="wipe(down)">
                                      <p:cBhvr>
                                        <p:cTn id="72" dur="500"/>
                                        <p:tgtEl>
                                          <p:spTgt spid="4">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
                                            <p:txEl>
                                              <p:pRg st="14" end="14"/>
                                            </p:txEl>
                                          </p:spTgt>
                                        </p:tgtEl>
                                        <p:attrNameLst>
                                          <p:attrName>style.visibility</p:attrName>
                                        </p:attrNameLst>
                                      </p:cBhvr>
                                      <p:to>
                                        <p:strVal val="visible"/>
                                      </p:to>
                                    </p:set>
                                    <p:animEffect transition="in" filter="wipe(down)">
                                      <p:cBhvr>
                                        <p:cTn id="77" dur="500"/>
                                        <p:tgtEl>
                                          <p:spTgt spid="4">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
                                            <p:txEl>
                                              <p:pRg st="15" end="15"/>
                                            </p:txEl>
                                          </p:spTgt>
                                        </p:tgtEl>
                                        <p:attrNameLst>
                                          <p:attrName>style.visibility</p:attrName>
                                        </p:attrNameLst>
                                      </p:cBhvr>
                                      <p:to>
                                        <p:strVal val="visible"/>
                                      </p:to>
                                    </p:set>
                                    <p:animEffect transition="in" filter="wipe(down)">
                                      <p:cBhvr>
                                        <p:cTn id="82" dur="500"/>
                                        <p:tgtEl>
                                          <p:spTgt spid="4">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
                                            <p:txEl>
                                              <p:pRg st="0" end="0"/>
                                            </p:txEl>
                                          </p:spTgt>
                                        </p:tgtEl>
                                        <p:attrNameLst>
                                          <p:attrName>style.visibility</p:attrName>
                                        </p:attrNameLst>
                                      </p:cBhvr>
                                      <p:to>
                                        <p:strVal val="visible"/>
                                      </p:to>
                                    </p:set>
                                    <p:animEffect transition="in" filter="wipe(down)">
                                      <p:cBhvr>
                                        <p:cTn id="87" dur="500"/>
                                        <p:tgtEl>
                                          <p:spTgt spid="3">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
                                            <p:txEl>
                                              <p:pRg st="2" end="2"/>
                                            </p:txEl>
                                          </p:spTgt>
                                        </p:tgtEl>
                                        <p:attrNameLst>
                                          <p:attrName>style.visibility</p:attrName>
                                        </p:attrNameLst>
                                      </p:cBhvr>
                                      <p:to>
                                        <p:strVal val="visible"/>
                                      </p:to>
                                    </p:set>
                                    <p:animEffect transition="in" filter="wipe(down)">
                                      <p:cBhvr>
                                        <p:cTn id="92" dur="500"/>
                                        <p:tgtEl>
                                          <p:spTgt spid="3">
                                            <p:txEl>
                                              <p:pRg st="2" end="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3">
                                            <p:txEl>
                                              <p:pRg st="3" end="3"/>
                                            </p:txEl>
                                          </p:spTgt>
                                        </p:tgtEl>
                                        <p:attrNameLst>
                                          <p:attrName>style.visibility</p:attrName>
                                        </p:attrNameLst>
                                      </p:cBhvr>
                                      <p:to>
                                        <p:strVal val="visible"/>
                                      </p:to>
                                    </p:set>
                                    <p:animEffect transition="in" filter="wipe(down)">
                                      <p:cBhvr>
                                        <p:cTn id="97" dur="500"/>
                                        <p:tgtEl>
                                          <p:spTgt spid="3">
                                            <p:txEl>
                                              <p:pRg st="3" end="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3">
                                            <p:txEl>
                                              <p:pRg st="4" end="4"/>
                                            </p:txEl>
                                          </p:spTgt>
                                        </p:tgtEl>
                                        <p:attrNameLst>
                                          <p:attrName>style.visibility</p:attrName>
                                        </p:attrNameLst>
                                      </p:cBhvr>
                                      <p:to>
                                        <p:strVal val="visible"/>
                                      </p:to>
                                    </p:set>
                                    <p:animEffect transition="in" filter="wipe(down)">
                                      <p:cBhvr>
                                        <p:cTn id="102" dur="500"/>
                                        <p:tgtEl>
                                          <p:spTgt spid="3">
                                            <p:txEl>
                                              <p:pRg st="4" end="4"/>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
                                            <p:txEl>
                                              <p:pRg st="5" end="5"/>
                                            </p:txEl>
                                          </p:spTgt>
                                        </p:tgtEl>
                                        <p:attrNameLst>
                                          <p:attrName>style.visibility</p:attrName>
                                        </p:attrNameLst>
                                      </p:cBhvr>
                                      <p:to>
                                        <p:strVal val="visible"/>
                                      </p:to>
                                    </p:set>
                                    <p:animEffect transition="in" filter="wipe(down)">
                                      <p:cBhvr>
                                        <p:cTn id="107" dur="500"/>
                                        <p:tgtEl>
                                          <p:spTgt spid="3">
                                            <p:txEl>
                                              <p:pRg st="5" end="5"/>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3">
                                            <p:txEl>
                                              <p:pRg st="6" end="6"/>
                                            </p:txEl>
                                          </p:spTgt>
                                        </p:tgtEl>
                                        <p:attrNameLst>
                                          <p:attrName>style.visibility</p:attrName>
                                        </p:attrNameLst>
                                      </p:cBhvr>
                                      <p:to>
                                        <p:strVal val="visible"/>
                                      </p:to>
                                    </p:set>
                                    <p:animEffect transition="in" filter="wipe(down)">
                                      <p:cBhvr>
                                        <p:cTn id="112" dur="500"/>
                                        <p:tgtEl>
                                          <p:spTgt spid="3">
                                            <p:txEl>
                                              <p:pRg st="6" end="6"/>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3">
                                            <p:txEl>
                                              <p:pRg st="7" end="7"/>
                                            </p:txEl>
                                          </p:spTgt>
                                        </p:tgtEl>
                                        <p:attrNameLst>
                                          <p:attrName>style.visibility</p:attrName>
                                        </p:attrNameLst>
                                      </p:cBhvr>
                                      <p:to>
                                        <p:strVal val="visible"/>
                                      </p:to>
                                    </p:set>
                                    <p:animEffect transition="in" filter="wipe(down)">
                                      <p:cBhvr>
                                        <p:cTn id="117" dur="500"/>
                                        <p:tgtEl>
                                          <p:spTgt spid="3">
                                            <p:txEl>
                                              <p:pRg st="7" end="7"/>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3">
                                            <p:txEl>
                                              <p:pRg st="8" end="8"/>
                                            </p:txEl>
                                          </p:spTgt>
                                        </p:tgtEl>
                                        <p:attrNameLst>
                                          <p:attrName>style.visibility</p:attrName>
                                        </p:attrNameLst>
                                      </p:cBhvr>
                                      <p:to>
                                        <p:strVal val="visible"/>
                                      </p:to>
                                    </p:set>
                                    <p:animEffect transition="in" filter="wipe(down)">
                                      <p:cBhvr>
                                        <p:cTn id="122" dur="500"/>
                                        <p:tgtEl>
                                          <p:spTgt spid="3">
                                            <p:txEl>
                                              <p:pRg st="8" end="8"/>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3">
                                            <p:txEl>
                                              <p:pRg st="9" end="9"/>
                                            </p:txEl>
                                          </p:spTgt>
                                        </p:tgtEl>
                                        <p:attrNameLst>
                                          <p:attrName>style.visibility</p:attrName>
                                        </p:attrNameLst>
                                      </p:cBhvr>
                                      <p:to>
                                        <p:strVal val="visible"/>
                                      </p:to>
                                    </p:set>
                                    <p:animEffect transition="in" filter="wipe(down)">
                                      <p:cBhvr>
                                        <p:cTn id="127" dur="500"/>
                                        <p:tgtEl>
                                          <p:spTgt spid="3">
                                            <p:txEl>
                                              <p:pRg st="9" end="9"/>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grpId="0" nodeType="clickEffect">
                                  <p:stCondLst>
                                    <p:cond delay="0"/>
                                  </p:stCondLst>
                                  <p:childTnLst>
                                    <p:set>
                                      <p:cBhvr>
                                        <p:cTn id="131" dur="1" fill="hold">
                                          <p:stCondLst>
                                            <p:cond delay="0"/>
                                          </p:stCondLst>
                                        </p:cTn>
                                        <p:tgtEl>
                                          <p:spTgt spid="3">
                                            <p:txEl>
                                              <p:pRg st="10" end="10"/>
                                            </p:txEl>
                                          </p:spTgt>
                                        </p:tgtEl>
                                        <p:attrNameLst>
                                          <p:attrName>style.visibility</p:attrName>
                                        </p:attrNameLst>
                                      </p:cBhvr>
                                      <p:to>
                                        <p:strVal val="visible"/>
                                      </p:to>
                                    </p:set>
                                    <p:animEffect transition="in" filter="wipe(down)">
                                      <p:cBhvr>
                                        <p:cTn id="132" dur="500"/>
                                        <p:tgtEl>
                                          <p:spTgt spid="3">
                                            <p:txEl>
                                              <p:pRg st="10" end="1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4" fill="hold" grpId="0" nodeType="clickEffect">
                                  <p:stCondLst>
                                    <p:cond delay="0"/>
                                  </p:stCondLst>
                                  <p:childTnLst>
                                    <p:set>
                                      <p:cBhvr>
                                        <p:cTn id="136" dur="1" fill="hold">
                                          <p:stCondLst>
                                            <p:cond delay="0"/>
                                          </p:stCondLst>
                                        </p:cTn>
                                        <p:tgtEl>
                                          <p:spTgt spid="3">
                                            <p:txEl>
                                              <p:pRg st="11" end="11"/>
                                            </p:txEl>
                                          </p:spTgt>
                                        </p:tgtEl>
                                        <p:attrNameLst>
                                          <p:attrName>style.visibility</p:attrName>
                                        </p:attrNameLst>
                                      </p:cBhvr>
                                      <p:to>
                                        <p:strVal val="visible"/>
                                      </p:to>
                                    </p:set>
                                    <p:animEffect transition="in" filter="wipe(down)">
                                      <p:cBhvr>
                                        <p:cTn id="137" dur="500"/>
                                        <p:tgtEl>
                                          <p:spTgt spid="3">
                                            <p:txEl>
                                              <p:pRg st="11" end="1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grpId="0" nodeType="clickEffect">
                                  <p:stCondLst>
                                    <p:cond delay="0"/>
                                  </p:stCondLst>
                                  <p:childTnLst>
                                    <p:set>
                                      <p:cBhvr>
                                        <p:cTn id="141" dur="1" fill="hold">
                                          <p:stCondLst>
                                            <p:cond delay="0"/>
                                          </p:stCondLst>
                                        </p:cTn>
                                        <p:tgtEl>
                                          <p:spTgt spid="3">
                                            <p:txEl>
                                              <p:pRg st="12" end="12"/>
                                            </p:txEl>
                                          </p:spTgt>
                                        </p:tgtEl>
                                        <p:attrNameLst>
                                          <p:attrName>style.visibility</p:attrName>
                                        </p:attrNameLst>
                                      </p:cBhvr>
                                      <p:to>
                                        <p:strVal val="visible"/>
                                      </p:to>
                                    </p:set>
                                    <p:animEffect transition="in" filter="wipe(down)">
                                      <p:cBhvr>
                                        <p:cTn id="142" dur="500"/>
                                        <p:tgtEl>
                                          <p:spTgt spid="3">
                                            <p:txEl>
                                              <p:pRg st="12" end="12"/>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4" fill="hold" grpId="0" nodeType="clickEffect">
                                  <p:stCondLst>
                                    <p:cond delay="0"/>
                                  </p:stCondLst>
                                  <p:childTnLst>
                                    <p:set>
                                      <p:cBhvr>
                                        <p:cTn id="146" dur="1" fill="hold">
                                          <p:stCondLst>
                                            <p:cond delay="0"/>
                                          </p:stCondLst>
                                        </p:cTn>
                                        <p:tgtEl>
                                          <p:spTgt spid="3">
                                            <p:txEl>
                                              <p:pRg st="13" end="13"/>
                                            </p:txEl>
                                          </p:spTgt>
                                        </p:tgtEl>
                                        <p:attrNameLst>
                                          <p:attrName>style.visibility</p:attrName>
                                        </p:attrNameLst>
                                      </p:cBhvr>
                                      <p:to>
                                        <p:strVal val="visible"/>
                                      </p:to>
                                    </p:set>
                                    <p:animEffect transition="in" filter="wipe(down)">
                                      <p:cBhvr>
                                        <p:cTn id="147" dur="500"/>
                                        <p:tgtEl>
                                          <p:spTgt spid="3">
                                            <p:txEl>
                                              <p:pRg st="13" end="1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grpId="0" nodeType="clickEffect">
                                  <p:stCondLst>
                                    <p:cond delay="0"/>
                                  </p:stCondLst>
                                  <p:childTnLst>
                                    <p:set>
                                      <p:cBhvr>
                                        <p:cTn id="151" dur="1" fill="hold">
                                          <p:stCondLst>
                                            <p:cond delay="0"/>
                                          </p:stCondLst>
                                        </p:cTn>
                                        <p:tgtEl>
                                          <p:spTgt spid="3">
                                            <p:txEl>
                                              <p:pRg st="14" end="14"/>
                                            </p:txEl>
                                          </p:spTgt>
                                        </p:tgtEl>
                                        <p:attrNameLst>
                                          <p:attrName>style.visibility</p:attrName>
                                        </p:attrNameLst>
                                      </p:cBhvr>
                                      <p:to>
                                        <p:strVal val="visible"/>
                                      </p:to>
                                    </p:set>
                                    <p:animEffect transition="in" filter="wipe(down)">
                                      <p:cBhvr>
                                        <p:cTn id="152" dur="500"/>
                                        <p:tgtEl>
                                          <p:spTgt spid="3">
                                            <p:txEl>
                                              <p:pRg st="14" end="14"/>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3">
                                            <p:txEl>
                                              <p:pRg st="15" end="15"/>
                                            </p:txEl>
                                          </p:spTgt>
                                        </p:tgtEl>
                                        <p:attrNameLst>
                                          <p:attrName>style.visibility</p:attrName>
                                        </p:attrNameLst>
                                      </p:cBhvr>
                                      <p:to>
                                        <p:strVal val="visible"/>
                                      </p:to>
                                    </p:set>
                                    <p:animEffect transition="in" filter="wipe(down)">
                                      <p:cBhvr>
                                        <p:cTn id="157" dur="500"/>
                                        <p:tgtEl>
                                          <p:spTgt spid="3">
                                            <p:txEl>
                                              <p:pRg st="15" end="15"/>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4" fill="hold" grpId="0" nodeType="clickEffect">
                                  <p:stCondLst>
                                    <p:cond delay="0"/>
                                  </p:stCondLst>
                                  <p:childTnLst>
                                    <p:set>
                                      <p:cBhvr>
                                        <p:cTn id="161" dur="1" fill="hold">
                                          <p:stCondLst>
                                            <p:cond delay="0"/>
                                          </p:stCondLst>
                                        </p:cTn>
                                        <p:tgtEl>
                                          <p:spTgt spid="3">
                                            <p:txEl>
                                              <p:pRg st="16" end="16"/>
                                            </p:txEl>
                                          </p:spTgt>
                                        </p:tgtEl>
                                        <p:attrNameLst>
                                          <p:attrName>style.visibility</p:attrName>
                                        </p:attrNameLst>
                                      </p:cBhvr>
                                      <p:to>
                                        <p:strVal val="visible"/>
                                      </p:to>
                                    </p:set>
                                    <p:animEffect transition="in" filter="wipe(down)">
                                      <p:cBhvr>
                                        <p:cTn id="162" dur="500"/>
                                        <p:tgtEl>
                                          <p:spTgt spid="3">
                                            <p:txEl>
                                              <p:pRg st="16" end="1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4" fill="hold" grpId="0" nodeType="clickEffect">
                                  <p:stCondLst>
                                    <p:cond delay="0"/>
                                  </p:stCondLst>
                                  <p:childTnLst>
                                    <p:set>
                                      <p:cBhvr>
                                        <p:cTn id="166" dur="1" fill="hold">
                                          <p:stCondLst>
                                            <p:cond delay="0"/>
                                          </p:stCondLst>
                                        </p:cTn>
                                        <p:tgtEl>
                                          <p:spTgt spid="3">
                                            <p:txEl>
                                              <p:pRg st="17" end="17"/>
                                            </p:txEl>
                                          </p:spTgt>
                                        </p:tgtEl>
                                        <p:attrNameLst>
                                          <p:attrName>style.visibility</p:attrName>
                                        </p:attrNameLst>
                                      </p:cBhvr>
                                      <p:to>
                                        <p:strVal val="visible"/>
                                      </p:to>
                                    </p:set>
                                    <p:animEffect transition="in" filter="wipe(down)">
                                      <p:cBhvr>
                                        <p:cTn id="167" dur="500"/>
                                        <p:tgtEl>
                                          <p:spTgt spid="3">
                                            <p:txEl>
                                              <p:pRg st="17" end="17"/>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4" fill="hold" grpId="0" nodeType="clickEffect">
                                  <p:stCondLst>
                                    <p:cond delay="0"/>
                                  </p:stCondLst>
                                  <p:childTnLst>
                                    <p:set>
                                      <p:cBhvr>
                                        <p:cTn id="171" dur="1" fill="hold">
                                          <p:stCondLst>
                                            <p:cond delay="0"/>
                                          </p:stCondLst>
                                        </p:cTn>
                                        <p:tgtEl>
                                          <p:spTgt spid="3">
                                            <p:txEl>
                                              <p:pRg st="18" end="18"/>
                                            </p:txEl>
                                          </p:spTgt>
                                        </p:tgtEl>
                                        <p:attrNameLst>
                                          <p:attrName>style.visibility</p:attrName>
                                        </p:attrNameLst>
                                      </p:cBhvr>
                                      <p:to>
                                        <p:strVal val="visible"/>
                                      </p:to>
                                    </p:set>
                                    <p:animEffect transition="in" filter="wipe(down)">
                                      <p:cBhvr>
                                        <p:cTn id="172" dur="500"/>
                                        <p:tgtEl>
                                          <p:spTgt spid="3">
                                            <p:txEl>
                                              <p:pRg st="18" end="18"/>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2" presetClass="entr" presetSubtype="4" fill="hold" grpId="0" nodeType="clickEffect">
                                  <p:stCondLst>
                                    <p:cond delay="0"/>
                                  </p:stCondLst>
                                  <p:childTnLst>
                                    <p:set>
                                      <p:cBhvr>
                                        <p:cTn id="176" dur="1" fill="hold">
                                          <p:stCondLst>
                                            <p:cond delay="0"/>
                                          </p:stCondLst>
                                        </p:cTn>
                                        <p:tgtEl>
                                          <p:spTgt spid="3">
                                            <p:txEl>
                                              <p:pRg st="19" end="19"/>
                                            </p:txEl>
                                          </p:spTgt>
                                        </p:tgtEl>
                                        <p:attrNameLst>
                                          <p:attrName>style.visibility</p:attrName>
                                        </p:attrNameLst>
                                      </p:cBhvr>
                                      <p:to>
                                        <p:strVal val="visible"/>
                                      </p:to>
                                    </p:set>
                                    <p:animEffect transition="in" filter="wipe(down)">
                                      <p:cBhvr>
                                        <p:cTn id="177" dur="500"/>
                                        <p:tgtEl>
                                          <p:spTgt spid="3">
                                            <p:txEl>
                                              <p:pRg st="19" end="19"/>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22" presetClass="entr" presetSubtype="4" fill="hold" grpId="0" nodeType="clickEffect">
                                  <p:stCondLst>
                                    <p:cond delay="0"/>
                                  </p:stCondLst>
                                  <p:childTnLst>
                                    <p:set>
                                      <p:cBhvr>
                                        <p:cTn id="181" dur="1" fill="hold">
                                          <p:stCondLst>
                                            <p:cond delay="0"/>
                                          </p:stCondLst>
                                        </p:cTn>
                                        <p:tgtEl>
                                          <p:spTgt spid="3">
                                            <p:txEl>
                                              <p:pRg st="20" end="20"/>
                                            </p:txEl>
                                          </p:spTgt>
                                        </p:tgtEl>
                                        <p:attrNameLst>
                                          <p:attrName>style.visibility</p:attrName>
                                        </p:attrNameLst>
                                      </p:cBhvr>
                                      <p:to>
                                        <p:strVal val="visible"/>
                                      </p:to>
                                    </p:set>
                                    <p:animEffect transition="in" filter="wipe(down)">
                                      <p:cBhvr>
                                        <p:cTn id="182" dur="500"/>
                                        <p:tgtEl>
                                          <p:spTgt spid="3">
                                            <p:txEl>
                                              <p:pRg st="20" end="20"/>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nodeType="clickEffect">
                                  <p:stCondLst>
                                    <p:cond delay="0"/>
                                  </p:stCondLst>
                                  <p:childTnLst>
                                    <p:set>
                                      <p:cBhvr>
                                        <p:cTn id="186" dur="1" fill="hold">
                                          <p:stCondLst>
                                            <p:cond delay="0"/>
                                          </p:stCondLst>
                                        </p:cTn>
                                        <p:tgtEl>
                                          <p:spTgt spid="5"/>
                                        </p:tgtEl>
                                        <p:attrNameLst>
                                          <p:attrName>style.visibility</p:attrName>
                                        </p:attrNameLst>
                                      </p:cBhvr>
                                      <p:to>
                                        <p:strVal val="visible"/>
                                      </p:to>
                                    </p:set>
                                    <p:anim calcmode="lin" valueType="num">
                                      <p:cBhvr additive="base">
                                        <p:cTn id="187" dur="500" fill="hold"/>
                                        <p:tgtEl>
                                          <p:spTgt spid="5"/>
                                        </p:tgtEl>
                                        <p:attrNameLst>
                                          <p:attrName>ppt_x</p:attrName>
                                        </p:attrNameLst>
                                      </p:cBhvr>
                                      <p:tavLst>
                                        <p:tav tm="0">
                                          <p:val>
                                            <p:strVal val="#ppt_x"/>
                                          </p:val>
                                        </p:tav>
                                        <p:tav tm="100000">
                                          <p:val>
                                            <p:strVal val="#ppt_x"/>
                                          </p:val>
                                        </p:tav>
                                      </p:tavLst>
                                    </p:anim>
                                    <p:anim calcmode="lin" valueType="num">
                                      <p:cBhvr additive="base">
                                        <p:cTn id="18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95785"/>
            <a:ext cx="10972800" cy="5730381"/>
          </a:xfrm>
        </p:spPr>
        <p:txBody>
          <a:bodyPr>
            <a:normAutofit/>
          </a:bodyPr>
          <a:lstStyle/>
          <a:p>
            <a:pPr fontAlgn="base">
              <a:buNone/>
            </a:pPr>
            <a:r>
              <a:rPr lang="en-US" b="1" u="sng" dirty="0" smtClean="0"/>
              <a:t>Advantages of Mid Point Circle Drawing Algorithm-</a:t>
            </a:r>
            <a:endParaRPr lang="en-US" b="1" dirty="0" smtClean="0"/>
          </a:p>
          <a:p>
            <a:pPr fontAlgn="base">
              <a:buNone/>
            </a:pPr>
            <a:r>
              <a:rPr lang="en-US" dirty="0" smtClean="0"/>
              <a:t> </a:t>
            </a:r>
          </a:p>
          <a:p>
            <a:pPr fontAlgn="base">
              <a:buNone/>
            </a:pPr>
            <a:r>
              <a:rPr lang="en-US" dirty="0" smtClean="0"/>
              <a:t>The advantages of Mid Point Circle Drawing Algorithm are-</a:t>
            </a:r>
          </a:p>
          <a:p>
            <a:pPr fontAlgn="base"/>
            <a:r>
              <a:rPr lang="en-US" dirty="0" smtClean="0"/>
              <a:t> It is a powerful and efficient algorithm.</a:t>
            </a:r>
          </a:p>
          <a:p>
            <a:pPr fontAlgn="base"/>
            <a:r>
              <a:rPr lang="en-US" dirty="0" smtClean="0"/>
              <a:t>The entire algorithm is based on the simple equation of circle 			X</a:t>
            </a:r>
            <a:r>
              <a:rPr lang="en-US" baseline="30000" dirty="0" smtClean="0"/>
              <a:t>2</a:t>
            </a:r>
            <a:r>
              <a:rPr lang="en-US" dirty="0" smtClean="0"/>
              <a:t> + Y</a:t>
            </a:r>
            <a:r>
              <a:rPr lang="en-US" baseline="30000" dirty="0" smtClean="0"/>
              <a:t>2</a:t>
            </a:r>
            <a:r>
              <a:rPr lang="en-US" dirty="0" smtClean="0"/>
              <a:t> = R</a:t>
            </a:r>
            <a:r>
              <a:rPr lang="en-US" baseline="30000" dirty="0" smtClean="0"/>
              <a:t>2</a:t>
            </a:r>
            <a:endParaRPr lang="en-US" dirty="0" smtClean="0"/>
          </a:p>
          <a:p>
            <a:pPr fontAlgn="base"/>
            <a:r>
              <a:rPr lang="en-US" dirty="0" smtClean="0"/>
              <a:t>It is easy to implement from the programmer’s perspective.</a:t>
            </a:r>
          </a:p>
          <a:p>
            <a:pPr fontAlgn="base"/>
            <a:r>
              <a:rPr lang="en-US" dirty="0" smtClean="0"/>
              <a:t>This algorithm is used to generate curves on raster displays.</a:t>
            </a:r>
          </a:p>
          <a:p>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Useful websites</a:t>
            </a: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IN" u="sng" dirty="0" smtClean="0">
                <a:hlinkClick r:id="rId2"/>
              </a:rPr>
              <a:t>http://www.opengl.org/</a:t>
            </a:r>
            <a:endParaRPr lang="en-US" dirty="0" smtClean="0"/>
          </a:p>
          <a:p>
            <a:pPr lvl="0" algn="just"/>
            <a:r>
              <a:rPr lang="en-IN" u="sng" dirty="0" smtClean="0">
                <a:hlinkClick r:id="rId3"/>
              </a:rPr>
              <a:t>http://math.hws.edu/graphicsbook/c3/index.html</a:t>
            </a:r>
            <a:endParaRPr lang="en-US" dirty="0" smtClean="0"/>
          </a:p>
          <a:p>
            <a:pPr lvl="0" algn="just"/>
            <a:r>
              <a:rPr lang="en-IN" u="sng" dirty="0" smtClean="0">
                <a:hlinkClick r:id="rId4"/>
              </a:rPr>
              <a:t>https://www.glprogramming.com/red</a:t>
            </a:r>
            <a:endParaRPr lang="en-US" dirty="0" smtClean="0"/>
          </a:p>
          <a:p>
            <a:pPr algn="just"/>
            <a:r>
              <a:rPr lang="en-US" u="sng" dirty="0" smtClean="0">
                <a:hlinkClick r:id="rId5"/>
              </a:rPr>
              <a:t>https://www.javatpoint.com/computer-graphics-tutorial</a:t>
            </a:r>
            <a:endParaRPr lang="en-US" u="sng" dirty="0" smtClean="0"/>
          </a:p>
          <a:p>
            <a:pPr algn="just"/>
            <a:r>
              <a:rPr lang="en-US" u="sng" dirty="0" smtClean="0">
                <a:hlinkClick r:id="rId6"/>
              </a:rPr>
              <a:t>https://www.gatevidyalay.com/tag/dda-algorithm-example-pdf/</a:t>
            </a:r>
            <a:endParaRPr lang="en-US" u="sng" dirty="0" smtClean="0"/>
          </a:p>
          <a:p>
            <a:pPr algn="just"/>
            <a:r>
              <a:rPr lang="en-US" u="sng" dirty="0" smtClean="0">
                <a:hlinkClick r:id="rId7"/>
              </a:rPr>
              <a:t>https://nptel.ac.in/courses/106/106/106106090/</a:t>
            </a:r>
            <a:endParaRPr lang="en-US" u="sng" dirty="0" smtClean="0"/>
          </a:p>
          <a:p>
            <a:pPr algn="just"/>
            <a:r>
              <a:rPr lang="en-US" u="sng" dirty="0" smtClean="0">
                <a:hlinkClick r:id="rId8"/>
              </a:rPr>
              <a:t>https://www.youtube.com/watch?v=50ddeMhzEi8</a:t>
            </a:r>
            <a:endParaRPr lang="en-US" u="sng" dirty="0" smtClean="0"/>
          </a:p>
          <a:p>
            <a:pPr lvl="0" algn="just" fontAlgn="base"/>
            <a:r>
              <a:rPr lang="en-IN" u="sng" dirty="0" smtClean="0">
                <a:hlinkClick r:id="rId9"/>
              </a:rPr>
              <a:t>https://www.journals.elsevier.com/computers-and-graphics</a:t>
            </a:r>
            <a:endParaRPr lang="en-US" dirty="0" smtClean="0"/>
          </a:p>
          <a:p>
            <a:pPr lvl="0" algn="just" fontAlgn="base"/>
            <a:r>
              <a:rPr lang="en-IN" u="sng" dirty="0" smtClean="0">
                <a:hlinkClick r:id="rId10"/>
              </a:rPr>
              <a:t>https://www.computer.org/csdl/journals/tg</a:t>
            </a:r>
            <a:endParaRPr lang="en-US" dirty="0" smtClean="0"/>
          </a:p>
          <a:p>
            <a:endParaRPr lang="en-US" u="sng" dirty="0" smtClean="0"/>
          </a:p>
          <a:p>
            <a:pPr>
              <a:buNone/>
            </a:pPr>
            <a:endParaRPr lang="en-US" u="sng" dirty="0" smtClean="0"/>
          </a:p>
          <a:p>
            <a:pPr>
              <a:buNone/>
            </a:pPr>
            <a:endParaRPr lang="en-US" u="sng" dirty="0" smtClean="0"/>
          </a:p>
          <a:p>
            <a:endParaRPr lang="en-US" dirty="0"/>
          </a:p>
        </p:txBody>
      </p:sp>
      <p:sp>
        <p:nvSpPr>
          <p:cNvPr id="4" name="Date Placeholder 3"/>
          <p:cNvSpPr>
            <a:spLocks noGrp="1"/>
          </p:cNvSpPr>
          <p:nvPr>
            <p:ph type="dt" sz="half" idx="10"/>
          </p:nvPr>
        </p:nvSpPr>
        <p:spPr/>
        <p:txBody>
          <a:bodyPr/>
          <a:lstStyle/>
          <a:p>
            <a:fld id="{92C761E0-A23F-46B6-A2D0-D9F96D7C2C6A}" type="datetime1">
              <a:rPr lang="en-US" smtClean="0"/>
              <a:pPr/>
              <a:t>12/8/2022</a:t>
            </a:fld>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6454</TotalTime>
  <Words>5561</Words>
  <Application>Microsoft Office PowerPoint</Application>
  <PresentationFormat>Custom</PresentationFormat>
  <Paragraphs>1180</Paragraphs>
  <Slides>117</Slides>
  <Notes>0</Notes>
  <HiddenSlides>0</HiddenSlides>
  <MMClips>0</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Office Theme</vt:lpstr>
      <vt:lpstr> COMPUTER GRAPHICS &amp; Visualization (18CS62)  MODULE -1 Computer Graphics and OpenGL  </vt:lpstr>
      <vt:lpstr>Syllabus Content</vt:lpstr>
      <vt:lpstr>Syllabus Content</vt:lpstr>
      <vt:lpstr>Syllabus Content</vt:lpstr>
      <vt:lpstr>Syllabus Content</vt:lpstr>
      <vt:lpstr>Syllabus Content</vt:lpstr>
      <vt:lpstr>Text books</vt:lpstr>
      <vt:lpstr>Slide 8</vt:lpstr>
      <vt:lpstr>OpenGL ( Open Graphics Library )</vt:lpstr>
      <vt:lpstr>OpenGL History</vt:lpstr>
      <vt:lpstr>OpenGL usages</vt:lpstr>
      <vt:lpstr>What is Computer Graphics?</vt:lpstr>
      <vt:lpstr>Graphics Applications</vt:lpstr>
      <vt:lpstr>Data plotting with dramatic effect, commonly used to summarize financial, statistical, mathematical, scientific, engineering, and economic data for research reports, managerial summaries, consumer information bulletins and other types of publications</vt:lpstr>
      <vt:lpstr>Slide 15</vt:lpstr>
      <vt:lpstr>Such animations are often used to train heavy-equipment operators, analyze the effectiveness of various cabin configuration and control placements, users can interact with the objects in a 3D scene.</vt:lpstr>
      <vt:lpstr>Slide 17</vt:lpstr>
      <vt:lpstr>Computer generated models of physical, financial, political, social, economic, and other systems are often used as educational aids. Eg: color-coded diagram in operation of a nuclear reactor, aircraft, naval, spacecraft simulators</vt:lpstr>
      <vt:lpstr>Graphics are used in Fine Art, Commercial Art applications and Mathematical Art. The artist uses a combination of 3D modeling packages, texture mapping, drawing programs and CAD software. Mathematical Art is produced using mathematical functions and fractal procedures. Pen plotters create Automatic Art. </vt:lpstr>
      <vt:lpstr>Slide 20</vt:lpstr>
      <vt:lpstr>Slide 21</vt:lpstr>
      <vt:lpstr>User is provided with point and click facility to select menu items, icons and objects on the screen. User can manage multiple windows simultaneously. Word-processing spreadsheets and desktop-publishing programs are typical applications that take advantage of such user interface techniques.</vt:lpstr>
      <vt:lpstr>Imaging (Representing 2D images)</vt:lpstr>
      <vt:lpstr>Basic Graphics System</vt:lpstr>
      <vt:lpstr>Graphics pipeline architecture</vt:lpstr>
      <vt:lpstr>2D Graphics Pipeline</vt:lpstr>
      <vt:lpstr>OpenGL rendering pipeline</vt:lpstr>
      <vt:lpstr>Slide 28</vt:lpstr>
      <vt:lpstr>From model to image</vt:lpstr>
      <vt:lpstr>From model to image</vt:lpstr>
      <vt:lpstr>From model to image</vt:lpstr>
      <vt:lpstr>From model to image</vt:lpstr>
      <vt:lpstr>From model to image</vt:lpstr>
      <vt:lpstr>From model to image</vt:lpstr>
      <vt:lpstr>Video Display Devices</vt:lpstr>
      <vt:lpstr>Cathode Ray Tube (CRT)</vt:lpstr>
      <vt:lpstr>Cathode Ray Tube</vt:lpstr>
      <vt:lpstr>Display trace</vt:lpstr>
      <vt:lpstr>Raster-Scan Displays and Random Scan Displays </vt:lpstr>
      <vt:lpstr>Raster-Scan Displays  </vt:lpstr>
      <vt:lpstr>Raster-Scan Displays and Random Scan Displays </vt:lpstr>
      <vt:lpstr>Random Scan Displays</vt:lpstr>
      <vt:lpstr>Differences between Raster scan and random scan</vt:lpstr>
      <vt:lpstr>Basic definitions</vt:lpstr>
      <vt:lpstr>Frame Buffer</vt:lpstr>
      <vt:lpstr>Architecture of a raster-graphics system with a display processor</vt:lpstr>
      <vt:lpstr>Introduction To OpenGL</vt:lpstr>
      <vt:lpstr>OpenGL Libraries</vt:lpstr>
      <vt:lpstr>OpenGL Libraries</vt:lpstr>
      <vt:lpstr>Headers Files </vt:lpstr>
      <vt:lpstr>OpenGL sample code</vt:lpstr>
      <vt:lpstr>Step 1: initialization of GLUT </vt:lpstr>
      <vt:lpstr>Step 2: title </vt:lpstr>
      <vt:lpstr>Step 3: Specification of the display window</vt:lpstr>
      <vt:lpstr>Step 4: one more GLUT function</vt:lpstr>
      <vt:lpstr>Step 5: these parameters using additional GLUT functions</vt:lpstr>
      <vt:lpstr>OpenGL Functions</vt:lpstr>
      <vt:lpstr>OpenGL Function Format</vt:lpstr>
      <vt:lpstr>OpenGL Point Functions </vt:lpstr>
      <vt:lpstr>OpenGL Point Functions </vt:lpstr>
      <vt:lpstr>OpenGL Point Functions </vt:lpstr>
      <vt:lpstr>OpenGL Point Functions </vt:lpstr>
      <vt:lpstr>OpenGL LINE FUNCTIONS</vt:lpstr>
      <vt:lpstr>Case 1: Lines</vt:lpstr>
      <vt:lpstr>Case 2: Lines</vt:lpstr>
      <vt:lpstr>Case 3: Lines</vt:lpstr>
      <vt:lpstr>OpenGL Primitives Types</vt:lpstr>
      <vt:lpstr>Line Drawing Algorithms </vt:lpstr>
      <vt:lpstr>Slide 69</vt:lpstr>
      <vt:lpstr>Slide 70</vt:lpstr>
      <vt:lpstr>Slide 71</vt:lpstr>
      <vt:lpstr>Digital Differential Analyzer (DDA)  Line Drawing Algorithm </vt:lpstr>
      <vt:lpstr>DDA Algorithm</vt:lpstr>
      <vt:lpstr>DDA Algorithm </vt:lpstr>
      <vt:lpstr>DDA algorithm</vt:lpstr>
      <vt:lpstr>DDA algorithm</vt:lpstr>
      <vt:lpstr>1) Calculate the points between the starting point  (5, 6) and ending point (8, 12).</vt:lpstr>
      <vt:lpstr>Slide 78</vt:lpstr>
      <vt:lpstr>Slide 79</vt:lpstr>
      <vt:lpstr>2) Calculate the points between the starting point  (1, 7) and ending point (11, 17).</vt:lpstr>
      <vt:lpstr>Slide 81</vt:lpstr>
      <vt:lpstr>Slide 82</vt:lpstr>
      <vt:lpstr>3) Calculate the points between the starting point  (5, 6) and ending point (13, 10).</vt:lpstr>
      <vt:lpstr>Slide 84</vt:lpstr>
      <vt:lpstr>Slide 85</vt:lpstr>
      <vt:lpstr>DDA Algorithm</vt:lpstr>
      <vt:lpstr>Bresenham’s Line-Drawing Algorithm</vt:lpstr>
      <vt:lpstr>Bresenham’s Line-Drawing Algorithm</vt:lpstr>
      <vt:lpstr>Bresenham’s Line-Drawing Algorithm</vt:lpstr>
      <vt:lpstr>Bresenham’s Approach</vt:lpstr>
      <vt:lpstr>Bresenham’s Line-Drawing Algorithm  for slope |m| &lt; 1.0</vt:lpstr>
      <vt:lpstr>Slide 92</vt:lpstr>
      <vt:lpstr>Example 1 : Calculate the points between the starting coordinates (9, 18) and ending coordinates (14, 22).</vt:lpstr>
      <vt:lpstr>Slide 94</vt:lpstr>
      <vt:lpstr>Slide 95</vt:lpstr>
      <vt:lpstr>Example 2 :Calculate the points between the starting coordinates (20, 10) and ending coordinates (30, 18).</vt:lpstr>
      <vt:lpstr>Slide 97</vt:lpstr>
      <vt:lpstr>Bresenham’s Line-Drawing Algorithm  for slope |m| &gt;1.0</vt:lpstr>
      <vt:lpstr>Bresenham's Line-Drawing Algorithm for slope |m| &lt; 1.0 </vt:lpstr>
      <vt:lpstr> Pseudocode:  Bresenham line-drawing procedure for |m| &lt; 1.0.   </vt:lpstr>
      <vt:lpstr>Slide 101</vt:lpstr>
      <vt:lpstr>Properties of a Circle </vt:lpstr>
      <vt:lpstr>Midpoint Circle Algorithm</vt:lpstr>
      <vt:lpstr>Midpoint Circle Algorithm</vt:lpstr>
      <vt:lpstr>Midpoint Circle Algorithm</vt:lpstr>
      <vt:lpstr>Midpoint Circle Algorithm</vt:lpstr>
      <vt:lpstr>Slide 107</vt:lpstr>
      <vt:lpstr>Slide 108</vt:lpstr>
      <vt:lpstr>  Given the centre point coordinates (0, 0) and radius as 10, generate all the points to form a circle. </vt:lpstr>
      <vt:lpstr>Slide 110</vt:lpstr>
      <vt:lpstr>Slide 111</vt:lpstr>
      <vt:lpstr> 8 octants with (x,y) points</vt:lpstr>
      <vt:lpstr>Slide 113</vt:lpstr>
      <vt:lpstr>Slide 114</vt:lpstr>
      <vt:lpstr>Slide 115</vt:lpstr>
      <vt:lpstr>Useful websites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GRAPHICS &amp; Visualization(15CS62)</dc:title>
  <dc:creator>win7</dc:creator>
  <cp:lastModifiedBy>Amitha s</cp:lastModifiedBy>
  <cp:revision>516</cp:revision>
  <dcterms:created xsi:type="dcterms:W3CDTF">2018-01-23T04:15:18Z</dcterms:created>
  <dcterms:modified xsi:type="dcterms:W3CDTF">2022-12-08T05:41:46Z</dcterms:modified>
</cp:coreProperties>
</file>