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4"/>
  </p:notesMasterIdLst>
  <p:sldIdLst>
    <p:sldId id="34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299" r:id="rId54"/>
    <p:sldId id="308" r:id="rId55"/>
    <p:sldId id="311" r:id="rId56"/>
    <p:sldId id="309" r:id="rId57"/>
    <p:sldId id="310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5" r:id="rId91"/>
    <p:sldId id="344" r:id="rId92"/>
    <p:sldId id="347" r:id="rId9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34" autoAdjust="0"/>
    <p:restoredTop sz="94662" autoAdjust="0"/>
  </p:normalViewPr>
  <p:slideViewPr>
    <p:cSldViewPr>
      <p:cViewPr>
        <p:scale>
          <a:sx n="50" d="100"/>
          <a:sy n="50" d="100"/>
        </p:scale>
        <p:origin x="-2082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193BD-8529-4474-BEBC-9ACD0D4511FA}" type="datetimeFigureOut">
              <a:rPr lang="en-US" smtClean="0"/>
              <a:t>12-Apr-22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B6652-2A51-4A15-AB96-D84B8A5E2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38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071A090-B02D-41B9-AC30-79447C1A521A}" type="datetime1">
              <a:rPr lang="en-US" smtClean="0"/>
              <a:t>12-Apr-22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B6BB606-8244-4104-AD93-7C7A7B61DD53}" type="datetime1">
              <a:rPr lang="en-US" smtClean="0"/>
              <a:t>12-Apr-22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986EE53-C865-47DE-93AB-BD7A1C3BBAA1}" type="datetime1">
              <a:rPr lang="en-US" smtClean="0"/>
              <a:t>12-Apr-22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10219-90C7-4135-8D36-DE46FC3029F7}" type="datetime1">
              <a:rPr lang="en-US" smtClean="0"/>
              <a:t>12-Apr-22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C3CC4-0E82-4A46-80E1-AC9EEE0A65E0}" type="datetime1">
              <a:rPr lang="en-US" smtClean="0"/>
              <a:t>12-Apr-22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7D35A68-AE7F-487D-85B7-3A7913B96761}" type="datetime1">
              <a:rPr lang="en-US" smtClean="0"/>
              <a:t>12-Apr-22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A0B17-B537-41E6-AB4D-B94FDA55FF04}" type="datetime1">
              <a:rPr lang="en-US" smtClean="0"/>
              <a:t>12-Apr-22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905D50B-44D2-4EE8-B8E9-F877FA2BA8FE}" type="datetime1">
              <a:rPr lang="en-US" smtClean="0"/>
              <a:t>12-Apr-22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6B3CE0B-32EE-4B70-BFD3-D47CC8506E7B}" type="datetime1">
              <a:rPr lang="en-US" smtClean="0"/>
              <a:t>12-Apr-22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911B-8321-4073-B740-7F4C06A9802B}" type="datetime1">
              <a:rPr lang="en-US" smtClean="0"/>
              <a:t>12-Apr-22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253A7-C0D7-4E8F-9004-ED0BDF98E7D0}" type="datetime1">
              <a:rPr lang="en-US" smtClean="0"/>
              <a:t>12-Apr-22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E67DB75-EBB5-4676-B2BA-220228E0597C}" type="datetime1">
              <a:rPr lang="en-US" smtClean="0"/>
              <a:t>12-Apr-22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cpcb.nic.in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vfor.nic.in/legis/air/air1.html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LIqZMVygAg" TargetMode="External"/><Relationship Id="rId2" Type="http://schemas.openxmlformats.org/officeDocument/2006/relationships/hyperlink" Target="https://www.youtube.com/watch?v=oHbTgSqGo5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IZ3CIMnj49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Google Shape;86;p1"/>
          <p:cNvSpPr txBox="1">
            <a:spLocks noGrp="1"/>
          </p:cNvSpPr>
          <p:nvPr>
            <p:ph sz="quarter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SUBJECT: </a:t>
            </a:r>
            <a:r>
              <a:rPr lang="en-US" sz="2400" b="1" dirty="0" smtClean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Environmental protection and management</a:t>
            </a:r>
            <a:endParaRPr dirty="0">
              <a:solidFill>
                <a:srgbClr val="00B05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SUBJECT CODE: </a:t>
            </a:r>
            <a:r>
              <a:rPr lang="en-US" sz="2400" b="1" dirty="0" smtClean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18CV753</a:t>
            </a:r>
            <a:endParaRPr sz="2400" b="1" dirty="0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32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32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DEPT. OF CIVIL ENGG.</a:t>
            </a:r>
            <a:endParaRPr dirty="0">
              <a:solidFill>
                <a:srgbClr val="0070C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K.S. SCHOOL OF ENGG. &amp; MANAGEMENT</a:t>
            </a:r>
            <a:endParaRPr dirty="0">
              <a:solidFill>
                <a:srgbClr val="0070C0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NAME OF THE FACULTY: </a:t>
            </a:r>
            <a:r>
              <a:rPr lang="en-US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</a:t>
            </a:r>
            <a:r>
              <a:rPr lang="en-US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Rashmi</a:t>
            </a:r>
            <a:r>
              <a:rPr lang="en-US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 R</a:t>
            </a:r>
            <a:r>
              <a:rPr lang="en-US" sz="24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dirty="0">
              <a:solidFill>
                <a:srgbClr val="002060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Asst. Prof.</a:t>
            </a:r>
            <a:endParaRPr sz="24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Google Shape;85;p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00000"/>
              <a:buFont typeface="Times New Roman"/>
              <a:buNone/>
            </a:pPr>
            <a:r>
              <a:rPr lang="en-US" b="1" dirty="0" smtClean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MODULE:2</a:t>
            </a:r>
            <a:r>
              <a:rPr lang="en-US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b="1" dirty="0" smtClean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Environmental quality</a:t>
            </a:r>
            <a:endParaRPr b="1" dirty="0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26" name="Picture 2" descr="https://lh6.googleusercontent.com/vrAf1d6GZ_1-qrSs2z5cwHV7Q0fUsVZIUTgCcooT5eHdRagn1xJGj5HvwpYlIAS7NI5mlb4PsrJf0FfZqovIbQisoIJL4R_PKxXQLHgaSU50UFVAneSAQeufTUoP-Wa2lslLGm3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87" y="2590800"/>
            <a:ext cx="13430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437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Module 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Environmental quality objectives – Rationale of Environmental standards: Concentration and Mass standards, Effluent and stream standards, Emission and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ambient standards, Minimum national standards,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performance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evaluation: Indicators, benchmarking. Pollution control Vs Pollution Prevention - Opportunities and Barriers – Cleaner production and Clean technology, closing the loops, zero discharge technologies      -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8 Hours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5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ENVIRONMENTAL MANAGEMENT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Environmental management and its strategy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  </a:t>
            </a:r>
          </a:p>
          <a:p>
            <a:pPr marL="627063" indent="-273050"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Characterized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by long-term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objectives   and</a:t>
            </a:r>
          </a:p>
          <a:p>
            <a:pPr marL="627063" indent="-273050"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areas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(Company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wants to be active and tries to obtain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354013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necessary resources in order to succeed 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354013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competitive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8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Environmental strategy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means </a:t>
            </a:r>
          </a:p>
          <a:p>
            <a:pPr marL="693738" indent="-412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ompliance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the obligations set by the applicable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</a:p>
          <a:p>
            <a:pPr marL="693738" indent="-412750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Voluntary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decision of the company to mitigate its impact on the environment</a:t>
            </a:r>
            <a:r>
              <a:rPr lang="en-US" dirty="0"/>
              <a:t>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2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467600" cy="792162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of environmental management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7467600" cy="5178552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minimize the damage caused to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  <a:p>
            <a:pPr algn="just">
              <a:lnSpc>
                <a:spcPct val="200000"/>
              </a:lnSpc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reduce the amount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waste</a:t>
            </a:r>
          </a:p>
          <a:p>
            <a:pPr algn="just">
              <a:lnSpc>
                <a:spcPct val="200000"/>
              </a:lnSpc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efficient use of natural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</a:p>
          <a:p>
            <a:pPr algn="just">
              <a:lnSpc>
                <a:spcPct val="200000"/>
              </a:lnSpc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Protection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</a:p>
          <a:p>
            <a:pPr algn="just">
              <a:lnSpc>
                <a:spcPct val="200000"/>
              </a:lnSpc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Climate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others</a:t>
            </a:r>
          </a:p>
          <a:p>
            <a:pPr marL="0" indent="0" algn="just">
              <a:lnSpc>
                <a:spcPct val="200000"/>
              </a:lnSpc>
              <a:spcBef>
                <a:spcPts val="0"/>
              </a:spcBef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57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7467600" cy="11430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 the longer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ompanies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may profit from a range of other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</a:p>
          <a:p>
            <a:pPr marL="687388" indent="-288925"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Improvement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the financial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 marL="687388" indent="-288925" algn="just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nhancing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company reputation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7388" indent="-288925"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Recruiting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and retaining the existing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employees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dirty="0" smtClean="0"/>
              <a:t>(-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build a strong position of the enterprise on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market</a:t>
            </a:r>
          </a:p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- 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acquire new business opportunities </a:t>
            </a:r>
          </a:p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-To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reduce costs in the individual areas of its business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activities)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7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Quality Objectives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Reduced Climate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Clean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Air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Natural Acidification 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nly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Non-Toxic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Protective Ozone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Layer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Safe Radiation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Zero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Eutrophication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Flourishing Lakes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Streams</a:t>
            </a:r>
          </a:p>
          <a:p>
            <a:pPr marL="0" indent="0">
              <a:buNone/>
            </a:pP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0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Objectives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 startAt="9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Good-Quality Groundwater</a:t>
            </a:r>
          </a:p>
          <a:p>
            <a:pPr marL="457200" indent="-457200">
              <a:buFont typeface="+mj-lt"/>
              <a:buAutoNum type="arabicParenR" startAt="9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Balanced Marine Environment, Flourishing Coastal Areas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arenR" startAt="9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Thriving Wetlands</a:t>
            </a:r>
          </a:p>
          <a:p>
            <a:pPr marL="457200" indent="-457200">
              <a:buFont typeface="+mj-lt"/>
              <a:buAutoNum type="arabicParenR" startAt="9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Sustainable Forests</a:t>
            </a:r>
          </a:p>
          <a:p>
            <a:pPr marL="457200" indent="-457200">
              <a:buFont typeface="+mj-lt"/>
              <a:buAutoNum type="arabicParenR" startAt="9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Varied Agricultural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</a:p>
          <a:p>
            <a:pPr marL="457200" indent="-457200">
              <a:buFont typeface="+mj-lt"/>
              <a:buAutoNum type="arabicParenR" startAt="9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Magnificent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Mountain Landscape</a:t>
            </a:r>
          </a:p>
          <a:p>
            <a:pPr marL="457200" indent="-457200">
              <a:buFont typeface="+mj-lt"/>
              <a:buAutoNum type="arabicParenR" startAt="9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Good Built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  <a:p>
            <a:pPr marL="457200" indent="-457200">
              <a:buFont typeface="+mj-lt"/>
              <a:buAutoNum type="arabicParenR" startAt="9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Rich Diversity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Plant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Animal Life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1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Reduced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 Impact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UN Framework Convention on Climate Change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stabilization of concentrations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greenhouse gases in the atmosphere at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level - ensure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human activities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 not have a harmful impact on the climate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oal achieved - biological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diversity is preserved,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food production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assured and other goals of sustainable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countries, must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have responsibility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achieving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global objective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6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Air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air must be clean enough not to represent a risk to health or to animals, plants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or cultural assets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1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Acidification Only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cidifying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effects of deposition and land use must not exceed the limits that can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tolerated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by soil and water.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Deposition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acidifying substances must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not increase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rate of corrosion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materials or cultural artefacts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buildings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Non-Toxic Environment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environment must be free from man-made or extracted compounds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metals that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represent a threat to human health or biological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diversity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81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Protective Ozone Layer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ozone layer must be replenished so as to provide long-term protection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against harmful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UV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radiation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3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Safe Radiation Environment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Human health and biological diversity must be protected against the harmful effects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of radiation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the external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94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 Eutrophication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Nutrient levels in soil and water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8325" indent="-273050" algn="just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dversely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affect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human health</a:t>
            </a:r>
          </a:p>
          <a:p>
            <a:pPr marL="568325" indent="-273050"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Biological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diversity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8325" indent="-273050"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Possibility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varied use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land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water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2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Flourishing Lakes and Streams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Lakes and watercourses must be ecologically sustainable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variety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habitats must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preserved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Natural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productive capacity, biological diversity, cultural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heritage assets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the ecological and water-conserving function of the landscape must be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preserved, at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same time as recreational assets are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safeguarded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52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Good-Quality Groundwater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Groundwater must provide a safe and sustainable supply of drinking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6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541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Balanced Marine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b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Flourishing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Coastal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sustainable productive capacity,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biological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diversity must be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preserved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Coasts must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characterized by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high degree of biological diversity and a wealth of recreational, natural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cultural assets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Industry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recreation and other utilization of the seas, coasts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must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 compatible with the promotion of sustainable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Particularly valuable areas must be protected against encroachment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other disturbance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18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Thriving Wetlands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ecological and water-conserving function of wetlands in the landscape must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maintained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valuable wetlands preserved for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1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 Forests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value of forests and forest land for biological production must be protected, at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same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 as biological diversity and cultural heritage and recreational assets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are safeguarded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2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Varied Agricultural Landscape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value of the farmed landscape and agricultural land for biological production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food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production must be protected, at the same time as biological diversity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cultural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heritage assets are preserved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strengthened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2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Magnificent Mountain Landscape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31848"/>
            <a:ext cx="7467600" cy="4873752"/>
          </a:xfrm>
        </p:spPr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pristine character of the mountain environment must be largely preserved, 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terms of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biological diversity, recreational value, and natural and cultural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Activities in mountain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areas must respect these values and assets, with a view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promoting sustainable development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Particularly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valuable areas must be protected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from encroachment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other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disturbance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1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Good Built Environment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Cities, towns and other built-up areas must provide a good, healthy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living environment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contribute to a good regional and global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Natural and cultural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assets must be protected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developed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Buildings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amenities must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located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designed in accordance with sound environmental principles and 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such 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way as to promote sustainable management of land, water and other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2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Rich Diversity of Plant and Animal Life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Biological diversity must be preserved and used sustainably for the benefit of present and future generations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Species habitats and ecosystems and their functions and processes must be safeguarded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Species must be able to survive in long-term viable populations with sufficient genetic variation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People must have access to a good natural and cultural environment rich in biological diversity, as a basis for health, quality of life and wellbeing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2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Rationale of Environmental standards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eport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issued by an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expert group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the subject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environmental health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place great emphasis 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criteria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ublic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health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are dependent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upon standardized values,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procedures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substances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866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7467600" cy="5635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Examples – 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Motor Vehicle emission – authority for other sources of atmospheric pollution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Water supply under interstate carriers but not for  water used in schools, offices, hospitals etc.,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Need for functional rather than categorical approach to standards developed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Move on set up of standards initiated by Public Health Service  - effect from 1 Jan, 1967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9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7467600" cy="56357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Authorities includes –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Public Health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Bureau of Disease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Environmental Control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ive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national centers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concerned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air pollution,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radiological health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urban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industrial health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communicable disease control,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chronic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disease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3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85800"/>
            <a:ext cx="7467600" cy="57881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Statutory authority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developing criteria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enforcing standards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ontrol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air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pollution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nterstate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spread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communicable disease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Ionizing radiations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olid wastes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ccidental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injuries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occupational hazards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Pesticides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Noise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rodents, mosquitoes, and other</a:t>
            </a:r>
          </a:p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vectors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disease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8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Extended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study and consultation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both within and outside the Public Health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Determined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any health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protection standard promulgated by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Bureau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meet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characteristics like-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09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Standard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be truly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relevant 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health and well-being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hould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 addressed to the prevention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or control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a health hazard or to other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statutory responsibilities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the Public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Health Service.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9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7467600" cy="55595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tandard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must be realistic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attainable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Standard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– employ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best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 methods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control under conditions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which are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economically feasible and which do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not constitute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unacceptable risks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human health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Health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protection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should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 attainable within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current state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the art and at a financial cost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which 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prohibitive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Adherence to the standard should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measurable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reasonable precision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reliability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esponsible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enforcing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also those who are required 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expected 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comply with the standard must be able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ascertain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a violation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· has taken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place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3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Standard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be aggressive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terms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protecting the public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Uncertainties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the degree of control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necessary should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resolved in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direction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which will afford the greater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protection 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22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tandard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clearly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group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 is intended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protect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some standards are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designed 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protect the general population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- Some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protect a segment of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population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- Some to protect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persons living in certain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 geographic  areas </a:t>
            </a:r>
          </a:p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- Some to protect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workers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certain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occupation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groups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98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EFFLUENT AND STREAM STANDARDS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STREAM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PROTECTION MEASURES</a:t>
            </a:r>
          </a:p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Methods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maintaining a stream</a:t>
            </a:r>
          </a:p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Effluent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</a:p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Stream Standards</a:t>
            </a:r>
          </a:p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Effluent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The Quality Standards established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wastewater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that has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been processed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units.</a:t>
            </a:r>
          </a:p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Stream Standard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 The Standard Quality established in accordance with the designation of water bodies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3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EFFLUENT STANDARDS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7467600" cy="5178552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Effluent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standards pertain to the quality of the discharge water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itself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Based on economics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 on absolute protection of the stream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Easy to control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Detailed stream analysis are not required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 do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 establish an overall level of pollutant loading for a given water body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Ratio of wastewater to stream flow are not considered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Treatment is obligatory irrespective of the size of industry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effective protection of an overloaded stream, the effluent standards are required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upgraded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Large industries have an edge over small industry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2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93516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EFFLUENT DISPOSAL 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b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1: Effluent disposal standards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42950248"/>
              </p:ext>
            </p:extLst>
          </p:nvPr>
        </p:nvGraphicFramePr>
        <p:xfrm>
          <a:off x="457200" y="2209800"/>
          <a:ext cx="746760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3581400"/>
                <a:gridCol w="609600"/>
                <a:gridCol w="609600"/>
                <a:gridCol w="762000"/>
                <a:gridCol w="381000"/>
                <a:gridCol w="76200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Sl.No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CHARACTERISTICS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0" lang="en-US" sz="16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STREAM CLASSIFICATION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Dissolved Oxygen mg/L (Min)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Biochemical Oxygen Demand mg/L (Max)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 Coliform Organism MPN/100mL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 Dissolved Solids mg/L (Max)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Chlorides (as Cl.mg/L (Max.)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44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STREAM STANDARDS</a:t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Stream standards refer to the quality of the receiving water downstream from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origin of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wastewater discharge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 is based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establishing classification of quality for a stream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Quality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the receiving water is regulated to maintain established stream classification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excessive pollution/ Loading is limited to what the stream can assimilate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consideration of type and location of industry</a:t>
            </a:r>
          </a:p>
          <a:p>
            <a:pPr marL="0" indent="0" algn="just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68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7467600" cy="5559552"/>
          </a:xfrm>
        </p:spPr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Allows public to establish goals for present and future water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</a:p>
          <a:p>
            <a:pPr marL="0" indent="0" algn="just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Confusion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zone of different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classification</a:t>
            </a:r>
          </a:p>
          <a:p>
            <a:pPr marL="0" indent="0" algn="just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Controversy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 proportion of stream to be reserved for future usage (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municipal, industrial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agriculture etc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marL="0" indent="0" algn="just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Opposition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from industry/ public to change the established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classification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9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detailed stream analysis is required to determine the level of wastewater treatment required to maintain the health of the ecosystem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Cost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treatment may affect the survival of industry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4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82762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STREAM CLASSIFICATION IN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INDIA</a:t>
            </a:r>
            <a:b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b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Table 2: Stream classification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23492424"/>
              </p:ext>
            </p:extLst>
          </p:nvPr>
        </p:nvGraphicFramePr>
        <p:xfrm>
          <a:off x="457200" y="2438400"/>
          <a:ext cx="7467600" cy="334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63246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6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 OF STREAM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DESIGNATED BEST USE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Drinking Water Source without conventional treatment after disinfection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Outdoor bathing 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7216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Drinking Water with conventional treatment followed by disinfection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Propagation of wild life-fisheries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Irrigation, industrial cooling controlled wastewater disposal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7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Concentration and Mass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Concentration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Concentration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the mass of a pollutant in a defined volume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</a:p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Load (Mass)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Load is the amount (mass) of a pollutant that is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discharged into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water body during a period of time (i.e. tons of sediment per year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algn="just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Both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concentration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load provide information of environmental significance, but each has limitations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4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Minimum national standards (MINAS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1976 – CPCB developed concept of evolving industry specific effluent standards 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Based on comprehensive study of the problems of the industry 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 attempt was made </a:t>
            </a:r>
          </a:p>
          <a:p>
            <a:pPr marL="520700" indent="-228600"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identify relevant pollution parameters </a:t>
            </a:r>
          </a:p>
          <a:p>
            <a:pPr marL="520700" indent="-228600"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Its pollution potential</a:t>
            </a:r>
          </a:p>
          <a:p>
            <a:pPr marL="520700" indent="-228600"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Best pollution control technologies available in India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19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MINAS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5648"/>
            <a:ext cx="7467600" cy="4873752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MINAS contemplated a minimum level of treatment for specific industrial wastewater – based on 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Annual turnover of the industry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Techno-economic feasibility of the control objective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Initially textile and man-made fibers were studied and standards were set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Later included oil refineries,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chloro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-alkali etc.,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9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Disposal specificity  was not a part of MINAS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were considered to be minimum standards that a specific industry should achieve irrespective of the mode of disposal 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Environmental Protection Act 1986, some of these standards were incorporated 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Since these were minimal standards – SPCB were permitted to make them only stringent and in no case relax them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2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Two basic problems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Since these standards were not disposal specific , it lead to many anomalous situations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Tended to become rather stringent and in many cases almost the maximum achievable standards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MINAS are indeed not minimal standards but maximum achievable standards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44562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Emission and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ambient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Ambient air quality refers to the condition or quality of air surrounding us in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outdoors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Ambient Air Quality Standards are the standards for ambient air quality set by the 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Central Pollution Control Board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(CPCB) that is applicable nationwide.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CPCB has been conferred this power by the Air (Prevention and Control of Pollution) Act, 1981.</a:t>
            </a: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4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Ambient Air Quality Standards in India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 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Air (Prevention and Control of Pollution) Act 1981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was enacted by the Central Government with the objective of arresting the deterioration of air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Air (Prevention and Control of Pollution) Act 1981 describes the main functions of the Central Pollution Control Board (CPCB) as follows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4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467600" cy="533400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5330952"/>
          </a:xfrm>
        </p:spPr>
        <p:txBody>
          <a:bodyPr/>
          <a:lstStyle/>
          <a:p>
            <a:pPr lvl="0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advise the Central Government on any matter concerning the improvement of the quality the air and the prevention, control and abatement of air pollution.</a:t>
            </a:r>
          </a:p>
          <a:p>
            <a:pPr lvl="0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plan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be executed a nation-wide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for the prevention, control and abatement of air pollution.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provide technical assistance and guidance to the State Pollution Control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carry out and sponsor investigations and research related to prevention, control and abatement of air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pollution</a:t>
            </a:r>
          </a:p>
          <a:p>
            <a:pPr lvl="0"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collect, compile and publish technical and statistical data related to air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pollution and</a:t>
            </a:r>
          </a:p>
          <a:p>
            <a:pPr marL="0" lvl="0" indent="0" algn="just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lay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down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annul standards for the quality of air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Table 1: National Ambient Air Quality Standards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62651706"/>
              </p:ext>
            </p:extLst>
          </p:nvPr>
        </p:nvGraphicFramePr>
        <p:xfrm>
          <a:off x="685800" y="1295400"/>
          <a:ext cx="746760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/>
                <a:gridCol w="1866900"/>
                <a:gridCol w="1866900"/>
                <a:gridCol w="18669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Pollutant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Time Weighted Average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Concentration in Ambient Air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Industrial, Residential, Rural and Other Areas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Ecologically Sensitive Area (notified by Central Government)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Sulphur Dioxide (SO</a:t>
                      </a:r>
                      <a:r>
                        <a:rPr kumimoji="0" lang="en-US" sz="1400" kern="1200" baseline="-250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), </a:t>
                      </a:r>
                      <a:b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µg/m</a:t>
                      </a:r>
                      <a:r>
                        <a:rPr kumimoji="0" lang="en-US" sz="1400" kern="1200" baseline="300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Annual*</a:t>
                      </a:r>
                      <a:b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 hours**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50- 80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20 -80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Nitrogen Dioxide (NO</a:t>
                      </a:r>
                      <a:r>
                        <a:rPr kumimoji="0" lang="en-US" sz="1400" kern="1200" baseline="-250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), </a:t>
                      </a:r>
                      <a:b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µg/m</a:t>
                      </a:r>
                      <a:r>
                        <a:rPr kumimoji="0" lang="en-US" sz="1400" kern="1200" baseline="300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Annual*</a:t>
                      </a:r>
                      <a:b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 hours**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40- 80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30 -80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Particulate Matter (size less than 10 µm) or PM</a:t>
                      </a:r>
                      <a:r>
                        <a:rPr kumimoji="0" lang="en-US" sz="1400" kern="1200" baseline="-250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µg/m</a:t>
                      </a:r>
                      <a:r>
                        <a:rPr kumimoji="0" lang="en-US" sz="1400" kern="1200" baseline="300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Annual*</a:t>
                      </a:r>
                      <a:b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 hours**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60- 100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60 -100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Particulate Matter (size less than 2.5 µm) or PM</a:t>
                      </a:r>
                      <a:r>
                        <a:rPr kumimoji="0" lang="en-US" sz="1400" kern="1200" baseline="-250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</a:t>
                      </a: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µg/m</a:t>
                      </a:r>
                      <a:r>
                        <a:rPr kumimoji="0" lang="en-US" sz="1400" kern="1200" baseline="300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Annual*</a:t>
                      </a:r>
                      <a:b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 hours**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40- 60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40 -60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Ozone (O</a:t>
                      </a:r>
                      <a:r>
                        <a:rPr kumimoji="0" lang="en-US" sz="14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µg/m</a:t>
                      </a:r>
                      <a:r>
                        <a:rPr kumimoji="0" lang="en-US" sz="14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hours*</a:t>
                      </a:r>
                      <a:b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hour**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100- 180	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100 -180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Lead (</a:t>
                      </a:r>
                      <a:r>
                        <a:rPr kumimoji="0"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Pb</a:t>
                      </a: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 </a:t>
                      </a:r>
                      <a:b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µg/m</a:t>
                      </a:r>
                      <a:r>
                        <a:rPr kumimoji="0" lang="en-US" sz="1400" kern="1200" baseline="300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Annual*</a:t>
                      </a:r>
                      <a:b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 hours**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0.50 -1.0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0.50 -1.0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0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Maximum amount of a specific pollutant allowed to be discharged into the atmosphere from a single fixed or mobile source.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4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Performance 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75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Environment Performance Indicators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371600"/>
            <a:ext cx="7467600" cy="487375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Purpose 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1. Environmental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performance indicators provide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 information that</a:t>
            </a:r>
          </a:p>
          <a:p>
            <a:pPr marL="698500" indent="-273050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Helps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evaluation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marL="698500" indent="-273050"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Decision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making within organizations that engage in environmental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efforts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3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2. Environmental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performance indicators provide a common foundation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for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rganizations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external interested parties (such as consumers,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partners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residents in local communities, shareholders,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financial institutions) and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 helps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interest parties’ proper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 of activities of the organizations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their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environmental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efforts</a:t>
            </a: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6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 Environmental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performance indicators provide 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common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foundation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that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helps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integration of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policies of the national and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governments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such as basic environment plans, and environmental activities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of organizations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1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 of EPI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and evaluate environmental burdens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environmental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problems that need to be solved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outcomes of environmental efforts       comprehensively in order to promote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activities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organizations and to obtain information that helps decision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making regarding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activities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6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a common foundation of information between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organization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interested parties in order to facilitate that interested parties, such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consumers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business partners, residents in local communities, shareholders,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financial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institutions, understand environmental activities of the organization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5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a common foundation of information for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macro-level environmental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policies of the national and local governments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56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Table 2: Structure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of Environmental Performance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Indicators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Operational Indicators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72919722"/>
              </p:ext>
            </p:extLst>
          </p:nvPr>
        </p:nvGraphicFramePr>
        <p:xfrm>
          <a:off x="457200" y="1656080"/>
          <a:ext cx="7467600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990600"/>
                <a:gridCol w="51816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Core Indicators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Input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 Energy Input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 Amount of Material Input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Water Resource Input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Output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Amounts of Greenhouse Gases Emissions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Amounts of Release and Transfer of Chemical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              Substances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 Amount of Production or Sales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 Amount of Waste Generation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 Amount of Final Disposal of Waste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 Amount of Water Drainage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35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94529489"/>
              </p:ext>
            </p:extLst>
          </p:nvPr>
        </p:nvGraphicFramePr>
        <p:xfrm>
          <a:off x="304800" y="1143000"/>
          <a:ext cx="827278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2329180"/>
                <a:gridCol w="4724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 Indicators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Indicators That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Qualitatively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Supplement the Core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Indicators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Breakdown of Energy Input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Kinds of Resources, State of the Resources at the time of input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Breakdown of Water Resources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Emissions of  Substances Under the Kyoto 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         Protocol</a:t>
                      </a: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Amounts of Emissions of Other Substances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Under Regulations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Amounts of Products or Services that Are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Measured in Unit Other than Weight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Amount of Production or Sales of Products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that  Contribute to Reduction of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Environmental Burden</a:t>
                      </a: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2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64810520"/>
              </p:ext>
            </p:extLst>
          </p:nvPr>
        </p:nvGraphicFramePr>
        <p:xfrm>
          <a:off x="457200" y="1066800"/>
          <a:ext cx="7467600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066800"/>
                <a:gridCol w="5486400"/>
              </a:tblGrid>
              <a:tr h="69133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616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Amount of Production or Sales of Products with Certified Environmental Labelling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Amount of the Use of Containers and Wrappers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Methods of Waste Disposal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Kinds of Waste Generated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Kinds of Water Area Where Wastewater are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                    discharged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Quality of Water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7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7068298"/>
              </p:ext>
            </p:extLst>
          </p:nvPr>
        </p:nvGraphicFramePr>
        <p:xfrm>
          <a:off x="533400" y="381000"/>
          <a:ext cx="7467600" cy="540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2057400"/>
                <a:gridCol w="48768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Environmentally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important indicators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which may not be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applicable to all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business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organizations</a:t>
                      </a: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Indicators that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would be important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establishing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sustainable society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Repeated Use of Water within the  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            Organization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Emission of Sulfur Dioxide and Nitrogen 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                       Oxide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Concentration in Emissions that are under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                Regulation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Noise, Vibration, Odor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Nitrogen, Phosphorus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Concentration in Water Emissions that are               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under  Regulation</a:t>
                      </a: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Repeated Use of Materials within the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            Organization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Recycled Materials within the Organization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Thermally Recycled Materials within the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          Organization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01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78743426"/>
              </p:ext>
            </p:extLst>
          </p:nvPr>
        </p:nvGraphicFramePr>
        <p:xfrm>
          <a:off x="457200" y="1600200"/>
          <a:ext cx="74676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/>
                <a:gridCol w="838200"/>
                <a:gridCol w="6248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Energy Efficiency for Each product Group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Amount of CO</a:t>
                      </a:r>
                      <a:r>
                        <a:rPr kumimoji="0" lang="en-US" sz="1800" b="0" i="0" u="none" strike="noStrike" kern="1200" baseline="-250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Emission (From Use of Product) Proportions of Reusable and Recyclable Part for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                   Each Product Group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Amount of Products, Container and Wrappers Collected</a:t>
                      </a:r>
                    </a:p>
                    <a:p>
                      <a:pPr algn="just"/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Amount of Consumed Material, Containers and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Wrapper Reused, Recycled and Thermally Recycled, and its Proportion</a:t>
                      </a:r>
                    </a:p>
                    <a:p>
                      <a:pPr algn="just"/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State of Contamination in Soil, Ground Water and Sediment</a:t>
                      </a:r>
                    </a:p>
                    <a:p>
                      <a:pPr algn="just"/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Area of Greening, Planting Trees, and Restoration</a:t>
                      </a:r>
                    </a:p>
                    <a:p>
                      <a:pPr algn="just"/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Amount of Chemical Substance Storage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Environmental Management Indicators (Sub-Indicators)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45029465"/>
              </p:ext>
            </p:extLst>
          </p:nvPr>
        </p:nvGraphicFramePr>
        <p:xfrm>
          <a:off x="457200" y="1600200"/>
          <a:ext cx="7467600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5715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Sub-Indicator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Environmental Management Systems</a:t>
                      </a: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Technology for Environmental Protection, Research and Development for Designing for the Environment of </a:t>
                      </a: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Products and Services</a:t>
                      </a: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Environmental Accounting</a:t>
                      </a: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Green procurement (purchase)</a:t>
                      </a: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Environmental Communication and Partnership</a:t>
                      </a: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Compliance with Environmental Law and Regulations</a:t>
                      </a: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Occupational Safety and Health</a:t>
                      </a:r>
                    </a:p>
                    <a:p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Social Contribution concerning the environment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5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85216370"/>
              </p:ext>
            </p:extLst>
          </p:nvPr>
        </p:nvGraphicFramePr>
        <p:xfrm>
          <a:off x="381000" y="1600200"/>
          <a:ext cx="7952105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3705"/>
                <a:gridCol w="2895600"/>
                <a:gridCol w="33528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Sub-Indicator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Management Indicators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that Measure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Efficiency with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Combination With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Operation Indicators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Amount of Sales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Amount of production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Area of Floor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Employees,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Etc.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Indicators that Are Related to Management Indicators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Indicators that Measure Eco-efficiency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Integrated Indicators of Environmental</a:t>
                      </a:r>
                    </a:p>
                    <a:p>
                      <a:pPr algn="just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Burden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80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Closing the loop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76400"/>
            <a:ext cx="7467600" cy="48737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Production system in which the waste or       by-product of one process or product is used in market for another product</a:t>
            </a:r>
          </a:p>
          <a:p>
            <a:pPr marL="0" indent="0" algn="just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Example : recycling waste newspaper to </a:t>
            </a:r>
          </a:p>
          <a:p>
            <a:pPr marL="0" indent="0" algn="just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make paper-board or other type of    </a:t>
            </a:r>
          </a:p>
          <a:p>
            <a:pPr marL="0" indent="0" algn="just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paper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2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5648"/>
            <a:ext cx="7467600" cy="4873752"/>
          </a:xfrm>
        </p:spPr>
        <p:txBody>
          <a:bodyPr/>
          <a:lstStyle/>
          <a:p>
            <a:pPr algn="just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Buying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recycled products is part of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Closing the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Loop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Step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critical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because it maintains the market demand for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recyclables</a:t>
            </a:r>
          </a:p>
          <a:p>
            <a:pPr algn="just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Without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demand for recycled products, there is no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economy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support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recycling</a:t>
            </a:r>
          </a:p>
          <a:p>
            <a:pPr algn="just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Creating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stable markets for recycling ensures the continuation and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expansion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recycling programs everywhere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4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pollution prevention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5330952"/>
          </a:xfrm>
        </p:spPr>
        <p:txBody>
          <a:bodyPr/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Pollution prevention is an environmental approach fundamentally different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from approaches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that focus on managing or controlling pollution after it has been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generated</a:t>
            </a: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Pollution prevention occurs </a:t>
            </a:r>
            <a:r>
              <a:rPr lang="en-US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 to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creation of a waste or a pollutant and thus occurs prior to the consideration </a:t>
            </a:r>
            <a:r>
              <a:rPr lang="en-US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alternatives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 as pollution control, waste management, treatment, recycling </a:t>
            </a:r>
            <a:r>
              <a:rPr lang="en-US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disposal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1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Barriers of pollution prevention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 algn="just">
              <a:buAutoNum type="arabicPeriod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REGULATORY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BARRIERS TO POLLUTION 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</a:t>
            </a:r>
          </a:p>
          <a:p>
            <a:pPr marL="457200" indent="-457200" algn="just">
              <a:buAutoNum type="alphaLcParenR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End-of-Pipe Focus 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most instances, the end-of-pipe focus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existing regulations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not create a direct barrier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pollution prevention.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Potential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negative effect of focusing industrial and public resources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on controlling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pollutants after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  has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been created rather than on product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process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or raw material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changes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8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467600" cy="3048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09600"/>
            <a:ext cx="7467600" cy="5864352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b) Media-Specific Focus</a:t>
            </a:r>
          </a:p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regulations address one environmental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medium at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time.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result can be transfer of pollutants from one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environmental medium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another and concentration on media-specific solutions rather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than multi-media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preventive approaches.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Media-specific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focus does not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always encourage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multi-media preventive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20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7467600" cy="6016752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Regulatory Program Evaluation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</a:p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benchmarks for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measuring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success of programs do not include consideration of pollution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 progress 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focus is on more easily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quantified performance measures such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the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permits issued or the number of inspections performed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02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d) Regulatory Inflexibility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Lack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flexibility can sometimes create a barrier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pollution prevention 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Pollution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prevention is a customized process, varying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facility by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facility.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require flexibility and short-term variances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compliance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schedules for emission standards 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permits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1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685800"/>
            <a:ext cx="7467600" cy="5711952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/>
              <a:t>e)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Regulatory Uncertainty</a:t>
            </a:r>
          </a:p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Industry personnel working to implement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pollution prevention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strategies may be required to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 with several agencies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with decision-making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authority. </a:t>
            </a:r>
            <a:endParaRPr lang="en-US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nnovative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project or a pollution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 proposal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may require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approvals for different aspects of that project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which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be difficult to obtain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This can discourage facilities from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undertaking pollution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prevention practices.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8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7467600" cy="56357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f) Pollution Fees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structured on a multi-media basis with 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significant correlation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quantities of pollutants created and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at sufficient levels, fees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provide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incentives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for pollution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 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Current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fees are for the most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part media-specific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set at levels determined by the costs of regulatory services,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some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cases are not closely correlated with quantities of pollutants released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Although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fees set up in this manner do not present direct barriers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pollution prevention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little incentive to go beyond standards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prevent pollution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 the 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1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7467600" cy="4873752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g) Data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Gathering and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</a:p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Data gathering and management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systems have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generally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developed along media-specific lines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focus 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end-of-pipe emissions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quantities of waste generated as a means of enforcing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ensuring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compliance with existing regulatory requirements.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improved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relating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pollution prevention is recognized at both the federal and state levels.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2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ECONOMIC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BARRIERS TO POLLUTION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PREVENTION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AutoNum type="alphaLcParenR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Inaccurate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Market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Signals</a:t>
            </a:r>
          </a:p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some instances, the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costs of releasing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toxic substances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may be less than the cost of implementing a pollution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 project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Because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full environmental cost of the release is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not included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the calculation.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45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7467600" cy="54833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b) Incomplete Cost/Benefit Analysis</a:t>
            </a:r>
          </a:p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Indirect benefits (e.g., lower future liabilities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potential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"environmental marketing" and positive investment image) are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not commonly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considered in an analysis and therefore do not reflect the advantages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of implementing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preventive projects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to take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into consideration all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relevant costs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benefits or failure to properly allocate these costs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appropriate operations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processes may present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unnecessary barriers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pollution prevention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6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295400"/>
            <a:ext cx="7467600" cy="4873752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c) Inappropriately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Short Time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Horizons</a:t>
            </a:r>
          </a:p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Companies with very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short-term perspectives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criteria for investment (e.g., 1-2 year payback periods) may be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likely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support certain prevention projects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despite the fact that they would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economically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viable in a moderate payback timeframe.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8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7467600" cy="4873752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d) Fear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 Market Share Loss/Consumer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Pressure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Surveys suggest that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most significant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barrier to pollution prevention is reluctance to tamper with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proven processes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fear of adverse effects on product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2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e)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Inappropriate Product/Process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Specifications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Very specific cases involving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barrier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"fear of customer loss," result from unnecessarily rigid specifications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for products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 processes.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8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f) Fear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 Production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Interruption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prevention options require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major operational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changes, equipment alterations or process modifications,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companies may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resist implementation because of concern about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being able to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 the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at all or having higher reject rates through less reliable 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61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7467600" cy="5407152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g) Limited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Access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Necessary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Prevention projects can face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stiff competition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internal capital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also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presents a significant barrier to pollution prevention.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sources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capital to fund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prevention projects may also be limited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shortage of staff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3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h) Worker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Fear of Job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Loss 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employees or labor groups look upon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pollution prevention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 a threat to their jobs, these concerns may pose a barrier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pollution prevention efforts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Experience shows that companies with pollution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 programs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often strengthened economically, and produce higher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quality products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a more efficient manner.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8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7467600" cy="56357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3) EDUCATIONAL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BARRIERS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TO POLLUTION   </a:t>
            </a:r>
          </a:p>
          <a:p>
            <a:pPr marL="0" indent="0" algn="just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PREVENTION</a:t>
            </a:r>
          </a:p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a) Lack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 Top Level Support.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 is common for educational leaders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simply exclude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pollution prevention and environmental protection from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institutional priorities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Insufficient Faculty Motivation and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Training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Barrier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caused, in part,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by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difficulty in creating new courses, unavailability of teaching aids (e.g.,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studies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pressures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7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304800"/>
            <a:ext cx="7467600" cy="57881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c) Insufficient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Student Interest.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demand for treatment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environmental issues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has been small, possibly because they haven’t yet seen a connection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between job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success and environmental expertise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d) Inflexible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Curriculum Requirements.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 most educational institutions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degree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coursework is already crowded with requirements and continually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faces new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demands to add more credits and topics. In many instances, there is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simply little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 no room to add pollution prevention into the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3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e) Lack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 Instructional Materials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Not sufficient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existing material (e.g., casebooks, text books or videos) that is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easily available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integrate into existing classes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6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09600"/>
            <a:ext cx="7467600" cy="58643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INSTITUTIONAL BARRIERS TO POLLUTION PREVENTION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Three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categories of institutional barriers are </a:t>
            </a:r>
          </a:p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Organizational: Reflect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ways in which companies manage human and material resources. </a:t>
            </a:r>
          </a:p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Technical: Address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development and use of technologies and operational practices. </a:t>
            </a:r>
          </a:p>
          <a:p>
            <a:pPr marL="0" indent="0" algn="just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Societal: Describe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some ways in which society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impacts pollution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prevention efforts.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7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7467600" cy="6016752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Lack of Top Management Support.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Lack of Clear Communication of Priorities or Support.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Structures may Separate Environmental Decisions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rom Production Decisions.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Habit and Inertia may Inhibit Change.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Lack of Involvement of  affected Workers.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Reward System does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ot Focus on Pollution Prevention.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Firms may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ack the Technical Ability to Apply Preventive Methods and Technologies.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9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Frequent Changes to Output, Product Design and Other Factors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may make Implementation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Difficult.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Lack of Information about Sources of Waste and Releases, Alternative Strategies, and Resources.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Preventive Applications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Currently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Perception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that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Pollution Prevention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addresses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nly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Manufacturing Processes.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Lack of Consumer Environmental Awareness.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38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USEFUL WEBLINKS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www.youtube.com/watch?v=oHbTgSqGo5c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www.youtube.com/watch?v=hLIqZMVygAg</a:t>
            </a:r>
            <a:endParaRPr lang="en-US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www.youtube.com/watch?v=IZ3CIMnj498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810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3001</TotalTime>
  <Words>4403</Words>
  <Application>Microsoft Office PowerPoint</Application>
  <PresentationFormat>On-screen Show (4:3)</PresentationFormat>
  <Paragraphs>624</Paragraphs>
  <Slides>92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3" baseType="lpstr">
      <vt:lpstr>Oriel</vt:lpstr>
      <vt:lpstr>MODULE:2 Environmental quality</vt:lpstr>
      <vt:lpstr>Module 2</vt:lpstr>
      <vt:lpstr>ENVIRONMENTAL MANAGEMENT </vt:lpstr>
      <vt:lpstr>PowerPoint Presentation</vt:lpstr>
      <vt:lpstr>aim of environmental management</vt:lpstr>
      <vt:lpstr>In the longer run</vt:lpstr>
      <vt:lpstr>Environmental Quality Objectives</vt:lpstr>
      <vt:lpstr>Objectives cont….</vt:lpstr>
      <vt:lpstr>1. Reduced Climate Impact </vt:lpstr>
      <vt:lpstr>2. Clean Air </vt:lpstr>
      <vt:lpstr>3. Natural Acidification Only  </vt:lpstr>
      <vt:lpstr>4. A Non-Toxic Environment </vt:lpstr>
      <vt:lpstr>5. A Protective Ozone Layer  </vt:lpstr>
      <vt:lpstr>6. A Safe Radiation Environment </vt:lpstr>
      <vt:lpstr>7. Zero Eutrophication </vt:lpstr>
      <vt:lpstr>8. Flourishing Lakes and Streams  </vt:lpstr>
      <vt:lpstr>9. Good-Quality Groundwater </vt:lpstr>
      <vt:lpstr>10. A Balanced Marine Environment and        Flourishing Coastal Areas  </vt:lpstr>
      <vt:lpstr>11. Thriving Wetlands </vt:lpstr>
      <vt:lpstr>12. Sustainable Forests </vt:lpstr>
      <vt:lpstr>13. A Varied Agricultural Landscape </vt:lpstr>
      <vt:lpstr>14. A Magnificent Mountain Landscape </vt:lpstr>
      <vt:lpstr>15. A Good Built Environment </vt:lpstr>
      <vt:lpstr>16. A Rich Diversity of Plant and Animal Life </vt:lpstr>
      <vt:lpstr>Rationale of Environmental standards</vt:lpstr>
      <vt:lpstr>PowerPoint Presentation</vt:lpstr>
      <vt:lpstr>PowerPoint Presentation</vt:lpstr>
      <vt:lpstr>PowerPoint Presentation</vt:lpstr>
      <vt:lpstr>PowerPoint Presentation</vt:lpstr>
      <vt:lpstr>Characteristics</vt:lpstr>
      <vt:lpstr>PowerPoint Presentation</vt:lpstr>
      <vt:lpstr>PowerPoint Presentation</vt:lpstr>
      <vt:lpstr>PowerPoint Presentation</vt:lpstr>
      <vt:lpstr>PowerPoint Presentation</vt:lpstr>
      <vt:lpstr>EFFLUENT AND STREAM STANDARDS </vt:lpstr>
      <vt:lpstr>EFFLUENT STANDARDS</vt:lpstr>
      <vt:lpstr>PowerPoint Presentation</vt:lpstr>
      <vt:lpstr>EFFLUENT DISPOSAL STANDARDS                  Table 1: Effluent disposal standards </vt:lpstr>
      <vt:lpstr>STREAM STANDARDS </vt:lpstr>
      <vt:lpstr>PowerPoint Presentation</vt:lpstr>
      <vt:lpstr>PowerPoint Presentation</vt:lpstr>
      <vt:lpstr>STREAM CLASSIFICATION IN INDIA                         Table 2: Stream classification</vt:lpstr>
      <vt:lpstr>Concentration and Mass</vt:lpstr>
      <vt:lpstr>Minimum national standards (MINAS)</vt:lpstr>
      <vt:lpstr>MINAS</vt:lpstr>
      <vt:lpstr>PowerPoint Presentation</vt:lpstr>
      <vt:lpstr>Two basic problems</vt:lpstr>
      <vt:lpstr>Emission and ambient standards</vt:lpstr>
      <vt:lpstr>Ambient Air Quality Standards in India </vt:lpstr>
      <vt:lpstr>PowerPoint Presentation</vt:lpstr>
      <vt:lpstr>PowerPoint Presentation</vt:lpstr>
      <vt:lpstr>Table 1: National Ambient Air Quality Standards </vt:lpstr>
      <vt:lpstr>PowerPoint Presentation</vt:lpstr>
      <vt:lpstr>PowerPoint Presentation</vt:lpstr>
      <vt:lpstr>Environment Performance Indicators </vt:lpstr>
      <vt:lpstr>PowerPoint Presentation</vt:lpstr>
      <vt:lpstr>PowerPoint Presentation</vt:lpstr>
      <vt:lpstr>Objective of EPI</vt:lpstr>
      <vt:lpstr>PowerPoint Presentation</vt:lpstr>
      <vt:lpstr>PowerPoint Presentation</vt:lpstr>
      <vt:lpstr>Table 2: Structure of Environmental Performance                    Indicators Operational Indicators</vt:lpstr>
      <vt:lpstr>PowerPoint Presentation</vt:lpstr>
      <vt:lpstr>PowerPoint Presentation</vt:lpstr>
      <vt:lpstr>PowerPoint Presentation</vt:lpstr>
      <vt:lpstr>PowerPoint Presentation</vt:lpstr>
      <vt:lpstr>Environmental Management Indicators (Sub-Indicators)</vt:lpstr>
      <vt:lpstr>PowerPoint Presentation</vt:lpstr>
      <vt:lpstr>Closing the loop</vt:lpstr>
      <vt:lpstr>PowerPoint Presentation</vt:lpstr>
      <vt:lpstr>pollution prevention</vt:lpstr>
      <vt:lpstr>Barriers of pollution prevention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USEFUL WEBLINKS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</dc:title>
  <dc:creator>Computer</dc:creator>
  <cp:lastModifiedBy>Rashmi</cp:lastModifiedBy>
  <cp:revision>149</cp:revision>
  <dcterms:created xsi:type="dcterms:W3CDTF">2006-08-16T00:00:00Z</dcterms:created>
  <dcterms:modified xsi:type="dcterms:W3CDTF">2022-04-12T06:14:19Z</dcterms:modified>
</cp:coreProperties>
</file>