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85"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4" r:id="rId20"/>
    <p:sldId id="273" r:id="rId21"/>
    <p:sldId id="275" r:id="rId22"/>
    <p:sldId id="276" r:id="rId23"/>
    <p:sldId id="277" r:id="rId24"/>
    <p:sldId id="278" r:id="rId25"/>
    <p:sldId id="280" r:id="rId26"/>
    <p:sldId id="279" r:id="rId27"/>
    <p:sldId id="282" r:id="rId28"/>
    <p:sldId id="281" r:id="rId29"/>
    <p:sldId id="283" r:id="rId30"/>
    <p:sldId id="286"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194" y="1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B7018C8-8FCE-4027-A016-5DA03776EAEB}" type="datetimeFigureOut">
              <a:rPr lang="en-US" smtClean="0"/>
              <a:t>12/13/2022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0F4DA6-16EC-423A-A20E-24B5E6E18A0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7018C8-8FCE-4027-A016-5DA03776EAEB}" type="datetimeFigureOut">
              <a:rPr lang="en-US" smtClean="0"/>
              <a:t>12/13/2022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0F4DA6-16EC-423A-A20E-24B5E6E18A0C}" type="slidenum">
              <a:rPr lang="en-US" smtClean="0"/>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B7018C8-8FCE-4027-A016-5DA03776EAEB}" type="datetimeFigureOut">
              <a:rPr lang="en-US" smtClean="0"/>
              <a:t>12/13/2022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0F4DA6-16EC-423A-A20E-24B5E6E18A0C}"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9B7018C8-8FCE-4027-A016-5DA03776EAEB}" type="datetimeFigureOut">
              <a:rPr lang="en-US" smtClean="0"/>
              <a:t>12/13/2022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0F4DA6-16EC-423A-A20E-24B5E6E18A0C}" type="slidenum">
              <a:rPr lang="en-US" smtClean="0"/>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B7018C8-8FCE-4027-A016-5DA03776EAEB}" type="datetimeFigureOut">
              <a:rPr lang="en-US" smtClean="0"/>
              <a:t>12/13/2022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0F4DA6-16EC-423A-A20E-24B5E6E18A0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B7018C8-8FCE-4027-A016-5DA03776EAEB}" type="datetimeFigureOut">
              <a:rPr lang="en-US" smtClean="0"/>
              <a:t>12/13/2022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0F4DA6-16EC-423A-A20E-24B5E6E18A0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9B7018C8-8FCE-4027-A016-5DA03776EAEB}" type="datetimeFigureOut">
              <a:rPr lang="en-US" smtClean="0"/>
              <a:t>12/13/2022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0F4DA6-16EC-423A-A20E-24B5E6E18A0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9B7018C8-8FCE-4027-A016-5DA03776EAEB}" type="datetimeFigureOut">
              <a:rPr lang="en-US" smtClean="0"/>
              <a:t>12/13/2022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0F4DA6-16EC-423A-A20E-24B5E6E18A0C}" type="slidenum">
              <a:rPr lang="en-US" smtClean="0"/>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7018C8-8FCE-4027-A016-5DA03776EAEB}" type="datetimeFigureOut">
              <a:rPr lang="en-US" smtClean="0"/>
              <a:t>12/13/2022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0F4DA6-16EC-423A-A20E-24B5E6E18A0C}" type="slidenum">
              <a:rPr lang="en-US" smtClean="0"/>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7018C8-8FCE-4027-A016-5DA03776EAEB}" type="datetimeFigureOut">
              <a:rPr lang="en-US" smtClean="0"/>
              <a:t>12/13/2022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0F4DA6-16EC-423A-A20E-24B5E6E18A0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9B7018C8-8FCE-4027-A016-5DA03776EAEB}" type="datetimeFigureOut">
              <a:rPr lang="en-US" smtClean="0"/>
              <a:t>12/13/2022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0F4DA6-16EC-423A-A20E-24B5E6E18A0C}" type="slidenum">
              <a:rPr lang="en-US" smtClean="0"/>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9B7018C8-8FCE-4027-A016-5DA03776EAEB}" type="datetimeFigureOut">
              <a:rPr lang="en-US" smtClean="0"/>
              <a:t>12/13/2022</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E70F4DA6-16EC-423A-A20E-24B5E6E18A0C}" type="slidenum">
              <a:rPr lang="en-US" smtClean="0"/>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hyperlink" Target="https://www.youtube.com/watch?v=OXJGbyRg210" TargetMode="External"/><Relationship Id="rId2" Type="http://schemas.openxmlformats.org/officeDocument/2006/relationships/hyperlink" Target="https://www.youtube.com/watch?v=AcngC5KH1Gk" TargetMode="External"/><Relationship Id="rId1" Type="http://schemas.openxmlformats.org/officeDocument/2006/relationships/slideLayout" Target="../slideLayouts/slideLayout1.xml"/><Relationship Id="rId4" Type="http://schemas.openxmlformats.org/officeDocument/2006/relationships/hyperlink" Target="https://onlinecourses.nptel.ac.in/noc21_ce46/preview"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 y="1219200"/>
            <a:ext cx="8839200" cy="5675243"/>
          </a:xfrm>
        </p:spPr>
        <p:txBody>
          <a:bodyPr>
            <a:normAutofit/>
          </a:bodyPr>
          <a:lstStyle/>
          <a:p>
            <a:pPr algn="l"/>
            <a:r>
              <a:rPr lang="en-US" sz="4000" b="0" i="1" u="sng" dirty="0" smtClean="0">
                <a:solidFill>
                  <a:srgbClr val="7030A0"/>
                </a:solidFill>
                <a:highlight>
                  <a:srgbClr val="FFFF00"/>
                </a:highlight>
              </a:rPr>
              <a:t>Subject   </a:t>
            </a:r>
            <a:r>
              <a:rPr lang="en-US" sz="4000" b="0" i="1" u="sng" dirty="0">
                <a:solidFill>
                  <a:srgbClr val="7030A0"/>
                </a:solidFill>
                <a:highlight>
                  <a:srgbClr val="FFFF00"/>
                </a:highlight>
              </a:rPr>
              <a:t>&amp;  Subject CODE</a:t>
            </a:r>
          </a:p>
          <a:p>
            <a:pPr algn="l"/>
            <a:r>
              <a:rPr lang="en-US" sz="3200" dirty="0" smtClean="0">
                <a:solidFill>
                  <a:srgbClr val="7030A0"/>
                </a:solidFill>
              </a:rPr>
              <a:t>ALTERNATIVE BUILDING MATERIALS (18CV643)</a:t>
            </a:r>
            <a:endParaRPr lang="en-US" sz="3200" dirty="0">
              <a:solidFill>
                <a:srgbClr val="7030A0"/>
              </a:solidFill>
            </a:endParaRPr>
          </a:p>
          <a:p>
            <a:pPr algn="l"/>
            <a:r>
              <a:rPr lang="en-US" sz="3600" b="0" i="1" u="sng" dirty="0">
                <a:solidFill>
                  <a:srgbClr val="7030A0"/>
                </a:solidFill>
                <a:highlight>
                  <a:srgbClr val="FFFF00"/>
                </a:highlight>
              </a:rPr>
              <a:t>Name 0f the Faculty:</a:t>
            </a:r>
          </a:p>
          <a:p>
            <a:pPr algn="l"/>
            <a:r>
              <a:rPr lang="en-US" sz="3200" dirty="0" smtClean="0">
                <a:solidFill>
                  <a:srgbClr val="7030A0"/>
                </a:solidFill>
              </a:rPr>
              <a:t>MANJUNATH B</a:t>
            </a:r>
            <a:endParaRPr lang="en-US" sz="3200" dirty="0">
              <a:solidFill>
                <a:srgbClr val="7030A0"/>
              </a:solidFill>
            </a:endParaRPr>
          </a:p>
          <a:p>
            <a:pPr algn="l"/>
            <a:endParaRPr lang="en-US" sz="3200" dirty="0">
              <a:solidFill>
                <a:srgbClr val="7030A0"/>
              </a:solidFill>
            </a:endParaRPr>
          </a:p>
          <a:p>
            <a:pPr algn="l"/>
            <a:endParaRPr lang="en-US" sz="3200" dirty="0">
              <a:solidFill>
                <a:srgbClr val="7030A0"/>
              </a:solidFill>
            </a:endParaRPr>
          </a:p>
          <a:p>
            <a:pPr algn="l"/>
            <a:endParaRPr lang="en-US" sz="3200" dirty="0">
              <a:solidFill>
                <a:srgbClr val="7030A0"/>
              </a:solidFill>
            </a:endParaRPr>
          </a:p>
          <a:p>
            <a:r>
              <a:rPr lang="en-US" sz="3200" dirty="0">
                <a:solidFill>
                  <a:srgbClr val="7030A0"/>
                </a:solidFill>
              </a:rPr>
              <a:t>Dept. of </a:t>
            </a:r>
            <a:r>
              <a:rPr lang="en-US" sz="3200" dirty="0" smtClean="0">
                <a:solidFill>
                  <a:srgbClr val="7030A0"/>
                </a:solidFill>
              </a:rPr>
              <a:t>Civil Engg</a:t>
            </a:r>
            <a:endParaRPr lang="en-US" sz="3200" dirty="0">
              <a:solidFill>
                <a:srgbClr val="7030A0"/>
              </a:solidFill>
            </a:endParaRPr>
          </a:p>
          <a:p>
            <a:r>
              <a:rPr lang="en-US" sz="2800" dirty="0">
                <a:solidFill>
                  <a:srgbClr val="7030A0"/>
                </a:solidFill>
              </a:rPr>
              <a:t>K </a:t>
            </a:r>
            <a:r>
              <a:rPr lang="en-US" sz="2800" dirty="0" smtClean="0">
                <a:solidFill>
                  <a:srgbClr val="7030A0"/>
                </a:solidFill>
              </a:rPr>
              <a:t>S School </a:t>
            </a:r>
            <a:r>
              <a:rPr lang="en-US" sz="2800" dirty="0">
                <a:solidFill>
                  <a:srgbClr val="7030A0"/>
                </a:solidFill>
              </a:rPr>
              <a:t>of </a:t>
            </a:r>
            <a:r>
              <a:rPr lang="en-US" sz="2800" dirty="0" smtClean="0">
                <a:solidFill>
                  <a:srgbClr val="7030A0"/>
                </a:solidFill>
              </a:rPr>
              <a:t>Engg </a:t>
            </a:r>
            <a:r>
              <a:rPr lang="en-US" sz="2800" dirty="0">
                <a:solidFill>
                  <a:srgbClr val="7030A0"/>
                </a:solidFill>
              </a:rPr>
              <a:t>&amp; </a:t>
            </a:r>
            <a:r>
              <a:rPr lang="en-US" sz="2800" dirty="0" smtClean="0">
                <a:solidFill>
                  <a:srgbClr val="7030A0"/>
                </a:solidFill>
              </a:rPr>
              <a:t>Management</a:t>
            </a:r>
            <a:endParaRPr lang="en-US" sz="2800" dirty="0">
              <a:solidFill>
                <a:srgbClr val="7030A0"/>
              </a:solidFill>
            </a:endParaRPr>
          </a:p>
          <a:p>
            <a:pPr algn="l"/>
            <a:endParaRPr lang="en-US" sz="3200" dirty="0">
              <a:solidFill>
                <a:srgbClr val="FF0000"/>
              </a:solidFill>
            </a:endParaRPr>
          </a:p>
        </p:txBody>
      </p:sp>
      <p:sp>
        <p:nvSpPr>
          <p:cNvPr id="5" name="Rectangle 4"/>
          <p:cNvSpPr/>
          <p:nvPr/>
        </p:nvSpPr>
        <p:spPr>
          <a:xfrm>
            <a:off x="-47244" y="-36443"/>
            <a:ext cx="9677399" cy="1323439"/>
          </a:xfrm>
          <a:prstGeom prst="rect">
            <a:avLst/>
          </a:prstGeom>
          <a:noFill/>
          <a:effectLst>
            <a:innerShdw blurRad="114300">
              <a:prstClr val="black"/>
            </a:innerShdw>
          </a:effectLst>
        </p:spPr>
        <p:txBody>
          <a:bodyPr wrap="square" lIns="91440" tIns="45720" rIns="91440" bIns="45720">
            <a:spAutoFit/>
          </a:bodyPr>
          <a:lstStyle/>
          <a:p>
            <a:pPr algn="ctr"/>
            <a:r>
              <a:rPr lang="en-US" sz="4400" b="1" spc="300" dirty="0" smtClean="0">
                <a:ln w="11430" cmpd="sng">
                  <a:solidFill>
                    <a:srgbClr val="00B0F0"/>
                  </a:solidFill>
                  <a:prstDash val="solid"/>
                  <a:miter lim="800000"/>
                </a:ln>
                <a:solidFill>
                  <a:srgbClr val="FF0000"/>
                </a:solidFill>
                <a:effectLst>
                  <a:glow rad="45500">
                    <a:schemeClr val="accent1">
                      <a:satMod val="220000"/>
                      <a:alpha val="35000"/>
                    </a:schemeClr>
                  </a:glow>
                </a:effectLst>
              </a:rPr>
              <a:t>MODULE-3</a:t>
            </a:r>
          </a:p>
          <a:p>
            <a:pPr algn="ctr"/>
            <a:r>
              <a:rPr lang="en-US" sz="3600" b="1" spc="300" dirty="0" smtClean="0">
                <a:ln w="11430" cmpd="sng">
                  <a:solidFill>
                    <a:srgbClr val="00B0F0"/>
                  </a:solidFill>
                  <a:prstDash val="solid"/>
                  <a:miter lim="800000"/>
                </a:ln>
                <a:solidFill>
                  <a:srgbClr val="FF0000"/>
                </a:solidFill>
                <a:effectLst>
                  <a:glow rad="45500">
                    <a:schemeClr val="accent1">
                      <a:satMod val="220000"/>
                      <a:alpha val="35000"/>
                    </a:schemeClr>
                  </a:glow>
                </a:effectLst>
              </a:rPr>
              <a:t>ALTERNATIVE BUILDING MATERIALS</a:t>
            </a:r>
            <a:endParaRPr lang="en-US" sz="3600" b="1" spc="300" dirty="0">
              <a:ln w="11430" cmpd="sng">
                <a:solidFill>
                  <a:srgbClr val="00B0F0"/>
                </a:solidFill>
                <a:prstDash val="solid"/>
                <a:miter lim="800000"/>
              </a:ln>
              <a:solidFill>
                <a:srgbClr val="FF0000"/>
              </a:solidFill>
              <a:effectLst>
                <a:glow rad="45500">
                  <a:schemeClr val="accent1">
                    <a:satMod val="220000"/>
                    <a:alpha val="35000"/>
                  </a:schemeClr>
                </a:glow>
              </a:effectLst>
            </a:endParaRPr>
          </a:p>
        </p:txBody>
      </p:sp>
      <p:pic>
        <p:nvPicPr>
          <p:cNvPr id="6" name="image1.jpg">
            <a:extLst>
              <a:ext uri="{FF2B5EF4-FFF2-40B4-BE49-F238E27FC236}">
                <a16:creationId xmlns="" xmlns:a16="http://schemas.microsoft.com/office/drawing/2014/main" id="{9471CD12-4A53-47A7-A210-624C20C6FABF}"/>
              </a:ext>
            </a:extLst>
          </p:cNvPr>
          <p:cNvPicPr/>
          <p:nvPr/>
        </p:nvPicPr>
        <p:blipFill>
          <a:blip r:embed="rId2"/>
          <a:srcRect/>
          <a:stretch>
            <a:fillRect/>
          </a:stretch>
        </p:blipFill>
        <p:spPr>
          <a:xfrm>
            <a:off x="4105656" y="4191000"/>
            <a:ext cx="1371600" cy="1371600"/>
          </a:xfrm>
          <a:prstGeom prst="rect">
            <a:avLst/>
          </a:prstGeom>
          <a:ln/>
        </p:spPr>
      </p:pic>
    </p:spTree>
    <p:extLst>
      <p:ext uri="{BB962C8B-B14F-4D97-AF65-F5344CB8AC3E}">
        <p14:creationId xmlns:p14="http://schemas.microsoft.com/office/powerpoint/2010/main" val="5704616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143000"/>
          </a:xfrm>
        </p:spPr>
        <p:txBody>
          <a:bodyPr/>
          <a:lstStyle/>
          <a:p>
            <a:r>
              <a:rPr lang="en-US" b="1" dirty="0" smtClean="0">
                <a:solidFill>
                  <a:schemeClr val="tx2">
                    <a:lumMod val="50000"/>
                  </a:schemeClr>
                </a:solidFill>
                <a:latin typeface="Times New Roman" panose="02020603050405020304" pitchFamily="18" charset="0"/>
                <a:cs typeface="Times New Roman" panose="02020603050405020304" pitchFamily="18" charset="0"/>
              </a:rPr>
              <a:t>MODULE:3</a:t>
            </a:r>
            <a:endParaRPr lang="en-US" b="1" dirty="0">
              <a:solidFill>
                <a:schemeClr val="tx2">
                  <a:lumMod val="50000"/>
                </a:schemeClr>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81000" y="2514600"/>
            <a:ext cx="8305800" cy="2514601"/>
          </a:xfrm>
        </p:spPr>
        <p:txBody>
          <a:bodyPr>
            <a:normAutofit lnSpcReduction="10000"/>
          </a:bodyPr>
          <a:lstStyle/>
          <a:p>
            <a:pPr algn="just"/>
            <a:r>
              <a:rPr lang="en-US" b="1" dirty="0">
                <a:solidFill>
                  <a:schemeClr val="tx1">
                    <a:lumMod val="85000"/>
                    <a:lumOff val="15000"/>
                  </a:schemeClr>
                </a:solidFill>
              </a:rPr>
              <a:t>Alternate Building Materials: Lime, Pozzolana cements, Raw materials, Manufacturing process, Properties and uses. Fibers- metal and synthetic, Properties and applications. Fiber reinforced plastics, Matrix materials, Fibers organic and synthetic, Properties and applications. Building materials from agro and industrial wastes ,Types of agro wastes, Types of industrial and mine wastes, Properties and applications. Masonry blocks using industrial wastes. Construction and demolition wastes.</a:t>
            </a:r>
            <a:endParaRPr lang="en-US" b="1" u="sng" dirty="0">
              <a:solidFill>
                <a:schemeClr val="tx1">
                  <a:lumMod val="85000"/>
                  <a:lumOff val="15000"/>
                </a:schemeClr>
              </a:solidFill>
            </a:endParaRPr>
          </a:p>
          <a:p>
            <a:pPr algn="just"/>
            <a:r>
              <a:rPr lang="en-US" b="1" dirty="0"/>
              <a:t> </a:t>
            </a:r>
            <a:endParaRPr lang="en-US" b="1" u="sng" dirty="0"/>
          </a:p>
          <a:p>
            <a:pPr algn="just"/>
            <a:endParaRPr lang="en-US" dirty="0"/>
          </a:p>
        </p:txBody>
      </p:sp>
    </p:spTree>
    <p:extLst>
      <p:ext uri="{BB962C8B-B14F-4D97-AF65-F5344CB8AC3E}">
        <p14:creationId xmlns:p14="http://schemas.microsoft.com/office/powerpoint/2010/main" val="11677404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762000"/>
          </a:xfrm>
        </p:spPr>
        <p:txBody>
          <a:bodyPr>
            <a:noAutofit/>
          </a:bodyPr>
          <a:lstStyle/>
          <a:p>
            <a:r>
              <a:rPr lang="en-US" sz="3600" b="1" dirty="0" smtClean="0">
                <a:solidFill>
                  <a:schemeClr val="tx1">
                    <a:lumMod val="85000"/>
                    <a:lumOff val="15000"/>
                  </a:schemeClr>
                </a:solidFill>
                <a:latin typeface="Times New Roman" panose="02020603050405020304" pitchFamily="18" charset="0"/>
                <a:cs typeface="Times New Roman" panose="02020603050405020304" pitchFamily="18" charset="0"/>
              </a:rPr>
              <a:t>LIME STONE</a:t>
            </a:r>
            <a:endParaRPr lang="en-US" sz="36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81000" y="1371600"/>
            <a:ext cx="8229600" cy="5334000"/>
          </a:xfrm>
        </p:spPr>
        <p:txBody>
          <a:bodyPr>
            <a:normAutofit/>
          </a:bodyPr>
          <a:lstStyle/>
          <a:p>
            <a:pPr algn="just"/>
            <a:r>
              <a:rPr lang="en-US" b="1" dirty="0">
                <a:latin typeface="Times New Roman" panose="02020603050405020304" pitchFamily="18" charset="0"/>
                <a:cs typeface="Times New Roman" panose="02020603050405020304" pitchFamily="18" charset="0"/>
              </a:rPr>
              <a:t> </a:t>
            </a:r>
            <a:endParaRPr lang="en-US" b="1" u="sng" dirty="0">
              <a:latin typeface="Times New Roman" panose="02020603050405020304" pitchFamily="18" charset="0"/>
              <a:cs typeface="Times New Roman" panose="02020603050405020304" pitchFamily="18" charset="0"/>
            </a:endParaRPr>
          </a:p>
          <a:p>
            <a:pPr marL="342900" lvl="0" indent="-342900" algn="just">
              <a:buFont typeface="Arial" panose="020B0604020202020204" pitchFamily="34" charset="0"/>
              <a:buChar char="•"/>
            </a:pP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The basic raw materials for all the lime based mortars in lime stone. Lime stone is essentially calcium carbonates in nature. </a:t>
            </a:r>
            <a:endPar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endParaRPr>
          </a:p>
          <a:p>
            <a:pPr marL="342900" lvl="0" indent="-342900" algn="just">
              <a:buFont typeface="Arial" panose="020B0604020202020204" pitchFamily="34" charset="0"/>
              <a:buChar char="•"/>
            </a:pP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Calcium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being one of the fairly abundant metals on earth. </a:t>
            </a:r>
            <a:endPar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endParaRPr>
          </a:p>
          <a:p>
            <a:pPr marL="342900" lvl="0" indent="-342900" algn="just">
              <a:buFont typeface="Arial" panose="020B0604020202020204" pitchFamily="34" charset="0"/>
              <a:buChar char="•"/>
            </a:pP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Natural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lime stone is one of the purer forms of calcium carbonates occurring in </a:t>
            </a: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nature.</a:t>
            </a:r>
          </a:p>
          <a:p>
            <a:pPr marL="342900" lvl="0" indent="-342900" algn="just">
              <a:buFont typeface="Arial" panose="020B0604020202020204" pitchFamily="34" charset="0"/>
              <a:buChar char="•"/>
            </a:pP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Calcium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carbonates is mildly soluble in water and can sometimes be leached out of water and ultimately deposited with clay as an impurity in the form of ‘</a:t>
            </a:r>
            <a:r>
              <a:rPr lang="en-US" sz="2400" dirty="0" err="1">
                <a:solidFill>
                  <a:schemeClr val="tx1">
                    <a:lumMod val="85000"/>
                    <a:lumOff val="15000"/>
                  </a:schemeClr>
                </a:solidFill>
                <a:latin typeface="Times New Roman" panose="02020603050405020304" pitchFamily="18" charset="0"/>
                <a:cs typeface="Times New Roman" panose="02020603050405020304" pitchFamily="18" charset="0"/>
              </a:rPr>
              <a:t>Kankar</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 lime stone. </a:t>
            </a:r>
            <a:endPar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endParaRPr>
          </a:p>
          <a:p>
            <a:pPr marL="342900" lvl="0" indent="-342900" algn="just">
              <a:buFont typeface="Arial" panose="020B0604020202020204" pitchFamily="34" charset="0"/>
              <a:buChar char="•"/>
            </a:pP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There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is also an organic source of lime stone in the form of shell lime which is usually available in coastal areas.</a:t>
            </a:r>
          </a:p>
          <a:p>
            <a:pPr algn="just"/>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56211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762000"/>
          </a:xfrm>
        </p:spPr>
        <p:txBody>
          <a:bodyPr>
            <a:noAutofit/>
          </a:bodyPr>
          <a:lstStyle/>
          <a:p>
            <a:r>
              <a:rPr lang="en-US" sz="3600" b="1" dirty="0" smtClean="0">
                <a:solidFill>
                  <a:schemeClr val="tx1">
                    <a:lumMod val="85000"/>
                    <a:lumOff val="15000"/>
                  </a:schemeClr>
                </a:solidFill>
                <a:latin typeface="Times New Roman" panose="02020603050405020304" pitchFamily="18" charset="0"/>
                <a:cs typeface="Times New Roman" panose="02020603050405020304" pitchFamily="18" charset="0"/>
              </a:rPr>
              <a:t>MANUFACTURING OF LIME</a:t>
            </a:r>
            <a:endParaRPr lang="en-US" sz="36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81000" y="1371600"/>
            <a:ext cx="8229600" cy="5334000"/>
          </a:xfrm>
        </p:spPr>
        <p:txBody>
          <a:bodyPr>
            <a:normAutofit/>
          </a:bodyPr>
          <a:lstStyle/>
          <a:p>
            <a:pPr marL="342900" lvl="0" indent="-342900" algn="just">
              <a:buFont typeface="Arial" panose="020B0604020202020204" pitchFamily="34" charset="0"/>
              <a:buChar char="•"/>
            </a:pPr>
            <a:r>
              <a:rPr lang="en-US" dirty="0">
                <a:solidFill>
                  <a:schemeClr val="tx1">
                    <a:lumMod val="85000"/>
                    <a:lumOff val="15000"/>
                  </a:schemeClr>
                </a:solidFill>
                <a:latin typeface="Times New Roman" panose="02020603050405020304" pitchFamily="18" charset="0"/>
                <a:cs typeface="Times New Roman" panose="02020603050405020304" pitchFamily="18" charset="0"/>
              </a:rPr>
              <a:t>The burning of lime stone to produce quick lime (</a:t>
            </a:r>
            <a:r>
              <a:rPr lang="en-US" dirty="0" err="1">
                <a:solidFill>
                  <a:schemeClr val="tx1">
                    <a:lumMod val="85000"/>
                    <a:lumOff val="15000"/>
                  </a:schemeClr>
                </a:solidFill>
                <a:latin typeface="Times New Roman" panose="02020603050405020304" pitchFamily="18" charset="0"/>
                <a:cs typeface="Times New Roman" panose="02020603050405020304" pitchFamily="18" charset="0"/>
              </a:rPr>
              <a:t>CaO</a:t>
            </a:r>
            <a:r>
              <a:rPr lang="en-US" dirty="0">
                <a:solidFill>
                  <a:schemeClr val="tx1">
                    <a:lumMod val="85000"/>
                    <a:lumOff val="15000"/>
                  </a:schemeClr>
                </a:solidFill>
                <a:latin typeface="Times New Roman" panose="02020603050405020304" pitchFamily="18" charset="0"/>
                <a:cs typeface="Times New Roman" panose="02020603050405020304" pitchFamily="18" charset="0"/>
              </a:rPr>
              <a:t>) is generally carried out in vertical kiln using either fire wood or coal or fuel.</a:t>
            </a:r>
          </a:p>
          <a:p>
            <a:pPr marL="342900" lvl="0" indent="-342900" algn="just">
              <a:buFont typeface="Arial" panose="020B0604020202020204" pitchFamily="34" charset="0"/>
              <a:buChar char="•"/>
            </a:pPr>
            <a:r>
              <a:rPr lang="en-US" dirty="0">
                <a:solidFill>
                  <a:schemeClr val="tx1">
                    <a:lumMod val="85000"/>
                    <a:lumOff val="15000"/>
                  </a:schemeClr>
                </a:solidFill>
                <a:latin typeface="Times New Roman" panose="02020603050405020304" pitchFamily="18" charset="0"/>
                <a:cs typeface="Times New Roman" panose="02020603050405020304" pitchFamily="18" charset="0"/>
              </a:rPr>
              <a:t>Temperature of the order 900-1000C are needed to release CO</a:t>
            </a:r>
            <a:r>
              <a:rPr lang="en-US" baseline="-25000" dirty="0">
                <a:solidFill>
                  <a:schemeClr val="tx1">
                    <a:lumMod val="85000"/>
                    <a:lumOff val="15000"/>
                  </a:schemeClr>
                </a:solidFill>
                <a:latin typeface="Times New Roman" panose="02020603050405020304" pitchFamily="18" charset="0"/>
                <a:cs typeface="Times New Roman" panose="02020603050405020304" pitchFamily="18" charset="0"/>
              </a:rPr>
              <a:t>2</a:t>
            </a:r>
            <a:r>
              <a:rPr lang="en-US" dirty="0">
                <a:solidFill>
                  <a:schemeClr val="tx1">
                    <a:lumMod val="85000"/>
                    <a:lumOff val="15000"/>
                  </a:schemeClr>
                </a:solidFill>
                <a:latin typeface="Times New Roman" panose="02020603050405020304" pitchFamily="18" charset="0"/>
                <a:cs typeface="Times New Roman" panose="02020603050405020304" pitchFamily="18" charset="0"/>
              </a:rPr>
              <a:t> from lime stone.</a:t>
            </a:r>
          </a:p>
          <a:p>
            <a:pPr marL="342900" lvl="0" indent="-342900" algn="just">
              <a:buFont typeface="Arial" panose="020B0604020202020204" pitchFamily="34" charset="0"/>
              <a:buChar char="•"/>
            </a:pPr>
            <a:r>
              <a:rPr lang="en-US" dirty="0">
                <a:solidFill>
                  <a:schemeClr val="tx1">
                    <a:lumMod val="85000"/>
                    <a:lumOff val="15000"/>
                  </a:schemeClr>
                </a:solidFill>
                <a:latin typeface="Times New Roman" panose="02020603050405020304" pitchFamily="18" charset="0"/>
                <a:cs typeface="Times New Roman" panose="02020603050405020304" pitchFamily="18" charset="0"/>
              </a:rPr>
              <a:t>This 100kg of lime stone will yield 56kg of </a:t>
            </a:r>
            <a:r>
              <a:rPr lang="en-US" dirty="0" err="1">
                <a:solidFill>
                  <a:schemeClr val="tx1">
                    <a:lumMod val="85000"/>
                    <a:lumOff val="15000"/>
                  </a:schemeClr>
                </a:solidFill>
                <a:latin typeface="Times New Roman" panose="02020603050405020304" pitchFamily="18" charset="0"/>
                <a:cs typeface="Times New Roman" panose="02020603050405020304" pitchFamily="18" charset="0"/>
              </a:rPr>
              <a:t>CaO</a:t>
            </a:r>
            <a:r>
              <a:rPr lang="en-US" dirty="0">
                <a:solidFill>
                  <a:schemeClr val="tx1">
                    <a:lumMod val="85000"/>
                    <a:lumOff val="15000"/>
                  </a:schemeClr>
                </a:solidFill>
                <a:latin typeface="Times New Roman" panose="02020603050405020304" pitchFamily="18" charset="0"/>
                <a:cs typeface="Times New Roman" panose="02020603050405020304" pitchFamily="18" charset="0"/>
              </a:rPr>
              <a:t>.</a:t>
            </a:r>
          </a:p>
          <a:p>
            <a:pPr marL="342900" lvl="0" indent="-342900" algn="just">
              <a:buFont typeface="Arial" panose="020B0604020202020204" pitchFamily="34" charset="0"/>
              <a:buChar char="•"/>
            </a:pPr>
            <a:r>
              <a:rPr lang="en-US" dirty="0">
                <a:solidFill>
                  <a:schemeClr val="tx1">
                    <a:lumMod val="85000"/>
                    <a:lumOff val="15000"/>
                  </a:schemeClr>
                </a:solidFill>
                <a:latin typeface="Times New Roman" panose="02020603050405020304" pitchFamily="18" charset="0"/>
                <a:cs typeface="Times New Roman" panose="02020603050405020304" pitchFamily="18" charset="0"/>
              </a:rPr>
              <a:t>Again when quick lime is staked, 56kg of </a:t>
            </a:r>
            <a:r>
              <a:rPr lang="en-US" dirty="0" err="1">
                <a:solidFill>
                  <a:schemeClr val="tx1">
                    <a:lumMod val="85000"/>
                    <a:lumOff val="15000"/>
                  </a:schemeClr>
                </a:solidFill>
                <a:latin typeface="Times New Roman" panose="02020603050405020304" pitchFamily="18" charset="0"/>
                <a:cs typeface="Times New Roman" panose="02020603050405020304" pitchFamily="18" charset="0"/>
              </a:rPr>
              <a:t>CaO</a:t>
            </a:r>
            <a:r>
              <a:rPr lang="en-US" dirty="0">
                <a:solidFill>
                  <a:schemeClr val="tx1">
                    <a:lumMod val="85000"/>
                    <a:lumOff val="15000"/>
                  </a:schemeClr>
                </a:solidFill>
                <a:latin typeface="Times New Roman" panose="02020603050405020304" pitchFamily="18" charset="0"/>
                <a:cs typeface="Times New Roman" panose="02020603050405020304" pitchFamily="18" charset="0"/>
              </a:rPr>
              <a:t> will give rise to 74kg </a:t>
            </a:r>
            <a:r>
              <a:rPr lang="en-US" dirty="0" err="1">
                <a:solidFill>
                  <a:schemeClr val="tx1">
                    <a:lumMod val="85000"/>
                    <a:lumOff val="15000"/>
                  </a:schemeClr>
                </a:solidFill>
                <a:latin typeface="Times New Roman" panose="02020603050405020304" pitchFamily="18" charset="0"/>
                <a:cs typeface="Times New Roman" panose="02020603050405020304" pitchFamily="18" charset="0"/>
              </a:rPr>
              <a:t>Ca</a:t>
            </a:r>
            <a:r>
              <a:rPr lang="en-US" dirty="0">
                <a:solidFill>
                  <a:schemeClr val="tx1">
                    <a:lumMod val="85000"/>
                    <a:lumOff val="15000"/>
                  </a:schemeClr>
                </a:solidFill>
                <a:latin typeface="Times New Roman" panose="02020603050405020304" pitchFamily="18" charset="0"/>
                <a:cs typeface="Times New Roman" panose="02020603050405020304" pitchFamily="18" charset="0"/>
              </a:rPr>
              <a:t>(OH)</a:t>
            </a:r>
            <a:r>
              <a:rPr lang="en-US" baseline="-25000" dirty="0">
                <a:solidFill>
                  <a:schemeClr val="tx1">
                    <a:lumMod val="85000"/>
                    <a:lumOff val="15000"/>
                  </a:schemeClr>
                </a:solidFill>
                <a:latin typeface="Times New Roman" panose="02020603050405020304" pitchFamily="18" charset="0"/>
                <a:cs typeface="Times New Roman" panose="02020603050405020304" pitchFamily="18" charset="0"/>
              </a:rPr>
              <a:t>2</a:t>
            </a:r>
            <a:r>
              <a:rPr lang="en-US" dirty="0">
                <a:solidFill>
                  <a:schemeClr val="tx1">
                    <a:lumMod val="85000"/>
                    <a:lumOff val="15000"/>
                  </a:schemeClr>
                </a:solidFill>
                <a:latin typeface="Times New Roman" panose="02020603050405020304" pitchFamily="18" charset="0"/>
                <a:cs typeface="Times New Roman" panose="02020603050405020304" pitchFamily="18" charset="0"/>
              </a:rPr>
              <a:t>.</a:t>
            </a:r>
          </a:p>
          <a:p>
            <a:pPr marL="342900" lvl="0" indent="-342900" algn="just">
              <a:buFont typeface="Arial" panose="020B0604020202020204" pitchFamily="34" charset="0"/>
              <a:buChar char="•"/>
            </a:pPr>
            <a:r>
              <a:rPr lang="en-US" dirty="0">
                <a:solidFill>
                  <a:schemeClr val="tx1">
                    <a:lumMod val="85000"/>
                    <a:lumOff val="15000"/>
                  </a:schemeClr>
                </a:solidFill>
                <a:latin typeface="Times New Roman" panose="02020603050405020304" pitchFamily="18" charset="0"/>
                <a:cs typeface="Times New Roman" panose="02020603050405020304" pitchFamily="18" charset="0"/>
              </a:rPr>
              <a:t>Thus 1 tone of lime stone, when burnt will give 740kg </a:t>
            </a:r>
            <a:r>
              <a:rPr lang="en-US" dirty="0" err="1">
                <a:solidFill>
                  <a:schemeClr val="tx1">
                    <a:lumMod val="85000"/>
                    <a:lumOff val="15000"/>
                  </a:schemeClr>
                </a:solidFill>
                <a:latin typeface="Times New Roman" panose="02020603050405020304" pitchFamily="18" charset="0"/>
                <a:cs typeface="Times New Roman" panose="02020603050405020304" pitchFamily="18" charset="0"/>
              </a:rPr>
              <a:t>Ca</a:t>
            </a:r>
            <a:r>
              <a:rPr lang="en-US" dirty="0">
                <a:solidFill>
                  <a:schemeClr val="tx1">
                    <a:lumMod val="85000"/>
                    <a:lumOff val="15000"/>
                  </a:schemeClr>
                </a:solidFill>
                <a:latin typeface="Times New Roman" panose="02020603050405020304" pitchFamily="18" charset="0"/>
                <a:cs typeface="Times New Roman" panose="02020603050405020304" pitchFamily="18" charset="0"/>
              </a:rPr>
              <a:t>(OH)</a:t>
            </a:r>
            <a:r>
              <a:rPr lang="en-US" baseline="-25000" dirty="0">
                <a:solidFill>
                  <a:schemeClr val="tx1">
                    <a:lumMod val="85000"/>
                    <a:lumOff val="15000"/>
                  </a:schemeClr>
                </a:solidFill>
                <a:latin typeface="Times New Roman" panose="02020603050405020304" pitchFamily="18" charset="0"/>
                <a:cs typeface="Times New Roman" panose="02020603050405020304" pitchFamily="18" charset="0"/>
              </a:rPr>
              <a:t>2</a:t>
            </a:r>
            <a:r>
              <a:rPr lang="en-US" dirty="0">
                <a:solidFill>
                  <a:schemeClr val="tx1">
                    <a:lumMod val="85000"/>
                    <a:lumOff val="15000"/>
                  </a:schemeClr>
                </a:solidFill>
                <a:latin typeface="Times New Roman" panose="02020603050405020304" pitchFamily="18" charset="0"/>
                <a:cs typeface="Times New Roman" panose="02020603050405020304" pitchFamily="18" charset="0"/>
              </a:rPr>
              <a:t> if there are no impurities. The proportion will be less if there is impurities.</a:t>
            </a:r>
          </a:p>
          <a:p>
            <a:pPr marL="342900" lvl="0" indent="-342900" algn="just">
              <a:buFont typeface="Arial" panose="020B0604020202020204" pitchFamily="34" charset="0"/>
              <a:buChar char="•"/>
            </a:pPr>
            <a:r>
              <a:rPr lang="en-US" dirty="0">
                <a:solidFill>
                  <a:schemeClr val="tx1">
                    <a:lumMod val="85000"/>
                    <a:lumOff val="15000"/>
                  </a:schemeClr>
                </a:solidFill>
                <a:latin typeface="Times New Roman" panose="02020603050405020304" pitchFamily="18" charset="0"/>
                <a:cs typeface="Times New Roman" panose="02020603050405020304" pitchFamily="18" charset="0"/>
              </a:rPr>
              <a:t>This lime kiln is designed for small scale rural applications.</a:t>
            </a:r>
          </a:p>
          <a:p>
            <a:pPr marL="342900" lvl="0" indent="-342900" algn="just">
              <a:buFont typeface="Arial" panose="020B0604020202020204" pitchFamily="34" charset="0"/>
              <a:buChar char="•"/>
            </a:pPr>
            <a:r>
              <a:rPr lang="en-US" dirty="0">
                <a:solidFill>
                  <a:schemeClr val="tx1">
                    <a:lumMod val="85000"/>
                    <a:lumOff val="15000"/>
                  </a:schemeClr>
                </a:solidFill>
                <a:latin typeface="Times New Roman" panose="02020603050405020304" pitchFamily="18" charset="0"/>
                <a:cs typeface="Times New Roman" panose="02020603050405020304" pitchFamily="18" charset="0"/>
              </a:rPr>
              <a:t>The height and </a:t>
            </a:r>
            <a:r>
              <a:rPr lang="en-US" dirty="0" err="1">
                <a:solidFill>
                  <a:schemeClr val="tx1">
                    <a:lumMod val="85000"/>
                    <a:lumOff val="15000"/>
                  </a:schemeClr>
                </a:solidFill>
                <a:latin typeface="Times New Roman" panose="02020603050405020304" pitchFamily="18" charset="0"/>
                <a:cs typeface="Times New Roman" panose="02020603050405020304" pitchFamily="18" charset="0"/>
              </a:rPr>
              <a:t>dia</a:t>
            </a:r>
            <a:r>
              <a:rPr lang="en-US" dirty="0">
                <a:solidFill>
                  <a:schemeClr val="tx1">
                    <a:lumMod val="85000"/>
                    <a:lumOff val="15000"/>
                  </a:schemeClr>
                </a:solidFill>
                <a:latin typeface="Times New Roman" panose="02020603050405020304" pitchFamily="18" charset="0"/>
                <a:cs typeface="Times New Roman" panose="02020603050405020304" pitchFamily="18" charset="0"/>
              </a:rPr>
              <a:t> of kiln can be adjusted to burn 0.5 to 1.0 tin of limestone.</a:t>
            </a:r>
          </a:p>
          <a:p>
            <a:pPr marL="342900" lvl="0" indent="-342900" algn="just">
              <a:buFont typeface="Arial" panose="020B0604020202020204" pitchFamily="34" charset="0"/>
              <a:buChar char="•"/>
            </a:pPr>
            <a:r>
              <a:rPr lang="en-US" dirty="0">
                <a:solidFill>
                  <a:schemeClr val="tx1">
                    <a:lumMod val="85000"/>
                    <a:lumOff val="15000"/>
                  </a:schemeClr>
                </a:solidFill>
                <a:latin typeface="Times New Roman" panose="02020603050405020304" pitchFamily="18" charset="0"/>
                <a:cs typeface="Times New Roman" panose="02020603050405020304" pitchFamily="18" charset="0"/>
              </a:rPr>
              <a:t>500kg kiln will need about 45% of fine wood by weight while, 1 ton of kiln will need about 35% of fire wood by weight.</a:t>
            </a:r>
          </a:p>
          <a:p>
            <a:pPr algn="just"/>
            <a:endParaRPr lang="en-US"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52660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762000"/>
          </a:xfrm>
        </p:spPr>
        <p:txBody>
          <a:bodyPr>
            <a:noAutofit/>
          </a:bodyPr>
          <a:lstStyle/>
          <a:p>
            <a:r>
              <a:rPr lang="en-US" sz="3600" b="1" dirty="0" smtClean="0">
                <a:solidFill>
                  <a:schemeClr val="tx1">
                    <a:lumMod val="85000"/>
                    <a:lumOff val="15000"/>
                  </a:schemeClr>
                </a:solidFill>
                <a:latin typeface="Times New Roman" panose="02020603050405020304" pitchFamily="18" charset="0"/>
                <a:cs typeface="Times New Roman" panose="02020603050405020304" pitchFamily="18" charset="0"/>
              </a:rPr>
              <a:t>MANUFACTURING OF LIME</a:t>
            </a:r>
            <a:endParaRPr lang="en-US" sz="36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81000" y="1371600"/>
            <a:ext cx="4953000" cy="5334000"/>
          </a:xfrm>
        </p:spPr>
        <p:txBody>
          <a:bodyPr>
            <a:normAutofit fontScale="85000" lnSpcReduction="10000"/>
          </a:bodyPr>
          <a:lstStyle/>
          <a:p>
            <a:pPr marL="342900" lvl="0" indent="-342900" algn="just">
              <a:buFont typeface="Arial" panose="020B0604020202020204" pitchFamily="34" charset="0"/>
              <a:buChar char="•"/>
            </a:pPr>
            <a:r>
              <a:rPr lang="en-US" dirty="0" smtClean="0">
                <a:solidFill>
                  <a:schemeClr val="tx1">
                    <a:lumMod val="85000"/>
                    <a:lumOff val="15000"/>
                  </a:schemeClr>
                </a:solidFill>
                <a:latin typeface="Times New Roman" panose="02020603050405020304" pitchFamily="18" charset="0"/>
                <a:cs typeface="Times New Roman" panose="02020603050405020304" pitchFamily="18" charset="0"/>
              </a:rPr>
              <a:t>The </a:t>
            </a:r>
            <a:r>
              <a:rPr lang="en-US" dirty="0">
                <a:solidFill>
                  <a:schemeClr val="tx1">
                    <a:lumMod val="85000"/>
                    <a:lumOff val="15000"/>
                  </a:schemeClr>
                </a:solidFill>
                <a:latin typeface="Times New Roman" panose="02020603050405020304" pitchFamily="18" charset="0"/>
                <a:cs typeface="Times New Roman" panose="02020603050405020304" pitchFamily="18" charset="0"/>
              </a:rPr>
              <a:t>figure shows the manner in which firewood and limestone are stacked in alternative layers.</a:t>
            </a:r>
          </a:p>
          <a:p>
            <a:pPr marL="342900" lvl="0" indent="-342900" algn="just">
              <a:buFont typeface="Arial" panose="020B0604020202020204" pitchFamily="34" charset="0"/>
              <a:buChar char="•"/>
            </a:pPr>
            <a:r>
              <a:rPr lang="en-US" dirty="0">
                <a:solidFill>
                  <a:schemeClr val="tx1">
                    <a:lumMod val="85000"/>
                    <a:lumOff val="15000"/>
                  </a:schemeClr>
                </a:solidFill>
                <a:latin typeface="Times New Roman" panose="02020603050405020304" pitchFamily="18" charset="0"/>
                <a:cs typeface="Times New Roman" panose="02020603050405020304" pitchFamily="18" charset="0"/>
              </a:rPr>
              <a:t>The process of burning is started by igniting the lower most layer of fire mood from below.</a:t>
            </a:r>
          </a:p>
          <a:p>
            <a:pPr marL="342900" lvl="0" indent="-342900" algn="just">
              <a:buFont typeface="Arial" panose="020B0604020202020204" pitchFamily="34" charset="0"/>
              <a:buChar char="•"/>
            </a:pPr>
            <a:r>
              <a:rPr lang="en-US" dirty="0">
                <a:solidFill>
                  <a:schemeClr val="tx1">
                    <a:lumMod val="85000"/>
                    <a:lumOff val="15000"/>
                  </a:schemeClr>
                </a:solidFill>
                <a:latin typeface="Times New Roman" panose="02020603050405020304" pitchFamily="18" charset="0"/>
                <a:cs typeface="Times New Roman" panose="02020603050405020304" pitchFamily="18" charset="0"/>
              </a:rPr>
              <a:t>When the fire wood catches fire, the openings at the base are to be closed leaving 2.05cm </a:t>
            </a:r>
            <a:r>
              <a:rPr lang="en-US" dirty="0" err="1">
                <a:solidFill>
                  <a:schemeClr val="tx1">
                    <a:lumMod val="85000"/>
                    <a:lumOff val="15000"/>
                  </a:schemeClr>
                </a:solidFill>
                <a:latin typeface="Times New Roman" panose="02020603050405020304" pitchFamily="18" charset="0"/>
                <a:cs typeface="Times New Roman" panose="02020603050405020304" pitchFamily="18" charset="0"/>
              </a:rPr>
              <a:t>dia</a:t>
            </a:r>
            <a:r>
              <a:rPr lang="en-US" dirty="0">
                <a:solidFill>
                  <a:schemeClr val="tx1">
                    <a:lumMod val="85000"/>
                    <a:lumOff val="15000"/>
                  </a:schemeClr>
                </a:solidFill>
                <a:latin typeface="Times New Roman" panose="02020603050405020304" pitchFamily="18" charset="0"/>
                <a:cs typeface="Times New Roman" panose="02020603050405020304" pitchFamily="18" charset="0"/>
              </a:rPr>
              <a:t> holes for air </a:t>
            </a:r>
            <a:r>
              <a:rPr lang="en-US" dirty="0" smtClean="0">
                <a:solidFill>
                  <a:schemeClr val="tx1">
                    <a:lumMod val="85000"/>
                    <a:lumOff val="15000"/>
                  </a:schemeClr>
                </a:solidFill>
                <a:latin typeface="Times New Roman" panose="02020603050405020304" pitchFamily="18" charset="0"/>
                <a:cs typeface="Times New Roman" panose="02020603050405020304" pitchFamily="18" charset="0"/>
              </a:rPr>
              <a:t>entry.</a:t>
            </a:r>
          </a:p>
          <a:p>
            <a:pPr marL="342900" lvl="0" indent="-342900" algn="just">
              <a:buFont typeface="Arial" panose="020B0604020202020204" pitchFamily="34" charset="0"/>
              <a:buChar char="•"/>
            </a:pPr>
            <a:r>
              <a:rPr lang="en-US" dirty="0" smtClean="0">
                <a:solidFill>
                  <a:schemeClr val="tx1">
                    <a:lumMod val="85000"/>
                    <a:lumOff val="15000"/>
                  </a:schemeClr>
                </a:solidFill>
                <a:latin typeface="Times New Roman" panose="02020603050405020304" pitchFamily="18" charset="0"/>
                <a:cs typeface="Times New Roman" panose="02020603050405020304" pitchFamily="18" charset="0"/>
              </a:rPr>
              <a:t>The </a:t>
            </a:r>
            <a:r>
              <a:rPr lang="en-US" dirty="0">
                <a:solidFill>
                  <a:schemeClr val="tx1">
                    <a:lumMod val="85000"/>
                    <a:lumOff val="15000"/>
                  </a:schemeClr>
                </a:solidFill>
                <a:latin typeface="Times New Roman" panose="02020603050405020304" pitchFamily="18" charset="0"/>
                <a:cs typeface="Times New Roman" panose="02020603050405020304" pitchFamily="18" charset="0"/>
              </a:rPr>
              <a:t>half-ton plant will have 3 holes and 1 ton plant will have 4 holes. These holes will control the rate of wood burning and also will prevent entry of excess </a:t>
            </a:r>
            <a:r>
              <a:rPr lang="en-US" dirty="0" smtClean="0">
                <a:solidFill>
                  <a:schemeClr val="tx1">
                    <a:lumMod val="85000"/>
                    <a:lumOff val="15000"/>
                  </a:schemeClr>
                </a:solidFill>
                <a:latin typeface="Times New Roman" panose="02020603050405020304" pitchFamily="18" charset="0"/>
                <a:cs typeface="Times New Roman" panose="02020603050405020304" pitchFamily="18" charset="0"/>
              </a:rPr>
              <a:t>air.</a:t>
            </a:r>
          </a:p>
          <a:p>
            <a:pPr marL="342900" lvl="0" indent="-342900" algn="just">
              <a:buFont typeface="Arial" panose="020B0604020202020204" pitchFamily="34" charset="0"/>
              <a:buChar char="•"/>
            </a:pPr>
            <a:r>
              <a:rPr lang="en-US" dirty="0" smtClean="0">
                <a:solidFill>
                  <a:schemeClr val="tx1">
                    <a:lumMod val="85000"/>
                    <a:lumOff val="15000"/>
                  </a:schemeClr>
                </a:solidFill>
                <a:latin typeface="Times New Roman" panose="02020603050405020304" pitchFamily="18" charset="0"/>
                <a:cs typeface="Times New Roman" panose="02020603050405020304" pitchFamily="18" charset="0"/>
              </a:rPr>
              <a:t>The </a:t>
            </a:r>
            <a:r>
              <a:rPr lang="en-US" dirty="0">
                <a:solidFill>
                  <a:schemeClr val="tx1">
                    <a:lumMod val="85000"/>
                    <a:lumOff val="15000"/>
                  </a:schemeClr>
                </a:solidFill>
                <a:latin typeface="Times New Roman" panose="02020603050405020304" pitchFamily="18" charset="0"/>
                <a:cs typeface="Times New Roman" panose="02020603050405020304" pitchFamily="18" charset="0"/>
              </a:rPr>
              <a:t>kiln must have steel rings from bottom to the top to prevent cracking of the kiln due to </a:t>
            </a:r>
            <a:r>
              <a:rPr lang="en-US" dirty="0" smtClean="0">
                <a:solidFill>
                  <a:schemeClr val="tx1">
                    <a:lumMod val="85000"/>
                    <a:lumOff val="15000"/>
                  </a:schemeClr>
                </a:solidFill>
                <a:latin typeface="Times New Roman" panose="02020603050405020304" pitchFamily="18" charset="0"/>
                <a:cs typeface="Times New Roman" panose="02020603050405020304" pitchFamily="18" charset="0"/>
              </a:rPr>
              <a:t>heat.</a:t>
            </a:r>
          </a:p>
          <a:p>
            <a:pPr marL="342900" lvl="0" indent="-342900" algn="just">
              <a:buFont typeface="Arial" panose="020B0604020202020204" pitchFamily="34" charset="0"/>
              <a:buChar char="•"/>
            </a:pPr>
            <a:r>
              <a:rPr lang="en-US" dirty="0" smtClean="0">
                <a:solidFill>
                  <a:schemeClr val="tx1">
                    <a:lumMod val="85000"/>
                    <a:lumOff val="15000"/>
                  </a:schemeClr>
                </a:solidFill>
                <a:latin typeface="Times New Roman" panose="02020603050405020304" pitchFamily="18" charset="0"/>
                <a:cs typeface="Times New Roman" panose="02020603050405020304" pitchFamily="18" charset="0"/>
              </a:rPr>
              <a:t>After </a:t>
            </a:r>
            <a:r>
              <a:rPr lang="en-US" dirty="0">
                <a:solidFill>
                  <a:schemeClr val="tx1">
                    <a:lumMod val="85000"/>
                    <a:lumOff val="15000"/>
                  </a:schemeClr>
                </a:solidFill>
                <a:latin typeface="Times New Roman" panose="02020603050405020304" pitchFamily="18" charset="0"/>
                <a:cs typeface="Times New Roman" panose="02020603050405020304" pitchFamily="18" charset="0"/>
              </a:rPr>
              <a:t>the completion of burning process the quick lime (</a:t>
            </a:r>
            <a:r>
              <a:rPr lang="en-US" dirty="0" err="1">
                <a:solidFill>
                  <a:schemeClr val="tx1">
                    <a:lumMod val="85000"/>
                    <a:lumOff val="15000"/>
                  </a:schemeClr>
                </a:solidFill>
                <a:latin typeface="Times New Roman" panose="02020603050405020304" pitchFamily="18" charset="0"/>
                <a:cs typeface="Times New Roman" panose="02020603050405020304" pitchFamily="18" charset="0"/>
              </a:rPr>
              <a:t>CaO</a:t>
            </a:r>
            <a:r>
              <a:rPr lang="en-US" dirty="0">
                <a:solidFill>
                  <a:schemeClr val="tx1">
                    <a:lumMod val="85000"/>
                    <a:lumOff val="15000"/>
                  </a:schemeClr>
                </a:solidFill>
                <a:latin typeface="Times New Roman" panose="02020603050405020304" pitchFamily="18" charset="0"/>
                <a:cs typeface="Times New Roman" panose="02020603050405020304" pitchFamily="18" charset="0"/>
              </a:rPr>
              <a:t>) can be discharged by opening the temporary closed holes at the </a:t>
            </a:r>
            <a:r>
              <a:rPr lang="en-US" dirty="0" smtClean="0">
                <a:solidFill>
                  <a:schemeClr val="tx1">
                    <a:lumMod val="85000"/>
                    <a:lumOff val="15000"/>
                  </a:schemeClr>
                </a:solidFill>
                <a:latin typeface="Times New Roman" panose="02020603050405020304" pitchFamily="18" charset="0"/>
                <a:cs typeface="Times New Roman" panose="02020603050405020304" pitchFamily="18" charset="0"/>
              </a:rPr>
              <a:t>base.</a:t>
            </a:r>
          </a:p>
          <a:p>
            <a:pPr marL="342900" lvl="0" indent="-342900" algn="just">
              <a:buFont typeface="Arial" panose="020B0604020202020204" pitchFamily="34" charset="0"/>
              <a:buChar char="•"/>
            </a:pPr>
            <a:r>
              <a:rPr lang="en-US" dirty="0" smtClean="0">
                <a:solidFill>
                  <a:schemeClr val="tx1">
                    <a:lumMod val="85000"/>
                    <a:lumOff val="15000"/>
                  </a:schemeClr>
                </a:solidFill>
                <a:latin typeface="Times New Roman" panose="02020603050405020304" pitchFamily="18" charset="0"/>
                <a:cs typeface="Times New Roman" panose="02020603050405020304" pitchFamily="18" charset="0"/>
              </a:rPr>
              <a:t>The </a:t>
            </a:r>
            <a:r>
              <a:rPr lang="en-US" dirty="0">
                <a:solidFill>
                  <a:schemeClr val="tx1">
                    <a:lumMod val="85000"/>
                    <a:lumOff val="15000"/>
                  </a:schemeClr>
                </a:solidFill>
                <a:latin typeface="Times New Roman" panose="02020603050405020304" pitchFamily="18" charset="0"/>
                <a:cs typeface="Times New Roman" panose="02020603050405020304" pitchFamily="18" charset="0"/>
              </a:rPr>
              <a:t>quick lime may now be slaked and the slaked lime is stored in suitable containers (or) bags Burning of lime </a:t>
            </a:r>
            <a:r>
              <a:rPr lang="en-US" dirty="0" smtClean="0">
                <a:solidFill>
                  <a:schemeClr val="tx1">
                    <a:lumMod val="85000"/>
                    <a:lumOff val="15000"/>
                  </a:schemeClr>
                </a:solidFill>
                <a:latin typeface="Times New Roman" panose="02020603050405020304" pitchFamily="18" charset="0"/>
                <a:cs typeface="Times New Roman" panose="02020603050405020304" pitchFamily="18" charset="0"/>
              </a:rPr>
              <a:t>stone.</a:t>
            </a:r>
            <a:endParaRPr lang="en-US" dirty="0">
              <a:solidFill>
                <a:schemeClr val="tx1">
                  <a:lumMod val="85000"/>
                  <a:lumOff val="15000"/>
                </a:schemeClr>
              </a:solidFill>
              <a:latin typeface="Times New Roman" panose="02020603050405020304" pitchFamily="18" charset="0"/>
              <a:cs typeface="Times New Roman" panose="02020603050405020304" pitchFamily="18" charset="0"/>
            </a:endParaRPr>
          </a:p>
          <a:p>
            <a:pPr algn="just"/>
            <a:endParaRPr lang="en-US"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pic>
        <p:nvPicPr>
          <p:cNvPr id="4" name="image1.jpeg"/>
          <p:cNvPicPr/>
          <p:nvPr/>
        </p:nvPicPr>
        <p:blipFill>
          <a:blip r:embed="rId2" cstate="print"/>
          <a:stretch>
            <a:fillRect/>
          </a:stretch>
        </p:blipFill>
        <p:spPr>
          <a:xfrm>
            <a:off x="5410200" y="1295400"/>
            <a:ext cx="3429000" cy="5105400"/>
          </a:xfrm>
          <a:prstGeom prst="rect">
            <a:avLst/>
          </a:prstGeom>
        </p:spPr>
      </p:pic>
    </p:spTree>
    <p:extLst>
      <p:ext uri="{BB962C8B-B14F-4D97-AF65-F5344CB8AC3E}">
        <p14:creationId xmlns:p14="http://schemas.microsoft.com/office/powerpoint/2010/main" val="7532913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762000"/>
          </a:xfrm>
        </p:spPr>
        <p:txBody>
          <a:bodyPr>
            <a:noAutofit/>
          </a:bodyPr>
          <a:lstStyle/>
          <a:p>
            <a:r>
              <a:rPr lang="en-US" sz="3600" b="1" dirty="0" smtClean="0">
                <a:solidFill>
                  <a:schemeClr val="tx1">
                    <a:lumMod val="85000"/>
                    <a:lumOff val="15000"/>
                  </a:schemeClr>
                </a:solidFill>
                <a:latin typeface="Times New Roman" panose="02020603050405020304" pitchFamily="18" charset="0"/>
                <a:cs typeface="Times New Roman" panose="02020603050405020304" pitchFamily="18" charset="0"/>
              </a:rPr>
              <a:t>POZZOLONA</a:t>
            </a:r>
            <a:endParaRPr lang="en-US" sz="36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81000" y="1371600"/>
            <a:ext cx="8229600" cy="5334000"/>
          </a:xfrm>
        </p:spPr>
        <p:txBody>
          <a:bodyPr>
            <a:noAutofit/>
          </a:bodyPr>
          <a:lstStyle/>
          <a:p>
            <a:pPr marL="342900" indent="-342900" algn="just">
              <a:buFont typeface="Arial" panose="020B0604020202020204" pitchFamily="34" charset="0"/>
              <a:buChar char="•"/>
            </a:pP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Pozzolona is a material which consists of essentially of amorphous silica (or) a mixture of amorphous silica and alumina. </a:t>
            </a:r>
            <a:endPar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This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is not cementitious by itself, but forms cementitious compound when it combines with </a:t>
            </a:r>
            <a:r>
              <a:rPr lang="en-US" sz="2400" dirty="0" err="1">
                <a:solidFill>
                  <a:schemeClr val="tx1">
                    <a:lumMod val="85000"/>
                    <a:lumOff val="15000"/>
                  </a:schemeClr>
                </a:solidFill>
                <a:latin typeface="Times New Roman" panose="02020603050405020304" pitchFamily="18" charset="0"/>
                <a:cs typeface="Times New Roman" panose="02020603050405020304" pitchFamily="18" charset="0"/>
              </a:rPr>
              <a:t>Ca</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 (OH)</a:t>
            </a:r>
            <a:r>
              <a:rPr lang="en-US" sz="2400" baseline="-25000" dirty="0">
                <a:solidFill>
                  <a:schemeClr val="tx1">
                    <a:lumMod val="85000"/>
                    <a:lumOff val="15000"/>
                  </a:schemeClr>
                </a:solidFill>
                <a:latin typeface="Times New Roman" panose="02020603050405020304" pitchFamily="18" charset="0"/>
                <a:cs typeface="Times New Roman" panose="02020603050405020304" pitchFamily="18" charset="0"/>
              </a:rPr>
              <a:t>2</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 at ambient temperature in the presence of moisture.</a:t>
            </a:r>
          </a:p>
          <a:p>
            <a:pPr marL="342900" indent="-342900" algn="just">
              <a:buFont typeface="Arial" panose="020B0604020202020204" pitchFamily="34" charset="0"/>
              <a:buChar char="•"/>
            </a:pP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A mixture if finely ground </a:t>
            </a:r>
            <a:r>
              <a:rPr lang="en-US" sz="2400" dirty="0" err="1">
                <a:solidFill>
                  <a:schemeClr val="tx1">
                    <a:lumMod val="85000"/>
                    <a:lumOff val="15000"/>
                  </a:schemeClr>
                </a:solidFill>
                <a:latin typeface="Times New Roman" panose="02020603050405020304" pitchFamily="18" charset="0"/>
                <a:cs typeface="Times New Roman" panose="02020603050405020304" pitchFamily="18" charset="0"/>
              </a:rPr>
              <a:t>Ca</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 (OH)</a:t>
            </a:r>
            <a:r>
              <a:rPr lang="en-US" sz="2400" baseline="-25000" dirty="0">
                <a:solidFill>
                  <a:schemeClr val="tx1">
                    <a:lumMod val="85000"/>
                    <a:lumOff val="15000"/>
                  </a:schemeClr>
                </a:solidFill>
                <a:latin typeface="Times New Roman" panose="02020603050405020304" pitchFamily="18" charset="0"/>
                <a:cs typeface="Times New Roman" panose="02020603050405020304" pitchFamily="18" charset="0"/>
              </a:rPr>
              <a:t>2</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 and </a:t>
            </a: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Pozzolona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is known as lime </a:t>
            </a: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Pozzolona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cement. </a:t>
            </a:r>
            <a:endPar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The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following sources of </a:t>
            </a: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Pozzolona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are commonly used</a:t>
            </a:r>
          </a:p>
          <a:p>
            <a:pPr marL="457200" lvl="0" indent="-457200" algn="just">
              <a:buFont typeface="+mj-lt"/>
              <a:buAutoNum type="alphaUcPeriod"/>
            </a:pP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Powered burnt clay (commonly known as </a:t>
            </a: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surkhi)</a:t>
            </a:r>
          </a:p>
          <a:p>
            <a:pPr marL="457200" lvl="0" indent="-457200" algn="just">
              <a:buFont typeface="+mj-lt"/>
              <a:buAutoNum type="alphaUcPeriod"/>
            </a:pP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Fly ash</a:t>
            </a:r>
          </a:p>
          <a:p>
            <a:pPr marL="457200" lvl="0" indent="-457200" algn="just">
              <a:buFont typeface="+mj-lt"/>
              <a:buAutoNum type="alphaUcPeriod"/>
            </a:pP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Rice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husk ash</a:t>
            </a:r>
          </a:p>
          <a:p>
            <a:pPr algn="just"/>
            <a:endParaRPr lang="en-US" sz="2400"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829365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57200"/>
            <a:ext cx="7772400" cy="762000"/>
          </a:xfrm>
        </p:spPr>
        <p:txBody>
          <a:bodyPr>
            <a:noAutofit/>
          </a:bodyPr>
          <a:lstStyle/>
          <a:p>
            <a:r>
              <a:rPr lang="en-US" sz="3600" b="1" dirty="0" smtClean="0">
                <a:solidFill>
                  <a:schemeClr val="tx1">
                    <a:lumMod val="85000"/>
                    <a:lumOff val="15000"/>
                  </a:schemeClr>
                </a:solidFill>
                <a:latin typeface="Times New Roman" panose="02020603050405020304" pitchFamily="18" charset="0"/>
                <a:cs typeface="Times New Roman" panose="02020603050405020304" pitchFamily="18" charset="0"/>
              </a:rPr>
              <a:t>POZZOLONA:</a:t>
            </a:r>
            <a:r>
              <a:rPr lang="en-US" sz="3600" b="1" dirty="0">
                <a:solidFill>
                  <a:schemeClr val="tx1">
                    <a:lumMod val="85000"/>
                    <a:lumOff val="15000"/>
                  </a:schemeClr>
                </a:solidFill>
                <a:latin typeface="Times New Roman" panose="02020603050405020304" pitchFamily="18" charset="0"/>
                <a:cs typeface="Times New Roman" panose="02020603050405020304" pitchFamily="18" charset="0"/>
              </a:rPr>
              <a:t> </a:t>
            </a:r>
            <a:r>
              <a:rPr lang="en-US" sz="3600" b="1" dirty="0" smtClean="0">
                <a:solidFill>
                  <a:schemeClr val="tx1">
                    <a:lumMod val="85000"/>
                    <a:lumOff val="15000"/>
                  </a:schemeClr>
                </a:solidFill>
                <a:latin typeface="Times New Roman" panose="02020603050405020304" pitchFamily="18" charset="0"/>
                <a:cs typeface="Times New Roman" panose="02020603050405020304" pitchFamily="18" charset="0"/>
              </a:rPr>
              <a:t>POWERED BURNT CLAY </a:t>
            </a:r>
            <a:endParaRPr lang="en-US" sz="36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04800" y="1219200"/>
            <a:ext cx="5410200" cy="5334000"/>
          </a:xfrm>
        </p:spPr>
        <p:txBody>
          <a:bodyPr>
            <a:noAutofit/>
          </a:bodyPr>
          <a:lstStyle/>
          <a:p>
            <a:pPr marL="342900" lvl="0" indent="-342900" algn="just">
              <a:buFont typeface="Arial" panose="020B0604020202020204" pitchFamily="34" charset="0"/>
              <a:buChar char="•"/>
            </a:pP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This can be made either by artificially burning clay in a kiln (or) by wastes of burnt clay materials like brick, tiles and pottery.</a:t>
            </a:r>
          </a:p>
          <a:p>
            <a:pPr marL="342900" lvl="0" indent="-342900" algn="just">
              <a:buFont typeface="Arial" panose="020B0604020202020204" pitchFamily="34" charset="0"/>
              <a:buChar char="•"/>
            </a:pP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When clay is burnt in a kiln for the purpose of making pozzolona, it is desirable to select a soil with a high proportion of clay.</a:t>
            </a:r>
          </a:p>
          <a:p>
            <a:pPr marL="342900" lvl="0" indent="-342900" algn="just">
              <a:buFont typeface="Arial" panose="020B0604020202020204" pitchFamily="34" charset="0"/>
              <a:buChar char="•"/>
            </a:pP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If the clay occurs with large amount of sand, the sand may be removed by sieving to obtain high clay soil. </a:t>
            </a:r>
            <a:endPar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endParaRPr>
          </a:p>
          <a:p>
            <a:pPr marL="342900" lvl="0" indent="-342900" algn="just">
              <a:buFont typeface="Arial" panose="020B0604020202020204" pitchFamily="34" charset="0"/>
              <a:buChar char="•"/>
            </a:pP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This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is necessary since sand is a diluent and does not react lime in the manner in which the pozzolona does</a:t>
            </a: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a:t>
            </a:r>
            <a:endParaRPr lang="en-US" sz="2400"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1" y="2133600"/>
            <a:ext cx="3048572" cy="2457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83257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81000"/>
            <a:ext cx="7772400" cy="762000"/>
          </a:xfrm>
        </p:spPr>
        <p:txBody>
          <a:bodyPr>
            <a:noAutofit/>
          </a:bodyPr>
          <a:lstStyle/>
          <a:p>
            <a:r>
              <a:rPr lang="en-US" sz="3600" b="1" dirty="0" smtClean="0">
                <a:solidFill>
                  <a:schemeClr val="tx1">
                    <a:lumMod val="85000"/>
                    <a:lumOff val="15000"/>
                  </a:schemeClr>
                </a:solidFill>
                <a:latin typeface="Times New Roman" panose="02020603050405020304" pitchFamily="18" charset="0"/>
                <a:cs typeface="Times New Roman" panose="02020603050405020304" pitchFamily="18" charset="0"/>
              </a:rPr>
              <a:t>POZZOLONA:</a:t>
            </a:r>
            <a:r>
              <a:rPr lang="en-US" sz="3600" b="1" dirty="0">
                <a:solidFill>
                  <a:schemeClr val="tx1">
                    <a:lumMod val="85000"/>
                    <a:lumOff val="15000"/>
                  </a:schemeClr>
                </a:solidFill>
                <a:latin typeface="Times New Roman" panose="02020603050405020304" pitchFamily="18" charset="0"/>
                <a:cs typeface="Times New Roman" panose="02020603050405020304" pitchFamily="18" charset="0"/>
              </a:rPr>
              <a:t> </a:t>
            </a:r>
            <a:r>
              <a:rPr lang="en-US" sz="3600" b="1" dirty="0" smtClean="0">
                <a:solidFill>
                  <a:schemeClr val="tx1">
                    <a:lumMod val="85000"/>
                    <a:lumOff val="15000"/>
                  </a:schemeClr>
                </a:solidFill>
                <a:latin typeface="Times New Roman" panose="02020603050405020304" pitchFamily="18" charset="0"/>
                <a:cs typeface="Times New Roman" panose="02020603050405020304" pitchFamily="18" charset="0"/>
              </a:rPr>
              <a:t>POWERED BURNT CLAY </a:t>
            </a:r>
            <a:endParaRPr lang="en-US" sz="36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533400" y="990600"/>
            <a:ext cx="5486400" cy="5181600"/>
          </a:xfrm>
        </p:spPr>
        <p:txBody>
          <a:bodyPr>
            <a:noAutofit/>
          </a:bodyPr>
          <a:lstStyle/>
          <a:p>
            <a:pPr marL="342900" lvl="0" indent="-342900" algn="just">
              <a:buFont typeface="Arial" panose="020B0604020202020204" pitchFamily="34" charset="0"/>
              <a:buChar char="•"/>
            </a:pP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The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high clay soil may now be made in to thin briquettes. </a:t>
            </a:r>
            <a:endPar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endParaRPr>
          </a:p>
          <a:p>
            <a:pPr marL="342900" lvl="0" indent="-342900" algn="just">
              <a:buFont typeface="Arial" panose="020B0604020202020204" pitchFamily="34" charset="0"/>
              <a:buChar char="•"/>
            </a:pP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The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wet clay may be spread on level ground to a thickness of 2.5cm and these sliced into the cakes of 10cmx10cmx2.5cm. </a:t>
            </a:r>
            <a:endPar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endParaRPr>
          </a:p>
          <a:p>
            <a:pPr marL="342900" lvl="0" indent="-342900" algn="just">
              <a:buFont typeface="Arial" panose="020B0604020202020204" pitchFamily="34" charset="0"/>
              <a:buChar char="•"/>
            </a:pP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Cakes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are dried and then charged into the kiln with alternative layers of </a:t>
            </a: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firewood.</a:t>
            </a:r>
          </a:p>
          <a:p>
            <a:pPr marL="342900" lvl="0" indent="-342900" algn="just">
              <a:buFont typeface="Arial" panose="020B0604020202020204" pitchFamily="34" charset="0"/>
              <a:buChar char="•"/>
            </a:pP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The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amount of fire wood used could be around 10% of the weight of the clay with a temperature of about </a:t>
            </a: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700C</a:t>
            </a:r>
          </a:p>
          <a:p>
            <a:pPr marL="342900" lvl="0" indent="-342900" algn="just">
              <a:buFont typeface="Arial" panose="020B0604020202020204" pitchFamily="34" charset="0"/>
              <a:buChar char="•"/>
            </a:pP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The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burnt clay now be pulverized to about 90µ size particles ball mills are used for this purpose.</a:t>
            </a:r>
          </a:p>
          <a:p>
            <a:pPr algn="just"/>
            <a:endParaRPr lang="en-US" sz="2400"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2590800"/>
            <a:ext cx="2447925" cy="214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192778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5240"/>
            <a:ext cx="7772400" cy="762000"/>
          </a:xfrm>
        </p:spPr>
        <p:txBody>
          <a:bodyPr>
            <a:noAutofit/>
          </a:bodyPr>
          <a:lstStyle/>
          <a:p>
            <a:r>
              <a:rPr lang="en-US" sz="3600" b="1" dirty="0" smtClean="0">
                <a:solidFill>
                  <a:schemeClr val="tx1">
                    <a:lumMod val="85000"/>
                    <a:lumOff val="15000"/>
                  </a:schemeClr>
                </a:solidFill>
                <a:latin typeface="Times New Roman" panose="02020603050405020304" pitchFamily="18" charset="0"/>
                <a:cs typeface="Times New Roman" panose="02020603050405020304" pitchFamily="18" charset="0"/>
              </a:rPr>
              <a:t>POZZOLONA:</a:t>
            </a:r>
            <a:r>
              <a:rPr lang="en-US" sz="3600" b="1" dirty="0">
                <a:solidFill>
                  <a:schemeClr val="tx1">
                    <a:lumMod val="85000"/>
                    <a:lumOff val="15000"/>
                  </a:schemeClr>
                </a:solidFill>
                <a:latin typeface="Times New Roman" panose="02020603050405020304" pitchFamily="18" charset="0"/>
                <a:cs typeface="Times New Roman" panose="02020603050405020304" pitchFamily="18" charset="0"/>
              </a:rPr>
              <a:t> </a:t>
            </a:r>
            <a:r>
              <a:rPr lang="en-US" sz="3600" b="1" dirty="0" smtClean="0">
                <a:solidFill>
                  <a:schemeClr val="tx1">
                    <a:lumMod val="85000"/>
                    <a:lumOff val="15000"/>
                  </a:schemeClr>
                </a:solidFill>
                <a:latin typeface="Times New Roman" panose="02020603050405020304" pitchFamily="18" charset="0"/>
                <a:cs typeface="Times New Roman" panose="02020603050405020304" pitchFamily="18" charset="0"/>
              </a:rPr>
              <a:t>RICE HUSK ASH</a:t>
            </a:r>
            <a:endParaRPr lang="en-US" sz="36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04800" y="923925"/>
            <a:ext cx="5715000" cy="5334000"/>
          </a:xfrm>
        </p:spPr>
        <p:txBody>
          <a:bodyPr>
            <a:noAutofit/>
          </a:bodyPr>
          <a:lstStyle/>
          <a:p>
            <a:pPr marL="342900" lvl="0" indent="-342900" algn="just">
              <a:buFont typeface="Arial" panose="020B0604020202020204" pitchFamily="34" charset="0"/>
              <a:buChar char="•"/>
            </a:pP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Rice husk ash is a natural source of </a:t>
            </a: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silica.</a:t>
            </a:r>
            <a:endParaRPr lang="en-US" sz="2400" dirty="0">
              <a:solidFill>
                <a:schemeClr val="tx1">
                  <a:lumMod val="85000"/>
                  <a:lumOff val="15000"/>
                </a:schemeClr>
              </a:solidFill>
              <a:latin typeface="Times New Roman" panose="02020603050405020304" pitchFamily="18" charset="0"/>
              <a:cs typeface="Times New Roman" panose="02020603050405020304" pitchFamily="18" charset="0"/>
            </a:endParaRPr>
          </a:p>
          <a:p>
            <a:pPr marL="342900" lvl="0" indent="-342900" algn="just">
              <a:buFont typeface="Arial" panose="020B0604020202020204" pitchFamily="34" charset="0"/>
              <a:buChar char="•"/>
            </a:pP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It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contains 20% silica and rest of its is combustible material. This silica is amorphous and if the husk is burnt under controlled condition a high pozzolana can be </a:t>
            </a: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produced.</a:t>
            </a:r>
          </a:p>
          <a:p>
            <a:pPr marL="342900" lvl="0" indent="-342900" algn="just">
              <a:buFont typeface="Arial" panose="020B0604020202020204" pitchFamily="34" charset="0"/>
              <a:buChar char="•"/>
            </a:pP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The technique developed by </a:t>
            </a:r>
            <a:r>
              <a:rPr lang="en-US" sz="2400" dirty="0" err="1" smtClean="0">
                <a:solidFill>
                  <a:schemeClr val="tx1">
                    <a:lumMod val="85000"/>
                    <a:lumOff val="15000"/>
                  </a:schemeClr>
                </a:solidFill>
                <a:latin typeface="Times New Roman" panose="02020603050405020304" pitchFamily="18" charset="0"/>
                <a:cs typeface="Times New Roman" panose="02020603050405020304" pitchFamily="18" charset="0"/>
              </a:rPr>
              <a:t>yoganand</a:t>
            </a: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 </a:t>
            </a:r>
            <a:r>
              <a:rPr lang="en-US" sz="2400" dirty="0" err="1" smtClean="0">
                <a:solidFill>
                  <a:schemeClr val="tx1">
                    <a:lumMod val="85000"/>
                    <a:lumOff val="15000"/>
                  </a:schemeClr>
                </a:solidFill>
                <a:latin typeface="Times New Roman" panose="02020603050405020304" pitchFamily="18" charset="0"/>
                <a:cs typeface="Times New Roman" panose="02020603050405020304" pitchFamily="18" charset="0"/>
              </a:rPr>
              <a:t>etc</a:t>
            </a: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 burn rice husk is an annular honey comp brick as shown. </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35624" y="1447800"/>
            <a:ext cx="2514600" cy="214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image2.jpeg"/>
          <p:cNvPicPr/>
          <p:nvPr/>
        </p:nvPicPr>
        <p:blipFill>
          <a:blip r:embed="rId3" cstate="print"/>
          <a:stretch>
            <a:fillRect/>
          </a:stretch>
        </p:blipFill>
        <p:spPr>
          <a:xfrm>
            <a:off x="2743200" y="4212336"/>
            <a:ext cx="4800600" cy="2339975"/>
          </a:xfrm>
          <a:prstGeom prst="rect">
            <a:avLst/>
          </a:prstGeom>
        </p:spPr>
      </p:pic>
    </p:spTree>
    <p:extLst>
      <p:ext uri="{BB962C8B-B14F-4D97-AF65-F5344CB8AC3E}">
        <p14:creationId xmlns:p14="http://schemas.microsoft.com/office/powerpoint/2010/main" val="23469682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04800"/>
            <a:ext cx="7772400" cy="762000"/>
          </a:xfrm>
        </p:spPr>
        <p:txBody>
          <a:bodyPr>
            <a:noAutofit/>
          </a:bodyPr>
          <a:lstStyle/>
          <a:p>
            <a:r>
              <a:rPr lang="en-US" sz="3600" b="1" dirty="0" smtClean="0">
                <a:solidFill>
                  <a:schemeClr val="tx1">
                    <a:lumMod val="85000"/>
                    <a:lumOff val="15000"/>
                  </a:schemeClr>
                </a:solidFill>
                <a:latin typeface="Times New Roman" panose="02020603050405020304" pitchFamily="18" charset="0"/>
                <a:cs typeface="Times New Roman" panose="02020603050405020304" pitchFamily="18" charset="0"/>
              </a:rPr>
              <a:t>POZZOLONA:</a:t>
            </a:r>
            <a:r>
              <a:rPr lang="en-US" sz="3600" b="1" dirty="0">
                <a:solidFill>
                  <a:schemeClr val="tx1">
                    <a:lumMod val="85000"/>
                    <a:lumOff val="15000"/>
                  </a:schemeClr>
                </a:solidFill>
                <a:latin typeface="Times New Roman" panose="02020603050405020304" pitchFamily="18" charset="0"/>
                <a:cs typeface="Times New Roman" panose="02020603050405020304" pitchFamily="18" charset="0"/>
              </a:rPr>
              <a:t> </a:t>
            </a:r>
            <a:r>
              <a:rPr lang="en-US" sz="3600" b="1" dirty="0" smtClean="0">
                <a:solidFill>
                  <a:schemeClr val="tx1">
                    <a:lumMod val="85000"/>
                    <a:lumOff val="15000"/>
                  </a:schemeClr>
                </a:solidFill>
                <a:latin typeface="Times New Roman" panose="02020603050405020304" pitchFamily="18" charset="0"/>
                <a:cs typeface="Times New Roman" panose="02020603050405020304" pitchFamily="18" charset="0"/>
              </a:rPr>
              <a:t>RICE HUSK ASH</a:t>
            </a:r>
            <a:endParaRPr lang="en-US" sz="36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47472" y="1143000"/>
            <a:ext cx="8034527" cy="5334000"/>
          </a:xfrm>
        </p:spPr>
        <p:txBody>
          <a:bodyPr>
            <a:noAutofit/>
          </a:bodyPr>
          <a:lstStyle/>
          <a:p>
            <a:pPr marL="342900" lvl="0" indent="-342900" algn="just">
              <a:buFont typeface="Arial" panose="020B0604020202020204" pitchFamily="34" charset="0"/>
              <a:buChar char="•"/>
            </a:pP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Brick structure is created and closely spaced mesh is placed at a height of 20cm above the ground alternative layers of rice husk and clay were placed in a kiln such that husk is about 30 to 40% by weight of clay. </a:t>
            </a:r>
          </a:p>
          <a:p>
            <a:pPr marL="342900" lvl="0" indent="-342900" algn="just">
              <a:buFont typeface="Arial" panose="020B0604020202020204" pitchFamily="34" charset="0"/>
              <a:buChar char="•"/>
            </a:pP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The width of clay layer should be about 15cm less than width of rice husk to permit easy air movement through the bed of husk.</a:t>
            </a:r>
          </a:p>
          <a:p>
            <a:pPr marL="342900" lvl="0" indent="-342900" algn="just">
              <a:buFont typeface="Arial" panose="020B0604020202020204" pitchFamily="34" charset="0"/>
              <a:buChar char="•"/>
            </a:pP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The stack is now set fire from below. The entire mass burns over one or two days. </a:t>
            </a:r>
          </a:p>
          <a:p>
            <a:pPr marL="342900" lvl="0" indent="-342900" algn="just">
              <a:buFont typeface="Arial" panose="020B0604020202020204" pitchFamily="34" charset="0"/>
              <a:buChar char="•"/>
            </a:pP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The end product is mixture of burnt clay and rice husk ash. This may be ground in ball mill to obtain fine pozzolona.</a:t>
            </a:r>
            <a:endParaRPr lang="en-US" sz="2400"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642582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76200"/>
            <a:ext cx="7772400" cy="533400"/>
          </a:xfrm>
        </p:spPr>
        <p:txBody>
          <a:bodyPr>
            <a:noAutofit/>
          </a:bodyPr>
          <a:lstStyle/>
          <a:p>
            <a:r>
              <a:rPr lang="en-US" sz="3600" b="1" dirty="0" smtClean="0">
                <a:solidFill>
                  <a:schemeClr val="tx1">
                    <a:lumMod val="85000"/>
                    <a:lumOff val="15000"/>
                  </a:schemeClr>
                </a:solidFill>
                <a:latin typeface="Times New Roman" panose="02020603050405020304" pitchFamily="18" charset="0"/>
                <a:cs typeface="Times New Roman" panose="02020603050405020304" pitchFamily="18" charset="0"/>
              </a:rPr>
              <a:t>POZZOLONA:</a:t>
            </a:r>
            <a:r>
              <a:rPr lang="en-US" sz="3600" b="1" dirty="0">
                <a:solidFill>
                  <a:schemeClr val="tx1">
                    <a:lumMod val="85000"/>
                    <a:lumOff val="15000"/>
                  </a:schemeClr>
                </a:solidFill>
                <a:latin typeface="Times New Roman" panose="02020603050405020304" pitchFamily="18" charset="0"/>
                <a:cs typeface="Times New Roman" panose="02020603050405020304" pitchFamily="18" charset="0"/>
              </a:rPr>
              <a:t> </a:t>
            </a:r>
            <a:r>
              <a:rPr lang="en-US" sz="3600" b="1" dirty="0" smtClean="0">
                <a:solidFill>
                  <a:schemeClr val="tx1">
                    <a:lumMod val="85000"/>
                    <a:lumOff val="15000"/>
                  </a:schemeClr>
                </a:solidFill>
                <a:latin typeface="Times New Roman" panose="02020603050405020304" pitchFamily="18" charset="0"/>
                <a:cs typeface="Times New Roman" panose="02020603050405020304" pitchFamily="18" charset="0"/>
              </a:rPr>
              <a:t>FLY ASH</a:t>
            </a:r>
            <a:endParaRPr lang="en-US" sz="36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81000" y="609600"/>
            <a:ext cx="5215127" cy="5334000"/>
          </a:xfrm>
        </p:spPr>
        <p:txBody>
          <a:bodyPr>
            <a:noAutofit/>
          </a:bodyPr>
          <a:lstStyle/>
          <a:p>
            <a:pPr marL="342900" lvl="0" indent="-342900" algn="just">
              <a:buFont typeface="Arial" panose="020B0604020202020204" pitchFamily="34" charset="0"/>
              <a:buChar char="•"/>
            </a:pP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This is obtained from the thermal power plant which and pulverized coal as </a:t>
            </a: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fuel.</a:t>
            </a:r>
          </a:p>
          <a:p>
            <a:pPr marL="342900" lvl="0" indent="-342900" algn="just">
              <a:buFont typeface="Arial" panose="020B0604020202020204" pitchFamily="34" charset="0"/>
              <a:buChar char="•"/>
            </a:pP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The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exceedingly fine particles of burnt coal which are collect in electrostatic precipitation are known as fly </a:t>
            </a: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ash.</a:t>
            </a:r>
          </a:p>
          <a:p>
            <a:pPr marL="342900" lvl="0" indent="-342900" algn="just">
              <a:buFont typeface="Arial" panose="020B0604020202020204" pitchFamily="34" charset="0"/>
              <a:buChar char="•"/>
            </a:pP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Fly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ash contains significant amount of amorphous silica and </a:t>
            </a: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alumina.</a:t>
            </a:r>
          </a:p>
          <a:p>
            <a:pPr marL="342900" lvl="0" indent="-342900" algn="just">
              <a:buFont typeface="Arial" panose="020B0604020202020204" pitchFamily="34" charset="0"/>
              <a:buChar char="•"/>
            </a:pP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Thermal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power plant produces significant amount of coal ash in the form of pond ash and bottom ash. These types of ashes are generally not good </a:t>
            </a: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Pozzolana.</a:t>
            </a:r>
          </a:p>
          <a:p>
            <a:pPr marL="342900" lvl="0" indent="-342900" algn="just">
              <a:buFont typeface="Arial" panose="020B0604020202020204" pitchFamily="34" charset="0"/>
              <a:buChar char="•"/>
            </a:pP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Fly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ash is a waste product and can be considered as zero thermal energy.</a:t>
            </a:r>
          </a:p>
          <a:p>
            <a:pPr marL="342900" lvl="0" indent="-342900" algn="just">
              <a:buFont typeface="Arial" panose="020B0604020202020204" pitchFamily="34" charset="0"/>
              <a:buChar char="•"/>
            </a:pPr>
            <a:endParaRPr lang="en-US" sz="2400"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2133600"/>
            <a:ext cx="2895600" cy="2457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160504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04800"/>
            <a:ext cx="7772400" cy="762000"/>
          </a:xfrm>
        </p:spPr>
        <p:txBody>
          <a:bodyPr>
            <a:noAutofit/>
          </a:bodyPr>
          <a:lstStyle/>
          <a:p>
            <a:r>
              <a:rPr lang="en-US" sz="3600" b="1" dirty="0" smtClean="0">
                <a:solidFill>
                  <a:schemeClr val="tx1">
                    <a:lumMod val="85000"/>
                    <a:lumOff val="15000"/>
                  </a:schemeClr>
                </a:solidFill>
                <a:latin typeface="Times New Roman" panose="02020603050405020304" pitchFamily="18" charset="0"/>
                <a:cs typeface="Times New Roman" panose="02020603050405020304" pitchFamily="18" charset="0"/>
              </a:rPr>
              <a:t>LIME POZZOLANA CEMENT</a:t>
            </a:r>
            <a:endParaRPr lang="en-US" sz="36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47473" y="1143000"/>
            <a:ext cx="4986527" cy="5334000"/>
          </a:xfrm>
        </p:spPr>
        <p:txBody>
          <a:bodyPr>
            <a:noAutofit/>
          </a:bodyPr>
          <a:lstStyle/>
          <a:p>
            <a:pPr marL="342900" indent="-342900" algn="just">
              <a:buFont typeface="Arial" panose="020B0604020202020204" pitchFamily="34" charset="0"/>
              <a:buChar char="•"/>
            </a:pP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An intimate mixture of lime and Pozzolana well set in presence of water forming calcium silicate and calcium aluminate </a:t>
            </a: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compounds.</a:t>
            </a:r>
          </a:p>
          <a:p>
            <a:pPr marL="342900" indent="-342900" algn="just">
              <a:buFont typeface="Arial" panose="020B0604020202020204" pitchFamily="34" charset="0"/>
              <a:buChar char="•"/>
            </a:pP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The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efficiency of the lime Pozzolana cement depends on the intimacy of the mixing of lime and Pozzolana experiments conducted by researchers showed that by integrating lime and Pozzolana power for an hour, the strength of lime Pozzolana sand mortar can be increased to double the value.</a:t>
            </a:r>
          </a:p>
          <a:p>
            <a:pPr marL="342900" lvl="0" indent="-342900" algn="just">
              <a:buFont typeface="Arial" panose="020B0604020202020204" pitchFamily="34" charset="0"/>
              <a:buChar char="•"/>
            </a:pPr>
            <a:endParaRPr lang="en-US" sz="2400"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1496568"/>
            <a:ext cx="3552824" cy="40528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190247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609600"/>
            <a:ext cx="7772400" cy="762000"/>
          </a:xfrm>
        </p:spPr>
        <p:txBody>
          <a:bodyPr>
            <a:noAutofit/>
          </a:bodyPr>
          <a:lstStyle/>
          <a:p>
            <a:r>
              <a:rPr lang="en-US" sz="3600" b="1" dirty="0" smtClean="0">
                <a:solidFill>
                  <a:schemeClr val="tx1">
                    <a:lumMod val="85000"/>
                    <a:lumOff val="15000"/>
                  </a:schemeClr>
                </a:solidFill>
                <a:latin typeface="Times New Roman" panose="02020603050405020304" pitchFamily="18" charset="0"/>
                <a:cs typeface="Times New Roman" panose="02020603050405020304" pitchFamily="18" charset="0"/>
              </a:rPr>
              <a:t>LIME POZZOLANA CEMENT : </a:t>
            </a:r>
            <a:br>
              <a:rPr lang="en-US" sz="3600" b="1" dirty="0" smtClean="0">
                <a:solidFill>
                  <a:schemeClr val="tx1">
                    <a:lumMod val="85000"/>
                    <a:lumOff val="15000"/>
                  </a:schemeClr>
                </a:solidFill>
                <a:latin typeface="Times New Roman" panose="02020603050405020304" pitchFamily="18" charset="0"/>
                <a:cs typeface="Times New Roman" panose="02020603050405020304" pitchFamily="18" charset="0"/>
              </a:rPr>
            </a:br>
            <a:r>
              <a:rPr lang="en-US" sz="3200" b="1" dirty="0">
                <a:solidFill>
                  <a:schemeClr val="tx1">
                    <a:lumMod val="85000"/>
                    <a:lumOff val="15000"/>
                  </a:schemeClr>
                </a:solidFill>
                <a:latin typeface="Times New Roman" panose="02020603050405020304" pitchFamily="18" charset="0"/>
                <a:cs typeface="Times New Roman" panose="02020603050405020304" pitchFamily="18" charset="0"/>
              </a:rPr>
              <a:t>D</a:t>
            </a:r>
            <a:r>
              <a:rPr lang="en-US" sz="3200" b="1" dirty="0" smtClean="0">
                <a:solidFill>
                  <a:schemeClr val="tx1">
                    <a:lumMod val="85000"/>
                    <a:lumOff val="15000"/>
                  </a:schemeClr>
                </a:solidFill>
                <a:latin typeface="Times New Roman" panose="02020603050405020304" pitchFamily="18" charset="0"/>
                <a:cs typeface="Times New Roman" panose="02020603050405020304" pitchFamily="18" charset="0"/>
              </a:rPr>
              <a:t>ry Blending</a:t>
            </a:r>
            <a:endParaRPr lang="en-US" sz="36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47473" y="1447800"/>
            <a:ext cx="8339327" cy="5029200"/>
          </a:xfrm>
        </p:spPr>
        <p:txBody>
          <a:bodyPr>
            <a:noAutofit/>
          </a:bodyPr>
          <a:lstStyle/>
          <a:p>
            <a:pPr marL="285750" lvl="0" indent="-285750" algn="just">
              <a:buFont typeface="Arial" panose="020B0604020202020204" pitchFamily="34" charset="0"/>
              <a:buChar char="•"/>
            </a:pPr>
            <a:r>
              <a:rPr lang="en-US" dirty="0">
                <a:solidFill>
                  <a:schemeClr val="tx1">
                    <a:lumMod val="85000"/>
                    <a:lumOff val="15000"/>
                  </a:schemeClr>
                </a:solidFill>
                <a:latin typeface="Times New Roman" panose="02020603050405020304" pitchFamily="18" charset="0"/>
                <a:cs typeface="Times New Roman" panose="02020603050405020304" pitchFamily="18" charset="0"/>
              </a:rPr>
              <a:t>The slaked lime and Pozzolana should be separated processed as dry </a:t>
            </a:r>
            <a:r>
              <a:rPr lang="en-US" dirty="0" smtClean="0">
                <a:solidFill>
                  <a:schemeClr val="tx1">
                    <a:lumMod val="85000"/>
                    <a:lumOff val="15000"/>
                  </a:schemeClr>
                </a:solidFill>
                <a:latin typeface="Times New Roman" panose="02020603050405020304" pitchFamily="18" charset="0"/>
                <a:cs typeface="Times New Roman" panose="02020603050405020304" pitchFamily="18" charset="0"/>
              </a:rPr>
              <a:t>powders.</a:t>
            </a:r>
          </a:p>
          <a:p>
            <a:pPr marL="285750" lvl="0" indent="-285750" algn="just">
              <a:buFont typeface="Arial" panose="020B0604020202020204" pitchFamily="34" charset="0"/>
              <a:buChar char="•"/>
            </a:pPr>
            <a:r>
              <a:rPr lang="en-US" dirty="0" smtClean="0">
                <a:solidFill>
                  <a:schemeClr val="tx1">
                    <a:lumMod val="85000"/>
                    <a:lumOff val="15000"/>
                  </a:schemeClr>
                </a:solidFill>
                <a:latin typeface="Times New Roman" panose="02020603050405020304" pitchFamily="18" charset="0"/>
                <a:cs typeface="Times New Roman" panose="02020603050405020304" pitchFamily="18" charset="0"/>
              </a:rPr>
              <a:t>The </a:t>
            </a:r>
            <a:r>
              <a:rPr lang="en-US" dirty="0">
                <a:solidFill>
                  <a:schemeClr val="tx1">
                    <a:lumMod val="85000"/>
                    <a:lumOff val="15000"/>
                  </a:schemeClr>
                </a:solidFill>
                <a:latin typeface="Times New Roman" panose="02020603050405020304" pitchFamily="18" charset="0"/>
                <a:cs typeface="Times New Roman" panose="02020603050405020304" pitchFamily="18" charset="0"/>
              </a:rPr>
              <a:t>Pozzolana may be dried and ground to fineness of </a:t>
            </a:r>
            <a:r>
              <a:rPr lang="en-US" dirty="0" smtClean="0">
                <a:solidFill>
                  <a:schemeClr val="tx1">
                    <a:lumMod val="85000"/>
                    <a:lumOff val="15000"/>
                  </a:schemeClr>
                </a:solidFill>
                <a:latin typeface="Times New Roman" panose="02020603050405020304" pitchFamily="18" charset="0"/>
                <a:cs typeface="Times New Roman" panose="02020603050405020304" pitchFamily="18" charset="0"/>
              </a:rPr>
              <a:t>90µ.</a:t>
            </a:r>
          </a:p>
          <a:p>
            <a:pPr marL="285750" lvl="0" indent="-285750" algn="just">
              <a:buFont typeface="Arial" panose="020B0604020202020204" pitchFamily="34" charset="0"/>
              <a:buChar char="•"/>
            </a:pPr>
            <a:r>
              <a:rPr lang="en-US" dirty="0" smtClean="0">
                <a:solidFill>
                  <a:schemeClr val="tx1">
                    <a:lumMod val="85000"/>
                    <a:lumOff val="15000"/>
                  </a:schemeClr>
                </a:solidFill>
                <a:latin typeface="Times New Roman" panose="02020603050405020304" pitchFamily="18" charset="0"/>
                <a:cs typeface="Times New Roman" panose="02020603050405020304" pitchFamily="18" charset="0"/>
              </a:rPr>
              <a:t>The </a:t>
            </a:r>
            <a:r>
              <a:rPr lang="en-US" dirty="0">
                <a:solidFill>
                  <a:schemeClr val="tx1">
                    <a:lumMod val="85000"/>
                    <a:lumOff val="15000"/>
                  </a:schemeClr>
                </a:solidFill>
                <a:latin typeface="Times New Roman" panose="02020603050405020304" pitchFamily="18" charset="0"/>
                <a:cs typeface="Times New Roman" panose="02020603050405020304" pitchFamily="18" charset="0"/>
              </a:rPr>
              <a:t>two powders may now be blend in a ball mill for a duration of about </a:t>
            </a:r>
            <a:r>
              <a:rPr lang="en-US" dirty="0" smtClean="0">
                <a:solidFill>
                  <a:schemeClr val="tx1">
                    <a:lumMod val="85000"/>
                    <a:lumOff val="15000"/>
                  </a:schemeClr>
                </a:solidFill>
                <a:latin typeface="Times New Roman" panose="02020603050405020304" pitchFamily="18" charset="0"/>
                <a:cs typeface="Times New Roman" panose="02020603050405020304" pitchFamily="18" charset="0"/>
              </a:rPr>
              <a:t>1hr.</a:t>
            </a:r>
          </a:p>
          <a:p>
            <a:pPr marL="285750" lvl="0" indent="-285750" algn="just">
              <a:buFont typeface="Arial" panose="020B0604020202020204" pitchFamily="34" charset="0"/>
              <a:buChar char="•"/>
            </a:pPr>
            <a:r>
              <a:rPr lang="en-US" dirty="0" smtClean="0">
                <a:solidFill>
                  <a:schemeClr val="tx1">
                    <a:lumMod val="85000"/>
                    <a:lumOff val="15000"/>
                  </a:schemeClr>
                </a:solidFill>
                <a:latin typeface="Times New Roman" panose="02020603050405020304" pitchFamily="18" charset="0"/>
                <a:cs typeface="Times New Roman" panose="02020603050405020304" pitchFamily="18" charset="0"/>
              </a:rPr>
              <a:t>In </a:t>
            </a:r>
            <a:r>
              <a:rPr lang="en-US" dirty="0">
                <a:solidFill>
                  <a:schemeClr val="tx1">
                    <a:lumMod val="85000"/>
                    <a:lumOff val="15000"/>
                  </a:schemeClr>
                </a:solidFill>
                <a:latin typeface="Times New Roman" panose="02020603050405020304" pitchFamily="18" charset="0"/>
                <a:cs typeface="Times New Roman" panose="02020603050405020304" pitchFamily="18" charset="0"/>
              </a:rPr>
              <a:t>this technique, the size reduction of lime and Pozzolana is carried out first and then the mixing of two is carried out </a:t>
            </a:r>
            <a:r>
              <a:rPr lang="en-US" dirty="0" smtClean="0">
                <a:solidFill>
                  <a:schemeClr val="tx1">
                    <a:lumMod val="85000"/>
                    <a:lumOff val="15000"/>
                  </a:schemeClr>
                </a:solidFill>
                <a:latin typeface="Times New Roman" panose="02020603050405020304" pitchFamily="18" charset="0"/>
                <a:cs typeface="Times New Roman" panose="02020603050405020304" pitchFamily="18" charset="0"/>
              </a:rPr>
              <a:t>subsequently.</a:t>
            </a:r>
          </a:p>
          <a:p>
            <a:pPr marL="285750" lvl="0" indent="-285750" algn="just">
              <a:buFont typeface="Arial" panose="020B0604020202020204" pitchFamily="34" charset="0"/>
              <a:buChar char="•"/>
            </a:pPr>
            <a:r>
              <a:rPr lang="en-US" dirty="0" smtClean="0">
                <a:solidFill>
                  <a:schemeClr val="tx1">
                    <a:lumMod val="85000"/>
                    <a:lumOff val="15000"/>
                  </a:schemeClr>
                </a:solidFill>
                <a:latin typeface="Times New Roman" panose="02020603050405020304" pitchFamily="18" charset="0"/>
                <a:cs typeface="Times New Roman" panose="02020603050405020304" pitchFamily="18" charset="0"/>
              </a:rPr>
              <a:t>This </a:t>
            </a:r>
            <a:r>
              <a:rPr lang="en-US" dirty="0">
                <a:solidFill>
                  <a:schemeClr val="tx1">
                    <a:lumMod val="85000"/>
                    <a:lumOff val="15000"/>
                  </a:schemeClr>
                </a:solidFill>
                <a:latin typeface="Times New Roman" panose="02020603050405020304" pitchFamily="18" charset="0"/>
                <a:cs typeface="Times New Roman" panose="02020603050405020304" pitchFamily="18" charset="0"/>
              </a:rPr>
              <a:t>mixture is then added to sand and after through dry mixing water is added to complete the preparation of </a:t>
            </a:r>
            <a:r>
              <a:rPr lang="en-US" dirty="0" smtClean="0">
                <a:solidFill>
                  <a:schemeClr val="tx1">
                    <a:lumMod val="85000"/>
                    <a:lumOff val="15000"/>
                  </a:schemeClr>
                </a:solidFill>
                <a:latin typeface="Times New Roman" panose="02020603050405020304" pitchFamily="18" charset="0"/>
                <a:cs typeface="Times New Roman" panose="02020603050405020304" pitchFamily="18" charset="0"/>
              </a:rPr>
              <a:t>mortar.</a:t>
            </a:r>
          </a:p>
          <a:p>
            <a:pPr marL="285750" lvl="0" indent="-285750" algn="just">
              <a:buFont typeface="Arial" panose="020B0604020202020204" pitchFamily="34" charset="0"/>
              <a:buChar char="•"/>
            </a:pPr>
            <a:r>
              <a:rPr lang="en-US" dirty="0" smtClean="0">
                <a:solidFill>
                  <a:schemeClr val="tx1">
                    <a:lumMod val="85000"/>
                    <a:lumOff val="15000"/>
                  </a:schemeClr>
                </a:solidFill>
                <a:latin typeface="Times New Roman" panose="02020603050405020304" pitchFamily="18" charset="0"/>
                <a:cs typeface="Times New Roman" panose="02020603050405020304" pitchFamily="18" charset="0"/>
              </a:rPr>
              <a:t>This </a:t>
            </a:r>
            <a:r>
              <a:rPr lang="en-US" dirty="0">
                <a:solidFill>
                  <a:schemeClr val="tx1">
                    <a:lumMod val="85000"/>
                    <a:lumOff val="15000"/>
                  </a:schemeClr>
                </a:solidFill>
                <a:latin typeface="Times New Roman" panose="02020603050405020304" pitchFamily="18" charset="0"/>
                <a:cs typeface="Times New Roman" panose="02020603050405020304" pitchFamily="18" charset="0"/>
              </a:rPr>
              <a:t>procedure also means that the dry mixture of lime and Pozzolana have to be stored in </a:t>
            </a:r>
            <a:r>
              <a:rPr lang="en-US" dirty="0" smtClean="0">
                <a:solidFill>
                  <a:schemeClr val="tx1">
                    <a:lumMod val="85000"/>
                    <a:lumOff val="15000"/>
                  </a:schemeClr>
                </a:solidFill>
                <a:latin typeface="Times New Roman" panose="02020603050405020304" pitchFamily="18" charset="0"/>
                <a:cs typeface="Times New Roman" panose="02020603050405020304" pitchFamily="18" charset="0"/>
              </a:rPr>
              <a:t>bags.</a:t>
            </a:r>
          </a:p>
          <a:p>
            <a:pPr marL="285750" lvl="0" indent="-285750" algn="just">
              <a:buFont typeface="Arial" panose="020B0604020202020204" pitchFamily="34" charset="0"/>
              <a:buChar char="•"/>
            </a:pPr>
            <a:r>
              <a:rPr lang="en-US" dirty="0" smtClean="0">
                <a:solidFill>
                  <a:schemeClr val="tx1">
                    <a:lumMod val="85000"/>
                    <a:lumOff val="15000"/>
                  </a:schemeClr>
                </a:solidFill>
                <a:latin typeface="Times New Roman" panose="02020603050405020304" pitchFamily="18" charset="0"/>
                <a:cs typeface="Times New Roman" panose="02020603050405020304" pitchFamily="18" charset="0"/>
              </a:rPr>
              <a:t>It </a:t>
            </a:r>
            <a:r>
              <a:rPr lang="en-US" dirty="0">
                <a:solidFill>
                  <a:schemeClr val="tx1">
                    <a:lumMod val="85000"/>
                    <a:lumOff val="15000"/>
                  </a:schemeClr>
                </a:solidFill>
                <a:latin typeface="Times New Roman" panose="02020603050405020304" pitchFamily="18" charset="0"/>
                <a:cs typeface="Times New Roman" panose="02020603050405020304" pitchFamily="18" charset="0"/>
              </a:rPr>
              <a:t>was found that lime and Pozzolana mixture will lose strength rapidly on </a:t>
            </a:r>
            <a:r>
              <a:rPr lang="en-US" dirty="0" smtClean="0">
                <a:solidFill>
                  <a:schemeClr val="tx1">
                    <a:lumMod val="85000"/>
                    <a:lumOff val="15000"/>
                  </a:schemeClr>
                </a:solidFill>
                <a:latin typeface="Times New Roman" panose="02020603050405020304" pitchFamily="18" charset="0"/>
                <a:cs typeface="Times New Roman" panose="02020603050405020304" pitchFamily="18" charset="0"/>
              </a:rPr>
              <a:t>storage.</a:t>
            </a:r>
          </a:p>
          <a:p>
            <a:pPr marL="342900" lvl="0" indent="-342900" algn="just">
              <a:buFont typeface="Arial" panose="020B0604020202020204" pitchFamily="34" charset="0"/>
              <a:buChar char="•"/>
            </a:pPr>
            <a:endParaRPr lang="en-US"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94514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0"/>
            <a:ext cx="7772400" cy="762000"/>
          </a:xfrm>
        </p:spPr>
        <p:txBody>
          <a:bodyPr>
            <a:noAutofit/>
          </a:bodyPr>
          <a:lstStyle/>
          <a:p>
            <a:r>
              <a:rPr lang="en-US" sz="3600" b="1" dirty="0" smtClean="0">
                <a:solidFill>
                  <a:schemeClr val="tx1">
                    <a:lumMod val="85000"/>
                    <a:lumOff val="15000"/>
                  </a:schemeClr>
                </a:solidFill>
                <a:latin typeface="Times New Roman" panose="02020603050405020304" pitchFamily="18" charset="0"/>
                <a:cs typeface="Times New Roman" panose="02020603050405020304" pitchFamily="18" charset="0"/>
              </a:rPr>
              <a:t>LIME POZZOLANA CEMENT : </a:t>
            </a:r>
            <a:br>
              <a:rPr lang="en-US" sz="3600" b="1" dirty="0" smtClean="0">
                <a:solidFill>
                  <a:schemeClr val="tx1">
                    <a:lumMod val="85000"/>
                    <a:lumOff val="15000"/>
                  </a:schemeClr>
                </a:solidFill>
                <a:latin typeface="Times New Roman" panose="02020603050405020304" pitchFamily="18" charset="0"/>
                <a:cs typeface="Times New Roman" panose="02020603050405020304" pitchFamily="18" charset="0"/>
              </a:rPr>
            </a:br>
            <a:r>
              <a:rPr lang="en-US" sz="3200" b="1" dirty="0">
                <a:solidFill>
                  <a:schemeClr val="tx1">
                    <a:lumMod val="85000"/>
                    <a:lumOff val="15000"/>
                  </a:schemeClr>
                </a:solidFill>
                <a:latin typeface="Times New Roman" panose="02020603050405020304" pitchFamily="18" charset="0"/>
                <a:cs typeface="Times New Roman" panose="02020603050405020304" pitchFamily="18" charset="0"/>
              </a:rPr>
              <a:t>D</a:t>
            </a:r>
            <a:r>
              <a:rPr lang="en-US" sz="3200" b="1" dirty="0" smtClean="0">
                <a:solidFill>
                  <a:schemeClr val="tx1">
                    <a:lumMod val="85000"/>
                    <a:lumOff val="15000"/>
                  </a:schemeClr>
                </a:solidFill>
                <a:latin typeface="Times New Roman" panose="02020603050405020304" pitchFamily="18" charset="0"/>
                <a:cs typeface="Times New Roman" panose="02020603050405020304" pitchFamily="18" charset="0"/>
              </a:rPr>
              <a:t>ry Blending</a:t>
            </a:r>
            <a:endParaRPr lang="en-US" sz="36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47473" y="1676400"/>
            <a:ext cx="8339327" cy="4800600"/>
          </a:xfrm>
        </p:spPr>
        <p:txBody>
          <a:bodyPr>
            <a:noAutofit/>
          </a:bodyPr>
          <a:lstStyle/>
          <a:p>
            <a:pPr marL="285750" lvl="0" indent="-285750" algn="just">
              <a:buFont typeface="Arial" panose="020B0604020202020204" pitchFamily="34" charset="0"/>
              <a:buChar char="•"/>
            </a:pPr>
            <a:r>
              <a:rPr lang="en-US" dirty="0" smtClean="0">
                <a:solidFill>
                  <a:schemeClr val="tx1">
                    <a:lumMod val="85000"/>
                    <a:lumOff val="15000"/>
                  </a:schemeClr>
                </a:solidFill>
                <a:latin typeface="Times New Roman" panose="02020603050405020304" pitchFamily="18" charset="0"/>
                <a:cs typeface="Times New Roman" panose="02020603050405020304" pitchFamily="18" charset="0"/>
              </a:rPr>
              <a:t>Storage </a:t>
            </a:r>
            <a:r>
              <a:rPr lang="en-US" dirty="0">
                <a:solidFill>
                  <a:schemeClr val="tx1">
                    <a:lumMod val="85000"/>
                    <a:lumOff val="15000"/>
                  </a:schemeClr>
                </a:solidFill>
                <a:latin typeface="Times New Roman" panose="02020603050405020304" pitchFamily="18" charset="0"/>
                <a:cs typeface="Times New Roman" panose="02020603050405020304" pitchFamily="18" charset="0"/>
              </a:rPr>
              <a:t>in gunny bags or woven LDPE bags is especially bad for shelf </a:t>
            </a:r>
            <a:r>
              <a:rPr lang="en-US" dirty="0" smtClean="0">
                <a:solidFill>
                  <a:schemeClr val="tx1">
                    <a:lumMod val="85000"/>
                    <a:lumOff val="15000"/>
                  </a:schemeClr>
                </a:solidFill>
                <a:latin typeface="Times New Roman" panose="02020603050405020304" pitchFamily="18" charset="0"/>
                <a:cs typeface="Times New Roman" panose="02020603050405020304" pitchFamily="18" charset="0"/>
              </a:rPr>
              <a:t>life.</a:t>
            </a:r>
          </a:p>
          <a:p>
            <a:pPr marL="285750" lvl="0" indent="-285750" algn="just">
              <a:buFont typeface="Arial" panose="020B0604020202020204" pitchFamily="34" charset="0"/>
              <a:buChar char="•"/>
            </a:pPr>
            <a:r>
              <a:rPr lang="en-US" dirty="0" smtClean="0">
                <a:solidFill>
                  <a:schemeClr val="tx1">
                    <a:lumMod val="85000"/>
                    <a:lumOff val="15000"/>
                  </a:schemeClr>
                </a:solidFill>
                <a:latin typeface="Times New Roman" panose="02020603050405020304" pitchFamily="18" charset="0"/>
                <a:cs typeface="Times New Roman" panose="02020603050405020304" pitchFamily="18" charset="0"/>
              </a:rPr>
              <a:t>When </a:t>
            </a:r>
            <a:r>
              <a:rPr lang="en-US" dirty="0">
                <a:solidFill>
                  <a:schemeClr val="tx1">
                    <a:lumMod val="85000"/>
                    <a:lumOff val="15000"/>
                  </a:schemeClr>
                </a:solidFill>
                <a:latin typeface="Times New Roman" panose="02020603050405020304" pitchFamily="18" charset="0"/>
                <a:cs typeface="Times New Roman" panose="02020603050405020304" pitchFamily="18" charset="0"/>
              </a:rPr>
              <a:t>stored in such bags the 21 days strength shows a 60% reduction after 45 days of storage wherever when stored in impervious plastics (or) paper bags the strength fall is about 35% after 45 days of </a:t>
            </a:r>
            <a:r>
              <a:rPr lang="en-US" dirty="0" smtClean="0">
                <a:solidFill>
                  <a:schemeClr val="tx1">
                    <a:lumMod val="85000"/>
                    <a:lumOff val="15000"/>
                  </a:schemeClr>
                </a:solidFill>
                <a:latin typeface="Times New Roman" panose="02020603050405020304" pitchFamily="18" charset="0"/>
                <a:cs typeface="Times New Roman" panose="02020603050405020304" pitchFamily="18" charset="0"/>
              </a:rPr>
              <a:t>store.</a:t>
            </a:r>
          </a:p>
          <a:p>
            <a:pPr marL="285750" lvl="0" indent="-285750" algn="just">
              <a:buFont typeface="Arial" panose="020B0604020202020204" pitchFamily="34" charset="0"/>
              <a:buChar char="•"/>
            </a:pPr>
            <a:r>
              <a:rPr lang="en-US" dirty="0" smtClean="0">
                <a:solidFill>
                  <a:schemeClr val="tx1">
                    <a:lumMod val="85000"/>
                    <a:lumOff val="15000"/>
                  </a:schemeClr>
                </a:solidFill>
                <a:latin typeface="Times New Roman" panose="02020603050405020304" pitchFamily="18" charset="0"/>
                <a:cs typeface="Times New Roman" panose="02020603050405020304" pitchFamily="18" charset="0"/>
              </a:rPr>
              <a:t>The </a:t>
            </a:r>
            <a:r>
              <a:rPr lang="en-US" dirty="0">
                <a:solidFill>
                  <a:schemeClr val="tx1">
                    <a:lumMod val="85000"/>
                    <a:lumOff val="15000"/>
                  </a:schemeClr>
                </a:solidFill>
                <a:latin typeface="Times New Roman" panose="02020603050405020304" pitchFamily="18" charset="0"/>
                <a:cs typeface="Times New Roman" panose="02020603050405020304" pitchFamily="18" charset="0"/>
              </a:rPr>
              <a:t>residual moisture present in the lime (or) Pozzolana will initiate reaction b/w the two even when stored in dry </a:t>
            </a:r>
            <a:r>
              <a:rPr lang="en-US" dirty="0" smtClean="0">
                <a:solidFill>
                  <a:schemeClr val="tx1">
                    <a:lumMod val="85000"/>
                    <a:lumOff val="15000"/>
                  </a:schemeClr>
                </a:solidFill>
                <a:latin typeface="Times New Roman" panose="02020603050405020304" pitchFamily="18" charset="0"/>
                <a:cs typeface="Times New Roman" panose="02020603050405020304" pitchFamily="18" charset="0"/>
              </a:rPr>
              <a:t>condition.</a:t>
            </a:r>
          </a:p>
          <a:p>
            <a:pPr marL="285750" lvl="0" indent="-285750" algn="just">
              <a:buFont typeface="Arial" panose="020B0604020202020204" pitchFamily="34" charset="0"/>
              <a:buChar char="•"/>
            </a:pPr>
            <a:r>
              <a:rPr lang="en-US" dirty="0" smtClean="0">
                <a:solidFill>
                  <a:schemeClr val="tx1">
                    <a:lumMod val="85000"/>
                    <a:lumOff val="15000"/>
                  </a:schemeClr>
                </a:solidFill>
                <a:latin typeface="Times New Roman" panose="02020603050405020304" pitchFamily="18" charset="0"/>
                <a:cs typeface="Times New Roman" panose="02020603050405020304" pitchFamily="18" charset="0"/>
              </a:rPr>
              <a:t>It </a:t>
            </a:r>
            <a:r>
              <a:rPr lang="en-US" dirty="0">
                <a:solidFill>
                  <a:schemeClr val="tx1">
                    <a:lumMod val="85000"/>
                    <a:lumOff val="15000"/>
                  </a:schemeClr>
                </a:solidFill>
                <a:latin typeface="Times New Roman" panose="02020603050405020304" pitchFamily="18" charset="0"/>
                <a:cs typeface="Times New Roman" panose="02020603050405020304" pitchFamily="18" charset="0"/>
              </a:rPr>
              <a:t>is important to note that the blending dry mixture of lime and Pozzolana should not be stored for more than 14 days if the strength reduction is to be less than 10%.</a:t>
            </a:r>
          </a:p>
          <a:p>
            <a:pPr marL="342900" lvl="0" indent="-342900" algn="just">
              <a:buFont typeface="Arial" panose="020B0604020202020204" pitchFamily="34" charset="0"/>
              <a:buChar char="•"/>
            </a:pPr>
            <a:endParaRPr lang="en-US"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396353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0"/>
            <a:ext cx="7772400" cy="762000"/>
          </a:xfrm>
        </p:spPr>
        <p:txBody>
          <a:bodyPr>
            <a:noAutofit/>
          </a:bodyPr>
          <a:lstStyle/>
          <a:p>
            <a:r>
              <a:rPr lang="en-US" sz="3600" b="1" dirty="0" smtClean="0">
                <a:solidFill>
                  <a:schemeClr val="tx1">
                    <a:lumMod val="85000"/>
                    <a:lumOff val="15000"/>
                  </a:schemeClr>
                </a:solidFill>
                <a:latin typeface="Times New Roman" panose="02020603050405020304" pitchFamily="18" charset="0"/>
                <a:cs typeface="Times New Roman" panose="02020603050405020304" pitchFamily="18" charset="0"/>
              </a:rPr>
              <a:t>LIME POZZOLANA CEMENT : </a:t>
            </a:r>
            <a:br>
              <a:rPr lang="en-US" sz="3600" b="1" dirty="0" smtClean="0">
                <a:solidFill>
                  <a:schemeClr val="tx1">
                    <a:lumMod val="85000"/>
                    <a:lumOff val="15000"/>
                  </a:schemeClr>
                </a:solidFill>
                <a:latin typeface="Times New Roman" panose="02020603050405020304" pitchFamily="18" charset="0"/>
                <a:cs typeface="Times New Roman" panose="02020603050405020304" pitchFamily="18" charset="0"/>
              </a:rPr>
            </a:br>
            <a:r>
              <a:rPr lang="en-US" sz="3200" b="1" dirty="0" smtClean="0">
                <a:solidFill>
                  <a:schemeClr val="tx1">
                    <a:lumMod val="85000"/>
                    <a:lumOff val="15000"/>
                  </a:schemeClr>
                </a:solidFill>
                <a:latin typeface="Times New Roman" panose="02020603050405020304" pitchFamily="18" charset="0"/>
                <a:cs typeface="Times New Roman" panose="02020603050405020304" pitchFamily="18" charset="0"/>
              </a:rPr>
              <a:t>Wet Blending</a:t>
            </a:r>
            <a:endParaRPr lang="en-US" sz="36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81000" y="1524000"/>
            <a:ext cx="8263127" cy="4800600"/>
          </a:xfrm>
        </p:spPr>
        <p:txBody>
          <a:bodyPr>
            <a:noAutofit/>
          </a:bodyPr>
          <a:lstStyle/>
          <a:p>
            <a:pPr lvl="1" algn="just"/>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The Pozzolana has to be produced and ground to 90µ fineness and stored in gunny (or) woven LOPE bags.</a:t>
            </a:r>
            <a:endParaRPr lang="en-US" sz="2000" dirty="0">
              <a:solidFill>
                <a:schemeClr val="tx1">
                  <a:lumMod val="85000"/>
                  <a:lumOff val="15000"/>
                </a:schemeClr>
              </a:solidFill>
              <a:latin typeface="Times New Roman" panose="02020603050405020304" pitchFamily="18" charset="0"/>
              <a:cs typeface="Times New Roman" panose="02020603050405020304" pitchFamily="18" charset="0"/>
            </a:endParaRPr>
          </a:p>
          <a:p>
            <a:pPr lvl="1" algn="just"/>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The Pozzolana can be stored in definitely.</a:t>
            </a:r>
            <a:endParaRPr lang="en-US" sz="2000" dirty="0">
              <a:solidFill>
                <a:schemeClr val="tx1">
                  <a:lumMod val="85000"/>
                  <a:lumOff val="15000"/>
                </a:schemeClr>
              </a:solidFill>
              <a:latin typeface="Times New Roman" panose="02020603050405020304" pitchFamily="18" charset="0"/>
              <a:cs typeface="Times New Roman" panose="02020603050405020304" pitchFamily="18" charset="0"/>
            </a:endParaRPr>
          </a:p>
          <a:p>
            <a:pPr lvl="1" algn="just"/>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Slaked lime and freshly produced by slaking quick lime at the site.</a:t>
            </a:r>
            <a:endParaRPr lang="en-US" sz="2000" dirty="0">
              <a:solidFill>
                <a:schemeClr val="tx1">
                  <a:lumMod val="85000"/>
                  <a:lumOff val="15000"/>
                </a:schemeClr>
              </a:solidFill>
              <a:latin typeface="Times New Roman" panose="02020603050405020304" pitchFamily="18" charset="0"/>
              <a:cs typeface="Times New Roman" panose="02020603050405020304" pitchFamily="18" charset="0"/>
            </a:endParaRPr>
          </a:p>
          <a:p>
            <a:pPr lvl="1" algn="just"/>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The slaked lime and freshly produced by slaking quick lime at the site.</a:t>
            </a:r>
            <a:endParaRPr lang="en-US" sz="2000" dirty="0">
              <a:solidFill>
                <a:schemeClr val="tx1">
                  <a:lumMod val="85000"/>
                  <a:lumOff val="15000"/>
                </a:schemeClr>
              </a:solidFill>
              <a:latin typeface="Times New Roman" panose="02020603050405020304" pitchFamily="18" charset="0"/>
              <a:cs typeface="Times New Roman" panose="02020603050405020304" pitchFamily="18" charset="0"/>
            </a:endParaRPr>
          </a:p>
          <a:p>
            <a:pPr lvl="1" algn="just"/>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The slaked lime and well ground Pozzolana may now be mixed in a simple drum (or) hand operated concrete mixer in the presence of water.</a:t>
            </a:r>
            <a:endParaRPr lang="en-US" sz="2000" dirty="0">
              <a:solidFill>
                <a:schemeClr val="tx1">
                  <a:lumMod val="85000"/>
                  <a:lumOff val="15000"/>
                </a:schemeClr>
              </a:solidFill>
              <a:latin typeface="Times New Roman" panose="02020603050405020304" pitchFamily="18" charset="0"/>
              <a:cs typeface="Times New Roman" panose="02020603050405020304" pitchFamily="18" charset="0"/>
            </a:endParaRPr>
          </a:p>
          <a:p>
            <a:pPr lvl="1" algn="just"/>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After blending the two for 80 min the lime-Pozzolana slurry may be poured over sand mixed thoroughly to get the lime Pozzolana mortar.</a:t>
            </a:r>
            <a:endParaRPr lang="en-US" sz="2000" dirty="0">
              <a:solidFill>
                <a:schemeClr val="tx1">
                  <a:lumMod val="85000"/>
                  <a:lumOff val="15000"/>
                </a:schemeClr>
              </a:solidFill>
              <a:latin typeface="Times New Roman" panose="02020603050405020304" pitchFamily="18" charset="0"/>
              <a:cs typeface="Times New Roman" panose="02020603050405020304" pitchFamily="18" charset="0"/>
            </a:endParaRPr>
          </a:p>
          <a:p>
            <a:pPr marL="342900" lvl="0" indent="-342900" algn="just">
              <a:buFont typeface="Arial" panose="020B0604020202020204" pitchFamily="34" charset="0"/>
              <a:buChar char="•"/>
            </a:pPr>
            <a:endParaRPr lang="en-US" sz="1800"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788146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0"/>
            <a:ext cx="7772400" cy="762000"/>
          </a:xfrm>
        </p:spPr>
        <p:txBody>
          <a:bodyPr>
            <a:noAutofit/>
          </a:bodyPr>
          <a:lstStyle/>
          <a:p>
            <a:r>
              <a:rPr lang="en-US" sz="3600" b="1" dirty="0" smtClean="0">
                <a:solidFill>
                  <a:schemeClr val="tx1">
                    <a:lumMod val="85000"/>
                    <a:lumOff val="15000"/>
                  </a:schemeClr>
                </a:solidFill>
                <a:latin typeface="Times New Roman" panose="02020603050405020304" pitchFamily="18" charset="0"/>
                <a:cs typeface="Times New Roman" panose="02020603050405020304" pitchFamily="18" charset="0"/>
              </a:rPr>
              <a:t>LIME POZZOLANA CEMENT : </a:t>
            </a:r>
            <a:br>
              <a:rPr lang="en-US" sz="3600" b="1" dirty="0" smtClean="0">
                <a:solidFill>
                  <a:schemeClr val="tx1">
                    <a:lumMod val="85000"/>
                    <a:lumOff val="15000"/>
                  </a:schemeClr>
                </a:solidFill>
                <a:latin typeface="Times New Roman" panose="02020603050405020304" pitchFamily="18" charset="0"/>
                <a:cs typeface="Times New Roman" panose="02020603050405020304" pitchFamily="18" charset="0"/>
              </a:rPr>
            </a:br>
            <a:r>
              <a:rPr lang="en-US" sz="3200" b="1" dirty="0" smtClean="0">
                <a:solidFill>
                  <a:schemeClr val="tx1">
                    <a:lumMod val="85000"/>
                    <a:lumOff val="15000"/>
                  </a:schemeClr>
                </a:solidFill>
                <a:latin typeface="Times New Roman" panose="02020603050405020304" pitchFamily="18" charset="0"/>
                <a:cs typeface="Times New Roman" panose="02020603050405020304" pitchFamily="18" charset="0"/>
              </a:rPr>
              <a:t>Properties</a:t>
            </a:r>
            <a:endParaRPr lang="en-US" sz="36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pic>
        <p:nvPicPr>
          <p:cNvPr id="4" name="image10.jpeg"/>
          <p:cNvPicPr/>
          <p:nvPr/>
        </p:nvPicPr>
        <p:blipFill>
          <a:blip r:embed="rId2" cstate="print"/>
          <a:stretch>
            <a:fillRect/>
          </a:stretch>
        </p:blipFill>
        <p:spPr>
          <a:xfrm>
            <a:off x="1524000" y="1600200"/>
            <a:ext cx="6934200" cy="4648200"/>
          </a:xfrm>
          <a:prstGeom prst="rect">
            <a:avLst/>
          </a:prstGeom>
        </p:spPr>
      </p:pic>
    </p:spTree>
    <p:extLst>
      <p:ext uri="{BB962C8B-B14F-4D97-AF65-F5344CB8AC3E}">
        <p14:creationId xmlns:p14="http://schemas.microsoft.com/office/powerpoint/2010/main" val="2989390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0"/>
            <a:ext cx="7772400" cy="762000"/>
          </a:xfrm>
        </p:spPr>
        <p:txBody>
          <a:bodyPr>
            <a:noAutofit/>
          </a:bodyPr>
          <a:lstStyle/>
          <a:p>
            <a:r>
              <a:rPr lang="en-US" sz="3600" b="1" dirty="0" smtClean="0">
                <a:solidFill>
                  <a:schemeClr val="tx1">
                    <a:lumMod val="85000"/>
                    <a:lumOff val="15000"/>
                  </a:schemeClr>
                </a:solidFill>
                <a:latin typeface="Times New Roman" panose="02020603050405020304" pitchFamily="18" charset="0"/>
                <a:cs typeface="Times New Roman" panose="02020603050405020304" pitchFamily="18" charset="0"/>
              </a:rPr>
              <a:t>LIME POZZOLANA CEMENT : </a:t>
            </a:r>
            <a:br>
              <a:rPr lang="en-US" sz="3600" b="1" dirty="0" smtClean="0">
                <a:solidFill>
                  <a:schemeClr val="tx1">
                    <a:lumMod val="85000"/>
                    <a:lumOff val="15000"/>
                  </a:schemeClr>
                </a:solidFill>
                <a:latin typeface="Times New Roman" panose="02020603050405020304" pitchFamily="18" charset="0"/>
                <a:cs typeface="Times New Roman" panose="02020603050405020304" pitchFamily="18" charset="0"/>
              </a:rPr>
            </a:br>
            <a:r>
              <a:rPr lang="en-US" sz="3200" b="1" dirty="0" smtClean="0">
                <a:solidFill>
                  <a:schemeClr val="tx1">
                    <a:lumMod val="85000"/>
                    <a:lumOff val="15000"/>
                  </a:schemeClr>
                </a:solidFill>
                <a:latin typeface="Times New Roman" panose="02020603050405020304" pitchFamily="18" charset="0"/>
                <a:cs typeface="Times New Roman" panose="02020603050405020304" pitchFamily="18" charset="0"/>
              </a:rPr>
              <a:t>Properties</a:t>
            </a:r>
            <a:endParaRPr lang="en-US" sz="36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81000" y="1524000"/>
            <a:ext cx="8263127" cy="4800600"/>
          </a:xfrm>
        </p:spPr>
        <p:txBody>
          <a:bodyPr>
            <a:noAutofit/>
          </a:bodyPr>
          <a:lstStyle/>
          <a:p>
            <a:pPr marL="285750" lvl="0" indent="-285750" algn="just">
              <a:buFont typeface="Arial" panose="020B0604020202020204" pitchFamily="34" charset="0"/>
              <a:buChar char="•"/>
            </a:pPr>
            <a:r>
              <a:rPr lang="en-US" dirty="0">
                <a:solidFill>
                  <a:schemeClr val="tx1">
                    <a:lumMod val="85000"/>
                    <a:lumOff val="15000"/>
                  </a:schemeClr>
                </a:solidFill>
                <a:latin typeface="Times New Roman" panose="02020603050405020304" pitchFamily="18" charset="0"/>
                <a:cs typeface="Times New Roman" panose="02020603050405020304" pitchFamily="18" charset="0"/>
              </a:rPr>
              <a:t>The listed proportions indicate proportion by weight. It can be seen that the 28 days strengths of most of the mortars are above the BIS </a:t>
            </a:r>
            <a:r>
              <a:rPr lang="en-US" dirty="0" err="1">
                <a:solidFill>
                  <a:schemeClr val="tx1">
                    <a:lumMod val="85000"/>
                    <a:lumOff val="15000"/>
                  </a:schemeClr>
                </a:solidFill>
                <a:latin typeface="Times New Roman" panose="02020603050405020304" pitchFamily="18" charset="0"/>
                <a:cs typeface="Times New Roman" panose="02020603050405020304" pitchFamily="18" charset="0"/>
              </a:rPr>
              <a:t>codal</a:t>
            </a:r>
            <a:r>
              <a:rPr lang="en-US" dirty="0">
                <a:solidFill>
                  <a:schemeClr val="tx1">
                    <a:lumMod val="85000"/>
                    <a:lumOff val="15000"/>
                  </a:schemeClr>
                </a:solidFill>
                <a:latin typeface="Times New Roman" panose="02020603050405020304" pitchFamily="18" charset="0"/>
                <a:cs typeface="Times New Roman" panose="02020603050405020304" pitchFamily="18" charset="0"/>
              </a:rPr>
              <a:t> requirement of 3.0 </a:t>
            </a:r>
            <a:r>
              <a:rPr lang="en-US" dirty="0" err="1" smtClean="0">
                <a:solidFill>
                  <a:schemeClr val="tx1">
                    <a:lumMod val="85000"/>
                    <a:lumOff val="15000"/>
                  </a:schemeClr>
                </a:solidFill>
                <a:latin typeface="Times New Roman" panose="02020603050405020304" pitchFamily="18" charset="0"/>
                <a:cs typeface="Times New Roman" panose="02020603050405020304" pitchFamily="18" charset="0"/>
              </a:rPr>
              <a:t>MPa</a:t>
            </a:r>
            <a:r>
              <a:rPr lang="en-US" dirty="0" smtClean="0">
                <a:solidFill>
                  <a:schemeClr val="tx1">
                    <a:lumMod val="85000"/>
                    <a:lumOff val="15000"/>
                  </a:schemeClr>
                </a:solidFill>
                <a:latin typeface="Times New Roman" panose="02020603050405020304" pitchFamily="18" charset="0"/>
                <a:cs typeface="Times New Roman" panose="02020603050405020304" pitchFamily="18" charset="0"/>
              </a:rPr>
              <a:t>.</a:t>
            </a:r>
          </a:p>
          <a:p>
            <a:pPr marL="285750" lvl="0" indent="-285750" algn="just">
              <a:buFont typeface="Arial" panose="020B0604020202020204" pitchFamily="34" charset="0"/>
              <a:buChar char="•"/>
            </a:pPr>
            <a:r>
              <a:rPr lang="en-US" dirty="0" smtClean="0">
                <a:solidFill>
                  <a:schemeClr val="tx1">
                    <a:lumMod val="85000"/>
                    <a:lumOff val="15000"/>
                  </a:schemeClr>
                </a:solidFill>
                <a:latin typeface="Times New Roman" panose="02020603050405020304" pitchFamily="18" charset="0"/>
                <a:cs typeface="Times New Roman" panose="02020603050405020304" pitchFamily="18" charset="0"/>
              </a:rPr>
              <a:t>It </a:t>
            </a:r>
            <a:r>
              <a:rPr lang="en-US" dirty="0">
                <a:solidFill>
                  <a:schemeClr val="tx1">
                    <a:lumMod val="85000"/>
                    <a:lumOff val="15000"/>
                  </a:schemeClr>
                </a:solidFill>
                <a:latin typeface="Times New Roman" panose="02020603050405020304" pitchFamily="18" charset="0"/>
                <a:cs typeface="Times New Roman" panose="02020603050405020304" pitchFamily="18" charset="0"/>
              </a:rPr>
              <a:t>must be noted that bulk density of lime–burnt clay mixture is quite low and hence the mortar proportions by volume are quite rich when compared to the usual cement mortar </a:t>
            </a:r>
            <a:r>
              <a:rPr lang="en-US" dirty="0" smtClean="0">
                <a:solidFill>
                  <a:schemeClr val="tx1">
                    <a:lumMod val="85000"/>
                    <a:lumOff val="15000"/>
                  </a:schemeClr>
                </a:solidFill>
                <a:latin typeface="Times New Roman" panose="02020603050405020304" pitchFamily="18" charset="0"/>
                <a:cs typeface="Times New Roman" panose="02020603050405020304" pitchFamily="18" charset="0"/>
              </a:rPr>
              <a:t>proportions</a:t>
            </a:r>
          </a:p>
          <a:p>
            <a:pPr marL="285750" lvl="0" indent="-285750" algn="just">
              <a:buFont typeface="Arial" panose="020B0604020202020204" pitchFamily="34" charset="0"/>
              <a:buChar char="•"/>
            </a:pPr>
            <a:r>
              <a:rPr lang="en-US" dirty="0" smtClean="0">
                <a:solidFill>
                  <a:schemeClr val="tx1">
                    <a:lumMod val="85000"/>
                    <a:lumOff val="15000"/>
                  </a:schemeClr>
                </a:solidFill>
                <a:latin typeface="Times New Roman" panose="02020603050405020304" pitchFamily="18" charset="0"/>
                <a:cs typeface="Times New Roman" panose="02020603050405020304" pitchFamily="18" charset="0"/>
              </a:rPr>
              <a:t>This </a:t>
            </a:r>
            <a:r>
              <a:rPr lang="en-US" dirty="0">
                <a:solidFill>
                  <a:schemeClr val="tx1">
                    <a:lumMod val="85000"/>
                    <a:lumOff val="15000"/>
                  </a:schemeClr>
                </a:solidFill>
                <a:latin typeface="Times New Roman" panose="02020603050405020304" pitchFamily="18" charset="0"/>
                <a:cs typeface="Times New Roman" panose="02020603050405020304" pitchFamily="18" charset="0"/>
              </a:rPr>
              <a:t>means that greater proportion of lime-pozzolona cement has to be used to achieve satisfactory mortar </a:t>
            </a:r>
            <a:r>
              <a:rPr lang="en-US" dirty="0" smtClean="0">
                <a:solidFill>
                  <a:schemeClr val="tx1">
                    <a:lumMod val="85000"/>
                    <a:lumOff val="15000"/>
                  </a:schemeClr>
                </a:solidFill>
                <a:latin typeface="Times New Roman" panose="02020603050405020304" pitchFamily="18" charset="0"/>
                <a:cs typeface="Times New Roman" panose="02020603050405020304" pitchFamily="18" charset="0"/>
              </a:rPr>
              <a:t>strengths.</a:t>
            </a:r>
          </a:p>
          <a:p>
            <a:pPr marL="285750" lvl="0" indent="-285750" algn="just">
              <a:buFont typeface="Arial" panose="020B0604020202020204" pitchFamily="34" charset="0"/>
              <a:buChar char="•"/>
            </a:pPr>
            <a:r>
              <a:rPr lang="en-US" dirty="0" smtClean="0">
                <a:solidFill>
                  <a:schemeClr val="tx1">
                    <a:lumMod val="85000"/>
                    <a:lumOff val="15000"/>
                  </a:schemeClr>
                </a:solidFill>
                <a:latin typeface="Times New Roman" panose="02020603050405020304" pitchFamily="18" charset="0"/>
                <a:cs typeface="Times New Roman" panose="02020603050405020304" pitchFamily="18" charset="0"/>
              </a:rPr>
              <a:t>It </a:t>
            </a:r>
            <a:r>
              <a:rPr lang="en-US" dirty="0">
                <a:solidFill>
                  <a:schemeClr val="tx1">
                    <a:lumMod val="85000"/>
                    <a:lumOff val="15000"/>
                  </a:schemeClr>
                </a:solidFill>
                <a:latin typeface="Times New Roman" panose="02020603050405020304" pitchFamily="18" charset="0"/>
                <a:cs typeface="Times New Roman" panose="02020603050405020304" pitchFamily="18" charset="0"/>
              </a:rPr>
              <a:t>is seen that when the burnt clay and rice husk are separately produced adequate rice husk ash can be added to provide good </a:t>
            </a:r>
            <a:r>
              <a:rPr lang="en-US" dirty="0" smtClean="0">
                <a:solidFill>
                  <a:schemeClr val="tx1">
                    <a:lumMod val="85000"/>
                    <a:lumOff val="15000"/>
                  </a:schemeClr>
                </a:solidFill>
                <a:latin typeface="Times New Roman" panose="02020603050405020304" pitchFamily="18" charset="0"/>
                <a:cs typeface="Times New Roman" panose="02020603050405020304" pitchFamily="18" charset="0"/>
              </a:rPr>
              <a:t>strength.</a:t>
            </a:r>
          </a:p>
          <a:p>
            <a:pPr marL="285750" lvl="0" indent="-285750" algn="just">
              <a:buFont typeface="Arial" panose="020B0604020202020204" pitchFamily="34" charset="0"/>
              <a:buChar char="•"/>
            </a:pPr>
            <a:r>
              <a:rPr lang="en-US" dirty="0" smtClean="0">
                <a:solidFill>
                  <a:schemeClr val="tx1">
                    <a:lumMod val="85000"/>
                    <a:lumOff val="15000"/>
                  </a:schemeClr>
                </a:solidFill>
                <a:latin typeface="Times New Roman" panose="02020603050405020304" pitchFamily="18" charset="0"/>
                <a:cs typeface="Times New Roman" panose="02020603050405020304" pitchFamily="18" charset="0"/>
              </a:rPr>
              <a:t>When </a:t>
            </a:r>
            <a:r>
              <a:rPr lang="en-US" dirty="0">
                <a:solidFill>
                  <a:schemeClr val="tx1">
                    <a:lumMod val="85000"/>
                    <a:lumOff val="15000"/>
                  </a:schemeClr>
                </a:solidFill>
                <a:latin typeface="Times New Roman" panose="02020603050405020304" pitchFamily="18" charset="0"/>
                <a:cs typeface="Times New Roman" panose="02020603050405020304" pitchFamily="18" charset="0"/>
              </a:rPr>
              <a:t>rice husk is used to burn the clay, the process become more economical but the strengths are moderate. It must be noted that 6 months strengths are substantially </a:t>
            </a:r>
            <a:r>
              <a:rPr lang="en-US" dirty="0" smtClean="0">
                <a:solidFill>
                  <a:schemeClr val="tx1">
                    <a:lumMod val="85000"/>
                    <a:lumOff val="15000"/>
                  </a:schemeClr>
                </a:solidFill>
                <a:latin typeface="Times New Roman" panose="02020603050405020304" pitchFamily="18" charset="0"/>
                <a:cs typeface="Times New Roman" panose="02020603050405020304" pitchFamily="18" charset="0"/>
              </a:rPr>
              <a:t>high.</a:t>
            </a:r>
          </a:p>
          <a:p>
            <a:pPr marL="285750" lvl="0" indent="-285750" algn="just">
              <a:buFont typeface="Arial" panose="020B0604020202020204" pitchFamily="34" charset="0"/>
              <a:buChar char="•"/>
            </a:pPr>
            <a:r>
              <a:rPr lang="en-US" dirty="0" smtClean="0">
                <a:solidFill>
                  <a:schemeClr val="tx1">
                    <a:lumMod val="85000"/>
                    <a:lumOff val="15000"/>
                  </a:schemeClr>
                </a:solidFill>
                <a:latin typeface="Times New Roman" panose="02020603050405020304" pitchFamily="18" charset="0"/>
                <a:cs typeface="Times New Roman" panose="02020603050405020304" pitchFamily="18" charset="0"/>
              </a:rPr>
              <a:t>A </a:t>
            </a:r>
            <a:r>
              <a:rPr lang="en-US" dirty="0">
                <a:solidFill>
                  <a:schemeClr val="tx1">
                    <a:lumMod val="85000"/>
                    <a:lumOff val="15000"/>
                  </a:schemeClr>
                </a:solidFill>
                <a:latin typeface="Times New Roman" panose="02020603050405020304" pitchFamily="18" charset="0"/>
                <a:cs typeface="Times New Roman" panose="02020603050405020304" pitchFamily="18" charset="0"/>
              </a:rPr>
              <a:t>clay rice-husk ratio of 1:0:6 is ideal from the point of view of strength and economy.</a:t>
            </a:r>
          </a:p>
          <a:p>
            <a:pPr marL="342900" lvl="0" indent="-342900" algn="just">
              <a:buFont typeface="Arial" panose="020B0604020202020204" pitchFamily="34" charset="0"/>
              <a:buChar char="•"/>
            </a:pPr>
            <a:endParaRPr lang="en-US" sz="1800"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08846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43000"/>
            <a:ext cx="7772400" cy="762000"/>
          </a:xfrm>
        </p:spPr>
        <p:txBody>
          <a:bodyPr>
            <a:noAutofit/>
          </a:bodyPr>
          <a:lstStyle/>
          <a:p>
            <a:pPr lvl="1" algn="ctr"/>
            <a:r>
              <a:rPr lang="en-US" sz="2400" b="1" u="sng" dirty="0" smtClean="0">
                <a:latin typeface="Times New Roman" panose="02020603050405020304" pitchFamily="18" charset="0"/>
                <a:cs typeface="Times New Roman" panose="02020603050405020304" pitchFamily="18" charset="0"/>
              </a:rPr>
              <a:t/>
            </a:r>
            <a:br>
              <a:rPr lang="en-US" sz="2400" b="1" u="sng" dirty="0" smtClean="0">
                <a:latin typeface="Times New Roman" panose="02020603050405020304" pitchFamily="18" charset="0"/>
                <a:cs typeface="Times New Roman" panose="02020603050405020304" pitchFamily="18" charset="0"/>
              </a:rPr>
            </a:br>
            <a:r>
              <a:rPr lang="en-US" sz="2400" b="1" u="sng" dirty="0">
                <a:latin typeface="Times New Roman" panose="02020603050405020304" pitchFamily="18" charset="0"/>
                <a:cs typeface="Times New Roman" panose="02020603050405020304" pitchFamily="18" charset="0"/>
              </a:rPr>
              <a:t/>
            </a:r>
            <a:br>
              <a:rPr lang="en-US" sz="2400" b="1" u="sng" dirty="0">
                <a:latin typeface="Times New Roman" panose="02020603050405020304" pitchFamily="18" charset="0"/>
                <a:cs typeface="Times New Roman" panose="02020603050405020304" pitchFamily="18" charset="0"/>
              </a:rPr>
            </a:br>
            <a:r>
              <a:rPr lang="en-US" sz="2400" b="1" u="sng" dirty="0" smtClean="0">
                <a:latin typeface="Times New Roman" panose="02020603050405020304" pitchFamily="18" charset="0"/>
                <a:cs typeface="Times New Roman" panose="02020603050405020304" pitchFamily="18" charset="0"/>
              </a:rPr>
              <a:t/>
            </a:r>
            <a:br>
              <a:rPr lang="en-US" sz="2400" b="1" u="sng" dirty="0" smtClean="0">
                <a:latin typeface="Times New Roman" panose="02020603050405020304" pitchFamily="18" charset="0"/>
                <a:cs typeface="Times New Roman" panose="02020603050405020304" pitchFamily="18" charset="0"/>
              </a:rPr>
            </a:br>
            <a:r>
              <a:rPr lang="en-US" sz="2400" b="1" u="sng" dirty="0">
                <a:latin typeface="Times New Roman" panose="02020603050405020304" pitchFamily="18" charset="0"/>
                <a:cs typeface="Times New Roman" panose="02020603050405020304" pitchFamily="18" charset="0"/>
              </a:rPr>
              <a:t/>
            </a:r>
            <a:br>
              <a:rPr lang="en-US" sz="2400" b="1" u="sng" dirty="0">
                <a:latin typeface="Times New Roman" panose="02020603050405020304" pitchFamily="18" charset="0"/>
                <a:cs typeface="Times New Roman" panose="02020603050405020304" pitchFamily="18" charset="0"/>
              </a:rPr>
            </a:br>
            <a:r>
              <a:rPr lang="en-US" sz="2400" b="1" u="sng" dirty="0" smtClean="0">
                <a:latin typeface="Times New Roman" panose="02020603050405020304" pitchFamily="18" charset="0"/>
                <a:cs typeface="Times New Roman" panose="02020603050405020304" pitchFamily="18" charset="0"/>
              </a:rPr>
              <a:t>BUILDING </a:t>
            </a:r>
            <a:r>
              <a:rPr lang="en-US" sz="2400" b="1" u="sng" dirty="0">
                <a:latin typeface="Times New Roman" panose="02020603050405020304" pitchFamily="18" charset="0"/>
                <a:cs typeface="Times New Roman" panose="02020603050405020304" pitchFamily="18" charset="0"/>
              </a:rPr>
              <a:t>MATERIALS FROM AGRO &amp; INDUSTRIAL WASTES</a:t>
            </a:r>
            <a:br>
              <a:rPr lang="en-US" sz="2400" b="1" u="sng" dirty="0">
                <a:latin typeface="Times New Roman" panose="02020603050405020304" pitchFamily="18" charset="0"/>
                <a:cs typeface="Times New Roman" panose="02020603050405020304" pitchFamily="18" charset="0"/>
              </a:rPr>
            </a:br>
            <a:r>
              <a:rPr lang="en-US" sz="900"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US" sz="48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81000" y="1219200"/>
            <a:ext cx="8263127" cy="5105400"/>
          </a:xfrm>
        </p:spPr>
        <p:txBody>
          <a:bodyPr>
            <a:noAutofit/>
          </a:bodyPr>
          <a:lstStyle/>
          <a:p>
            <a:pPr marL="342900" lvl="0" indent="-342900" algn="just">
              <a:buFont typeface="Arial" panose="020B0604020202020204" pitchFamily="34" charset="0"/>
              <a:buChar char="•"/>
            </a:pP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Traditional housing in all civilizations has depended heavily on biomass resources including Agro wastes.</a:t>
            </a:r>
          </a:p>
          <a:p>
            <a:pPr marL="342900" lvl="0" indent="-342900" algn="just">
              <a:buFont typeface="Arial" panose="020B0604020202020204" pitchFamily="34" charset="0"/>
              <a:buChar char="•"/>
            </a:pP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Typical examples of Agro wastes utilization may be mentioned as use of thatch for roofing, use of wattle and daub for walls and use of cow dung for flooring.</a:t>
            </a:r>
          </a:p>
          <a:p>
            <a:pPr marL="342900" lvl="0" indent="-342900" algn="just">
              <a:buFont typeface="Arial" panose="020B0604020202020204" pitchFamily="34" charset="0"/>
              <a:buChar char="•"/>
            </a:pP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However, with increasing industrialization and urbanization use of agro wastes is becoming less common. Some attempts have been made in recent times to improve their properties.</a:t>
            </a:r>
          </a:p>
          <a:p>
            <a:pPr marL="342900" lvl="0" indent="-342900" algn="just">
              <a:buFont typeface="Arial" panose="020B0604020202020204" pitchFamily="34" charset="0"/>
              <a:buChar char="•"/>
            </a:pP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Use of biomass resource resources like bamboo, reeds and timber, with and without treatment is however useful even now in view of their renewable nature.</a:t>
            </a:r>
          </a:p>
          <a:p>
            <a:pPr marL="342900" lvl="0" indent="-342900" algn="just">
              <a:buFont typeface="Arial" panose="020B0604020202020204" pitchFamily="34" charset="0"/>
              <a:buChar char="•"/>
            </a:pP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The management of such resources is however fraught with difficulties as there is a tendency to overexploit forest resource.</a:t>
            </a:r>
          </a:p>
          <a:p>
            <a:pPr marL="342900" lvl="0" indent="-342900" algn="just">
              <a:buFont typeface="Arial" panose="020B0604020202020204" pitchFamily="34" charset="0"/>
              <a:buChar char="•"/>
            </a:pPr>
            <a:endParaRPr lang="en-US" sz="2400"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654675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43000"/>
            <a:ext cx="7772400" cy="762000"/>
          </a:xfrm>
        </p:spPr>
        <p:txBody>
          <a:bodyPr>
            <a:noAutofit/>
          </a:bodyPr>
          <a:lstStyle/>
          <a:p>
            <a:pPr lvl="1" algn="ctr"/>
            <a:r>
              <a:rPr lang="en-US" sz="2400" b="1" u="sng" dirty="0" smtClean="0">
                <a:latin typeface="Times New Roman" panose="02020603050405020304" pitchFamily="18" charset="0"/>
                <a:cs typeface="Times New Roman" panose="02020603050405020304" pitchFamily="18" charset="0"/>
              </a:rPr>
              <a:t/>
            </a:r>
            <a:br>
              <a:rPr lang="en-US" sz="2400" b="1" u="sng" dirty="0" smtClean="0">
                <a:latin typeface="Times New Roman" panose="02020603050405020304" pitchFamily="18" charset="0"/>
                <a:cs typeface="Times New Roman" panose="02020603050405020304" pitchFamily="18" charset="0"/>
              </a:rPr>
            </a:br>
            <a:r>
              <a:rPr lang="en-US" sz="2400" b="1" u="sng" dirty="0">
                <a:latin typeface="Times New Roman" panose="02020603050405020304" pitchFamily="18" charset="0"/>
                <a:cs typeface="Times New Roman" panose="02020603050405020304" pitchFamily="18" charset="0"/>
              </a:rPr>
              <a:t/>
            </a:r>
            <a:br>
              <a:rPr lang="en-US" sz="2400" b="1" u="sng" dirty="0">
                <a:latin typeface="Times New Roman" panose="02020603050405020304" pitchFamily="18" charset="0"/>
                <a:cs typeface="Times New Roman" panose="02020603050405020304" pitchFamily="18" charset="0"/>
              </a:rPr>
            </a:br>
            <a:r>
              <a:rPr lang="en-US" sz="2400" b="1" u="sng" dirty="0" smtClean="0">
                <a:latin typeface="Times New Roman" panose="02020603050405020304" pitchFamily="18" charset="0"/>
                <a:cs typeface="Times New Roman" panose="02020603050405020304" pitchFamily="18" charset="0"/>
              </a:rPr>
              <a:t/>
            </a:r>
            <a:br>
              <a:rPr lang="en-US" sz="2400" b="1" u="sng" dirty="0" smtClean="0">
                <a:latin typeface="Times New Roman" panose="02020603050405020304" pitchFamily="18" charset="0"/>
                <a:cs typeface="Times New Roman" panose="02020603050405020304" pitchFamily="18" charset="0"/>
              </a:rPr>
            </a:br>
            <a:r>
              <a:rPr lang="en-US" sz="2400" b="1" u="sng" dirty="0">
                <a:latin typeface="Times New Roman" panose="02020603050405020304" pitchFamily="18" charset="0"/>
                <a:cs typeface="Times New Roman" panose="02020603050405020304" pitchFamily="18" charset="0"/>
              </a:rPr>
              <a:t/>
            </a:r>
            <a:br>
              <a:rPr lang="en-US" sz="2400" b="1" u="sng" dirty="0">
                <a:latin typeface="Times New Roman" panose="02020603050405020304" pitchFamily="18" charset="0"/>
                <a:cs typeface="Times New Roman" panose="02020603050405020304" pitchFamily="18" charset="0"/>
              </a:rPr>
            </a:br>
            <a:r>
              <a:rPr lang="en-US" sz="2400" b="1" u="sng" dirty="0" smtClean="0">
                <a:latin typeface="Times New Roman" panose="02020603050405020304" pitchFamily="18" charset="0"/>
                <a:cs typeface="Times New Roman" panose="02020603050405020304" pitchFamily="18" charset="0"/>
              </a:rPr>
              <a:t>BUILDING </a:t>
            </a:r>
            <a:r>
              <a:rPr lang="en-US" sz="2400" b="1" u="sng" dirty="0">
                <a:latin typeface="Times New Roman" panose="02020603050405020304" pitchFamily="18" charset="0"/>
                <a:cs typeface="Times New Roman" panose="02020603050405020304" pitchFamily="18" charset="0"/>
              </a:rPr>
              <a:t>MATERIALS FROM AGRO &amp; INDUSTRIAL WASTES</a:t>
            </a:r>
            <a:br>
              <a:rPr lang="en-US" sz="2400" b="1" u="sng" dirty="0">
                <a:latin typeface="Times New Roman" panose="02020603050405020304" pitchFamily="18" charset="0"/>
                <a:cs typeface="Times New Roman" panose="02020603050405020304" pitchFamily="18" charset="0"/>
              </a:rPr>
            </a:br>
            <a:r>
              <a:rPr lang="en-US" sz="900"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US" sz="48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81000" y="1143000"/>
            <a:ext cx="8263127" cy="5105400"/>
          </a:xfrm>
        </p:spPr>
        <p:txBody>
          <a:bodyPr>
            <a:noAutofit/>
          </a:bodyPr>
          <a:lstStyle/>
          <a:p>
            <a:pPr algn="just"/>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Some of the agro wastes with can have application in building construction may be listed as under:</a:t>
            </a:r>
          </a:p>
          <a:p>
            <a:pPr lvl="0" algn="just"/>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       Rice husk                                                Rice Husk Ash</a:t>
            </a:r>
          </a:p>
          <a:p>
            <a:pPr lvl="0" algn="just"/>
            <a:endPar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endParaRPr>
          </a:p>
          <a:p>
            <a:pPr lvl="0" algn="just"/>
            <a:endParaRPr lang="en-US" sz="2400" dirty="0">
              <a:solidFill>
                <a:schemeClr val="tx1">
                  <a:lumMod val="85000"/>
                  <a:lumOff val="15000"/>
                </a:schemeClr>
              </a:solidFill>
              <a:latin typeface="Times New Roman" panose="02020603050405020304" pitchFamily="18" charset="0"/>
              <a:cs typeface="Times New Roman" panose="02020603050405020304" pitchFamily="18" charset="0"/>
            </a:endParaRPr>
          </a:p>
          <a:p>
            <a:pPr lvl="0" algn="just"/>
            <a:endPar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endParaRPr>
          </a:p>
          <a:p>
            <a:pPr lvl="0" algn="just"/>
            <a:endParaRPr lang="en-US" sz="2400" dirty="0">
              <a:solidFill>
                <a:schemeClr val="tx1">
                  <a:lumMod val="85000"/>
                  <a:lumOff val="15000"/>
                </a:schemeClr>
              </a:solidFill>
              <a:latin typeface="Times New Roman" panose="02020603050405020304" pitchFamily="18" charset="0"/>
              <a:cs typeface="Times New Roman" panose="02020603050405020304" pitchFamily="18" charset="0"/>
            </a:endParaRPr>
          </a:p>
          <a:p>
            <a:pPr algn="just"/>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 </a:t>
            </a:r>
            <a:endPar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endParaRPr>
          </a:p>
          <a:p>
            <a:pPr algn="just"/>
            <a:endParaRPr lang="en-US" sz="2400" dirty="0">
              <a:solidFill>
                <a:schemeClr val="tx1">
                  <a:lumMod val="85000"/>
                  <a:lumOff val="15000"/>
                </a:schemeClr>
              </a:solidFill>
              <a:latin typeface="Times New Roman" panose="02020603050405020304" pitchFamily="18" charset="0"/>
              <a:cs typeface="Times New Roman" panose="02020603050405020304" pitchFamily="18" charset="0"/>
            </a:endParaRPr>
          </a:p>
          <a:p>
            <a:pPr algn="just"/>
            <a:endPar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362200"/>
            <a:ext cx="3124200" cy="266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2389632"/>
            <a:ext cx="3124200" cy="26395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231483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43000"/>
            <a:ext cx="7772400" cy="762000"/>
          </a:xfrm>
        </p:spPr>
        <p:txBody>
          <a:bodyPr>
            <a:noAutofit/>
          </a:bodyPr>
          <a:lstStyle/>
          <a:p>
            <a:pPr lvl="1" algn="ctr"/>
            <a:r>
              <a:rPr lang="en-US" sz="2400" b="1" u="sng" dirty="0" smtClean="0">
                <a:latin typeface="Times New Roman" panose="02020603050405020304" pitchFamily="18" charset="0"/>
                <a:cs typeface="Times New Roman" panose="02020603050405020304" pitchFamily="18" charset="0"/>
              </a:rPr>
              <a:t/>
            </a:r>
            <a:br>
              <a:rPr lang="en-US" sz="2400" b="1" u="sng" dirty="0" smtClean="0">
                <a:latin typeface="Times New Roman" panose="02020603050405020304" pitchFamily="18" charset="0"/>
                <a:cs typeface="Times New Roman" panose="02020603050405020304" pitchFamily="18" charset="0"/>
              </a:rPr>
            </a:br>
            <a:r>
              <a:rPr lang="en-US" sz="2400" b="1" u="sng" dirty="0">
                <a:latin typeface="Times New Roman" panose="02020603050405020304" pitchFamily="18" charset="0"/>
                <a:cs typeface="Times New Roman" panose="02020603050405020304" pitchFamily="18" charset="0"/>
              </a:rPr>
              <a:t/>
            </a:r>
            <a:br>
              <a:rPr lang="en-US" sz="2400" b="1" u="sng" dirty="0">
                <a:latin typeface="Times New Roman" panose="02020603050405020304" pitchFamily="18" charset="0"/>
                <a:cs typeface="Times New Roman" panose="02020603050405020304" pitchFamily="18" charset="0"/>
              </a:rPr>
            </a:br>
            <a:r>
              <a:rPr lang="en-US" sz="2400" b="1" u="sng" dirty="0" smtClean="0">
                <a:latin typeface="Times New Roman" panose="02020603050405020304" pitchFamily="18" charset="0"/>
                <a:cs typeface="Times New Roman" panose="02020603050405020304" pitchFamily="18" charset="0"/>
              </a:rPr>
              <a:t/>
            </a:r>
            <a:br>
              <a:rPr lang="en-US" sz="2400" b="1" u="sng" dirty="0" smtClean="0">
                <a:latin typeface="Times New Roman" panose="02020603050405020304" pitchFamily="18" charset="0"/>
                <a:cs typeface="Times New Roman" panose="02020603050405020304" pitchFamily="18" charset="0"/>
              </a:rPr>
            </a:br>
            <a:r>
              <a:rPr lang="en-US" sz="2400" b="1" u="sng" dirty="0">
                <a:latin typeface="Times New Roman" panose="02020603050405020304" pitchFamily="18" charset="0"/>
                <a:cs typeface="Times New Roman" panose="02020603050405020304" pitchFamily="18" charset="0"/>
              </a:rPr>
              <a:t/>
            </a:r>
            <a:br>
              <a:rPr lang="en-US" sz="2400" b="1" u="sng" dirty="0">
                <a:latin typeface="Times New Roman" panose="02020603050405020304" pitchFamily="18" charset="0"/>
                <a:cs typeface="Times New Roman" panose="02020603050405020304" pitchFamily="18" charset="0"/>
              </a:rPr>
            </a:br>
            <a:r>
              <a:rPr lang="en-US" sz="2400" b="1" u="sng" dirty="0" smtClean="0">
                <a:latin typeface="Times New Roman" panose="02020603050405020304" pitchFamily="18" charset="0"/>
                <a:cs typeface="Times New Roman" panose="02020603050405020304" pitchFamily="18" charset="0"/>
              </a:rPr>
              <a:t>BUILDING </a:t>
            </a:r>
            <a:r>
              <a:rPr lang="en-US" sz="2400" b="1" u="sng" dirty="0">
                <a:latin typeface="Times New Roman" panose="02020603050405020304" pitchFamily="18" charset="0"/>
                <a:cs typeface="Times New Roman" panose="02020603050405020304" pitchFamily="18" charset="0"/>
              </a:rPr>
              <a:t>MATERIALS FROM AGRO &amp; INDUSTRIAL WASTES</a:t>
            </a:r>
            <a:br>
              <a:rPr lang="en-US" sz="2400" b="1" u="sng" dirty="0">
                <a:latin typeface="Times New Roman" panose="02020603050405020304" pitchFamily="18" charset="0"/>
                <a:cs typeface="Times New Roman" panose="02020603050405020304" pitchFamily="18" charset="0"/>
              </a:rPr>
            </a:br>
            <a:r>
              <a:rPr lang="en-US" sz="900"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US" sz="48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81000" y="1219200"/>
            <a:ext cx="8263127" cy="5105400"/>
          </a:xfrm>
        </p:spPr>
        <p:txBody>
          <a:bodyPr>
            <a:noAutofit/>
          </a:bodyPr>
          <a:lstStyle/>
          <a:p>
            <a:pPr algn="just"/>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Some of the agro wastes with can have application in building construction may be listed as under:</a:t>
            </a:r>
          </a:p>
          <a:p>
            <a:pPr algn="just"/>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             3. Bagasse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4. Sugar cane tops</a:t>
            </a:r>
          </a:p>
          <a:p>
            <a:pPr lvl="0" algn="just"/>
            <a:endPar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endParaRPr>
          </a:p>
          <a:p>
            <a:pPr lvl="0" algn="just"/>
            <a:endParaRPr lang="en-US" sz="2400" dirty="0">
              <a:solidFill>
                <a:schemeClr val="tx1">
                  <a:lumMod val="85000"/>
                  <a:lumOff val="15000"/>
                </a:schemeClr>
              </a:solidFill>
              <a:latin typeface="Times New Roman" panose="02020603050405020304" pitchFamily="18" charset="0"/>
              <a:cs typeface="Times New Roman" panose="02020603050405020304" pitchFamily="18" charset="0"/>
            </a:endParaRPr>
          </a:p>
          <a:p>
            <a:pPr lvl="0" algn="just"/>
            <a:endParaRPr lang="en-US" sz="2400" dirty="0">
              <a:solidFill>
                <a:schemeClr val="tx1">
                  <a:lumMod val="85000"/>
                  <a:lumOff val="15000"/>
                </a:schemeClr>
              </a:solidFill>
              <a:latin typeface="Times New Roman" panose="02020603050405020304" pitchFamily="18" charset="0"/>
              <a:cs typeface="Times New Roman" panose="02020603050405020304" pitchFamily="18" charset="0"/>
            </a:endParaRPr>
          </a:p>
          <a:p>
            <a:pPr algn="just"/>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 </a:t>
            </a:r>
            <a:endPar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endParaRPr>
          </a:p>
          <a:p>
            <a:pPr algn="just"/>
            <a:endParaRPr lang="en-US" sz="2400" dirty="0">
              <a:solidFill>
                <a:schemeClr val="tx1">
                  <a:lumMod val="85000"/>
                  <a:lumOff val="15000"/>
                </a:schemeClr>
              </a:solidFill>
              <a:latin typeface="Times New Roman" panose="02020603050405020304" pitchFamily="18" charset="0"/>
              <a:cs typeface="Times New Roman" panose="02020603050405020304" pitchFamily="18" charset="0"/>
            </a:endParaRPr>
          </a:p>
          <a:p>
            <a:pPr algn="just"/>
            <a:endPar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endParaRPr>
          </a:p>
          <a:p>
            <a:pPr algn="just"/>
            <a:endParaRPr lang="en-US" sz="2400"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590800"/>
            <a:ext cx="2971800"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35168" y="2590800"/>
            <a:ext cx="3124200"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577536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43000"/>
            <a:ext cx="7772400" cy="762000"/>
          </a:xfrm>
        </p:spPr>
        <p:txBody>
          <a:bodyPr>
            <a:noAutofit/>
          </a:bodyPr>
          <a:lstStyle/>
          <a:p>
            <a:pPr lvl="1" algn="ctr"/>
            <a:r>
              <a:rPr lang="en-US" sz="2400" b="1" u="sng" dirty="0" smtClean="0">
                <a:latin typeface="Times New Roman" panose="02020603050405020304" pitchFamily="18" charset="0"/>
                <a:cs typeface="Times New Roman" panose="02020603050405020304" pitchFamily="18" charset="0"/>
              </a:rPr>
              <a:t/>
            </a:r>
            <a:br>
              <a:rPr lang="en-US" sz="2400" b="1" u="sng" dirty="0" smtClean="0">
                <a:latin typeface="Times New Roman" panose="02020603050405020304" pitchFamily="18" charset="0"/>
                <a:cs typeface="Times New Roman" panose="02020603050405020304" pitchFamily="18" charset="0"/>
              </a:rPr>
            </a:br>
            <a:r>
              <a:rPr lang="en-US" sz="2400" b="1" u="sng" dirty="0">
                <a:latin typeface="Times New Roman" panose="02020603050405020304" pitchFamily="18" charset="0"/>
                <a:cs typeface="Times New Roman" panose="02020603050405020304" pitchFamily="18" charset="0"/>
              </a:rPr>
              <a:t/>
            </a:r>
            <a:br>
              <a:rPr lang="en-US" sz="2400" b="1" u="sng" dirty="0">
                <a:latin typeface="Times New Roman" panose="02020603050405020304" pitchFamily="18" charset="0"/>
                <a:cs typeface="Times New Roman" panose="02020603050405020304" pitchFamily="18" charset="0"/>
              </a:rPr>
            </a:br>
            <a:r>
              <a:rPr lang="en-US" sz="2400" b="1" u="sng" dirty="0" smtClean="0">
                <a:latin typeface="Times New Roman" panose="02020603050405020304" pitchFamily="18" charset="0"/>
                <a:cs typeface="Times New Roman" panose="02020603050405020304" pitchFamily="18" charset="0"/>
              </a:rPr>
              <a:t/>
            </a:r>
            <a:br>
              <a:rPr lang="en-US" sz="2400" b="1" u="sng" dirty="0" smtClean="0">
                <a:latin typeface="Times New Roman" panose="02020603050405020304" pitchFamily="18" charset="0"/>
                <a:cs typeface="Times New Roman" panose="02020603050405020304" pitchFamily="18" charset="0"/>
              </a:rPr>
            </a:br>
            <a:r>
              <a:rPr lang="en-US" sz="2400" b="1" u="sng" dirty="0">
                <a:latin typeface="Times New Roman" panose="02020603050405020304" pitchFamily="18" charset="0"/>
                <a:cs typeface="Times New Roman" panose="02020603050405020304" pitchFamily="18" charset="0"/>
              </a:rPr>
              <a:t/>
            </a:r>
            <a:br>
              <a:rPr lang="en-US" sz="2400" b="1" u="sng" dirty="0">
                <a:latin typeface="Times New Roman" panose="02020603050405020304" pitchFamily="18" charset="0"/>
                <a:cs typeface="Times New Roman" panose="02020603050405020304" pitchFamily="18" charset="0"/>
              </a:rPr>
            </a:br>
            <a:r>
              <a:rPr lang="en-US" sz="2400" b="1" u="sng" dirty="0" smtClean="0">
                <a:latin typeface="Times New Roman" panose="02020603050405020304" pitchFamily="18" charset="0"/>
                <a:cs typeface="Times New Roman" panose="02020603050405020304" pitchFamily="18" charset="0"/>
              </a:rPr>
              <a:t>BUILDING </a:t>
            </a:r>
            <a:r>
              <a:rPr lang="en-US" sz="2400" b="1" u="sng" dirty="0">
                <a:latin typeface="Times New Roman" panose="02020603050405020304" pitchFamily="18" charset="0"/>
                <a:cs typeface="Times New Roman" panose="02020603050405020304" pitchFamily="18" charset="0"/>
              </a:rPr>
              <a:t>MATERIALS FROM AGRO &amp; INDUSTRIAL WASTES</a:t>
            </a:r>
            <a:br>
              <a:rPr lang="en-US" sz="2400" b="1" u="sng" dirty="0">
                <a:latin typeface="Times New Roman" panose="02020603050405020304" pitchFamily="18" charset="0"/>
                <a:cs typeface="Times New Roman" panose="02020603050405020304" pitchFamily="18" charset="0"/>
              </a:rPr>
            </a:br>
            <a:r>
              <a:rPr lang="en-US" sz="900"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US" sz="48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81000" y="1219200"/>
            <a:ext cx="8263127" cy="5105400"/>
          </a:xfrm>
        </p:spPr>
        <p:txBody>
          <a:bodyPr>
            <a:noAutofit/>
          </a:bodyPr>
          <a:lstStyle/>
          <a:p>
            <a:pPr algn="just"/>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Some of the agro wastes with can have application in building construction may be listed as under:</a:t>
            </a:r>
          </a:p>
          <a:p>
            <a:pPr algn="just"/>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                5</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 Coir </a:t>
            </a: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fiber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6. Sisal fiber</a:t>
            </a:r>
          </a:p>
          <a:p>
            <a:pPr algn="just"/>
            <a:endParaRPr lang="en-US" sz="2400" dirty="0">
              <a:solidFill>
                <a:schemeClr val="tx1">
                  <a:lumMod val="85000"/>
                  <a:lumOff val="15000"/>
                </a:schemeClr>
              </a:solidFill>
              <a:latin typeface="Times New Roman" panose="02020603050405020304" pitchFamily="18" charset="0"/>
              <a:cs typeface="Times New Roman" panose="02020603050405020304" pitchFamily="18" charset="0"/>
            </a:endParaRPr>
          </a:p>
          <a:p>
            <a:pPr lvl="0" algn="just"/>
            <a:endParaRPr lang="en-US" sz="2400" dirty="0">
              <a:solidFill>
                <a:schemeClr val="tx1">
                  <a:lumMod val="85000"/>
                  <a:lumOff val="15000"/>
                </a:schemeClr>
              </a:solidFill>
              <a:latin typeface="Times New Roman" panose="02020603050405020304" pitchFamily="18" charset="0"/>
              <a:cs typeface="Times New Roman" panose="02020603050405020304" pitchFamily="18" charset="0"/>
            </a:endParaRPr>
          </a:p>
          <a:p>
            <a:pPr lvl="0" algn="just"/>
            <a:endParaRPr lang="en-US" sz="2400" dirty="0">
              <a:solidFill>
                <a:schemeClr val="tx1">
                  <a:lumMod val="85000"/>
                  <a:lumOff val="15000"/>
                </a:schemeClr>
              </a:solidFill>
              <a:latin typeface="Times New Roman" panose="02020603050405020304" pitchFamily="18" charset="0"/>
              <a:cs typeface="Times New Roman" panose="02020603050405020304" pitchFamily="18" charset="0"/>
            </a:endParaRPr>
          </a:p>
          <a:p>
            <a:pPr algn="just"/>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 </a:t>
            </a:r>
            <a:endPar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endParaRPr>
          </a:p>
          <a:p>
            <a:pPr algn="just"/>
            <a:endParaRPr lang="en-US" sz="2400" dirty="0">
              <a:solidFill>
                <a:schemeClr val="tx1">
                  <a:lumMod val="85000"/>
                  <a:lumOff val="15000"/>
                </a:schemeClr>
              </a:solidFill>
              <a:latin typeface="Times New Roman" panose="02020603050405020304" pitchFamily="18" charset="0"/>
              <a:cs typeface="Times New Roman" panose="02020603050405020304" pitchFamily="18" charset="0"/>
            </a:endParaRPr>
          </a:p>
          <a:p>
            <a:pPr algn="just"/>
            <a:endPar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endParaRPr>
          </a:p>
          <a:p>
            <a:pPr algn="just"/>
            <a:endParaRPr lang="en-US" sz="2400" dirty="0">
              <a:solidFill>
                <a:schemeClr val="tx1">
                  <a:lumMod val="85000"/>
                  <a:lumOff val="15000"/>
                </a:schemeClr>
              </a:solidFill>
              <a:latin typeface="Times New Roman" panose="02020603050405020304" pitchFamily="18" charset="0"/>
              <a:cs typeface="Times New Roman" panose="02020603050405020304" pitchFamily="18" charset="0"/>
            </a:endParaRPr>
          </a:p>
          <a:p>
            <a:pPr algn="just"/>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7. Straw</a:t>
            </a:r>
            <a:endParaRPr lang="en-US" sz="2400" dirty="0">
              <a:solidFill>
                <a:schemeClr val="tx1">
                  <a:lumMod val="85000"/>
                  <a:lumOff val="15000"/>
                </a:schemeClr>
              </a:solidFill>
              <a:latin typeface="Times New Roman" panose="02020603050405020304" pitchFamily="18" charset="0"/>
              <a:cs typeface="Times New Roman" panose="02020603050405020304" pitchFamily="18" charset="0"/>
            </a:endParaRPr>
          </a:p>
          <a:p>
            <a:pPr algn="just"/>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 </a:t>
            </a: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8. Coconut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and Areca nut tree </a:t>
            </a: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trunks</a:t>
            </a:r>
          </a:p>
          <a:p>
            <a:pPr algn="just"/>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 9. Coconut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leaf</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2512505"/>
            <a:ext cx="3048000" cy="23642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2461164"/>
            <a:ext cx="1981200" cy="2466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43475" y="2461164"/>
            <a:ext cx="1914525" cy="2466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294128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43000"/>
            <a:ext cx="7772400" cy="762000"/>
          </a:xfrm>
        </p:spPr>
        <p:txBody>
          <a:bodyPr>
            <a:noAutofit/>
          </a:bodyPr>
          <a:lstStyle/>
          <a:p>
            <a:pPr lvl="1" algn="ctr"/>
            <a:r>
              <a:rPr lang="en-US" sz="2400" b="1" u="sng" dirty="0" smtClean="0">
                <a:latin typeface="Times New Roman" panose="02020603050405020304" pitchFamily="18" charset="0"/>
                <a:cs typeface="Times New Roman" panose="02020603050405020304" pitchFamily="18" charset="0"/>
              </a:rPr>
              <a:t/>
            </a:r>
            <a:br>
              <a:rPr lang="en-US" sz="2400" b="1" u="sng" dirty="0" smtClean="0">
                <a:latin typeface="Times New Roman" panose="02020603050405020304" pitchFamily="18" charset="0"/>
                <a:cs typeface="Times New Roman" panose="02020603050405020304" pitchFamily="18" charset="0"/>
              </a:rPr>
            </a:br>
            <a:r>
              <a:rPr lang="en-US" sz="2400" b="1" u="sng" dirty="0">
                <a:latin typeface="Times New Roman" panose="02020603050405020304" pitchFamily="18" charset="0"/>
                <a:cs typeface="Times New Roman" panose="02020603050405020304" pitchFamily="18" charset="0"/>
              </a:rPr>
              <a:t/>
            </a:r>
            <a:br>
              <a:rPr lang="en-US" sz="2400" b="1" u="sng" dirty="0">
                <a:latin typeface="Times New Roman" panose="02020603050405020304" pitchFamily="18" charset="0"/>
                <a:cs typeface="Times New Roman" panose="02020603050405020304" pitchFamily="18" charset="0"/>
              </a:rPr>
            </a:br>
            <a:r>
              <a:rPr lang="en-US" sz="2400" b="1" u="sng" dirty="0" smtClean="0">
                <a:latin typeface="Times New Roman" panose="02020603050405020304" pitchFamily="18" charset="0"/>
                <a:cs typeface="Times New Roman" panose="02020603050405020304" pitchFamily="18" charset="0"/>
              </a:rPr>
              <a:t/>
            </a:r>
            <a:br>
              <a:rPr lang="en-US" sz="2400" b="1" u="sng" dirty="0" smtClean="0">
                <a:latin typeface="Times New Roman" panose="02020603050405020304" pitchFamily="18" charset="0"/>
                <a:cs typeface="Times New Roman" panose="02020603050405020304" pitchFamily="18" charset="0"/>
              </a:rPr>
            </a:br>
            <a:r>
              <a:rPr lang="en-US" sz="2400" b="1" u="sng" dirty="0">
                <a:latin typeface="Times New Roman" panose="02020603050405020304" pitchFamily="18" charset="0"/>
                <a:cs typeface="Times New Roman" panose="02020603050405020304" pitchFamily="18" charset="0"/>
              </a:rPr>
              <a:t/>
            </a:r>
            <a:br>
              <a:rPr lang="en-US" sz="2400" b="1" u="sng" dirty="0">
                <a:latin typeface="Times New Roman" panose="02020603050405020304" pitchFamily="18" charset="0"/>
                <a:cs typeface="Times New Roman" panose="02020603050405020304" pitchFamily="18" charset="0"/>
              </a:rPr>
            </a:br>
            <a:r>
              <a:rPr lang="en-US" sz="2400" b="1" u="sng" dirty="0" smtClean="0">
                <a:latin typeface="Times New Roman" panose="02020603050405020304" pitchFamily="18" charset="0"/>
                <a:cs typeface="Times New Roman" panose="02020603050405020304" pitchFamily="18" charset="0"/>
              </a:rPr>
              <a:t>BUILDING </a:t>
            </a:r>
            <a:r>
              <a:rPr lang="en-US" sz="2400" b="1" u="sng" dirty="0">
                <a:latin typeface="Times New Roman" panose="02020603050405020304" pitchFamily="18" charset="0"/>
                <a:cs typeface="Times New Roman" panose="02020603050405020304" pitchFamily="18" charset="0"/>
              </a:rPr>
              <a:t>MATERIALS FROM AGRO &amp; INDUSTRIAL WASTES</a:t>
            </a:r>
            <a:br>
              <a:rPr lang="en-US" sz="2400" b="1" u="sng" dirty="0">
                <a:latin typeface="Times New Roman" panose="02020603050405020304" pitchFamily="18" charset="0"/>
                <a:cs typeface="Times New Roman" panose="02020603050405020304" pitchFamily="18" charset="0"/>
              </a:rPr>
            </a:br>
            <a:r>
              <a:rPr lang="en-US" sz="900"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US" sz="48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81000" y="1219200"/>
            <a:ext cx="8263127" cy="5105400"/>
          </a:xfrm>
        </p:spPr>
        <p:txBody>
          <a:bodyPr>
            <a:noAutofit/>
          </a:bodyPr>
          <a:lstStyle/>
          <a:p>
            <a:pPr algn="just"/>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Some of the agro wastes with can have application in building construction may be listed as under:</a:t>
            </a:r>
          </a:p>
          <a:p>
            <a:pPr algn="just"/>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           7</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 </a:t>
            </a: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Straw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8. Coconut and Areca nut tree trunks</a:t>
            </a:r>
          </a:p>
          <a:p>
            <a:pPr algn="just"/>
            <a:endParaRPr lang="en-US" sz="2400" dirty="0">
              <a:solidFill>
                <a:schemeClr val="tx1">
                  <a:lumMod val="85000"/>
                  <a:lumOff val="15000"/>
                </a:schemeClr>
              </a:solidFill>
              <a:latin typeface="Times New Roman" panose="02020603050405020304" pitchFamily="18" charset="0"/>
              <a:cs typeface="Times New Roman" panose="02020603050405020304" pitchFamily="18" charset="0"/>
            </a:endParaRPr>
          </a:p>
          <a:p>
            <a:pPr algn="just"/>
            <a:endParaRPr lang="en-US" sz="2400" dirty="0">
              <a:solidFill>
                <a:schemeClr val="tx1">
                  <a:lumMod val="85000"/>
                  <a:lumOff val="15000"/>
                </a:schemeClr>
              </a:solidFill>
              <a:latin typeface="Times New Roman" panose="02020603050405020304" pitchFamily="18" charset="0"/>
              <a:cs typeface="Times New Roman" panose="02020603050405020304" pitchFamily="18" charset="0"/>
            </a:endParaRPr>
          </a:p>
          <a:p>
            <a:pPr lvl="0" algn="just"/>
            <a:endParaRPr lang="en-US" sz="2400" dirty="0">
              <a:solidFill>
                <a:schemeClr val="tx1">
                  <a:lumMod val="85000"/>
                  <a:lumOff val="15000"/>
                </a:schemeClr>
              </a:solidFill>
              <a:latin typeface="Times New Roman" panose="02020603050405020304" pitchFamily="18" charset="0"/>
              <a:cs typeface="Times New Roman" panose="02020603050405020304" pitchFamily="18" charset="0"/>
            </a:endParaRPr>
          </a:p>
          <a:p>
            <a:pPr lvl="0" algn="just"/>
            <a:endParaRPr lang="en-US" sz="2400" dirty="0">
              <a:solidFill>
                <a:schemeClr val="tx1">
                  <a:lumMod val="85000"/>
                  <a:lumOff val="15000"/>
                </a:schemeClr>
              </a:solidFill>
              <a:latin typeface="Times New Roman" panose="02020603050405020304" pitchFamily="18" charset="0"/>
              <a:cs typeface="Times New Roman" panose="02020603050405020304" pitchFamily="18" charset="0"/>
            </a:endParaRPr>
          </a:p>
          <a:p>
            <a:pPr algn="just"/>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 </a:t>
            </a:r>
            <a:endPar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endParaRPr>
          </a:p>
          <a:p>
            <a:pPr algn="just"/>
            <a:endParaRPr lang="en-US" sz="2400" dirty="0">
              <a:solidFill>
                <a:schemeClr val="tx1">
                  <a:lumMod val="85000"/>
                  <a:lumOff val="15000"/>
                </a:schemeClr>
              </a:solidFill>
              <a:latin typeface="Times New Roman" panose="02020603050405020304" pitchFamily="18" charset="0"/>
              <a:cs typeface="Times New Roman" panose="02020603050405020304" pitchFamily="18" charset="0"/>
            </a:endParaRPr>
          </a:p>
          <a:p>
            <a:pPr algn="just"/>
            <a:endPar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endParaRPr>
          </a:p>
          <a:p>
            <a:pPr algn="just"/>
            <a:endParaRPr lang="en-US" sz="2400"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438400"/>
            <a:ext cx="3124200" cy="2438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2438400"/>
            <a:ext cx="3124200" cy="426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77757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0"/>
            <a:ext cx="7772400" cy="762000"/>
          </a:xfrm>
        </p:spPr>
        <p:txBody>
          <a:bodyPr>
            <a:noAutofit/>
          </a:bodyPr>
          <a:lstStyle/>
          <a:p>
            <a:pPr lvl="1" algn="ctr"/>
            <a:r>
              <a:rPr lang="en-US" sz="2400" b="1" u="sng" dirty="0" smtClean="0">
                <a:latin typeface="Times New Roman" panose="02020603050405020304" pitchFamily="18" charset="0"/>
                <a:cs typeface="Times New Roman" panose="02020603050405020304" pitchFamily="18" charset="0"/>
              </a:rPr>
              <a:t/>
            </a:r>
            <a:br>
              <a:rPr lang="en-US" sz="2400" b="1" u="sng" dirty="0" smtClean="0">
                <a:latin typeface="Times New Roman" panose="02020603050405020304" pitchFamily="18" charset="0"/>
                <a:cs typeface="Times New Roman" panose="02020603050405020304" pitchFamily="18" charset="0"/>
              </a:rPr>
            </a:br>
            <a:r>
              <a:rPr lang="en-US" sz="2400" b="1" u="sng" dirty="0" smtClean="0">
                <a:latin typeface="Times New Roman" panose="02020603050405020304" pitchFamily="18" charset="0"/>
                <a:cs typeface="Times New Roman" panose="02020603050405020304" pitchFamily="18" charset="0"/>
              </a:rPr>
              <a:t/>
            </a:r>
            <a:br>
              <a:rPr lang="en-US" sz="2400" b="1" u="sng" dirty="0" smtClean="0">
                <a:latin typeface="Times New Roman" panose="02020603050405020304" pitchFamily="18" charset="0"/>
                <a:cs typeface="Times New Roman" panose="02020603050405020304" pitchFamily="18" charset="0"/>
              </a:rPr>
            </a:br>
            <a:r>
              <a:rPr lang="en-US" sz="2400" b="1" u="sng" dirty="0" smtClean="0">
                <a:latin typeface="Times New Roman" panose="02020603050405020304" pitchFamily="18" charset="0"/>
                <a:cs typeface="Times New Roman" panose="02020603050405020304" pitchFamily="18" charset="0"/>
              </a:rPr>
              <a:t/>
            </a:r>
            <a:br>
              <a:rPr lang="en-US" sz="2400" b="1" u="sng" dirty="0" smtClean="0">
                <a:latin typeface="Times New Roman" panose="02020603050405020304" pitchFamily="18" charset="0"/>
                <a:cs typeface="Times New Roman" panose="02020603050405020304" pitchFamily="18" charset="0"/>
              </a:rPr>
            </a:br>
            <a:r>
              <a:rPr lang="en-US" sz="2400" b="1" u="sng" dirty="0" smtClean="0">
                <a:latin typeface="Times New Roman" panose="02020603050405020304" pitchFamily="18" charset="0"/>
                <a:cs typeface="Times New Roman" panose="02020603050405020304" pitchFamily="18" charset="0"/>
              </a:rPr>
              <a:t/>
            </a:r>
            <a:br>
              <a:rPr lang="en-US" sz="2400" b="1" u="sng" dirty="0" smtClean="0">
                <a:latin typeface="Times New Roman" panose="02020603050405020304" pitchFamily="18" charset="0"/>
                <a:cs typeface="Times New Roman" panose="02020603050405020304" pitchFamily="18" charset="0"/>
              </a:rPr>
            </a:br>
            <a:r>
              <a:rPr lang="en-US" sz="2400" b="1" u="sng" dirty="0" smtClean="0">
                <a:latin typeface="Times New Roman" panose="02020603050405020304" pitchFamily="18" charset="0"/>
                <a:cs typeface="Times New Roman" panose="02020603050405020304" pitchFamily="18" charset="0"/>
              </a:rPr>
              <a:t>INDUSTRIAL WASTES</a:t>
            </a:r>
            <a:br>
              <a:rPr lang="en-US" sz="2400" b="1" u="sng" dirty="0" smtClean="0">
                <a:latin typeface="Times New Roman" panose="02020603050405020304" pitchFamily="18" charset="0"/>
                <a:cs typeface="Times New Roman" panose="02020603050405020304" pitchFamily="18" charset="0"/>
              </a:rPr>
            </a:br>
            <a:r>
              <a:rPr lang="en-US" sz="900" b="1"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endParaRPr lang="en-US" sz="48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81000" y="1219200"/>
            <a:ext cx="8263127" cy="5105400"/>
          </a:xfrm>
        </p:spPr>
        <p:txBody>
          <a:bodyPr>
            <a:noAutofit/>
          </a:bodyPr>
          <a:lstStyle/>
          <a:p>
            <a:pPr marL="342900" indent="-342900" algn="just">
              <a:buFont typeface="Arial" panose="020B0604020202020204" pitchFamily="34" charset="0"/>
              <a:buChar char="•"/>
            </a:pP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A large number of industries produce waste material which needs to be either disposed off or utilized for some purpose. Very often disposal of wastes could pose problems. </a:t>
            </a:r>
            <a:endPar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There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are instances where large chunks of land are rendered useless or unavailable due to deposition of such wastes, fly ash and marble dust are two typical wastes which can pose serious disposal problem. </a:t>
            </a:r>
            <a:endPar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Some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of the typical industrial wastes may be listed as under</a:t>
            </a: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a:t>
            </a:r>
            <a:endParaRPr lang="en-US" sz="2400"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27834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0"/>
            <a:ext cx="7772400" cy="762000"/>
          </a:xfrm>
        </p:spPr>
        <p:txBody>
          <a:bodyPr>
            <a:noAutofit/>
          </a:bodyPr>
          <a:lstStyle/>
          <a:p>
            <a:pPr lvl="1" algn="ctr"/>
            <a:r>
              <a:rPr lang="en-US" sz="2400" b="1" u="sng" dirty="0" smtClean="0">
                <a:latin typeface="Times New Roman" panose="02020603050405020304" pitchFamily="18" charset="0"/>
                <a:cs typeface="Times New Roman" panose="02020603050405020304" pitchFamily="18" charset="0"/>
              </a:rPr>
              <a:t/>
            </a:r>
            <a:br>
              <a:rPr lang="en-US" sz="2400" b="1" u="sng" dirty="0" smtClean="0">
                <a:latin typeface="Times New Roman" panose="02020603050405020304" pitchFamily="18" charset="0"/>
                <a:cs typeface="Times New Roman" panose="02020603050405020304" pitchFamily="18" charset="0"/>
              </a:rPr>
            </a:br>
            <a:r>
              <a:rPr lang="en-US" sz="2400" b="1" u="sng" dirty="0" smtClean="0">
                <a:latin typeface="Times New Roman" panose="02020603050405020304" pitchFamily="18" charset="0"/>
                <a:cs typeface="Times New Roman" panose="02020603050405020304" pitchFamily="18" charset="0"/>
              </a:rPr>
              <a:t/>
            </a:r>
            <a:br>
              <a:rPr lang="en-US" sz="2400" b="1" u="sng" dirty="0" smtClean="0">
                <a:latin typeface="Times New Roman" panose="02020603050405020304" pitchFamily="18" charset="0"/>
                <a:cs typeface="Times New Roman" panose="02020603050405020304" pitchFamily="18" charset="0"/>
              </a:rPr>
            </a:br>
            <a:r>
              <a:rPr lang="en-US" sz="2400" b="1" u="sng" dirty="0" smtClean="0">
                <a:latin typeface="Times New Roman" panose="02020603050405020304" pitchFamily="18" charset="0"/>
                <a:cs typeface="Times New Roman" panose="02020603050405020304" pitchFamily="18" charset="0"/>
              </a:rPr>
              <a:t/>
            </a:r>
            <a:br>
              <a:rPr lang="en-US" sz="2400" b="1" u="sng" dirty="0" smtClean="0">
                <a:latin typeface="Times New Roman" panose="02020603050405020304" pitchFamily="18" charset="0"/>
                <a:cs typeface="Times New Roman" panose="02020603050405020304" pitchFamily="18" charset="0"/>
              </a:rPr>
            </a:br>
            <a:r>
              <a:rPr lang="en-US" sz="2400" b="1" u="sng" dirty="0" smtClean="0">
                <a:latin typeface="Times New Roman" panose="02020603050405020304" pitchFamily="18" charset="0"/>
                <a:cs typeface="Times New Roman" panose="02020603050405020304" pitchFamily="18" charset="0"/>
              </a:rPr>
              <a:t/>
            </a:r>
            <a:br>
              <a:rPr lang="en-US" sz="2400" b="1" u="sng" dirty="0" smtClean="0">
                <a:latin typeface="Times New Roman" panose="02020603050405020304" pitchFamily="18" charset="0"/>
                <a:cs typeface="Times New Roman" panose="02020603050405020304" pitchFamily="18" charset="0"/>
              </a:rPr>
            </a:br>
            <a:r>
              <a:rPr lang="en-US" sz="2400" b="1" u="sng" dirty="0" smtClean="0">
                <a:latin typeface="Times New Roman" panose="02020603050405020304" pitchFamily="18" charset="0"/>
                <a:cs typeface="Times New Roman" panose="02020603050405020304" pitchFamily="18" charset="0"/>
              </a:rPr>
              <a:t>INDUSTRIAL WASTES</a:t>
            </a:r>
            <a:br>
              <a:rPr lang="en-US" sz="2400" b="1" u="sng" dirty="0" smtClean="0">
                <a:latin typeface="Times New Roman" panose="02020603050405020304" pitchFamily="18" charset="0"/>
                <a:cs typeface="Times New Roman" panose="02020603050405020304" pitchFamily="18" charset="0"/>
              </a:rPr>
            </a:br>
            <a:r>
              <a:rPr lang="en-US" sz="900" b="1"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endParaRPr lang="en-US" sz="48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81000" y="990600"/>
            <a:ext cx="8263127" cy="5486400"/>
          </a:xfrm>
        </p:spPr>
        <p:txBody>
          <a:bodyPr>
            <a:noAutofit/>
          </a:bodyPr>
          <a:lstStyle/>
          <a:p>
            <a:pPr lvl="0" algn="just"/>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Fly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ash from thermal power station</a:t>
            </a: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a:t>
            </a:r>
          </a:p>
          <a:p>
            <a:pPr lvl="0" algn="just"/>
            <a:endParaRPr lang="en-US" sz="2400" dirty="0">
              <a:solidFill>
                <a:schemeClr val="tx1">
                  <a:lumMod val="85000"/>
                  <a:lumOff val="15000"/>
                </a:schemeClr>
              </a:solidFill>
              <a:latin typeface="Times New Roman" panose="02020603050405020304" pitchFamily="18" charset="0"/>
              <a:cs typeface="Times New Roman" panose="02020603050405020304" pitchFamily="18" charset="0"/>
            </a:endParaRPr>
          </a:p>
          <a:p>
            <a:pPr algn="just"/>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 </a:t>
            </a:r>
          </a:p>
          <a:p>
            <a:pPr lvl="0" algn="just"/>
            <a:endPar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endParaRPr>
          </a:p>
          <a:p>
            <a:pPr lvl="0" algn="just"/>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	</a:t>
            </a: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			Blast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furnace slag from steel plants.</a:t>
            </a:r>
          </a:p>
          <a:p>
            <a:pPr algn="just"/>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 </a:t>
            </a:r>
          </a:p>
          <a:p>
            <a:pPr lvl="0" algn="just"/>
            <a:endPar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endParaRPr>
          </a:p>
          <a:p>
            <a:pPr lvl="0" algn="just"/>
            <a:endParaRPr lang="en-US" sz="2400" dirty="0">
              <a:solidFill>
                <a:schemeClr val="tx1">
                  <a:lumMod val="85000"/>
                  <a:lumOff val="15000"/>
                </a:schemeClr>
              </a:solidFill>
              <a:latin typeface="Times New Roman" panose="02020603050405020304" pitchFamily="18" charset="0"/>
              <a:cs typeface="Times New Roman" panose="02020603050405020304" pitchFamily="18" charset="0"/>
            </a:endParaRPr>
          </a:p>
          <a:p>
            <a:pPr lvl="0" algn="just"/>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Mine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wastes from iron ore mines.</a:t>
            </a:r>
          </a:p>
          <a:p>
            <a:pPr algn="just"/>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 </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49240" y="1143000"/>
            <a:ext cx="2705100" cy="1685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8638" y="2667000"/>
            <a:ext cx="3281362"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3648" y="4495800"/>
            <a:ext cx="3657600"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776739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0"/>
            <a:ext cx="7772400" cy="762000"/>
          </a:xfrm>
        </p:spPr>
        <p:txBody>
          <a:bodyPr>
            <a:noAutofit/>
          </a:bodyPr>
          <a:lstStyle/>
          <a:p>
            <a:pPr lvl="1" algn="ctr"/>
            <a:r>
              <a:rPr lang="en-US" sz="2400" b="1" u="sng" dirty="0" smtClean="0">
                <a:latin typeface="Times New Roman" panose="02020603050405020304" pitchFamily="18" charset="0"/>
                <a:cs typeface="Times New Roman" panose="02020603050405020304" pitchFamily="18" charset="0"/>
              </a:rPr>
              <a:t/>
            </a:r>
            <a:br>
              <a:rPr lang="en-US" sz="2400" b="1" u="sng" dirty="0" smtClean="0">
                <a:latin typeface="Times New Roman" panose="02020603050405020304" pitchFamily="18" charset="0"/>
                <a:cs typeface="Times New Roman" panose="02020603050405020304" pitchFamily="18" charset="0"/>
              </a:rPr>
            </a:br>
            <a:r>
              <a:rPr lang="en-US" sz="2400" b="1" u="sng" dirty="0" smtClean="0">
                <a:latin typeface="Times New Roman" panose="02020603050405020304" pitchFamily="18" charset="0"/>
                <a:cs typeface="Times New Roman" panose="02020603050405020304" pitchFamily="18" charset="0"/>
              </a:rPr>
              <a:t/>
            </a:r>
            <a:br>
              <a:rPr lang="en-US" sz="2400" b="1" u="sng" dirty="0" smtClean="0">
                <a:latin typeface="Times New Roman" panose="02020603050405020304" pitchFamily="18" charset="0"/>
                <a:cs typeface="Times New Roman" panose="02020603050405020304" pitchFamily="18" charset="0"/>
              </a:rPr>
            </a:br>
            <a:r>
              <a:rPr lang="en-US" sz="2400" b="1" u="sng" dirty="0" smtClean="0">
                <a:latin typeface="Times New Roman" panose="02020603050405020304" pitchFamily="18" charset="0"/>
                <a:cs typeface="Times New Roman" panose="02020603050405020304" pitchFamily="18" charset="0"/>
              </a:rPr>
              <a:t/>
            </a:r>
            <a:br>
              <a:rPr lang="en-US" sz="2400" b="1" u="sng" dirty="0" smtClean="0">
                <a:latin typeface="Times New Roman" panose="02020603050405020304" pitchFamily="18" charset="0"/>
                <a:cs typeface="Times New Roman" panose="02020603050405020304" pitchFamily="18" charset="0"/>
              </a:rPr>
            </a:br>
            <a:r>
              <a:rPr lang="en-US" sz="2400" b="1" u="sng" dirty="0" smtClean="0">
                <a:latin typeface="Times New Roman" panose="02020603050405020304" pitchFamily="18" charset="0"/>
                <a:cs typeface="Times New Roman" panose="02020603050405020304" pitchFamily="18" charset="0"/>
              </a:rPr>
              <a:t/>
            </a:r>
            <a:br>
              <a:rPr lang="en-US" sz="2400" b="1" u="sng" dirty="0" smtClean="0">
                <a:latin typeface="Times New Roman" panose="02020603050405020304" pitchFamily="18" charset="0"/>
                <a:cs typeface="Times New Roman" panose="02020603050405020304" pitchFamily="18" charset="0"/>
              </a:rPr>
            </a:br>
            <a:r>
              <a:rPr lang="en-US" sz="2400" b="1" u="sng" dirty="0" smtClean="0">
                <a:latin typeface="Times New Roman" panose="02020603050405020304" pitchFamily="18" charset="0"/>
                <a:cs typeface="Times New Roman" panose="02020603050405020304" pitchFamily="18" charset="0"/>
              </a:rPr>
              <a:t>INDUSTRIAL WASTES</a:t>
            </a:r>
            <a:br>
              <a:rPr lang="en-US" sz="2400" b="1" u="sng" dirty="0" smtClean="0">
                <a:latin typeface="Times New Roman" panose="02020603050405020304" pitchFamily="18" charset="0"/>
                <a:cs typeface="Times New Roman" panose="02020603050405020304" pitchFamily="18" charset="0"/>
              </a:rPr>
            </a:br>
            <a:r>
              <a:rPr lang="en-US" sz="900" b="1"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endParaRPr lang="en-US" sz="48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81000" y="914400"/>
            <a:ext cx="8263127" cy="5105400"/>
          </a:xfrm>
        </p:spPr>
        <p:txBody>
          <a:bodyPr>
            <a:noAutofit/>
          </a:bodyPr>
          <a:lstStyle/>
          <a:p>
            <a:pPr algn="just"/>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 </a:t>
            </a: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Tailing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from copper mines</a:t>
            </a: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a:t>
            </a:r>
          </a:p>
          <a:p>
            <a:pPr algn="just"/>
            <a:endParaRPr lang="en-US" sz="2400" dirty="0">
              <a:solidFill>
                <a:schemeClr val="tx1">
                  <a:lumMod val="85000"/>
                  <a:lumOff val="15000"/>
                </a:schemeClr>
              </a:solidFill>
              <a:latin typeface="Times New Roman" panose="02020603050405020304" pitchFamily="18" charset="0"/>
              <a:cs typeface="Times New Roman" panose="02020603050405020304" pitchFamily="18" charset="0"/>
            </a:endParaRPr>
          </a:p>
          <a:p>
            <a:pPr algn="just"/>
            <a:endParaRPr lang="en-US" sz="2400" dirty="0">
              <a:solidFill>
                <a:schemeClr val="tx1">
                  <a:lumMod val="85000"/>
                  <a:lumOff val="15000"/>
                </a:schemeClr>
              </a:solidFill>
              <a:latin typeface="Times New Roman" panose="02020603050405020304" pitchFamily="18" charset="0"/>
              <a:cs typeface="Times New Roman" panose="02020603050405020304" pitchFamily="18" charset="0"/>
            </a:endParaRPr>
          </a:p>
          <a:p>
            <a:pPr algn="just"/>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 </a:t>
            </a:r>
          </a:p>
          <a:p>
            <a:pPr lvl="0" algn="just"/>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				      Fine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rock dust from gold mines.</a:t>
            </a:r>
          </a:p>
          <a:p>
            <a:pPr algn="just"/>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 </a:t>
            </a:r>
          </a:p>
          <a:p>
            <a:pPr lvl="0" algn="just"/>
            <a:endPar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endParaRPr>
          </a:p>
          <a:p>
            <a:pPr lvl="0" algn="just"/>
            <a:endParaRPr lang="en-US" sz="2400" dirty="0">
              <a:solidFill>
                <a:schemeClr val="tx1">
                  <a:lumMod val="85000"/>
                  <a:lumOff val="15000"/>
                </a:schemeClr>
              </a:solidFill>
              <a:latin typeface="Times New Roman" panose="02020603050405020304" pitchFamily="18" charset="0"/>
              <a:cs typeface="Times New Roman" panose="02020603050405020304" pitchFamily="18" charset="0"/>
            </a:endParaRPr>
          </a:p>
          <a:p>
            <a:pPr lvl="0" algn="just"/>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				      Granite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polishing wastes.</a:t>
            </a:r>
          </a:p>
          <a:p>
            <a:pPr algn="just"/>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 </a:t>
            </a: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0" y="762000"/>
            <a:ext cx="3962400" cy="19110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3598" y="2654808"/>
            <a:ext cx="3521202" cy="205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4876800"/>
            <a:ext cx="3200400"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791004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0"/>
            <a:ext cx="7772400" cy="762000"/>
          </a:xfrm>
        </p:spPr>
        <p:txBody>
          <a:bodyPr>
            <a:noAutofit/>
          </a:bodyPr>
          <a:lstStyle/>
          <a:p>
            <a:pPr lvl="1" algn="ctr"/>
            <a:r>
              <a:rPr lang="en-US" sz="2400" b="1" u="sng" dirty="0" smtClean="0">
                <a:latin typeface="Times New Roman" panose="02020603050405020304" pitchFamily="18" charset="0"/>
                <a:cs typeface="Times New Roman" panose="02020603050405020304" pitchFamily="18" charset="0"/>
              </a:rPr>
              <a:t/>
            </a:r>
            <a:br>
              <a:rPr lang="en-US" sz="2400" b="1" u="sng" dirty="0" smtClean="0">
                <a:latin typeface="Times New Roman" panose="02020603050405020304" pitchFamily="18" charset="0"/>
                <a:cs typeface="Times New Roman" panose="02020603050405020304" pitchFamily="18" charset="0"/>
              </a:rPr>
            </a:br>
            <a:r>
              <a:rPr lang="en-US" sz="2400" b="1" u="sng" dirty="0" smtClean="0">
                <a:latin typeface="Times New Roman" panose="02020603050405020304" pitchFamily="18" charset="0"/>
                <a:cs typeface="Times New Roman" panose="02020603050405020304" pitchFamily="18" charset="0"/>
              </a:rPr>
              <a:t/>
            </a:r>
            <a:br>
              <a:rPr lang="en-US" sz="2400" b="1" u="sng" dirty="0" smtClean="0">
                <a:latin typeface="Times New Roman" panose="02020603050405020304" pitchFamily="18" charset="0"/>
                <a:cs typeface="Times New Roman" panose="02020603050405020304" pitchFamily="18" charset="0"/>
              </a:rPr>
            </a:br>
            <a:r>
              <a:rPr lang="en-US" sz="2400" b="1" u="sng" dirty="0" smtClean="0">
                <a:latin typeface="Times New Roman" panose="02020603050405020304" pitchFamily="18" charset="0"/>
                <a:cs typeface="Times New Roman" panose="02020603050405020304" pitchFamily="18" charset="0"/>
              </a:rPr>
              <a:t/>
            </a:r>
            <a:br>
              <a:rPr lang="en-US" sz="2400" b="1" u="sng" dirty="0" smtClean="0">
                <a:latin typeface="Times New Roman" panose="02020603050405020304" pitchFamily="18" charset="0"/>
                <a:cs typeface="Times New Roman" panose="02020603050405020304" pitchFamily="18" charset="0"/>
              </a:rPr>
            </a:br>
            <a:r>
              <a:rPr lang="en-US" sz="2400" b="1" u="sng" dirty="0" smtClean="0">
                <a:latin typeface="Times New Roman" panose="02020603050405020304" pitchFamily="18" charset="0"/>
                <a:cs typeface="Times New Roman" panose="02020603050405020304" pitchFamily="18" charset="0"/>
              </a:rPr>
              <a:t/>
            </a:r>
            <a:br>
              <a:rPr lang="en-US" sz="2400" b="1" u="sng" dirty="0" smtClean="0">
                <a:latin typeface="Times New Roman" panose="02020603050405020304" pitchFamily="18" charset="0"/>
                <a:cs typeface="Times New Roman" panose="02020603050405020304" pitchFamily="18" charset="0"/>
              </a:rPr>
            </a:br>
            <a:r>
              <a:rPr lang="en-US" sz="2400" b="1" u="sng" dirty="0" smtClean="0">
                <a:latin typeface="Times New Roman" panose="02020603050405020304" pitchFamily="18" charset="0"/>
                <a:cs typeface="Times New Roman" panose="02020603050405020304" pitchFamily="18" charset="0"/>
              </a:rPr>
              <a:t>INDUSTRIAL WASTES</a:t>
            </a:r>
            <a:br>
              <a:rPr lang="en-US" sz="2400" b="1" u="sng" dirty="0" smtClean="0">
                <a:latin typeface="Times New Roman" panose="02020603050405020304" pitchFamily="18" charset="0"/>
                <a:cs typeface="Times New Roman" panose="02020603050405020304" pitchFamily="18" charset="0"/>
              </a:rPr>
            </a:br>
            <a:r>
              <a:rPr lang="en-US" sz="900" b="1"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endParaRPr lang="en-US" sz="48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81000" y="914400"/>
            <a:ext cx="8263127" cy="5715000"/>
          </a:xfrm>
        </p:spPr>
        <p:txBody>
          <a:bodyPr>
            <a:noAutofit/>
          </a:bodyPr>
          <a:lstStyle/>
          <a:p>
            <a:pPr algn="just"/>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 </a:t>
            </a: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Rock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dust from stone crushers</a:t>
            </a: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a:t>
            </a:r>
            <a:endParaRPr lang="en-US" sz="2400" dirty="0">
              <a:solidFill>
                <a:schemeClr val="tx1">
                  <a:lumMod val="85000"/>
                  <a:lumOff val="15000"/>
                </a:schemeClr>
              </a:solidFill>
              <a:latin typeface="Times New Roman" panose="02020603050405020304" pitchFamily="18" charset="0"/>
              <a:cs typeface="Times New Roman" panose="02020603050405020304" pitchFamily="18" charset="0"/>
            </a:endParaRPr>
          </a:p>
          <a:p>
            <a:pPr algn="just"/>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 </a:t>
            </a:r>
          </a:p>
          <a:p>
            <a:pPr lvl="0" algn="just"/>
            <a:endPar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endParaRPr>
          </a:p>
          <a:p>
            <a:pPr lvl="0" algn="just"/>
            <a:endParaRPr lang="en-US" sz="2400" dirty="0">
              <a:solidFill>
                <a:schemeClr val="tx1">
                  <a:lumMod val="85000"/>
                  <a:lumOff val="15000"/>
                </a:schemeClr>
              </a:solidFill>
              <a:latin typeface="Times New Roman" panose="02020603050405020304" pitchFamily="18" charset="0"/>
              <a:cs typeface="Times New Roman" panose="02020603050405020304" pitchFamily="18" charset="0"/>
            </a:endParaRPr>
          </a:p>
          <a:p>
            <a:pPr lvl="0" algn="just"/>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				Red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mud from aluminum factories.</a:t>
            </a:r>
          </a:p>
          <a:p>
            <a:pPr algn="just"/>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 </a:t>
            </a:r>
          </a:p>
          <a:p>
            <a:pPr lvl="0" algn="just"/>
            <a:endPar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endParaRPr>
          </a:p>
          <a:p>
            <a:pPr lvl="0" algn="just"/>
            <a:endPar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endParaRPr>
          </a:p>
          <a:p>
            <a:pPr lvl="0" algn="just"/>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Brick</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 mortar and concrete wastes from demolished building.</a:t>
            </a:r>
          </a:p>
          <a:p>
            <a:pPr algn="just"/>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 </a:t>
            </a:r>
          </a:p>
          <a:p>
            <a:pPr algn="just"/>
            <a:endParaRPr lang="en-US" sz="2400"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1037844"/>
            <a:ext cx="2857500" cy="16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601468"/>
            <a:ext cx="3409950" cy="17535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4876800"/>
            <a:ext cx="2676525" cy="1704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499629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743200"/>
            <a:ext cx="7772400" cy="762000"/>
          </a:xfrm>
        </p:spPr>
        <p:txBody>
          <a:bodyPr>
            <a:noAutofit/>
          </a:bodyPr>
          <a:lstStyle/>
          <a:p>
            <a:pPr lvl="0"/>
            <a:r>
              <a:rPr lang="en-US" sz="2400" b="1" u="sng" dirty="0" smtClean="0">
                <a:latin typeface="Times New Roman" panose="02020603050405020304" pitchFamily="18" charset="0"/>
                <a:cs typeface="Times New Roman" panose="02020603050405020304" pitchFamily="18" charset="0"/>
              </a:rPr>
              <a:t/>
            </a:r>
            <a:br>
              <a:rPr lang="en-US" sz="2400" b="1" u="sng" dirty="0" smtClean="0">
                <a:latin typeface="Times New Roman" panose="02020603050405020304" pitchFamily="18" charset="0"/>
                <a:cs typeface="Times New Roman" panose="02020603050405020304" pitchFamily="18" charset="0"/>
              </a:rPr>
            </a:br>
            <a:r>
              <a:rPr lang="en-US" sz="2400" b="1" u="sng" dirty="0" smtClean="0">
                <a:latin typeface="Times New Roman" panose="02020603050405020304" pitchFamily="18" charset="0"/>
                <a:cs typeface="Times New Roman" panose="02020603050405020304" pitchFamily="18" charset="0"/>
              </a:rPr>
              <a:t/>
            </a:r>
            <a:br>
              <a:rPr lang="en-US" sz="2400" b="1" u="sng" dirty="0" smtClean="0">
                <a:latin typeface="Times New Roman" panose="02020603050405020304" pitchFamily="18" charset="0"/>
                <a:cs typeface="Times New Roman" panose="02020603050405020304" pitchFamily="18" charset="0"/>
              </a:rPr>
            </a:br>
            <a:r>
              <a:rPr lang="en-US" sz="2400" b="1" u="sng" dirty="0" smtClean="0">
                <a:latin typeface="Times New Roman" panose="02020603050405020304" pitchFamily="18" charset="0"/>
                <a:cs typeface="Times New Roman" panose="02020603050405020304" pitchFamily="18" charset="0"/>
              </a:rPr>
              <a:t/>
            </a:r>
            <a:br>
              <a:rPr lang="en-US" sz="2400" b="1" u="sng" dirty="0" smtClean="0">
                <a:latin typeface="Times New Roman" panose="02020603050405020304" pitchFamily="18" charset="0"/>
                <a:cs typeface="Times New Roman" panose="02020603050405020304" pitchFamily="18" charset="0"/>
              </a:rPr>
            </a:br>
            <a:r>
              <a:rPr lang="en-US" sz="2400" b="1" u="sng" dirty="0" smtClean="0">
                <a:latin typeface="Times New Roman" panose="02020603050405020304" pitchFamily="18" charset="0"/>
                <a:cs typeface="Times New Roman" panose="02020603050405020304" pitchFamily="18" charset="0"/>
              </a:rPr>
              <a:t/>
            </a:r>
            <a:br>
              <a:rPr lang="en-US" sz="2400" b="1" u="sng" dirty="0" smtClean="0">
                <a:latin typeface="Times New Roman" panose="02020603050405020304" pitchFamily="18" charset="0"/>
                <a:cs typeface="Times New Roman" panose="02020603050405020304" pitchFamily="18" charset="0"/>
              </a:rPr>
            </a:br>
            <a:r>
              <a:rPr lang="en-US" sz="3200" u="heavy" dirty="0">
                <a:solidFill>
                  <a:schemeClr val="tx1">
                    <a:lumMod val="85000"/>
                    <a:lumOff val="15000"/>
                  </a:schemeClr>
                </a:solidFill>
                <a:latin typeface="Times New Roman" panose="02020603050405020304" pitchFamily="18" charset="0"/>
                <a:cs typeface="Times New Roman" panose="02020603050405020304" pitchFamily="18" charset="0"/>
              </a:rPr>
              <a:t>Construction &amp; Demolished(C&amp;D) Building Wastes</a:t>
            </a:r>
            <a:r>
              <a:rPr lang="en-US" sz="3200" dirty="0">
                <a:latin typeface="Times New Roman" panose="02020603050405020304" pitchFamily="18" charset="0"/>
                <a:cs typeface="Times New Roman" panose="02020603050405020304" pitchFamily="18" charset="0"/>
              </a:rPr>
              <a:t/>
            </a:r>
            <a:br>
              <a:rPr lang="en-US" sz="32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
            </a:r>
            <a:br>
              <a:rPr lang="en-US" sz="3200" dirty="0">
                <a:latin typeface="Times New Roman" panose="02020603050405020304" pitchFamily="18" charset="0"/>
                <a:cs typeface="Times New Roman" panose="02020603050405020304" pitchFamily="18" charset="0"/>
              </a:rPr>
            </a:br>
            <a:r>
              <a:rPr lang="en-US" sz="2800" b="1"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endParaRPr lang="en-US" sz="96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81000" y="1447800"/>
            <a:ext cx="8263127" cy="4876800"/>
          </a:xfrm>
        </p:spPr>
        <p:txBody>
          <a:bodyPr>
            <a:noAutofit/>
          </a:bodyPr>
          <a:lstStyle/>
          <a:p>
            <a:pPr marL="342900" indent="-342900" algn="just">
              <a:buFont typeface="Arial" panose="020B0604020202020204" pitchFamily="34" charset="0"/>
              <a:buChar char="•"/>
            </a:pP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Construction and Demolition debris (C&amp;D) is defined as all non-hazardous solid waste resulting from construction and demolition activities.</a:t>
            </a:r>
          </a:p>
          <a:p>
            <a:pPr marL="342900" indent="-342900" algn="just">
              <a:buFont typeface="Arial" panose="020B0604020202020204" pitchFamily="34" charset="0"/>
              <a:buChar char="•"/>
            </a:pP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Construction and demolition (C&amp;D) waste also defined as waste materials consist of the debris generated during the construction, renovation, and demolition of buildings, roads, and </a:t>
            </a: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bridges.</a:t>
            </a:r>
          </a:p>
          <a:p>
            <a:pPr marL="342900" indent="-342900" algn="just">
              <a:buFont typeface="Arial" panose="020B0604020202020204" pitchFamily="34" charset="0"/>
              <a:buChar char="•"/>
            </a:pP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The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use of C &amp; D wastes as recycled aggregates in concrete mixes has become more common in recent times as it conserves depletion of natural resources but also minimizes environmental pollution. </a:t>
            </a:r>
          </a:p>
        </p:txBody>
      </p:sp>
    </p:spTree>
    <p:extLst>
      <p:ext uri="{BB962C8B-B14F-4D97-AF65-F5344CB8AC3E}">
        <p14:creationId xmlns:p14="http://schemas.microsoft.com/office/powerpoint/2010/main" val="25259508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743200"/>
            <a:ext cx="7772400" cy="762000"/>
          </a:xfrm>
        </p:spPr>
        <p:txBody>
          <a:bodyPr>
            <a:noAutofit/>
          </a:bodyPr>
          <a:lstStyle/>
          <a:p>
            <a:pPr lvl="0"/>
            <a:r>
              <a:rPr lang="en-US" sz="2400" b="1" u="sng" dirty="0" smtClean="0">
                <a:latin typeface="Times New Roman" panose="02020603050405020304" pitchFamily="18" charset="0"/>
                <a:cs typeface="Times New Roman" panose="02020603050405020304" pitchFamily="18" charset="0"/>
              </a:rPr>
              <a:t/>
            </a:r>
            <a:br>
              <a:rPr lang="en-US" sz="2400" b="1" u="sng" dirty="0" smtClean="0">
                <a:latin typeface="Times New Roman" panose="02020603050405020304" pitchFamily="18" charset="0"/>
                <a:cs typeface="Times New Roman" panose="02020603050405020304" pitchFamily="18" charset="0"/>
              </a:rPr>
            </a:br>
            <a:r>
              <a:rPr lang="en-US" sz="2400" b="1" u="sng" dirty="0" smtClean="0">
                <a:latin typeface="Times New Roman" panose="02020603050405020304" pitchFamily="18" charset="0"/>
                <a:cs typeface="Times New Roman" panose="02020603050405020304" pitchFamily="18" charset="0"/>
              </a:rPr>
              <a:t/>
            </a:r>
            <a:br>
              <a:rPr lang="en-US" sz="2400" b="1" u="sng" dirty="0" smtClean="0">
                <a:latin typeface="Times New Roman" panose="02020603050405020304" pitchFamily="18" charset="0"/>
                <a:cs typeface="Times New Roman" panose="02020603050405020304" pitchFamily="18" charset="0"/>
              </a:rPr>
            </a:br>
            <a:r>
              <a:rPr lang="en-US" sz="2400" b="1" u="sng" dirty="0" smtClean="0">
                <a:latin typeface="Times New Roman" panose="02020603050405020304" pitchFamily="18" charset="0"/>
                <a:cs typeface="Times New Roman" panose="02020603050405020304" pitchFamily="18" charset="0"/>
              </a:rPr>
              <a:t/>
            </a:r>
            <a:br>
              <a:rPr lang="en-US" sz="2400" b="1" u="sng" dirty="0" smtClean="0">
                <a:latin typeface="Times New Roman" panose="02020603050405020304" pitchFamily="18" charset="0"/>
                <a:cs typeface="Times New Roman" panose="02020603050405020304" pitchFamily="18" charset="0"/>
              </a:rPr>
            </a:br>
            <a:r>
              <a:rPr lang="en-US" sz="2400" b="1" u="sng" dirty="0" smtClean="0">
                <a:latin typeface="Times New Roman" panose="02020603050405020304" pitchFamily="18" charset="0"/>
                <a:cs typeface="Times New Roman" panose="02020603050405020304" pitchFamily="18" charset="0"/>
              </a:rPr>
              <a:t/>
            </a:r>
            <a:br>
              <a:rPr lang="en-US" sz="2400" b="1" u="sng" dirty="0" smtClean="0">
                <a:latin typeface="Times New Roman" panose="02020603050405020304" pitchFamily="18" charset="0"/>
                <a:cs typeface="Times New Roman" panose="02020603050405020304" pitchFamily="18" charset="0"/>
              </a:rPr>
            </a:br>
            <a:r>
              <a:rPr lang="en-US" sz="3200" u="heavy" dirty="0">
                <a:solidFill>
                  <a:schemeClr val="tx1">
                    <a:lumMod val="85000"/>
                    <a:lumOff val="15000"/>
                  </a:schemeClr>
                </a:solidFill>
                <a:latin typeface="Times New Roman" panose="02020603050405020304" pitchFamily="18" charset="0"/>
                <a:cs typeface="Times New Roman" panose="02020603050405020304" pitchFamily="18" charset="0"/>
              </a:rPr>
              <a:t>Construction &amp; Demolished(C&amp;D) Building Wastes</a:t>
            </a:r>
            <a:r>
              <a:rPr lang="en-US" sz="3200" dirty="0">
                <a:latin typeface="Times New Roman" panose="02020603050405020304" pitchFamily="18" charset="0"/>
                <a:cs typeface="Times New Roman" panose="02020603050405020304" pitchFamily="18" charset="0"/>
              </a:rPr>
              <a:t/>
            </a:r>
            <a:br>
              <a:rPr lang="en-US" sz="32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
            </a:r>
            <a:br>
              <a:rPr lang="en-US" sz="3200" dirty="0">
                <a:latin typeface="Times New Roman" panose="02020603050405020304" pitchFamily="18" charset="0"/>
                <a:cs typeface="Times New Roman" panose="02020603050405020304" pitchFamily="18" charset="0"/>
              </a:rPr>
            </a:br>
            <a:r>
              <a:rPr lang="en-US" sz="2800" b="1"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endParaRPr lang="en-US" sz="96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81000" y="1447800"/>
            <a:ext cx="8263127" cy="4876800"/>
          </a:xfrm>
        </p:spPr>
        <p:txBody>
          <a:bodyPr>
            <a:noAutofit/>
          </a:bodyPr>
          <a:lstStyle/>
          <a:p>
            <a:pPr marL="342900" indent="-342900" algn="just">
              <a:buFont typeface="Arial" panose="020B0604020202020204" pitchFamily="34" charset="0"/>
              <a:buChar char="•"/>
            </a:pP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According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to data published by the Building Materials and Technology Promotion Council in New Delhi in 2016, the total generation of construction and demolition (C&amp;D) waste in India over the period 2005–2013 was 165–175 million tonnes per annum</a:t>
            </a:r>
          </a:p>
          <a:p>
            <a:pPr marL="342900" indent="-342900" algn="just">
              <a:buFont typeface="Arial" panose="020B0604020202020204" pitchFamily="34" charset="0"/>
              <a:buChar char="•"/>
            </a:pPr>
            <a:endParaRPr lang="en-US" sz="2400"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pic>
        <p:nvPicPr>
          <p:cNvPr id="4" name="image24.jpeg"/>
          <p:cNvPicPr/>
          <p:nvPr/>
        </p:nvPicPr>
        <p:blipFill>
          <a:blip r:embed="rId2" cstate="print"/>
          <a:stretch>
            <a:fillRect/>
          </a:stretch>
        </p:blipFill>
        <p:spPr>
          <a:xfrm>
            <a:off x="2209800" y="3200400"/>
            <a:ext cx="5181600" cy="2971800"/>
          </a:xfrm>
          <a:prstGeom prst="rect">
            <a:avLst/>
          </a:prstGeom>
        </p:spPr>
      </p:pic>
    </p:spTree>
    <p:extLst>
      <p:ext uri="{BB962C8B-B14F-4D97-AF65-F5344CB8AC3E}">
        <p14:creationId xmlns:p14="http://schemas.microsoft.com/office/powerpoint/2010/main" val="9158643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743200"/>
            <a:ext cx="7772400" cy="762000"/>
          </a:xfrm>
        </p:spPr>
        <p:txBody>
          <a:bodyPr>
            <a:noAutofit/>
          </a:bodyPr>
          <a:lstStyle/>
          <a:p>
            <a:pPr lvl="0"/>
            <a:r>
              <a:rPr lang="en-US" sz="2400" b="1" u="sng" dirty="0" smtClean="0">
                <a:latin typeface="Times New Roman" panose="02020603050405020304" pitchFamily="18" charset="0"/>
                <a:cs typeface="Times New Roman" panose="02020603050405020304" pitchFamily="18" charset="0"/>
              </a:rPr>
              <a:t/>
            </a:r>
            <a:br>
              <a:rPr lang="en-US" sz="2400" b="1" u="sng" dirty="0" smtClean="0">
                <a:latin typeface="Times New Roman" panose="02020603050405020304" pitchFamily="18" charset="0"/>
                <a:cs typeface="Times New Roman" panose="02020603050405020304" pitchFamily="18" charset="0"/>
              </a:rPr>
            </a:br>
            <a:r>
              <a:rPr lang="en-US" sz="2400" b="1" u="sng" dirty="0" smtClean="0">
                <a:latin typeface="Times New Roman" panose="02020603050405020304" pitchFamily="18" charset="0"/>
                <a:cs typeface="Times New Roman" panose="02020603050405020304" pitchFamily="18" charset="0"/>
              </a:rPr>
              <a:t/>
            </a:r>
            <a:br>
              <a:rPr lang="en-US" sz="2400" b="1" u="sng" dirty="0" smtClean="0">
                <a:latin typeface="Times New Roman" panose="02020603050405020304" pitchFamily="18" charset="0"/>
                <a:cs typeface="Times New Roman" panose="02020603050405020304" pitchFamily="18" charset="0"/>
              </a:rPr>
            </a:br>
            <a:r>
              <a:rPr lang="en-US" sz="2400" b="1" u="sng" dirty="0" smtClean="0">
                <a:latin typeface="Times New Roman" panose="02020603050405020304" pitchFamily="18" charset="0"/>
                <a:cs typeface="Times New Roman" panose="02020603050405020304" pitchFamily="18" charset="0"/>
              </a:rPr>
              <a:t/>
            </a:r>
            <a:br>
              <a:rPr lang="en-US" sz="2400" b="1" u="sng" dirty="0" smtClean="0">
                <a:latin typeface="Times New Roman" panose="02020603050405020304" pitchFamily="18" charset="0"/>
                <a:cs typeface="Times New Roman" panose="02020603050405020304" pitchFamily="18" charset="0"/>
              </a:rPr>
            </a:br>
            <a:r>
              <a:rPr lang="en-US" sz="2400" b="1" u="sng" dirty="0" smtClean="0">
                <a:latin typeface="Times New Roman" panose="02020603050405020304" pitchFamily="18" charset="0"/>
                <a:cs typeface="Times New Roman" panose="02020603050405020304" pitchFamily="18" charset="0"/>
              </a:rPr>
              <a:t/>
            </a:r>
            <a:br>
              <a:rPr lang="en-US" sz="2400" b="1" u="sng" dirty="0" smtClean="0">
                <a:latin typeface="Times New Roman" panose="02020603050405020304" pitchFamily="18" charset="0"/>
                <a:cs typeface="Times New Roman" panose="02020603050405020304" pitchFamily="18" charset="0"/>
              </a:rPr>
            </a:br>
            <a:r>
              <a:rPr lang="en-US" sz="3200" u="heavy" dirty="0">
                <a:solidFill>
                  <a:schemeClr val="tx1">
                    <a:lumMod val="85000"/>
                    <a:lumOff val="15000"/>
                  </a:schemeClr>
                </a:solidFill>
                <a:latin typeface="Times New Roman" panose="02020603050405020304" pitchFamily="18" charset="0"/>
                <a:cs typeface="Times New Roman" panose="02020603050405020304" pitchFamily="18" charset="0"/>
              </a:rPr>
              <a:t>Construction &amp; Demolished(C&amp;D) Building Wastes</a:t>
            </a:r>
            <a:r>
              <a:rPr lang="en-US" sz="3200" dirty="0">
                <a:latin typeface="Times New Roman" panose="02020603050405020304" pitchFamily="18" charset="0"/>
                <a:cs typeface="Times New Roman" panose="02020603050405020304" pitchFamily="18" charset="0"/>
              </a:rPr>
              <a:t/>
            </a:r>
            <a:br>
              <a:rPr lang="en-US" sz="32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
            </a:r>
            <a:br>
              <a:rPr lang="en-US" sz="3200" dirty="0">
                <a:latin typeface="Times New Roman" panose="02020603050405020304" pitchFamily="18" charset="0"/>
                <a:cs typeface="Times New Roman" panose="02020603050405020304" pitchFamily="18" charset="0"/>
              </a:rPr>
            </a:br>
            <a:r>
              <a:rPr lang="en-US" sz="2800" b="1"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endParaRPr lang="en-US" sz="96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81000" y="1219200"/>
            <a:ext cx="8263127" cy="5181600"/>
          </a:xfrm>
        </p:spPr>
        <p:txBody>
          <a:bodyPr>
            <a:noAutofit/>
          </a:bodyPr>
          <a:lstStyle/>
          <a:p>
            <a:pPr algn="just"/>
            <a:r>
              <a:rPr lang="en-US" b="1" u="sng" dirty="0">
                <a:solidFill>
                  <a:schemeClr val="tx1">
                    <a:lumMod val="85000"/>
                    <a:lumOff val="15000"/>
                  </a:schemeClr>
                </a:solidFill>
                <a:latin typeface="Times New Roman" panose="02020603050405020304" pitchFamily="18" charset="0"/>
                <a:cs typeface="Times New Roman" panose="02020603050405020304" pitchFamily="18" charset="0"/>
              </a:rPr>
              <a:t>Properties of C&amp; D wastes in concrete</a:t>
            </a:r>
          </a:p>
          <a:p>
            <a:pPr marL="342900" indent="-342900" algn="just">
              <a:buFont typeface="Arial" panose="020B0604020202020204" pitchFamily="34" charset="0"/>
              <a:buChar char="•"/>
            </a:pP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The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workability of the recycled aggregate concrete mixes decreases, with an increase in recycled coarse aggregates replacement </a:t>
            </a: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level.</a:t>
            </a:r>
            <a:endParaRPr lang="en-US" dirty="0">
              <a:solidFill>
                <a:schemeClr val="tx1">
                  <a:lumMod val="85000"/>
                  <a:lumOff val="15000"/>
                </a:schemeClr>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The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reduction in compressive, split tensile and flexural strength of concrete mixes is observed with increase in recycled coarse aggregates replacement level in recycled aggregate concrete </a:t>
            </a: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mixes.</a:t>
            </a:r>
          </a:p>
          <a:p>
            <a:pPr marL="342900" indent="-342900" algn="just">
              <a:buFont typeface="Arial" panose="020B0604020202020204" pitchFamily="34" charset="0"/>
              <a:buChar char="•"/>
            </a:pP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The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modulus of elasticity of the recycled aggregate concrete is comparable to that of Control </a:t>
            </a: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Mix.</a:t>
            </a:r>
            <a:endParaRPr lang="en-US" dirty="0">
              <a:solidFill>
                <a:schemeClr val="tx1">
                  <a:lumMod val="85000"/>
                  <a:lumOff val="15000"/>
                </a:schemeClr>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The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microstructural analysis reveals that recycled aggregate concrete shows pore structure compared to controlled concrete.</a:t>
            </a:r>
            <a:endParaRPr lang="en-US" sz="2000"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915027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04800"/>
            <a:ext cx="7772400" cy="762000"/>
          </a:xfrm>
        </p:spPr>
        <p:txBody>
          <a:bodyPr>
            <a:noAutofit/>
          </a:bodyPr>
          <a:lstStyle/>
          <a:p>
            <a:pPr lvl="0"/>
            <a:r>
              <a:rPr lang="en-US" sz="6000" b="1" dirty="0" smtClean="0">
                <a:solidFill>
                  <a:schemeClr val="tx1">
                    <a:lumMod val="85000"/>
                    <a:lumOff val="15000"/>
                  </a:schemeClr>
                </a:solidFill>
                <a:latin typeface="Times New Roman" panose="02020603050405020304" pitchFamily="18" charset="0"/>
                <a:cs typeface="Times New Roman" panose="02020603050405020304" pitchFamily="18" charset="0"/>
              </a:rPr>
              <a:t>USEFUL LINKS</a:t>
            </a:r>
            <a:endParaRPr lang="en-US" sz="60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81000" y="1219200"/>
            <a:ext cx="8263127" cy="5181600"/>
          </a:xfrm>
        </p:spPr>
        <p:txBody>
          <a:bodyPr>
            <a:noAutofit/>
          </a:bodyPr>
          <a:lstStyle/>
          <a:p>
            <a:pPr marL="342900" indent="-342900" algn="just">
              <a:lnSpc>
                <a:spcPct val="200000"/>
              </a:lnSpc>
              <a:buFont typeface="Arial" panose="020B0604020202020204" pitchFamily="34" charset="0"/>
              <a:buChar char="•"/>
            </a:pPr>
            <a:r>
              <a:rPr lang="en-US" sz="2800" dirty="0">
                <a:solidFill>
                  <a:schemeClr val="tx1">
                    <a:lumMod val="85000"/>
                    <a:lumOff val="15000"/>
                  </a:schemeClr>
                </a:solidFill>
                <a:latin typeface="Times New Roman" panose="02020603050405020304" pitchFamily="18" charset="0"/>
                <a:cs typeface="Times New Roman" panose="02020603050405020304" pitchFamily="18" charset="0"/>
                <a:hlinkClick r:id="rId2"/>
              </a:rPr>
              <a:t>https://</a:t>
            </a:r>
            <a:r>
              <a:rPr lang="en-US" sz="2800" dirty="0" smtClean="0">
                <a:solidFill>
                  <a:schemeClr val="tx1">
                    <a:lumMod val="85000"/>
                    <a:lumOff val="15000"/>
                  </a:schemeClr>
                </a:solidFill>
                <a:latin typeface="Times New Roman" panose="02020603050405020304" pitchFamily="18" charset="0"/>
                <a:cs typeface="Times New Roman" panose="02020603050405020304" pitchFamily="18" charset="0"/>
                <a:hlinkClick r:id="rId2"/>
              </a:rPr>
              <a:t>www.youtube.com/watch?v=AcngC5KH1Gk</a:t>
            </a:r>
            <a:r>
              <a:rPr lang="en-US" sz="2800" dirty="0" smtClean="0">
                <a:solidFill>
                  <a:schemeClr val="tx1">
                    <a:lumMod val="85000"/>
                    <a:lumOff val="15000"/>
                  </a:schemeClr>
                </a:solidFill>
                <a:latin typeface="Times New Roman" panose="02020603050405020304" pitchFamily="18" charset="0"/>
                <a:cs typeface="Times New Roman" panose="02020603050405020304" pitchFamily="18" charset="0"/>
              </a:rPr>
              <a:t>.</a:t>
            </a:r>
          </a:p>
          <a:p>
            <a:pPr marL="342900" indent="-342900" algn="just">
              <a:lnSpc>
                <a:spcPct val="200000"/>
              </a:lnSpc>
              <a:buFont typeface="Arial" panose="020B0604020202020204" pitchFamily="34" charset="0"/>
              <a:buChar char="•"/>
            </a:pPr>
            <a:r>
              <a:rPr lang="en-US" sz="2800" dirty="0">
                <a:solidFill>
                  <a:schemeClr val="tx1">
                    <a:lumMod val="85000"/>
                    <a:lumOff val="15000"/>
                  </a:schemeClr>
                </a:solidFill>
                <a:latin typeface="Times New Roman" panose="02020603050405020304" pitchFamily="18" charset="0"/>
                <a:cs typeface="Times New Roman" panose="02020603050405020304" pitchFamily="18" charset="0"/>
                <a:hlinkClick r:id="rId3"/>
              </a:rPr>
              <a:t>https://</a:t>
            </a:r>
            <a:r>
              <a:rPr lang="en-US" sz="2800" dirty="0" smtClean="0">
                <a:solidFill>
                  <a:schemeClr val="tx1">
                    <a:lumMod val="85000"/>
                    <a:lumOff val="15000"/>
                  </a:schemeClr>
                </a:solidFill>
                <a:latin typeface="Times New Roman" panose="02020603050405020304" pitchFamily="18" charset="0"/>
                <a:cs typeface="Times New Roman" panose="02020603050405020304" pitchFamily="18" charset="0"/>
                <a:hlinkClick r:id="rId3"/>
              </a:rPr>
              <a:t>www.youtube.com/watch?v=OXJGbyRg210</a:t>
            </a:r>
            <a:r>
              <a:rPr lang="en-US" sz="2800" dirty="0" smtClean="0">
                <a:solidFill>
                  <a:schemeClr val="tx1">
                    <a:lumMod val="85000"/>
                    <a:lumOff val="15000"/>
                  </a:schemeClr>
                </a:solidFill>
                <a:latin typeface="Times New Roman" panose="02020603050405020304" pitchFamily="18" charset="0"/>
                <a:cs typeface="Times New Roman" panose="02020603050405020304" pitchFamily="18" charset="0"/>
              </a:rPr>
              <a:t>.</a:t>
            </a:r>
          </a:p>
          <a:p>
            <a:pPr marL="342900" indent="-342900" algn="just">
              <a:lnSpc>
                <a:spcPct val="200000"/>
              </a:lnSpc>
              <a:buFont typeface="Arial" panose="020B0604020202020204" pitchFamily="34" charset="0"/>
              <a:buChar char="•"/>
            </a:pPr>
            <a:r>
              <a:rPr lang="en-US" sz="2800" dirty="0">
                <a:solidFill>
                  <a:schemeClr val="tx1">
                    <a:lumMod val="85000"/>
                    <a:lumOff val="15000"/>
                  </a:schemeClr>
                </a:solidFill>
                <a:latin typeface="Times New Roman" panose="02020603050405020304" pitchFamily="18" charset="0"/>
                <a:cs typeface="Times New Roman" panose="02020603050405020304" pitchFamily="18" charset="0"/>
                <a:hlinkClick r:id="rId4"/>
              </a:rPr>
              <a:t>https://</a:t>
            </a:r>
            <a:r>
              <a:rPr lang="en-US" sz="2800" dirty="0" smtClean="0">
                <a:solidFill>
                  <a:schemeClr val="tx1">
                    <a:lumMod val="85000"/>
                    <a:lumOff val="15000"/>
                  </a:schemeClr>
                </a:solidFill>
                <a:latin typeface="Times New Roman" panose="02020603050405020304" pitchFamily="18" charset="0"/>
                <a:cs typeface="Times New Roman" panose="02020603050405020304" pitchFamily="18" charset="0"/>
                <a:hlinkClick r:id="rId4"/>
              </a:rPr>
              <a:t>onlinecourses.nptel.ac.in/noc21_ce46/preview</a:t>
            </a:r>
            <a:r>
              <a:rPr lang="en-US" sz="2800" dirty="0" smtClean="0">
                <a:solidFill>
                  <a:schemeClr val="tx1">
                    <a:lumMod val="85000"/>
                    <a:lumOff val="15000"/>
                  </a:schemeClr>
                </a:solidFill>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endParaRPr lang="en-US" dirty="0">
              <a:solidFill>
                <a:schemeClr val="tx1">
                  <a:lumMod val="85000"/>
                  <a:lumOff val="15000"/>
                </a:schemeClr>
              </a:solidFill>
              <a:latin typeface="Times New Roman" panose="02020603050405020304" pitchFamily="18" charset="0"/>
              <a:cs typeface="Times New Roman" panose="02020603050405020304" pitchFamily="18" charset="0"/>
            </a:endParaRPr>
          </a:p>
          <a:p>
            <a:pPr algn="just"/>
            <a:endParaRPr lang="en-US" sz="2000"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9895511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72</TotalTime>
  <Words>2182</Words>
  <Application>Microsoft Office PowerPoint</Application>
  <PresentationFormat>On-screen Show (4:3)</PresentationFormat>
  <Paragraphs>200</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Waveform</vt:lpstr>
      <vt:lpstr>PowerPoint Presentation</vt:lpstr>
      <vt:lpstr>MODULE:3</vt:lpstr>
      <vt:lpstr>LIME STONE</vt:lpstr>
      <vt:lpstr>MANUFACTURING OF LIME</vt:lpstr>
      <vt:lpstr>MANUFACTURING OF LIME</vt:lpstr>
      <vt:lpstr>POZZOLONA</vt:lpstr>
      <vt:lpstr>POZZOLONA: POWERED BURNT CLAY </vt:lpstr>
      <vt:lpstr>POZZOLONA: POWERED BURNT CLAY </vt:lpstr>
      <vt:lpstr>POZZOLONA: RICE HUSK ASH</vt:lpstr>
      <vt:lpstr>POZZOLONA: RICE HUSK ASH</vt:lpstr>
      <vt:lpstr>POZZOLONA: FLY ASH</vt:lpstr>
      <vt:lpstr>LIME POZZOLANA CEMENT</vt:lpstr>
      <vt:lpstr>LIME POZZOLANA CEMENT :  Dry Blending</vt:lpstr>
      <vt:lpstr>LIME POZZOLANA CEMENT :  Dry Blending</vt:lpstr>
      <vt:lpstr>LIME POZZOLANA CEMENT :  Wet Blending</vt:lpstr>
      <vt:lpstr>LIME POZZOLANA CEMENT :  Properties</vt:lpstr>
      <vt:lpstr>LIME POZZOLANA CEMENT :  Properties</vt:lpstr>
      <vt:lpstr>    BUILDING MATERIALS FROM AGRO &amp; INDUSTRIAL WASTES   </vt:lpstr>
      <vt:lpstr>    BUILDING MATERIALS FROM AGRO &amp; INDUSTRIAL WASTES   </vt:lpstr>
      <vt:lpstr>    BUILDING MATERIALS FROM AGRO &amp; INDUSTRIAL WASTES   </vt:lpstr>
      <vt:lpstr>    BUILDING MATERIALS FROM AGRO &amp; INDUSTRIAL WASTES   </vt:lpstr>
      <vt:lpstr>    BUILDING MATERIALS FROM AGRO &amp; INDUSTRIAL WASTES   </vt:lpstr>
      <vt:lpstr>    INDUSTRIAL WASTES   </vt:lpstr>
      <vt:lpstr>    INDUSTRIAL WASTES   </vt:lpstr>
      <vt:lpstr>    INDUSTRIAL WASTES   </vt:lpstr>
      <vt:lpstr>    INDUSTRIAL WASTES   </vt:lpstr>
      <vt:lpstr>    Construction &amp; Demolished(C&amp;D) Building Wastes     </vt:lpstr>
      <vt:lpstr>    Construction &amp; Demolished(C&amp;D) Building Wastes     </vt:lpstr>
      <vt:lpstr>    Construction &amp; Demolished(C&amp;D) Building Wastes     </vt:lpstr>
      <vt:lpstr>USEFUL LINKS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MODULE:3</dc:title>
  <dc:creator>Dell</dc:creator>
  <cp:lastModifiedBy>system administrator</cp:lastModifiedBy>
  <cp:revision>12</cp:revision>
  <dcterms:created xsi:type="dcterms:W3CDTF">2021-06-29T14:42:54Z</dcterms:created>
  <dcterms:modified xsi:type="dcterms:W3CDTF">2022-12-13T08:31:24Z</dcterms:modified>
</cp:coreProperties>
</file>