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311"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6" r:id="rId31"/>
    <p:sldId id="285"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2"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6" autoAdjust="0"/>
    <p:restoredTop sz="94660"/>
  </p:normalViewPr>
  <p:slideViewPr>
    <p:cSldViewPr snapToGrid="0">
      <p:cViewPr varScale="1">
        <p:scale>
          <a:sx n="86" d="100"/>
          <a:sy n="86" d="100"/>
        </p:scale>
        <p:origin x="557"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B890B7-24D7-4993-AC4C-3FAB47592D46}" type="datetimeFigureOut">
              <a:rPr lang="en-IN" smtClean="0"/>
              <a:t>04-04-2022</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4AD237-E30C-4A41-BDBF-8639FB5A2397}" type="slidenum">
              <a:rPr lang="en-IN" smtClean="0"/>
              <a:t>‹#›</a:t>
            </a:fld>
            <a:endParaRPr lang="en-IN"/>
          </a:p>
        </p:txBody>
      </p:sp>
    </p:spTree>
    <p:extLst>
      <p:ext uri="{BB962C8B-B14F-4D97-AF65-F5344CB8AC3E}">
        <p14:creationId xmlns:p14="http://schemas.microsoft.com/office/powerpoint/2010/main" val="480068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57680-A7D2-4817-A6CC-1BC7E6EF8A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FF4011F5-9F97-4397-9CB6-48A1B363D4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338797-1F98-47F5-884B-6328DD5C9846}"/>
              </a:ext>
            </a:extLst>
          </p:cNvPr>
          <p:cNvSpPr>
            <a:spLocks noGrp="1"/>
          </p:cNvSpPr>
          <p:nvPr>
            <p:ph type="dt" sz="half" idx="10"/>
          </p:nvPr>
        </p:nvSpPr>
        <p:spPr/>
        <p:txBody>
          <a:bodyPr/>
          <a:lstStyle/>
          <a:p>
            <a:fld id="{A3F7F1E6-EE6A-419A-B77A-3A1607F34471}" type="datetimeFigureOut">
              <a:rPr lang="en-IN" smtClean="0"/>
              <a:t>04-04-2022</a:t>
            </a:fld>
            <a:endParaRPr lang="en-IN"/>
          </a:p>
        </p:txBody>
      </p:sp>
      <p:sp>
        <p:nvSpPr>
          <p:cNvPr id="5" name="Footer Placeholder 4">
            <a:extLst>
              <a:ext uri="{FF2B5EF4-FFF2-40B4-BE49-F238E27FC236}">
                <a16:creationId xmlns:a16="http://schemas.microsoft.com/office/drawing/2014/main" id="{A355A8C8-9921-4525-8CD7-84D8232826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6CBFD40-66AF-4546-88D0-5FE203F15763}"/>
              </a:ext>
            </a:extLst>
          </p:cNvPr>
          <p:cNvSpPr>
            <a:spLocks noGrp="1"/>
          </p:cNvSpPr>
          <p:nvPr>
            <p:ph type="sldNum" sz="quarter" idx="12"/>
          </p:nvPr>
        </p:nvSpPr>
        <p:spPr/>
        <p:txBody>
          <a:bodyPr/>
          <a:lstStyle/>
          <a:p>
            <a:fld id="{6BD1F4FE-B0B8-4B69-901E-E6206A7B3B33}" type="slidenum">
              <a:rPr lang="en-IN" smtClean="0"/>
              <a:t>‹#›</a:t>
            </a:fld>
            <a:endParaRPr lang="en-IN"/>
          </a:p>
        </p:txBody>
      </p:sp>
    </p:spTree>
    <p:extLst>
      <p:ext uri="{BB962C8B-B14F-4D97-AF65-F5344CB8AC3E}">
        <p14:creationId xmlns:p14="http://schemas.microsoft.com/office/powerpoint/2010/main" val="3407766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965E8-911F-4E29-8585-C877A8D8385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FB8A795-145A-4EF8-9F77-15577594E9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F9DA06A-2A44-4A2C-AB84-E1F42970688C}"/>
              </a:ext>
            </a:extLst>
          </p:cNvPr>
          <p:cNvSpPr>
            <a:spLocks noGrp="1"/>
          </p:cNvSpPr>
          <p:nvPr>
            <p:ph type="dt" sz="half" idx="10"/>
          </p:nvPr>
        </p:nvSpPr>
        <p:spPr/>
        <p:txBody>
          <a:bodyPr/>
          <a:lstStyle/>
          <a:p>
            <a:fld id="{A3F7F1E6-EE6A-419A-B77A-3A1607F34471}" type="datetimeFigureOut">
              <a:rPr lang="en-IN" smtClean="0"/>
              <a:t>04-04-2022</a:t>
            </a:fld>
            <a:endParaRPr lang="en-IN"/>
          </a:p>
        </p:txBody>
      </p:sp>
      <p:sp>
        <p:nvSpPr>
          <p:cNvPr id="5" name="Footer Placeholder 4">
            <a:extLst>
              <a:ext uri="{FF2B5EF4-FFF2-40B4-BE49-F238E27FC236}">
                <a16:creationId xmlns:a16="http://schemas.microsoft.com/office/drawing/2014/main" id="{904E00C5-C6B9-4975-A702-6C1A03921C3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6F76033-930C-4D01-9F13-3B710BA90416}"/>
              </a:ext>
            </a:extLst>
          </p:cNvPr>
          <p:cNvSpPr>
            <a:spLocks noGrp="1"/>
          </p:cNvSpPr>
          <p:nvPr>
            <p:ph type="sldNum" sz="quarter" idx="12"/>
          </p:nvPr>
        </p:nvSpPr>
        <p:spPr/>
        <p:txBody>
          <a:bodyPr/>
          <a:lstStyle/>
          <a:p>
            <a:fld id="{6BD1F4FE-B0B8-4B69-901E-E6206A7B3B33}" type="slidenum">
              <a:rPr lang="en-IN" smtClean="0"/>
              <a:t>‹#›</a:t>
            </a:fld>
            <a:endParaRPr lang="en-IN"/>
          </a:p>
        </p:txBody>
      </p:sp>
    </p:spTree>
    <p:extLst>
      <p:ext uri="{BB962C8B-B14F-4D97-AF65-F5344CB8AC3E}">
        <p14:creationId xmlns:p14="http://schemas.microsoft.com/office/powerpoint/2010/main" val="785064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628EA-73D1-44B6-8156-E56F9D8460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665AE41F-5FCF-4B6E-B567-C6D692C024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278104-0DBE-4DCA-9678-9E52F1D7015D}"/>
              </a:ext>
            </a:extLst>
          </p:cNvPr>
          <p:cNvSpPr>
            <a:spLocks noGrp="1"/>
          </p:cNvSpPr>
          <p:nvPr>
            <p:ph type="dt" sz="half" idx="10"/>
          </p:nvPr>
        </p:nvSpPr>
        <p:spPr/>
        <p:txBody>
          <a:bodyPr/>
          <a:lstStyle/>
          <a:p>
            <a:fld id="{A3F7F1E6-EE6A-419A-B77A-3A1607F34471}" type="datetimeFigureOut">
              <a:rPr lang="en-IN" smtClean="0"/>
              <a:t>04-04-2022</a:t>
            </a:fld>
            <a:endParaRPr lang="en-IN"/>
          </a:p>
        </p:txBody>
      </p:sp>
      <p:sp>
        <p:nvSpPr>
          <p:cNvPr id="5" name="Footer Placeholder 4">
            <a:extLst>
              <a:ext uri="{FF2B5EF4-FFF2-40B4-BE49-F238E27FC236}">
                <a16:creationId xmlns:a16="http://schemas.microsoft.com/office/drawing/2014/main" id="{F105DCD3-7A26-461A-83B0-4C6C4A8A175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C7280DD-A9A1-4538-943E-A353F839AAEC}"/>
              </a:ext>
            </a:extLst>
          </p:cNvPr>
          <p:cNvSpPr>
            <a:spLocks noGrp="1"/>
          </p:cNvSpPr>
          <p:nvPr>
            <p:ph type="sldNum" sz="quarter" idx="12"/>
          </p:nvPr>
        </p:nvSpPr>
        <p:spPr/>
        <p:txBody>
          <a:bodyPr/>
          <a:lstStyle/>
          <a:p>
            <a:fld id="{6BD1F4FE-B0B8-4B69-901E-E6206A7B3B33}" type="slidenum">
              <a:rPr lang="en-IN" smtClean="0"/>
              <a:t>‹#›</a:t>
            </a:fld>
            <a:endParaRPr lang="en-IN"/>
          </a:p>
        </p:txBody>
      </p:sp>
    </p:spTree>
    <p:extLst>
      <p:ext uri="{BB962C8B-B14F-4D97-AF65-F5344CB8AC3E}">
        <p14:creationId xmlns:p14="http://schemas.microsoft.com/office/powerpoint/2010/main" val="1794906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80D47-7AE2-43DC-B14F-F9B4E6B0561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C808A1C-AEB8-475E-9FEB-C5DD6352CA2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A888CCA-B904-45CC-A3FF-195995ED8A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2EFE05E-D89A-45BE-B099-3AF404F66C6E}"/>
              </a:ext>
            </a:extLst>
          </p:cNvPr>
          <p:cNvSpPr>
            <a:spLocks noGrp="1"/>
          </p:cNvSpPr>
          <p:nvPr>
            <p:ph type="dt" sz="half" idx="10"/>
          </p:nvPr>
        </p:nvSpPr>
        <p:spPr/>
        <p:txBody>
          <a:bodyPr/>
          <a:lstStyle/>
          <a:p>
            <a:fld id="{A3F7F1E6-EE6A-419A-B77A-3A1607F34471}" type="datetimeFigureOut">
              <a:rPr lang="en-IN" smtClean="0"/>
              <a:t>04-04-2022</a:t>
            </a:fld>
            <a:endParaRPr lang="en-IN"/>
          </a:p>
        </p:txBody>
      </p:sp>
      <p:sp>
        <p:nvSpPr>
          <p:cNvPr id="6" name="Footer Placeholder 5">
            <a:extLst>
              <a:ext uri="{FF2B5EF4-FFF2-40B4-BE49-F238E27FC236}">
                <a16:creationId xmlns:a16="http://schemas.microsoft.com/office/drawing/2014/main" id="{FD802D10-771C-4E09-A52F-D22E298550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EC1145B-CFFD-4E29-8D21-C048B352F677}"/>
              </a:ext>
            </a:extLst>
          </p:cNvPr>
          <p:cNvSpPr>
            <a:spLocks noGrp="1"/>
          </p:cNvSpPr>
          <p:nvPr>
            <p:ph type="sldNum" sz="quarter" idx="12"/>
          </p:nvPr>
        </p:nvSpPr>
        <p:spPr/>
        <p:txBody>
          <a:bodyPr/>
          <a:lstStyle/>
          <a:p>
            <a:fld id="{6BD1F4FE-B0B8-4B69-901E-E6206A7B3B33}" type="slidenum">
              <a:rPr lang="en-IN" smtClean="0"/>
              <a:t>‹#›</a:t>
            </a:fld>
            <a:endParaRPr lang="en-IN"/>
          </a:p>
        </p:txBody>
      </p:sp>
    </p:spTree>
    <p:extLst>
      <p:ext uri="{BB962C8B-B14F-4D97-AF65-F5344CB8AC3E}">
        <p14:creationId xmlns:p14="http://schemas.microsoft.com/office/powerpoint/2010/main" val="1525895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13EB5-5C4D-4FB3-B5A2-1F2DAD2D2A2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8774CDC-12EA-46FD-A4FE-984E28537E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8EECD7-44F1-47BC-97B8-60CC06CAA2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E0F96061-EB0B-444B-A5C9-B0F770511B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1D6E70-104B-4765-94A6-640C8F7576B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CEA7B295-EB63-45B1-8FC8-2DD69FA881AE}"/>
              </a:ext>
            </a:extLst>
          </p:cNvPr>
          <p:cNvSpPr>
            <a:spLocks noGrp="1"/>
          </p:cNvSpPr>
          <p:nvPr>
            <p:ph type="dt" sz="half" idx="10"/>
          </p:nvPr>
        </p:nvSpPr>
        <p:spPr/>
        <p:txBody>
          <a:bodyPr/>
          <a:lstStyle/>
          <a:p>
            <a:fld id="{A3F7F1E6-EE6A-419A-B77A-3A1607F34471}" type="datetimeFigureOut">
              <a:rPr lang="en-IN" smtClean="0"/>
              <a:t>04-04-2022</a:t>
            </a:fld>
            <a:endParaRPr lang="en-IN"/>
          </a:p>
        </p:txBody>
      </p:sp>
      <p:sp>
        <p:nvSpPr>
          <p:cNvPr id="8" name="Footer Placeholder 7">
            <a:extLst>
              <a:ext uri="{FF2B5EF4-FFF2-40B4-BE49-F238E27FC236}">
                <a16:creationId xmlns:a16="http://schemas.microsoft.com/office/drawing/2014/main" id="{8B5FA78A-9D42-4256-A6CE-E62C30B2E31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402A661B-C180-444E-9D79-D7AD258CC8DB}"/>
              </a:ext>
            </a:extLst>
          </p:cNvPr>
          <p:cNvSpPr>
            <a:spLocks noGrp="1"/>
          </p:cNvSpPr>
          <p:nvPr>
            <p:ph type="sldNum" sz="quarter" idx="12"/>
          </p:nvPr>
        </p:nvSpPr>
        <p:spPr/>
        <p:txBody>
          <a:bodyPr/>
          <a:lstStyle/>
          <a:p>
            <a:fld id="{6BD1F4FE-B0B8-4B69-901E-E6206A7B3B33}" type="slidenum">
              <a:rPr lang="en-IN" smtClean="0"/>
              <a:t>‹#›</a:t>
            </a:fld>
            <a:endParaRPr lang="en-IN"/>
          </a:p>
        </p:txBody>
      </p:sp>
    </p:spTree>
    <p:extLst>
      <p:ext uri="{BB962C8B-B14F-4D97-AF65-F5344CB8AC3E}">
        <p14:creationId xmlns:p14="http://schemas.microsoft.com/office/powerpoint/2010/main" val="2215944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43BB0-D91D-4693-BE47-497FAC54A424}"/>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07BE0A7F-B658-4A16-9ECC-7BAFEE3A5CC9}"/>
              </a:ext>
            </a:extLst>
          </p:cNvPr>
          <p:cNvSpPr>
            <a:spLocks noGrp="1"/>
          </p:cNvSpPr>
          <p:nvPr>
            <p:ph type="dt" sz="half" idx="10"/>
          </p:nvPr>
        </p:nvSpPr>
        <p:spPr/>
        <p:txBody>
          <a:bodyPr/>
          <a:lstStyle/>
          <a:p>
            <a:fld id="{A3F7F1E6-EE6A-419A-B77A-3A1607F34471}" type="datetimeFigureOut">
              <a:rPr lang="en-IN" smtClean="0"/>
              <a:t>04-04-2022</a:t>
            </a:fld>
            <a:endParaRPr lang="en-IN"/>
          </a:p>
        </p:txBody>
      </p:sp>
      <p:sp>
        <p:nvSpPr>
          <p:cNvPr id="4" name="Footer Placeholder 3">
            <a:extLst>
              <a:ext uri="{FF2B5EF4-FFF2-40B4-BE49-F238E27FC236}">
                <a16:creationId xmlns:a16="http://schemas.microsoft.com/office/drawing/2014/main" id="{18353068-1019-4B71-81DD-A1266D469EBA}"/>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25D35B77-C5E8-41EC-8485-18D9B28977A0}"/>
              </a:ext>
            </a:extLst>
          </p:cNvPr>
          <p:cNvSpPr>
            <a:spLocks noGrp="1"/>
          </p:cNvSpPr>
          <p:nvPr>
            <p:ph type="sldNum" sz="quarter" idx="12"/>
          </p:nvPr>
        </p:nvSpPr>
        <p:spPr/>
        <p:txBody>
          <a:bodyPr/>
          <a:lstStyle/>
          <a:p>
            <a:fld id="{6BD1F4FE-B0B8-4B69-901E-E6206A7B3B33}" type="slidenum">
              <a:rPr lang="en-IN" smtClean="0"/>
              <a:t>‹#›</a:t>
            </a:fld>
            <a:endParaRPr lang="en-IN"/>
          </a:p>
        </p:txBody>
      </p:sp>
    </p:spTree>
    <p:extLst>
      <p:ext uri="{BB962C8B-B14F-4D97-AF65-F5344CB8AC3E}">
        <p14:creationId xmlns:p14="http://schemas.microsoft.com/office/powerpoint/2010/main" val="2567254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586D17-41F1-4553-87FD-D7FE8E60CA4E}"/>
              </a:ext>
            </a:extLst>
          </p:cNvPr>
          <p:cNvSpPr>
            <a:spLocks noGrp="1"/>
          </p:cNvSpPr>
          <p:nvPr>
            <p:ph type="dt" sz="half" idx="10"/>
          </p:nvPr>
        </p:nvSpPr>
        <p:spPr/>
        <p:txBody>
          <a:bodyPr/>
          <a:lstStyle/>
          <a:p>
            <a:fld id="{A3F7F1E6-EE6A-419A-B77A-3A1607F34471}" type="datetimeFigureOut">
              <a:rPr lang="en-IN" smtClean="0"/>
              <a:t>04-04-2022</a:t>
            </a:fld>
            <a:endParaRPr lang="en-IN"/>
          </a:p>
        </p:txBody>
      </p:sp>
      <p:sp>
        <p:nvSpPr>
          <p:cNvPr id="3" name="Footer Placeholder 2">
            <a:extLst>
              <a:ext uri="{FF2B5EF4-FFF2-40B4-BE49-F238E27FC236}">
                <a16:creationId xmlns:a16="http://schemas.microsoft.com/office/drawing/2014/main" id="{ACD7C7AF-6952-46F1-A505-E95E633A7704}"/>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4FE4DD8-019F-415B-B9AB-7301CCB4E266}"/>
              </a:ext>
            </a:extLst>
          </p:cNvPr>
          <p:cNvSpPr>
            <a:spLocks noGrp="1"/>
          </p:cNvSpPr>
          <p:nvPr>
            <p:ph type="sldNum" sz="quarter" idx="12"/>
          </p:nvPr>
        </p:nvSpPr>
        <p:spPr/>
        <p:txBody>
          <a:bodyPr/>
          <a:lstStyle/>
          <a:p>
            <a:fld id="{6BD1F4FE-B0B8-4B69-901E-E6206A7B3B33}" type="slidenum">
              <a:rPr lang="en-IN" smtClean="0"/>
              <a:t>‹#›</a:t>
            </a:fld>
            <a:endParaRPr lang="en-IN"/>
          </a:p>
        </p:txBody>
      </p:sp>
    </p:spTree>
    <p:extLst>
      <p:ext uri="{BB962C8B-B14F-4D97-AF65-F5344CB8AC3E}">
        <p14:creationId xmlns:p14="http://schemas.microsoft.com/office/powerpoint/2010/main" val="275667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7D7CC-10DB-4907-B182-12B3BFFE9C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C6E90A0-D5D1-420D-9E8C-EAA46C497C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292E4776-C411-440E-8E5E-2EC9B02FC3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D42D80-D1D2-4DC4-A317-FCC71D7D3CE6}"/>
              </a:ext>
            </a:extLst>
          </p:cNvPr>
          <p:cNvSpPr>
            <a:spLocks noGrp="1"/>
          </p:cNvSpPr>
          <p:nvPr>
            <p:ph type="dt" sz="half" idx="10"/>
          </p:nvPr>
        </p:nvSpPr>
        <p:spPr/>
        <p:txBody>
          <a:bodyPr/>
          <a:lstStyle/>
          <a:p>
            <a:fld id="{A3F7F1E6-EE6A-419A-B77A-3A1607F34471}" type="datetimeFigureOut">
              <a:rPr lang="en-IN" smtClean="0"/>
              <a:t>04-04-2022</a:t>
            </a:fld>
            <a:endParaRPr lang="en-IN"/>
          </a:p>
        </p:txBody>
      </p:sp>
      <p:sp>
        <p:nvSpPr>
          <p:cNvPr id="6" name="Footer Placeholder 5">
            <a:extLst>
              <a:ext uri="{FF2B5EF4-FFF2-40B4-BE49-F238E27FC236}">
                <a16:creationId xmlns:a16="http://schemas.microsoft.com/office/drawing/2014/main" id="{0253CE33-9798-4FBB-92BC-9747BEE9E05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9895B90-8471-4E42-A4C2-3B29B6F1BF26}"/>
              </a:ext>
            </a:extLst>
          </p:cNvPr>
          <p:cNvSpPr>
            <a:spLocks noGrp="1"/>
          </p:cNvSpPr>
          <p:nvPr>
            <p:ph type="sldNum" sz="quarter" idx="12"/>
          </p:nvPr>
        </p:nvSpPr>
        <p:spPr/>
        <p:txBody>
          <a:bodyPr/>
          <a:lstStyle/>
          <a:p>
            <a:fld id="{6BD1F4FE-B0B8-4B69-901E-E6206A7B3B33}" type="slidenum">
              <a:rPr lang="en-IN" smtClean="0"/>
              <a:t>‹#›</a:t>
            </a:fld>
            <a:endParaRPr lang="en-IN"/>
          </a:p>
        </p:txBody>
      </p:sp>
    </p:spTree>
    <p:extLst>
      <p:ext uri="{BB962C8B-B14F-4D97-AF65-F5344CB8AC3E}">
        <p14:creationId xmlns:p14="http://schemas.microsoft.com/office/powerpoint/2010/main" val="3491207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5AB4C-0A2E-4BCE-91D9-95E253BDEC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90561AA-44C8-4BB7-94B4-662B71E87E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36288D6-F976-43DA-821D-EBD14F9DC2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02D952-BB5A-4E01-BE36-C4D628B0B997}"/>
              </a:ext>
            </a:extLst>
          </p:cNvPr>
          <p:cNvSpPr>
            <a:spLocks noGrp="1"/>
          </p:cNvSpPr>
          <p:nvPr>
            <p:ph type="dt" sz="half" idx="10"/>
          </p:nvPr>
        </p:nvSpPr>
        <p:spPr/>
        <p:txBody>
          <a:bodyPr/>
          <a:lstStyle/>
          <a:p>
            <a:fld id="{A3F7F1E6-EE6A-419A-B77A-3A1607F34471}" type="datetimeFigureOut">
              <a:rPr lang="en-IN" smtClean="0"/>
              <a:t>04-04-2022</a:t>
            </a:fld>
            <a:endParaRPr lang="en-IN"/>
          </a:p>
        </p:txBody>
      </p:sp>
      <p:sp>
        <p:nvSpPr>
          <p:cNvPr id="6" name="Footer Placeholder 5">
            <a:extLst>
              <a:ext uri="{FF2B5EF4-FFF2-40B4-BE49-F238E27FC236}">
                <a16:creationId xmlns:a16="http://schemas.microsoft.com/office/drawing/2014/main" id="{2C567F70-ADD2-4DDE-B91F-C92332929B6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AF0C655-0F84-4699-8ADB-792492C68F0D}"/>
              </a:ext>
            </a:extLst>
          </p:cNvPr>
          <p:cNvSpPr>
            <a:spLocks noGrp="1"/>
          </p:cNvSpPr>
          <p:nvPr>
            <p:ph type="sldNum" sz="quarter" idx="12"/>
          </p:nvPr>
        </p:nvSpPr>
        <p:spPr/>
        <p:txBody>
          <a:bodyPr/>
          <a:lstStyle/>
          <a:p>
            <a:fld id="{6BD1F4FE-B0B8-4B69-901E-E6206A7B3B33}" type="slidenum">
              <a:rPr lang="en-IN" smtClean="0"/>
              <a:t>‹#›</a:t>
            </a:fld>
            <a:endParaRPr lang="en-IN"/>
          </a:p>
        </p:txBody>
      </p:sp>
    </p:spTree>
    <p:extLst>
      <p:ext uri="{BB962C8B-B14F-4D97-AF65-F5344CB8AC3E}">
        <p14:creationId xmlns:p14="http://schemas.microsoft.com/office/powerpoint/2010/main" val="332660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90B93-2951-46FD-937F-D1A561CBE30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2671C06-6F03-4A31-8673-60F09D8007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3C242A1-DCF4-4EFA-9AF3-FB0ACAB488E4}"/>
              </a:ext>
            </a:extLst>
          </p:cNvPr>
          <p:cNvSpPr>
            <a:spLocks noGrp="1"/>
          </p:cNvSpPr>
          <p:nvPr>
            <p:ph type="dt" sz="half" idx="10"/>
          </p:nvPr>
        </p:nvSpPr>
        <p:spPr/>
        <p:txBody>
          <a:bodyPr/>
          <a:lstStyle/>
          <a:p>
            <a:fld id="{A3F7F1E6-EE6A-419A-B77A-3A1607F34471}" type="datetimeFigureOut">
              <a:rPr lang="en-IN" smtClean="0"/>
              <a:t>04-04-2022</a:t>
            </a:fld>
            <a:endParaRPr lang="en-IN"/>
          </a:p>
        </p:txBody>
      </p:sp>
      <p:sp>
        <p:nvSpPr>
          <p:cNvPr id="5" name="Footer Placeholder 4">
            <a:extLst>
              <a:ext uri="{FF2B5EF4-FFF2-40B4-BE49-F238E27FC236}">
                <a16:creationId xmlns:a16="http://schemas.microsoft.com/office/drawing/2014/main" id="{F6EFC21F-A223-44EC-B85A-0D2AC3E7FE1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C3D487A-B8E6-415A-A6FF-E3306D890DD6}"/>
              </a:ext>
            </a:extLst>
          </p:cNvPr>
          <p:cNvSpPr>
            <a:spLocks noGrp="1"/>
          </p:cNvSpPr>
          <p:nvPr>
            <p:ph type="sldNum" sz="quarter" idx="12"/>
          </p:nvPr>
        </p:nvSpPr>
        <p:spPr/>
        <p:txBody>
          <a:bodyPr/>
          <a:lstStyle/>
          <a:p>
            <a:fld id="{6BD1F4FE-B0B8-4B69-901E-E6206A7B3B33}" type="slidenum">
              <a:rPr lang="en-IN" smtClean="0"/>
              <a:t>‹#›</a:t>
            </a:fld>
            <a:endParaRPr lang="en-IN"/>
          </a:p>
        </p:txBody>
      </p:sp>
    </p:spTree>
    <p:extLst>
      <p:ext uri="{BB962C8B-B14F-4D97-AF65-F5344CB8AC3E}">
        <p14:creationId xmlns:p14="http://schemas.microsoft.com/office/powerpoint/2010/main" val="263024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6EBA69-0491-4759-A415-012337CFC76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DE8FB07-F91F-4E8B-A551-AF54F11E4E3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2B05EDB-6A26-4471-BA89-ABD3B61DDD3C}"/>
              </a:ext>
            </a:extLst>
          </p:cNvPr>
          <p:cNvSpPr>
            <a:spLocks noGrp="1"/>
          </p:cNvSpPr>
          <p:nvPr>
            <p:ph type="dt" sz="half" idx="10"/>
          </p:nvPr>
        </p:nvSpPr>
        <p:spPr/>
        <p:txBody>
          <a:bodyPr/>
          <a:lstStyle/>
          <a:p>
            <a:fld id="{A3F7F1E6-EE6A-419A-B77A-3A1607F34471}" type="datetimeFigureOut">
              <a:rPr lang="en-IN" smtClean="0"/>
              <a:t>04-04-2022</a:t>
            </a:fld>
            <a:endParaRPr lang="en-IN"/>
          </a:p>
        </p:txBody>
      </p:sp>
      <p:sp>
        <p:nvSpPr>
          <p:cNvPr id="5" name="Footer Placeholder 4">
            <a:extLst>
              <a:ext uri="{FF2B5EF4-FFF2-40B4-BE49-F238E27FC236}">
                <a16:creationId xmlns:a16="http://schemas.microsoft.com/office/drawing/2014/main" id="{77CB6329-A554-4AF5-A20E-C674452800E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B5DBBDE-2A72-46B4-B11A-C6240356D902}"/>
              </a:ext>
            </a:extLst>
          </p:cNvPr>
          <p:cNvSpPr>
            <a:spLocks noGrp="1"/>
          </p:cNvSpPr>
          <p:nvPr>
            <p:ph type="sldNum" sz="quarter" idx="12"/>
          </p:nvPr>
        </p:nvSpPr>
        <p:spPr/>
        <p:txBody>
          <a:bodyPr/>
          <a:lstStyle/>
          <a:p>
            <a:fld id="{6BD1F4FE-B0B8-4B69-901E-E6206A7B3B33}" type="slidenum">
              <a:rPr lang="en-IN" smtClean="0"/>
              <a:t>‹#›</a:t>
            </a:fld>
            <a:endParaRPr lang="en-IN"/>
          </a:p>
        </p:txBody>
      </p:sp>
    </p:spTree>
    <p:extLst>
      <p:ext uri="{BB962C8B-B14F-4D97-AF65-F5344CB8AC3E}">
        <p14:creationId xmlns:p14="http://schemas.microsoft.com/office/powerpoint/2010/main" val="692609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BE5788-213B-44EF-8EFB-8C0DE77EC4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19564B0-DCBC-450D-825C-4ACC1F8F65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60C2567-A185-42BE-883B-ACECC1E27B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F7F1E6-EE6A-419A-B77A-3A1607F34471}" type="datetimeFigureOut">
              <a:rPr lang="en-IN" smtClean="0"/>
              <a:t>04-04-2022</a:t>
            </a:fld>
            <a:endParaRPr lang="en-IN"/>
          </a:p>
        </p:txBody>
      </p:sp>
      <p:sp>
        <p:nvSpPr>
          <p:cNvPr id="5" name="Footer Placeholder 4">
            <a:extLst>
              <a:ext uri="{FF2B5EF4-FFF2-40B4-BE49-F238E27FC236}">
                <a16:creationId xmlns:a16="http://schemas.microsoft.com/office/drawing/2014/main" id="{6A2DE405-4519-47F2-BFAF-F9C76F6EE8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57A1ACE3-C2FC-447A-B18B-C990EE6158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D1F4FE-B0B8-4B69-901E-E6206A7B3B33}" type="slidenum">
              <a:rPr lang="en-IN" smtClean="0"/>
              <a:t>‹#›</a:t>
            </a:fld>
            <a:endParaRPr lang="en-IN"/>
          </a:p>
        </p:txBody>
      </p:sp>
    </p:spTree>
    <p:extLst>
      <p:ext uri="{BB962C8B-B14F-4D97-AF65-F5344CB8AC3E}">
        <p14:creationId xmlns:p14="http://schemas.microsoft.com/office/powerpoint/2010/main" val="28719399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nptel.ac.in/courses/105104099" TargetMode="External"/><Relationship Id="rId2" Type="http://schemas.openxmlformats.org/officeDocument/2006/relationships/hyperlink" Target="https://www.youtube.com/watch?v=af9fG7SoR6o"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95600" y="188641"/>
            <a:ext cx="7772400" cy="792088"/>
          </a:xfrm>
        </p:spPr>
        <p:txBody>
          <a:bodyPr>
            <a:normAutofit/>
          </a:bodyPr>
          <a:lstStyle/>
          <a:p>
            <a:pPr>
              <a:spcBef>
                <a:spcPts val="1000"/>
              </a:spcBef>
            </a:pPr>
            <a:r>
              <a:rPr lang="en-IN" sz="3200" b="1" dirty="0">
                <a:latin typeface="+mn-lt"/>
                <a:ea typeface="+mn-ea"/>
                <a:cs typeface="+mn-cs"/>
              </a:rPr>
              <a:t>Module 1</a:t>
            </a:r>
          </a:p>
        </p:txBody>
      </p:sp>
      <p:sp>
        <p:nvSpPr>
          <p:cNvPr id="3" name="Subtitle 2"/>
          <p:cNvSpPr>
            <a:spLocks noGrp="1"/>
          </p:cNvSpPr>
          <p:nvPr>
            <p:ph type="subTitle" idx="1"/>
          </p:nvPr>
        </p:nvSpPr>
        <p:spPr>
          <a:xfrm>
            <a:off x="3143672" y="1052736"/>
            <a:ext cx="6400800" cy="792088"/>
          </a:xfrm>
        </p:spPr>
        <p:txBody>
          <a:bodyPr/>
          <a:lstStyle/>
          <a:p>
            <a:r>
              <a:rPr lang="en-IN" b="1" dirty="0">
                <a:solidFill>
                  <a:schemeClr val="tx1"/>
                </a:solidFill>
              </a:rPr>
              <a:t>Introduction</a:t>
            </a:r>
          </a:p>
        </p:txBody>
      </p:sp>
      <p:sp>
        <p:nvSpPr>
          <p:cNvPr id="4" name="TextBox 3"/>
          <p:cNvSpPr txBox="1"/>
          <p:nvPr/>
        </p:nvSpPr>
        <p:spPr>
          <a:xfrm>
            <a:off x="1162975" y="2420889"/>
            <a:ext cx="5437081" cy="461665"/>
          </a:xfrm>
          <a:prstGeom prst="rect">
            <a:avLst/>
          </a:prstGeom>
          <a:noFill/>
        </p:spPr>
        <p:txBody>
          <a:bodyPr wrap="square" rtlCol="0">
            <a:spAutoFit/>
          </a:bodyPr>
          <a:lstStyle/>
          <a:p>
            <a:r>
              <a:rPr lang="en-IN" sz="2400" b="1" dirty="0"/>
              <a:t>Subject Name: Air Pollution and Control</a:t>
            </a:r>
          </a:p>
        </p:txBody>
      </p:sp>
      <p:sp>
        <p:nvSpPr>
          <p:cNvPr id="6" name="TextBox 5"/>
          <p:cNvSpPr txBox="1"/>
          <p:nvPr/>
        </p:nvSpPr>
        <p:spPr>
          <a:xfrm>
            <a:off x="7174146" y="2357989"/>
            <a:ext cx="3744416" cy="461665"/>
          </a:xfrm>
          <a:prstGeom prst="rect">
            <a:avLst/>
          </a:prstGeom>
          <a:noFill/>
        </p:spPr>
        <p:txBody>
          <a:bodyPr wrap="square" rtlCol="0">
            <a:spAutoFit/>
          </a:bodyPr>
          <a:lstStyle/>
          <a:p>
            <a:pPr algn="ctr"/>
            <a:r>
              <a:rPr lang="en-IN" sz="2400" b="1" dirty="0"/>
              <a:t>Subject Code: 18CV732</a:t>
            </a:r>
          </a:p>
        </p:txBody>
      </p:sp>
      <p:sp>
        <p:nvSpPr>
          <p:cNvPr id="7" name="TextBox 6"/>
          <p:cNvSpPr txBox="1"/>
          <p:nvPr/>
        </p:nvSpPr>
        <p:spPr>
          <a:xfrm>
            <a:off x="3071664" y="3284985"/>
            <a:ext cx="6048672" cy="461665"/>
          </a:xfrm>
          <a:prstGeom prst="rect">
            <a:avLst/>
          </a:prstGeom>
          <a:noFill/>
        </p:spPr>
        <p:txBody>
          <a:bodyPr wrap="square" rtlCol="0">
            <a:spAutoFit/>
          </a:bodyPr>
          <a:lstStyle/>
          <a:p>
            <a:pPr algn="ctr"/>
            <a:r>
              <a:rPr lang="en-IN" sz="2400" b="1" dirty="0"/>
              <a:t>Name of the Faculty: Dr Vyshali</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5920" y="3933056"/>
            <a:ext cx="1656184" cy="129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2045804" y="5805264"/>
            <a:ext cx="8316416" cy="461665"/>
          </a:xfrm>
          <a:prstGeom prst="rect">
            <a:avLst/>
          </a:prstGeom>
          <a:noFill/>
        </p:spPr>
        <p:txBody>
          <a:bodyPr wrap="square" rtlCol="0">
            <a:spAutoFit/>
          </a:bodyPr>
          <a:lstStyle/>
          <a:p>
            <a:pPr algn="ctr"/>
            <a:r>
              <a:rPr lang="en-IN" sz="2400" b="1" dirty="0"/>
              <a:t>K S School of Engineering and Management, Bangalore-560109</a:t>
            </a:r>
          </a:p>
        </p:txBody>
      </p:sp>
    </p:spTree>
    <p:extLst>
      <p:ext uri="{BB962C8B-B14F-4D97-AF65-F5344CB8AC3E}">
        <p14:creationId xmlns:p14="http://schemas.microsoft.com/office/powerpoint/2010/main" val="3561638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9C97D-8134-4D1E-B370-FFE329DAF4A6}"/>
              </a:ext>
            </a:extLst>
          </p:cNvPr>
          <p:cNvSpPr>
            <a:spLocks noGrp="1"/>
          </p:cNvSpPr>
          <p:nvPr>
            <p:ph type="title"/>
          </p:nvPr>
        </p:nvSpPr>
        <p:spPr>
          <a:xfrm>
            <a:off x="838200" y="196450"/>
            <a:ext cx="10515600" cy="1325563"/>
          </a:xfrm>
        </p:spPr>
        <p:txBody>
          <a:bodyPr>
            <a:normAutofit/>
          </a:bodyPr>
          <a:lstStyle/>
          <a:p>
            <a:pPr algn="ctr"/>
            <a:r>
              <a:rPr lang="en-US" sz="3200" b="1" dirty="0">
                <a:effectLst/>
                <a:latin typeface="Times New Roman" panose="02020603050405020304" pitchFamily="18" charset="0"/>
                <a:ea typeface="Calibri" panose="020F0502020204030204" pitchFamily="34" charset="0"/>
              </a:rPr>
              <a:t>Classification of Pollutants</a:t>
            </a:r>
            <a:endParaRPr lang="en-IN" sz="3200" b="1" dirty="0"/>
          </a:p>
        </p:txBody>
      </p:sp>
      <p:sp>
        <p:nvSpPr>
          <p:cNvPr id="3" name="Content Placeholder 2">
            <a:extLst>
              <a:ext uri="{FF2B5EF4-FFF2-40B4-BE49-F238E27FC236}">
                <a16:creationId xmlns:a16="http://schemas.microsoft.com/office/drawing/2014/main" id="{410E26C9-5CF2-45B4-972C-B5BD0E3096FA}"/>
              </a:ext>
            </a:extLst>
          </p:cNvPr>
          <p:cNvSpPr>
            <a:spLocks noGrp="1"/>
          </p:cNvSpPr>
          <p:nvPr>
            <p:ph idx="1"/>
          </p:nvPr>
        </p:nvSpPr>
        <p:spPr/>
        <p:txBody>
          <a:bodyPr>
            <a:normAutofit/>
          </a:bodyPr>
          <a:lstStyle/>
          <a:p>
            <a:pPr marL="342900" lvl="0" indent="-342900" algn="just">
              <a:lnSpc>
                <a:spcPct val="115000"/>
              </a:lnSpc>
              <a:buFont typeface="+mj-lt"/>
              <a:buAutoNum type="arabicPeriod"/>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Natural contaminants: e.g., natural fog, pollen grains, bacteria and products of volcanic eruption</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mj-lt"/>
              <a:buAutoNum type="arabicPeriod"/>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mj-lt"/>
              <a:buAutoNum type="arabicPeriod"/>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Aerosols (particulates): e.g., dust, smoke, mists, fog and fumes</a:t>
            </a:r>
          </a:p>
          <a:p>
            <a:pPr marL="0" lvl="0" indent="0" algn="just">
              <a:lnSpc>
                <a:spcPct val="115000"/>
              </a:lnSpc>
              <a:spcAft>
                <a:spcPts val="800"/>
              </a:spcAft>
              <a:buNone/>
            </a:pP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2400" dirty="0">
                <a:latin typeface="Times New Roman" panose="02020603050405020304" pitchFamily="18" charset="0"/>
                <a:ea typeface="Calibri" panose="020F0502020204030204" pitchFamily="34" charset="0"/>
                <a:cs typeface="Times New Roman" panose="02020603050405020304" pitchFamily="18" charset="0"/>
              </a:rPr>
              <a:t>3.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Gases and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vapours</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9605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DDB12-0724-45C1-9B92-93D6C3FB1E4B}"/>
              </a:ext>
            </a:extLst>
          </p:cNvPr>
          <p:cNvSpPr>
            <a:spLocks noGrp="1"/>
          </p:cNvSpPr>
          <p:nvPr>
            <p:ph type="title"/>
          </p:nvPr>
        </p:nvSpPr>
        <p:spPr/>
        <p:txBody>
          <a:bodyPr>
            <a:normAutofit/>
          </a:bodyPr>
          <a:lstStyle/>
          <a:p>
            <a:pPr marL="457200">
              <a:lnSpc>
                <a:spcPct val="107000"/>
              </a:lnSpc>
              <a:spcAft>
                <a:spcPts val="800"/>
              </a:spcAft>
            </a:pP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Air contaminants </a:t>
            </a:r>
            <a:endParaRPr lang="en-IN" dirty="0"/>
          </a:p>
        </p:txBody>
      </p:sp>
      <p:graphicFrame>
        <p:nvGraphicFramePr>
          <p:cNvPr id="5" name="Content Placeholder 4">
            <a:extLst>
              <a:ext uri="{FF2B5EF4-FFF2-40B4-BE49-F238E27FC236}">
                <a16:creationId xmlns:a16="http://schemas.microsoft.com/office/drawing/2014/main" id="{1EE17D71-2B06-44C8-BDAE-7EB009144D92}"/>
              </a:ext>
            </a:extLst>
          </p:cNvPr>
          <p:cNvGraphicFramePr>
            <a:graphicFrameLocks noGrp="1"/>
          </p:cNvGraphicFramePr>
          <p:nvPr>
            <p:ph idx="1"/>
            <p:extLst>
              <p:ext uri="{D42A27DB-BD31-4B8C-83A1-F6EECF244321}">
                <p14:modId xmlns:p14="http://schemas.microsoft.com/office/powerpoint/2010/main" val="8325541"/>
              </p:ext>
            </p:extLst>
          </p:nvPr>
        </p:nvGraphicFramePr>
        <p:xfrm>
          <a:off x="1242874" y="1690688"/>
          <a:ext cx="9827580" cy="4535303"/>
        </p:xfrm>
        <a:graphic>
          <a:graphicData uri="http://schemas.openxmlformats.org/drawingml/2006/table">
            <a:tbl>
              <a:tblPr firstRow="1" firstCol="1" bandRow="1">
                <a:tableStyleId>{5C22544A-7EE6-4342-B048-85BDC9FD1C3A}</a:tableStyleId>
              </a:tblPr>
              <a:tblGrid>
                <a:gridCol w="989155">
                  <a:extLst>
                    <a:ext uri="{9D8B030D-6E8A-4147-A177-3AD203B41FA5}">
                      <a16:colId xmlns:a16="http://schemas.microsoft.com/office/drawing/2014/main" val="2672213894"/>
                    </a:ext>
                  </a:extLst>
                </a:gridCol>
                <a:gridCol w="4868774">
                  <a:extLst>
                    <a:ext uri="{9D8B030D-6E8A-4147-A177-3AD203B41FA5}">
                      <a16:colId xmlns:a16="http://schemas.microsoft.com/office/drawing/2014/main" val="2003570333"/>
                    </a:ext>
                  </a:extLst>
                </a:gridCol>
                <a:gridCol w="3969651">
                  <a:extLst>
                    <a:ext uri="{9D8B030D-6E8A-4147-A177-3AD203B41FA5}">
                      <a16:colId xmlns:a16="http://schemas.microsoft.com/office/drawing/2014/main" val="57867513"/>
                    </a:ext>
                  </a:extLst>
                </a:gridCol>
              </a:tblGrid>
              <a:tr h="954203">
                <a:tc>
                  <a:txBody>
                    <a:bodyPr/>
                    <a:lstStyle/>
                    <a:p>
                      <a:pPr marL="457200" algn="ctr">
                        <a:lnSpc>
                          <a:spcPct val="107000"/>
                        </a:lnSpc>
                      </a:pPr>
                      <a:r>
                        <a:rPr lang="en-US" sz="2400" dirty="0">
                          <a:effectLst/>
                        </a:rPr>
                        <a:t>No</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pPr>
                      <a:r>
                        <a:rPr lang="en-US" sz="2400" dirty="0">
                          <a:effectLst/>
                        </a:rPr>
                        <a:t>Group</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spcAft>
                          <a:spcPts val="800"/>
                        </a:spcAft>
                      </a:pPr>
                      <a:r>
                        <a:rPr lang="en-US" sz="2400" dirty="0">
                          <a:effectLst/>
                        </a:rPr>
                        <a:t>Examples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69775358"/>
                  </a:ext>
                </a:extLst>
              </a:tr>
              <a:tr h="905490">
                <a:tc>
                  <a:txBody>
                    <a:bodyPr/>
                    <a:lstStyle/>
                    <a:p>
                      <a:pPr marL="457200" algn="ctr">
                        <a:lnSpc>
                          <a:spcPct val="107000"/>
                        </a:lnSpc>
                      </a:pPr>
                      <a:r>
                        <a:rPr lang="en-US" sz="1200">
                          <a:effectLst/>
                        </a:rPr>
                        <a:t>1</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pPr>
                      <a:r>
                        <a:rPr lang="en-US" sz="2400" dirty="0">
                          <a:effectLst/>
                        </a:rPr>
                        <a:t>Sulphur compounds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just">
                        <a:lnSpc>
                          <a:spcPct val="107000"/>
                        </a:lnSpc>
                        <a:spcAft>
                          <a:spcPts val="800"/>
                        </a:spcAft>
                      </a:pPr>
                      <a:r>
                        <a:rPr lang="en-US" sz="2400" dirty="0">
                          <a:effectLst/>
                        </a:rPr>
                        <a:t>SO</a:t>
                      </a:r>
                      <a:r>
                        <a:rPr lang="en-US" sz="2400" baseline="-25000" dirty="0">
                          <a:effectLst/>
                        </a:rPr>
                        <a:t>2</a:t>
                      </a:r>
                      <a:r>
                        <a:rPr lang="en-US" sz="2400" dirty="0">
                          <a:effectLst/>
                        </a:rPr>
                        <a:t>, SO</a:t>
                      </a:r>
                      <a:r>
                        <a:rPr lang="en-US" sz="2400" baseline="-25000" dirty="0">
                          <a:effectLst/>
                        </a:rPr>
                        <a:t>3</a:t>
                      </a:r>
                      <a:r>
                        <a:rPr lang="en-US" sz="2400" dirty="0">
                          <a:effectLst/>
                        </a:rPr>
                        <a:t>, H</a:t>
                      </a:r>
                      <a:r>
                        <a:rPr lang="en-US" sz="2400" baseline="-25000" dirty="0">
                          <a:effectLst/>
                        </a:rPr>
                        <a:t>2</a:t>
                      </a:r>
                      <a:r>
                        <a:rPr lang="en-US" sz="2400" dirty="0">
                          <a:effectLst/>
                        </a:rPr>
                        <a:t>S, </a:t>
                      </a:r>
                      <a:r>
                        <a:rPr lang="en-US" sz="2400" dirty="0" err="1">
                          <a:effectLst/>
                        </a:rPr>
                        <a:t>mercaptants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23478403"/>
                  </a:ext>
                </a:extLst>
              </a:tr>
              <a:tr h="442530">
                <a:tc>
                  <a:txBody>
                    <a:bodyPr/>
                    <a:lstStyle/>
                    <a:p>
                      <a:pPr marL="457200" algn="ctr">
                        <a:lnSpc>
                          <a:spcPct val="107000"/>
                        </a:lnSpc>
                      </a:pPr>
                      <a:r>
                        <a:rPr lang="en-US" sz="1200">
                          <a:effectLst/>
                        </a:rPr>
                        <a:t>2</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pPr>
                      <a:r>
                        <a:rPr lang="en-US" sz="2400">
                          <a:effectLst/>
                        </a:rPr>
                        <a:t>Nitrogen compounds</a:t>
                      </a:r>
                      <a:endParaRPr lang="en-IN"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just">
                        <a:lnSpc>
                          <a:spcPct val="107000"/>
                        </a:lnSpc>
                        <a:spcAft>
                          <a:spcPts val="800"/>
                        </a:spcAft>
                      </a:pPr>
                      <a:r>
                        <a:rPr lang="en-US" sz="2400" dirty="0">
                          <a:effectLst/>
                        </a:rPr>
                        <a:t>NO, NO</a:t>
                      </a:r>
                      <a:r>
                        <a:rPr lang="en-US" sz="2400" baseline="-25000" dirty="0">
                          <a:effectLst/>
                        </a:rPr>
                        <a:t>2</a:t>
                      </a:r>
                      <a:r>
                        <a:rPr lang="en-US" sz="2400" dirty="0">
                          <a:effectLst/>
                        </a:rPr>
                        <a:t>, NH</a:t>
                      </a:r>
                      <a:r>
                        <a:rPr lang="en-US" sz="2400" baseline="-25000" dirty="0">
                          <a:effectLst/>
                        </a:rPr>
                        <a:t>3</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34542090"/>
                  </a:ext>
                </a:extLst>
              </a:tr>
              <a:tr h="442530">
                <a:tc>
                  <a:txBody>
                    <a:bodyPr/>
                    <a:lstStyle/>
                    <a:p>
                      <a:pPr marL="457200" algn="ctr">
                        <a:lnSpc>
                          <a:spcPct val="107000"/>
                        </a:lnSpc>
                      </a:pPr>
                      <a:r>
                        <a:rPr lang="en-US" sz="1200">
                          <a:effectLst/>
                        </a:rPr>
                        <a:t>3</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pPr>
                      <a:r>
                        <a:rPr lang="en-US" sz="2400">
                          <a:effectLst/>
                        </a:rPr>
                        <a:t>Oxygen compounds</a:t>
                      </a:r>
                      <a:endParaRPr lang="en-IN"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just">
                        <a:lnSpc>
                          <a:spcPct val="107000"/>
                        </a:lnSpc>
                        <a:spcAft>
                          <a:spcPts val="800"/>
                        </a:spcAft>
                      </a:pPr>
                      <a:r>
                        <a:rPr lang="en-US" sz="2400" dirty="0">
                          <a:effectLst/>
                        </a:rPr>
                        <a:t>O</a:t>
                      </a:r>
                      <a:r>
                        <a:rPr lang="en-US" sz="2400" baseline="-25000" dirty="0">
                          <a:effectLst/>
                        </a:rPr>
                        <a:t>3</a:t>
                      </a:r>
                      <a:r>
                        <a:rPr lang="en-US" sz="2400" dirty="0">
                          <a:effectLst/>
                        </a:rPr>
                        <a:t>, CO, CO</a:t>
                      </a:r>
                      <a:r>
                        <a:rPr lang="en-US" sz="2400" baseline="-25000" dirty="0">
                          <a:effectLst/>
                        </a:rPr>
                        <a:t>2</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43561482"/>
                  </a:ext>
                </a:extLst>
              </a:tr>
              <a:tr h="442530">
                <a:tc>
                  <a:txBody>
                    <a:bodyPr/>
                    <a:lstStyle/>
                    <a:p>
                      <a:pPr marL="457200" algn="ctr">
                        <a:lnSpc>
                          <a:spcPct val="107000"/>
                        </a:lnSpc>
                      </a:pPr>
                      <a:r>
                        <a:rPr lang="en-US" sz="1200">
                          <a:effectLst/>
                        </a:rPr>
                        <a:t>4</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pPr>
                      <a:r>
                        <a:rPr lang="en-US" sz="2400">
                          <a:effectLst/>
                        </a:rPr>
                        <a:t>Halogen compounds</a:t>
                      </a:r>
                      <a:endParaRPr lang="en-IN"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just">
                        <a:lnSpc>
                          <a:spcPct val="107000"/>
                        </a:lnSpc>
                        <a:spcAft>
                          <a:spcPts val="800"/>
                        </a:spcAft>
                      </a:pPr>
                      <a:r>
                        <a:rPr lang="en-US" sz="2400">
                          <a:effectLst/>
                        </a:rPr>
                        <a:t>HF, HCL</a:t>
                      </a:r>
                      <a:endParaRPr lang="en-IN"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11911065"/>
                  </a:ext>
                </a:extLst>
              </a:tr>
              <a:tr h="905490">
                <a:tc>
                  <a:txBody>
                    <a:bodyPr/>
                    <a:lstStyle/>
                    <a:p>
                      <a:pPr marL="457200" algn="ctr">
                        <a:lnSpc>
                          <a:spcPct val="107000"/>
                        </a:lnSpc>
                      </a:pPr>
                      <a:r>
                        <a:rPr lang="en-US" sz="1200">
                          <a:effectLst/>
                        </a:rPr>
                        <a:t>5</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pPr>
                      <a:r>
                        <a:rPr lang="en-US" sz="2400">
                          <a:effectLst/>
                        </a:rPr>
                        <a:t>Organic compounds</a:t>
                      </a:r>
                      <a:endParaRPr lang="en-IN"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just">
                        <a:lnSpc>
                          <a:spcPct val="107000"/>
                        </a:lnSpc>
                        <a:spcAft>
                          <a:spcPts val="800"/>
                        </a:spcAft>
                      </a:pPr>
                      <a:r>
                        <a:rPr lang="en-US" sz="2400" dirty="0">
                          <a:effectLst/>
                        </a:rPr>
                        <a:t>Aldehydes, hydrocarbons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39610482"/>
                  </a:ext>
                </a:extLst>
              </a:tr>
              <a:tr h="442530">
                <a:tc>
                  <a:txBody>
                    <a:bodyPr/>
                    <a:lstStyle/>
                    <a:p>
                      <a:pPr marL="457200" algn="ctr">
                        <a:lnSpc>
                          <a:spcPct val="107000"/>
                        </a:lnSpc>
                      </a:pPr>
                      <a:r>
                        <a:rPr lang="en-US" sz="1200">
                          <a:effectLst/>
                        </a:rPr>
                        <a:t>6</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pPr>
                      <a:r>
                        <a:rPr lang="en-US" sz="2400">
                          <a:effectLst/>
                        </a:rPr>
                        <a:t>Radioactive compounds</a:t>
                      </a:r>
                      <a:endParaRPr lang="en-IN"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just">
                        <a:lnSpc>
                          <a:spcPct val="107000"/>
                        </a:lnSpc>
                        <a:spcAft>
                          <a:spcPts val="800"/>
                        </a:spcAft>
                      </a:pPr>
                      <a:r>
                        <a:rPr lang="en-US" sz="2400" dirty="0">
                          <a:effectLst/>
                        </a:rPr>
                        <a:t>Radioactive gases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28384338"/>
                  </a:ext>
                </a:extLst>
              </a:tr>
            </a:tbl>
          </a:graphicData>
        </a:graphic>
      </p:graphicFrame>
    </p:spTree>
    <p:extLst>
      <p:ext uri="{BB962C8B-B14F-4D97-AF65-F5344CB8AC3E}">
        <p14:creationId xmlns:p14="http://schemas.microsoft.com/office/powerpoint/2010/main" val="452999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4CBFD-5B99-4C39-B575-E9BFE270D584}"/>
              </a:ext>
            </a:extLst>
          </p:cNvPr>
          <p:cNvSpPr>
            <a:spLocks noGrp="1"/>
          </p:cNvSpPr>
          <p:nvPr>
            <p:ph type="title"/>
          </p:nvPr>
        </p:nvSpPr>
        <p:spPr/>
        <p:txBody>
          <a:bodyPr>
            <a:normAutofit/>
          </a:bodyPr>
          <a:lstStyle/>
          <a:p>
            <a:pPr algn="ctr"/>
            <a:r>
              <a:rPr lang="en-US" sz="3200" b="1" dirty="0">
                <a:effectLst/>
                <a:latin typeface="Times New Roman" panose="02020603050405020304" pitchFamily="18" charset="0"/>
                <a:ea typeface="Calibri" panose="020F0502020204030204" pitchFamily="34" charset="0"/>
              </a:rPr>
              <a:t>1. Natural Contaminants</a:t>
            </a:r>
            <a:endParaRPr lang="en-IN" sz="3200" dirty="0"/>
          </a:p>
        </p:txBody>
      </p:sp>
      <p:sp>
        <p:nvSpPr>
          <p:cNvPr id="3" name="Content Placeholder 2">
            <a:extLst>
              <a:ext uri="{FF2B5EF4-FFF2-40B4-BE49-F238E27FC236}">
                <a16:creationId xmlns:a16="http://schemas.microsoft.com/office/drawing/2014/main" id="{F1AA9503-8689-4724-8ED8-C46530AE47CA}"/>
              </a:ext>
            </a:extLst>
          </p:cNvPr>
          <p:cNvSpPr>
            <a:spLocks noGrp="1"/>
          </p:cNvSpPr>
          <p:nvPr>
            <p:ph idx="1"/>
          </p:nvPr>
        </p:nvSpPr>
        <p:spPr/>
        <p:txBody>
          <a:bodyPr>
            <a:normAutofit lnSpcReduction="10000"/>
          </a:bodyPr>
          <a:lstStyle/>
          <a:p>
            <a:pPr algn="just">
              <a:lnSpc>
                <a:spcPct val="115000"/>
              </a:lnSpc>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Among natural contaminants pollen is important because of its irritating properties. </a:t>
            </a:r>
          </a:p>
          <a:p>
            <a:pPr algn="just">
              <a:lnSpc>
                <a:spcPct val="115000"/>
              </a:lnSpc>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Because of wind pollination, thousands of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polen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grains are liberated. While air transported pollen grains range chiefly between 10 and 50 μ in diameter.</a:t>
            </a:r>
          </a:p>
          <a:p>
            <a:pPr algn="just">
              <a:lnSpc>
                <a:spcPct val="115000"/>
              </a:lnSpc>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From the point of view of pollution, air borne pollutants are significant because of the allergic responses produced in sensitive individuals. Many people suffer from asthma or hay fever.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762734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F4738-9C09-487B-8574-70563E27239B}"/>
              </a:ext>
            </a:extLst>
          </p:cNvPr>
          <p:cNvSpPr>
            <a:spLocks noGrp="1"/>
          </p:cNvSpPr>
          <p:nvPr>
            <p:ph type="title"/>
          </p:nvPr>
        </p:nvSpPr>
        <p:spPr>
          <a:xfrm>
            <a:off x="838200" y="0"/>
            <a:ext cx="10515600" cy="1162975"/>
          </a:xfrm>
        </p:spPr>
        <p:txBody>
          <a:bodyPr>
            <a:normAutofit/>
          </a:bodyPr>
          <a:lstStyle/>
          <a:p>
            <a:pPr algn="ctr"/>
            <a:r>
              <a:rPr lang="en-US" sz="3200" b="1" dirty="0">
                <a:effectLst/>
                <a:latin typeface="Times New Roman" panose="02020603050405020304" pitchFamily="18" charset="0"/>
                <a:ea typeface="Calibri" panose="020F0502020204030204" pitchFamily="34" charset="0"/>
              </a:rPr>
              <a:t>2. Aerosols: </a:t>
            </a:r>
            <a:endParaRPr lang="en-IN" sz="3200" dirty="0"/>
          </a:p>
        </p:txBody>
      </p:sp>
      <p:sp>
        <p:nvSpPr>
          <p:cNvPr id="3" name="Content Placeholder 2">
            <a:extLst>
              <a:ext uri="{FF2B5EF4-FFF2-40B4-BE49-F238E27FC236}">
                <a16:creationId xmlns:a16="http://schemas.microsoft.com/office/drawing/2014/main" id="{560C63E3-F66E-437F-85D9-BBC62015B621}"/>
              </a:ext>
            </a:extLst>
          </p:cNvPr>
          <p:cNvSpPr>
            <a:spLocks noGrp="1"/>
          </p:cNvSpPr>
          <p:nvPr>
            <p:ph idx="1"/>
          </p:nvPr>
        </p:nvSpPr>
        <p:spPr>
          <a:xfrm>
            <a:off x="838200" y="1012054"/>
            <a:ext cx="10515600" cy="5557421"/>
          </a:xfrm>
        </p:spPr>
        <p:txBody>
          <a:bodyPr>
            <a:normAutofit fontScale="85000" lnSpcReduction="20000"/>
          </a:bodyPr>
          <a:lstStyle/>
          <a:p>
            <a:pPr algn="just">
              <a:lnSpc>
                <a:spcPct val="115000"/>
              </a:lnSpc>
            </a:pPr>
            <a:r>
              <a:rPr lang="en-US" dirty="0">
                <a:effectLst/>
                <a:latin typeface="Times New Roman" panose="02020603050405020304" pitchFamily="18" charset="0"/>
                <a:ea typeface="Calibri" panose="020F0502020204030204" pitchFamily="34" charset="0"/>
                <a:cs typeface="Times New Roman" panose="02020603050405020304" pitchFamily="18" charset="0"/>
              </a:rPr>
              <a:t>Aerosols refer to the dispersion of solid or liquid particles of microscopic size in gaseous media, such as dust, smoke or mist. </a:t>
            </a:r>
          </a:p>
          <a:p>
            <a:pPr algn="just">
              <a:lnSpc>
                <a:spcPct val="115000"/>
              </a:lnSpc>
            </a:pP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pPr>
            <a:r>
              <a:rPr lang="en-US" dirty="0">
                <a:effectLst/>
                <a:latin typeface="Times New Roman" panose="02020603050405020304" pitchFamily="18" charset="0"/>
                <a:ea typeface="Calibri" panose="020F0502020204030204" pitchFamily="34" charset="0"/>
                <a:cs typeface="Times New Roman" panose="02020603050405020304" pitchFamily="18" charset="0"/>
              </a:rPr>
              <a:t>An aerosol can also be defined as a colloidal system in which the dispersion medium is a gas and the dispersed phase is solid or liquid. </a:t>
            </a:r>
          </a:p>
          <a:p>
            <a:pPr algn="just">
              <a:lnSpc>
                <a:spcPct val="115000"/>
              </a:lnSpc>
            </a:pP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pPr>
            <a:r>
              <a:rPr lang="en-US" dirty="0">
                <a:effectLst/>
                <a:latin typeface="Times New Roman" panose="02020603050405020304" pitchFamily="18" charset="0"/>
                <a:ea typeface="Calibri" panose="020F0502020204030204" pitchFamily="34" charset="0"/>
                <a:cs typeface="Times New Roman" panose="02020603050405020304" pitchFamily="18" charset="0"/>
              </a:rPr>
              <a:t>The term aerosol is used during the time it is suspended in the air. After it has settled either by benefit of its weight, by accumulation, or by impact on a solid or liquid surface, the term no longer applies. Thus, particulate matter is an air pollutant only when it is an aerosol. </a:t>
            </a:r>
          </a:p>
          <a:p>
            <a:pPr algn="just">
              <a:lnSpc>
                <a:spcPct val="115000"/>
              </a:lnSpc>
            </a:pP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pPr>
            <a:r>
              <a:rPr lang="en-US" dirty="0">
                <a:effectLst/>
                <a:latin typeface="Times New Roman" panose="02020603050405020304" pitchFamily="18" charset="0"/>
                <a:ea typeface="Calibri" panose="020F0502020204030204" pitchFamily="34" charset="0"/>
                <a:cs typeface="Times New Roman" panose="02020603050405020304" pitchFamily="18" charset="0"/>
              </a:rPr>
              <a:t>Aerosols differ widely in terms of particulate size, particulate density and their importance as pollutants. Their diameter generally ranges from 0.1μ. </a:t>
            </a:r>
            <a:endParaRPr lang="en-IN"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119464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AB349-1D89-4B31-AD08-E0745A01EC06}"/>
              </a:ext>
            </a:extLst>
          </p:cNvPr>
          <p:cNvSpPr>
            <a:spLocks noGrp="1"/>
          </p:cNvSpPr>
          <p:nvPr>
            <p:ph type="title"/>
          </p:nvPr>
        </p:nvSpPr>
        <p:spPr/>
        <p:txBody>
          <a:bodyPr>
            <a:normAutofit/>
          </a:bodyPr>
          <a:lstStyle/>
          <a:p>
            <a:pPr algn="ctr"/>
            <a:r>
              <a:rPr lang="en-US" sz="3200" b="1" dirty="0">
                <a:effectLst/>
                <a:latin typeface="Times New Roman" panose="02020603050405020304" pitchFamily="18" charset="0"/>
                <a:ea typeface="Calibri" panose="020F0502020204030204" pitchFamily="34" charset="0"/>
              </a:rPr>
              <a:t>1. Dust</a:t>
            </a:r>
            <a:endParaRPr lang="en-IN" sz="3200" dirty="0"/>
          </a:p>
        </p:txBody>
      </p:sp>
      <p:sp>
        <p:nvSpPr>
          <p:cNvPr id="3" name="Content Placeholder 2">
            <a:extLst>
              <a:ext uri="{FF2B5EF4-FFF2-40B4-BE49-F238E27FC236}">
                <a16:creationId xmlns:a16="http://schemas.microsoft.com/office/drawing/2014/main" id="{BC20555F-4A2E-4B64-A49F-D09AE2FBE5E3}"/>
              </a:ext>
            </a:extLst>
          </p:cNvPr>
          <p:cNvSpPr>
            <a:spLocks noGrp="1"/>
          </p:cNvSpPr>
          <p:nvPr>
            <p:ph idx="1"/>
          </p:nvPr>
        </p:nvSpPr>
        <p:spPr>
          <a:xfrm>
            <a:off x="838200" y="1429305"/>
            <a:ext cx="6752208" cy="4747658"/>
          </a:xfrm>
        </p:spPr>
        <p:txBody>
          <a:bodyPr>
            <a:normAutofit fontScale="85000" lnSpcReduction="20000"/>
          </a:bodyPr>
          <a:lstStyle/>
          <a:p>
            <a:pPr algn="just">
              <a:lnSpc>
                <a:spcPct val="115000"/>
              </a:lnSpc>
              <a:spcAft>
                <a:spcPts val="800"/>
              </a:spcAft>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Dust is made up of solid particles predominantly larger than those found in colloids and capable of temporary suspension in air or other gases. </a:t>
            </a:r>
          </a:p>
          <a:p>
            <a:pPr algn="just">
              <a:lnSpc>
                <a:spcPct val="115000"/>
              </a:lnSpc>
              <a:spcAft>
                <a:spcPts val="800"/>
              </a:spcAft>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They do not tend to flocculate except under electrostatic forces: they also do not diffuse but settle under the influence of gravity. </a:t>
            </a:r>
          </a:p>
          <a:p>
            <a:pPr algn="just">
              <a:lnSpc>
                <a:spcPct val="115000"/>
              </a:lnSpc>
              <a:spcAft>
                <a:spcPts val="800"/>
              </a:spcAft>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Dust is produced by the crushing, grinding of organic and inorganic materials. They are over 20 μ in diameter.  </a:t>
            </a:r>
          </a:p>
          <a:p>
            <a:pPr algn="just">
              <a:lnSpc>
                <a:spcPct val="115000"/>
              </a:lnSpc>
              <a:spcAft>
                <a:spcPts val="800"/>
              </a:spcAft>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Most of the dust particles settle to the ground as dust fall, but particles 5μ or smaller tend to form stable suspensions. </a:t>
            </a:r>
            <a:endParaRPr lang="en-IN" sz="26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pic>
        <p:nvPicPr>
          <p:cNvPr id="4" name="Picture 3">
            <a:extLst>
              <a:ext uri="{FF2B5EF4-FFF2-40B4-BE49-F238E27FC236}">
                <a16:creationId xmlns:a16="http://schemas.microsoft.com/office/drawing/2014/main" id="{7C5D2D00-BBE0-4FEF-A5B1-0AB846ED5F79}"/>
              </a:ext>
            </a:extLst>
          </p:cNvPr>
          <p:cNvPicPr>
            <a:picLocks noChangeAspect="1"/>
          </p:cNvPicPr>
          <p:nvPr/>
        </p:nvPicPr>
        <p:blipFill>
          <a:blip r:embed="rId2"/>
          <a:stretch>
            <a:fillRect/>
          </a:stretch>
        </p:blipFill>
        <p:spPr>
          <a:xfrm>
            <a:off x="7838983" y="1500326"/>
            <a:ext cx="3968318" cy="4421080"/>
          </a:xfrm>
          <a:prstGeom prst="rect">
            <a:avLst/>
          </a:prstGeom>
        </p:spPr>
      </p:pic>
    </p:spTree>
    <p:extLst>
      <p:ext uri="{BB962C8B-B14F-4D97-AF65-F5344CB8AC3E}">
        <p14:creationId xmlns:p14="http://schemas.microsoft.com/office/powerpoint/2010/main" val="3224174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D1882-6BE9-47DB-8FEF-E0B92617810C}"/>
              </a:ext>
            </a:extLst>
          </p:cNvPr>
          <p:cNvSpPr>
            <a:spLocks noGrp="1"/>
          </p:cNvSpPr>
          <p:nvPr>
            <p:ph type="title"/>
          </p:nvPr>
        </p:nvSpPr>
        <p:spPr/>
        <p:txBody>
          <a:bodyPr>
            <a:normAutofit/>
          </a:bodyPr>
          <a:lstStyle/>
          <a:p>
            <a:pPr algn="ctr"/>
            <a:r>
              <a:rPr lang="en-US" sz="3200" b="1" dirty="0">
                <a:effectLst/>
                <a:latin typeface="Times New Roman" panose="02020603050405020304" pitchFamily="18" charset="0"/>
                <a:ea typeface="Calibri" panose="020F0502020204030204" pitchFamily="34" charset="0"/>
              </a:rPr>
              <a:t>b. Smoke:</a:t>
            </a:r>
            <a:endParaRPr lang="en-IN" sz="3200" dirty="0"/>
          </a:p>
        </p:txBody>
      </p:sp>
      <p:sp>
        <p:nvSpPr>
          <p:cNvPr id="3" name="Content Placeholder 2">
            <a:extLst>
              <a:ext uri="{FF2B5EF4-FFF2-40B4-BE49-F238E27FC236}">
                <a16:creationId xmlns:a16="http://schemas.microsoft.com/office/drawing/2014/main" id="{34CCDC24-8B7A-4D09-B100-49A0FD056212}"/>
              </a:ext>
            </a:extLst>
          </p:cNvPr>
          <p:cNvSpPr>
            <a:spLocks noGrp="1"/>
          </p:cNvSpPr>
          <p:nvPr>
            <p:ph idx="1"/>
          </p:nvPr>
        </p:nvSpPr>
        <p:spPr>
          <a:xfrm>
            <a:off x="838200" y="1825625"/>
            <a:ext cx="5757909" cy="4351338"/>
          </a:xfrm>
        </p:spPr>
        <p:txBody>
          <a:bodyPr/>
          <a:lstStyle/>
          <a:p>
            <a:pPr algn="just">
              <a:lnSpc>
                <a:spcPct val="115000"/>
              </a:lnSpc>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Smoke consists of finely divided particles produced by incomplete combustion. </a:t>
            </a:r>
          </a:p>
          <a:p>
            <a:pPr algn="just">
              <a:lnSpc>
                <a:spcPct val="115000"/>
              </a:lnSpc>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It consists predominantly of carbon particles and other combustible materials. Generally, the size of the particles is less than 1µ.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pic>
        <p:nvPicPr>
          <p:cNvPr id="4" name="Picture 3">
            <a:extLst>
              <a:ext uri="{FF2B5EF4-FFF2-40B4-BE49-F238E27FC236}">
                <a16:creationId xmlns:a16="http://schemas.microsoft.com/office/drawing/2014/main" id="{4B34AACC-E1D4-4784-A241-B5A298BF40AF}"/>
              </a:ext>
            </a:extLst>
          </p:cNvPr>
          <p:cNvPicPr>
            <a:picLocks noChangeAspect="1"/>
          </p:cNvPicPr>
          <p:nvPr/>
        </p:nvPicPr>
        <p:blipFill>
          <a:blip r:embed="rId2"/>
          <a:stretch>
            <a:fillRect/>
          </a:stretch>
        </p:blipFill>
        <p:spPr>
          <a:xfrm>
            <a:off x="6924584" y="1509204"/>
            <a:ext cx="4758430" cy="4172506"/>
          </a:xfrm>
          <a:prstGeom prst="rect">
            <a:avLst/>
          </a:prstGeom>
        </p:spPr>
      </p:pic>
    </p:spTree>
    <p:extLst>
      <p:ext uri="{BB962C8B-B14F-4D97-AF65-F5344CB8AC3E}">
        <p14:creationId xmlns:p14="http://schemas.microsoft.com/office/powerpoint/2010/main" val="597002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E5692-1CAE-4E93-A11E-4B9CFFE818AD}"/>
              </a:ext>
            </a:extLst>
          </p:cNvPr>
          <p:cNvSpPr>
            <a:spLocks noGrp="1"/>
          </p:cNvSpPr>
          <p:nvPr>
            <p:ph type="title"/>
          </p:nvPr>
        </p:nvSpPr>
        <p:spPr/>
        <p:txBody>
          <a:bodyPr>
            <a:normAutofit/>
          </a:bodyPr>
          <a:lstStyle/>
          <a:p>
            <a:r>
              <a:rPr lang="en-US" sz="3200" b="1" dirty="0">
                <a:latin typeface="Times New Roman" panose="02020603050405020304" pitchFamily="18" charset="0"/>
                <a:cs typeface="Times New Roman" panose="02020603050405020304" pitchFamily="18" charset="0"/>
              </a:rPr>
              <a:t>c. Mist</a:t>
            </a:r>
            <a:endParaRPr lang="en-IN" sz="32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8D77CA-C38B-42BD-B641-B6D01B046184}"/>
              </a:ext>
            </a:extLst>
          </p:cNvPr>
          <p:cNvSpPr>
            <a:spLocks noGrp="1"/>
          </p:cNvSpPr>
          <p:nvPr>
            <p:ph idx="1"/>
          </p:nvPr>
        </p:nvSpPr>
        <p:spPr>
          <a:xfrm>
            <a:off x="838200" y="1825625"/>
            <a:ext cx="6441489" cy="4351338"/>
          </a:xfrm>
        </p:spPr>
        <p:txBody>
          <a:bodyPr/>
          <a:lstStyle/>
          <a:p>
            <a:pPr algn="just">
              <a:lnSpc>
                <a:spcPct val="115000"/>
              </a:lnSpc>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Mist refers to a low concentration dispersion of liquid particles of large size. </a:t>
            </a:r>
          </a:p>
          <a:p>
            <a:pPr algn="just">
              <a:lnSpc>
                <a:spcPct val="115000"/>
              </a:lnSpc>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In meteorology, it means a light dispersion of minute water droplets suspended in the atmosphere. </a:t>
            </a:r>
          </a:p>
          <a:p>
            <a:pPr algn="just">
              <a:lnSpc>
                <a:spcPct val="115000"/>
              </a:lnSpc>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Natural mist particles formed from water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vapour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in the atmosphere are rather large, ranging from 500-40µ n size. The particles may coalesce.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pic>
        <p:nvPicPr>
          <p:cNvPr id="4" name="Picture 3">
            <a:extLst>
              <a:ext uri="{FF2B5EF4-FFF2-40B4-BE49-F238E27FC236}">
                <a16:creationId xmlns:a16="http://schemas.microsoft.com/office/drawing/2014/main" id="{6E553FBB-3939-4D79-86D0-F7AD5E72534E}"/>
              </a:ext>
            </a:extLst>
          </p:cNvPr>
          <p:cNvPicPr>
            <a:picLocks noChangeAspect="1"/>
          </p:cNvPicPr>
          <p:nvPr/>
        </p:nvPicPr>
        <p:blipFill>
          <a:blip r:embed="rId2"/>
          <a:stretch>
            <a:fillRect/>
          </a:stretch>
        </p:blipFill>
        <p:spPr>
          <a:xfrm>
            <a:off x="7732451" y="1690689"/>
            <a:ext cx="4296792" cy="4486274"/>
          </a:xfrm>
          <a:prstGeom prst="rect">
            <a:avLst/>
          </a:prstGeom>
        </p:spPr>
      </p:pic>
    </p:spTree>
    <p:extLst>
      <p:ext uri="{BB962C8B-B14F-4D97-AF65-F5344CB8AC3E}">
        <p14:creationId xmlns:p14="http://schemas.microsoft.com/office/powerpoint/2010/main" val="1742777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FC83D-547D-483D-BDB0-53EC6B1DA476}"/>
              </a:ext>
            </a:extLst>
          </p:cNvPr>
          <p:cNvSpPr>
            <a:spLocks noGrp="1"/>
          </p:cNvSpPr>
          <p:nvPr>
            <p:ph type="title"/>
          </p:nvPr>
        </p:nvSpPr>
        <p:spPr/>
        <p:txBody>
          <a:bodyPr>
            <a:normAutofit/>
          </a:bodyPr>
          <a:lstStyle/>
          <a:p>
            <a:r>
              <a:rPr lang="en-IN" sz="3200" b="1" dirty="0"/>
              <a:t>d) Fog:</a:t>
            </a:r>
          </a:p>
        </p:txBody>
      </p:sp>
      <p:sp>
        <p:nvSpPr>
          <p:cNvPr id="3" name="Content Placeholder 2">
            <a:extLst>
              <a:ext uri="{FF2B5EF4-FFF2-40B4-BE49-F238E27FC236}">
                <a16:creationId xmlns:a16="http://schemas.microsoft.com/office/drawing/2014/main" id="{92ABA7A1-04EE-4FCA-BA21-EEB56FA5A2B1}"/>
              </a:ext>
            </a:extLst>
          </p:cNvPr>
          <p:cNvSpPr>
            <a:spLocks noGrp="1"/>
          </p:cNvSpPr>
          <p:nvPr>
            <p:ph idx="1"/>
          </p:nvPr>
        </p:nvSpPr>
        <p:spPr>
          <a:xfrm>
            <a:off x="399495" y="1825625"/>
            <a:ext cx="7190913" cy="4351338"/>
          </a:xfrm>
        </p:spPr>
        <p:txBody>
          <a:bodyPr>
            <a:normAutofit lnSpcReduction="10000"/>
          </a:bodyPr>
          <a:lstStyle/>
          <a:p>
            <a:pPr algn="just">
              <a:lnSpc>
                <a:spcPct val="115000"/>
              </a:lnSpc>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Fog refers to visible aerosols in which the dispersed phase is liquid. Formation by condensation is usually implied.  </a:t>
            </a:r>
          </a:p>
          <a:p>
            <a:pPr algn="just">
              <a:lnSpc>
                <a:spcPct val="115000"/>
              </a:lnSpc>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Formation by condensation is usually implied. In meteorology, it refers to dispersion of water or ice in the atmosphere near the earth’s surface reducing visibility less than half kilometer. </a:t>
            </a:r>
          </a:p>
          <a:p>
            <a:pPr algn="just">
              <a:lnSpc>
                <a:spcPct val="115000"/>
              </a:lnSpc>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In natural fog the size of the particles ranges from 40-1µ.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pic>
        <p:nvPicPr>
          <p:cNvPr id="4" name="Picture 3">
            <a:extLst>
              <a:ext uri="{FF2B5EF4-FFF2-40B4-BE49-F238E27FC236}">
                <a16:creationId xmlns:a16="http://schemas.microsoft.com/office/drawing/2014/main" id="{80FAFED8-46BF-48EA-B8D2-2393EC13B659}"/>
              </a:ext>
            </a:extLst>
          </p:cNvPr>
          <p:cNvPicPr>
            <a:picLocks noChangeAspect="1"/>
          </p:cNvPicPr>
          <p:nvPr/>
        </p:nvPicPr>
        <p:blipFill>
          <a:blip r:embed="rId2"/>
          <a:stretch>
            <a:fillRect/>
          </a:stretch>
        </p:blipFill>
        <p:spPr>
          <a:xfrm>
            <a:off x="7794594" y="1690688"/>
            <a:ext cx="4154750" cy="4088674"/>
          </a:xfrm>
          <a:prstGeom prst="rect">
            <a:avLst/>
          </a:prstGeom>
        </p:spPr>
      </p:pic>
    </p:spTree>
    <p:extLst>
      <p:ext uri="{BB962C8B-B14F-4D97-AF65-F5344CB8AC3E}">
        <p14:creationId xmlns:p14="http://schemas.microsoft.com/office/powerpoint/2010/main" val="1084297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F2D8E-94AE-4687-8A6C-20B26BAE5698}"/>
              </a:ext>
            </a:extLst>
          </p:cNvPr>
          <p:cNvSpPr>
            <a:spLocks noGrp="1"/>
          </p:cNvSpPr>
          <p:nvPr>
            <p:ph type="title"/>
          </p:nvPr>
        </p:nvSpPr>
        <p:spPr/>
        <p:txBody>
          <a:bodyPr>
            <a:normAutofit/>
          </a:bodyPr>
          <a:lstStyle/>
          <a:p>
            <a:r>
              <a:rPr lang="en-US" sz="3200" b="1" dirty="0">
                <a:effectLst/>
                <a:latin typeface="Times New Roman" panose="02020603050405020304" pitchFamily="18" charset="0"/>
                <a:ea typeface="Calibri" panose="020F0502020204030204" pitchFamily="34" charset="0"/>
              </a:rPr>
              <a:t>e. Fumes</a:t>
            </a:r>
            <a:endParaRPr lang="en-IN" sz="3200" dirty="0"/>
          </a:p>
        </p:txBody>
      </p:sp>
      <p:sp>
        <p:nvSpPr>
          <p:cNvPr id="3" name="Content Placeholder 2">
            <a:extLst>
              <a:ext uri="{FF2B5EF4-FFF2-40B4-BE49-F238E27FC236}">
                <a16:creationId xmlns:a16="http://schemas.microsoft.com/office/drawing/2014/main" id="{9515AE58-FB20-4D5F-8650-978E00281F30}"/>
              </a:ext>
            </a:extLst>
          </p:cNvPr>
          <p:cNvSpPr>
            <a:spLocks noGrp="1"/>
          </p:cNvSpPr>
          <p:nvPr>
            <p:ph idx="1"/>
          </p:nvPr>
        </p:nvSpPr>
        <p:spPr>
          <a:xfrm>
            <a:off x="838200" y="1825625"/>
            <a:ext cx="5917707" cy="4351338"/>
          </a:xfrm>
        </p:spPr>
        <p:txBody>
          <a:bodyPr>
            <a:normAutofit/>
          </a:bodyPr>
          <a:lstStyle/>
          <a:p>
            <a:r>
              <a:rPr lang="en-US" sz="2400" dirty="0">
                <a:effectLst/>
                <a:latin typeface="Times New Roman" panose="02020603050405020304" pitchFamily="18" charset="0"/>
                <a:ea typeface="Calibri" panose="020F0502020204030204" pitchFamily="34" charset="0"/>
              </a:rPr>
              <a:t>These are solid particles generated by condensation from the gaseous state, generally after volatilization from melted substances, and often accompanied by a chemical reaction such as oxidation. </a:t>
            </a:r>
          </a:p>
          <a:p>
            <a:endParaRPr lang="en-US" sz="2400" dirty="0">
              <a:effectLst/>
              <a:latin typeface="Times New Roman" panose="02020603050405020304" pitchFamily="18" charset="0"/>
              <a:ea typeface="Calibri" panose="020F0502020204030204" pitchFamily="34" charset="0"/>
            </a:endParaRPr>
          </a:p>
          <a:p>
            <a:r>
              <a:rPr lang="en-US" sz="2400" dirty="0">
                <a:effectLst/>
                <a:latin typeface="Times New Roman" panose="02020603050405020304" pitchFamily="18" charset="0"/>
                <a:ea typeface="Calibri" panose="020F0502020204030204" pitchFamily="34" charset="0"/>
              </a:rPr>
              <a:t>Fumes flocculate and sometimes coalesce. </a:t>
            </a:r>
            <a:endParaRPr lang="en-IN" sz="2400" dirty="0"/>
          </a:p>
        </p:txBody>
      </p:sp>
      <p:pic>
        <p:nvPicPr>
          <p:cNvPr id="4" name="Picture 3">
            <a:extLst>
              <a:ext uri="{FF2B5EF4-FFF2-40B4-BE49-F238E27FC236}">
                <a16:creationId xmlns:a16="http://schemas.microsoft.com/office/drawing/2014/main" id="{120CE18F-EB2A-4F77-9BE9-F7304ED1E5EC}"/>
              </a:ext>
            </a:extLst>
          </p:cNvPr>
          <p:cNvPicPr>
            <a:picLocks noChangeAspect="1"/>
          </p:cNvPicPr>
          <p:nvPr/>
        </p:nvPicPr>
        <p:blipFill>
          <a:blip r:embed="rId2"/>
          <a:stretch>
            <a:fillRect/>
          </a:stretch>
        </p:blipFill>
        <p:spPr>
          <a:xfrm>
            <a:off x="7306322" y="1091953"/>
            <a:ext cx="4554060" cy="4465468"/>
          </a:xfrm>
          <a:prstGeom prst="rect">
            <a:avLst/>
          </a:prstGeom>
        </p:spPr>
      </p:pic>
    </p:spTree>
    <p:extLst>
      <p:ext uri="{BB962C8B-B14F-4D97-AF65-F5344CB8AC3E}">
        <p14:creationId xmlns:p14="http://schemas.microsoft.com/office/powerpoint/2010/main" val="14769708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DADE6-D189-46F2-828C-6893FC01C597}"/>
              </a:ext>
            </a:extLst>
          </p:cNvPr>
          <p:cNvSpPr>
            <a:spLocks noGrp="1"/>
          </p:cNvSpPr>
          <p:nvPr>
            <p:ph type="title"/>
          </p:nvPr>
        </p:nvSpPr>
        <p:spPr>
          <a:xfrm>
            <a:off x="838200" y="365126"/>
            <a:ext cx="10515600" cy="1002036"/>
          </a:xfrm>
        </p:spPr>
        <p:txBody>
          <a:bodyPr>
            <a:normAutofit/>
          </a:bodyPr>
          <a:lstStyle/>
          <a:p>
            <a:r>
              <a:rPr lang="en-US" sz="2800" b="1" dirty="0">
                <a:effectLst/>
                <a:latin typeface="Times New Roman" panose="02020603050405020304" pitchFamily="18" charset="0"/>
                <a:ea typeface="Calibri" panose="020F0502020204030204" pitchFamily="34" charset="0"/>
              </a:rPr>
              <a:t>f. Gases</a:t>
            </a:r>
            <a:br>
              <a:rPr lang="en-US" sz="2800" b="1" dirty="0">
                <a:effectLst/>
                <a:latin typeface="Times New Roman" panose="02020603050405020304" pitchFamily="18" charset="0"/>
                <a:ea typeface="Calibri" panose="020F0502020204030204" pitchFamily="34" charset="0"/>
              </a:rPr>
            </a:br>
            <a:r>
              <a:rPr lang="en-US" sz="2800" b="1" dirty="0">
                <a:effectLst/>
                <a:latin typeface="Times New Roman" panose="02020603050405020304" pitchFamily="18" charset="0"/>
                <a:ea typeface="Calibri" panose="020F0502020204030204" pitchFamily="34" charset="0"/>
              </a:rPr>
              <a:t>1. Sulphur Dioxide</a:t>
            </a:r>
            <a:endParaRPr lang="en-IN" sz="2800" dirty="0"/>
          </a:p>
        </p:txBody>
      </p:sp>
      <p:sp>
        <p:nvSpPr>
          <p:cNvPr id="3" name="Content Placeholder 2">
            <a:extLst>
              <a:ext uri="{FF2B5EF4-FFF2-40B4-BE49-F238E27FC236}">
                <a16:creationId xmlns:a16="http://schemas.microsoft.com/office/drawing/2014/main" id="{B69FA3B0-638E-4E49-B42F-14A22AC50DD0}"/>
              </a:ext>
            </a:extLst>
          </p:cNvPr>
          <p:cNvSpPr>
            <a:spLocks noGrp="1"/>
          </p:cNvSpPr>
          <p:nvPr>
            <p:ph idx="1"/>
          </p:nvPr>
        </p:nvSpPr>
        <p:spPr>
          <a:xfrm>
            <a:off x="838200" y="1509204"/>
            <a:ext cx="10250010" cy="4820575"/>
          </a:xfrm>
        </p:spPr>
        <p:txBody>
          <a:bodyPr>
            <a:normAutofit fontScale="70000" lnSpcReduction="20000"/>
          </a:bodyPr>
          <a:lstStyle/>
          <a:p>
            <a:pPr marL="342900" lvl="0" indent="-342900" algn="just">
              <a:lnSpc>
                <a:spcPct val="107000"/>
              </a:lnSpc>
              <a:spcAft>
                <a:spcPts val="800"/>
              </a:spcAft>
              <a:buFont typeface="+mj-lt"/>
              <a:buAutoNum type="romanLcPeriod"/>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This is one of the principal constituents of air pollutants. The main source of SO</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is the combustion of fuels, especially </a:t>
            </a: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coal</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342900" lvl="0" indent="-342900" algn="just">
              <a:lnSpc>
                <a:spcPct val="107000"/>
              </a:lnSpc>
              <a:spcAft>
                <a:spcPts val="800"/>
              </a:spcAft>
              <a:buFont typeface="+mj-lt"/>
              <a:buAutoNum type="romanLcPeriod"/>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Its concentration in the atmosphere depends upon the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sulphur</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content of the fuel used for heating and power generation. </a:t>
            </a:r>
          </a:p>
          <a:p>
            <a:pPr marL="342900" lvl="0" indent="-342900" algn="just">
              <a:lnSpc>
                <a:spcPct val="107000"/>
              </a:lnSpc>
              <a:spcAft>
                <a:spcPts val="800"/>
              </a:spcAft>
              <a:buFont typeface="+mj-lt"/>
              <a:buAutoNum type="romanLcPeriod"/>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The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sulphur</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content of fuels varies from less than 1% for good quality anthracite to over 4% for bituminous coal. </a:t>
            </a:r>
          </a:p>
          <a:p>
            <a:pPr marL="342900" lvl="0" indent="-342900" algn="just">
              <a:lnSpc>
                <a:spcPct val="107000"/>
              </a:lnSpc>
              <a:spcAft>
                <a:spcPts val="800"/>
              </a:spcAft>
              <a:buFont typeface="+mj-lt"/>
              <a:buAutoNum type="romanLcPeriod"/>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During the smelting of many ores like zinc, copper and lead,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sulphur</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dioxide is evolved in stack concentrations of 5-10% (SO</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342900" lvl="0" indent="-342900" algn="just">
              <a:lnSpc>
                <a:spcPct val="107000"/>
              </a:lnSpc>
              <a:spcAft>
                <a:spcPts val="800"/>
              </a:spcAft>
              <a:buFont typeface="+mj-lt"/>
              <a:buAutoNum type="romanLcPeriod"/>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But this can be recovered in the form of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sulphuric</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acid. Among the miscellaneous operations releasing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sulphur</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dioxide into the atmosphere are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sulphuric</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acid plants and paper manufacturing plants. The quantities are usually low and therefore easily amenable to control measures. The open burning of refuse and municipal incinerators also contribute some amount of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sulphur</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dioxide to the atmosphere.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083175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291CF-174D-447E-88C8-E2E73AA6448C}"/>
              </a:ext>
            </a:extLst>
          </p:cNvPr>
          <p:cNvSpPr>
            <a:spLocks noGrp="1"/>
          </p:cNvSpPr>
          <p:nvPr>
            <p:ph type="title"/>
          </p:nvPr>
        </p:nvSpPr>
        <p:spPr/>
        <p:txBody>
          <a:bodyPr/>
          <a:lstStyle/>
          <a:p>
            <a:endParaRPr lang="en-IN"/>
          </a:p>
        </p:txBody>
      </p:sp>
      <p:pic>
        <p:nvPicPr>
          <p:cNvPr id="2050" name="Picture 2" descr="Sulfur dioxide | IQAir">
            <a:extLst>
              <a:ext uri="{FF2B5EF4-FFF2-40B4-BE49-F238E27FC236}">
                <a16:creationId xmlns:a16="http://schemas.microsoft.com/office/drawing/2014/main" id="{54CAD771-070D-4170-ADA6-5DDBADE86BA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67992" y="1154097"/>
            <a:ext cx="6249879" cy="5022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0714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6EA4A-5403-413A-9EBA-A34C3EE7A924}"/>
              </a:ext>
            </a:extLst>
          </p:cNvPr>
          <p:cNvSpPr>
            <a:spLocks noGrp="1"/>
          </p:cNvSpPr>
          <p:nvPr>
            <p:ph type="title"/>
          </p:nvPr>
        </p:nvSpPr>
        <p:spPr/>
        <p:txBody>
          <a:bodyPr>
            <a:normAutofit/>
          </a:bodyPr>
          <a:lstStyle/>
          <a:p>
            <a:r>
              <a:rPr lang="en-US" sz="3200" b="1" dirty="0">
                <a:effectLst/>
                <a:latin typeface="Times New Roman" panose="02020603050405020304" pitchFamily="18" charset="0"/>
                <a:ea typeface="Calibri" panose="020F0502020204030204" pitchFamily="34" charset="0"/>
              </a:rPr>
              <a:t>Hydrogen </a:t>
            </a:r>
            <a:r>
              <a:rPr lang="en-US" sz="3200" b="1" dirty="0" err="1">
                <a:effectLst/>
                <a:latin typeface="Times New Roman" panose="02020603050405020304" pitchFamily="18" charset="0"/>
                <a:ea typeface="Calibri" panose="020F0502020204030204" pitchFamily="34" charset="0"/>
              </a:rPr>
              <a:t>Sulphide</a:t>
            </a:r>
            <a:r>
              <a:rPr lang="en-US" sz="3200" dirty="0">
                <a:effectLst/>
                <a:latin typeface="Times New Roman" panose="02020603050405020304" pitchFamily="18" charset="0"/>
                <a:ea typeface="Calibri" panose="020F0502020204030204" pitchFamily="34" charset="0"/>
              </a:rPr>
              <a:t> </a:t>
            </a:r>
            <a:r>
              <a:rPr lang="en-US" sz="3200" b="1" dirty="0">
                <a:effectLst/>
                <a:latin typeface="Times New Roman" panose="02020603050405020304" pitchFamily="18" charset="0"/>
                <a:ea typeface="Calibri" panose="020F0502020204030204" pitchFamily="34" charset="0"/>
              </a:rPr>
              <a:t>(H</a:t>
            </a:r>
            <a:r>
              <a:rPr lang="en-US" sz="3200" b="1" baseline="-25000" dirty="0">
                <a:effectLst/>
                <a:latin typeface="Times New Roman" panose="02020603050405020304" pitchFamily="18" charset="0"/>
                <a:ea typeface="Calibri" panose="020F0502020204030204" pitchFamily="34" charset="0"/>
              </a:rPr>
              <a:t>2</a:t>
            </a:r>
            <a:r>
              <a:rPr lang="en-US" sz="3200" b="1" dirty="0">
                <a:effectLst/>
                <a:latin typeface="Times New Roman" panose="02020603050405020304" pitchFamily="18" charset="0"/>
                <a:ea typeface="Calibri" panose="020F0502020204030204" pitchFamily="34" charset="0"/>
              </a:rPr>
              <a:t>S)</a:t>
            </a:r>
            <a:endParaRPr lang="en-IN" sz="3200" dirty="0"/>
          </a:p>
        </p:txBody>
      </p:sp>
      <p:sp>
        <p:nvSpPr>
          <p:cNvPr id="3" name="Content Placeholder 2">
            <a:extLst>
              <a:ext uri="{FF2B5EF4-FFF2-40B4-BE49-F238E27FC236}">
                <a16:creationId xmlns:a16="http://schemas.microsoft.com/office/drawing/2014/main" id="{591AD48F-FE25-4E2B-A17A-B87C2DCB0355}"/>
              </a:ext>
            </a:extLst>
          </p:cNvPr>
          <p:cNvSpPr>
            <a:spLocks noGrp="1"/>
          </p:cNvSpPr>
          <p:nvPr>
            <p:ph idx="1"/>
          </p:nvPr>
        </p:nvSpPr>
        <p:spPr>
          <a:xfrm>
            <a:off x="838200" y="1455938"/>
            <a:ext cx="10515600" cy="4721025"/>
          </a:xfrm>
        </p:spPr>
        <p:txBody>
          <a:bodyPr>
            <a:noAutofit/>
          </a:bodyPr>
          <a:lstStyle/>
          <a:p>
            <a:r>
              <a:rPr lang="en-US" sz="2400" dirty="0">
                <a:effectLst/>
                <a:latin typeface="Times New Roman" panose="02020603050405020304" pitchFamily="18" charset="0"/>
                <a:ea typeface="Calibri" panose="020F0502020204030204" pitchFamily="34" charset="0"/>
              </a:rPr>
              <a:t>H</a:t>
            </a:r>
            <a:r>
              <a:rPr lang="en-US" sz="2400" baseline="-25000" dirty="0">
                <a:effectLst/>
                <a:latin typeface="Times New Roman" panose="02020603050405020304" pitchFamily="18" charset="0"/>
                <a:ea typeface="Calibri" panose="020F0502020204030204" pitchFamily="34" charset="0"/>
              </a:rPr>
              <a:t>2</a:t>
            </a:r>
            <a:r>
              <a:rPr lang="en-US" sz="2400" dirty="0">
                <a:effectLst/>
                <a:latin typeface="Times New Roman" panose="02020603050405020304" pitchFamily="18" charset="0"/>
                <a:ea typeface="Calibri" panose="020F0502020204030204" pitchFamily="34" charset="0"/>
              </a:rPr>
              <a:t>S is a foul-smelling gas. </a:t>
            </a:r>
          </a:p>
          <a:p>
            <a:r>
              <a:rPr lang="en-US" sz="2400" dirty="0">
                <a:effectLst/>
                <a:latin typeface="Times New Roman" panose="02020603050405020304" pitchFamily="18" charset="0"/>
                <a:ea typeface="Calibri" panose="020F0502020204030204" pitchFamily="34" charset="0"/>
              </a:rPr>
              <a:t>The sources of its natural emission include anaerobic biological decay processes on land, in marshes and in oceans. </a:t>
            </a:r>
          </a:p>
          <a:p>
            <a:r>
              <a:rPr lang="en-US" sz="2400" dirty="0">
                <a:effectLst/>
                <a:latin typeface="Times New Roman" panose="02020603050405020304" pitchFamily="18" charset="0"/>
                <a:ea typeface="Calibri" panose="020F0502020204030204" pitchFamily="34" charset="0"/>
              </a:rPr>
              <a:t>Volcanoes and natural water springs emit H</a:t>
            </a:r>
            <a:r>
              <a:rPr lang="en-US" sz="2400" baseline="-25000" dirty="0">
                <a:effectLst/>
                <a:latin typeface="Times New Roman" panose="02020603050405020304" pitchFamily="18" charset="0"/>
                <a:ea typeface="Calibri" panose="020F0502020204030204" pitchFamily="34" charset="0"/>
              </a:rPr>
              <a:t>2</a:t>
            </a:r>
            <a:r>
              <a:rPr lang="en-US" sz="2400" dirty="0">
                <a:effectLst/>
                <a:latin typeface="Times New Roman" panose="02020603050405020304" pitchFamily="18" charset="0"/>
                <a:ea typeface="Calibri" panose="020F0502020204030204" pitchFamily="34" charset="0"/>
              </a:rPr>
              <a:t>S to some extent. One of the major sources of H</a:t>
            </a:r>
            <a:r>
              <a:rPr lang="en-US" sz="2400" baseline="-25000" dirty="0">
                <a:effectLst/>
                <a:latin typeface="Times New Roman" panose="02020603050405020304" pitchFamily="18" charset="0"/>
                <a:ea typeface="Calibri" panose="020F0502020204030204" pitchFamily="34" charset="0"/>
              </a:rPr>
              <a:t>2</a:t>
            </a:r>
            <a:r>
              <a:rPr lang="en-US" sz="2400" dirty="0">
                <a:effectLst/>
                <a:latin typeface="Times New Roman" panose="02020603050405020304" pitchFamily="18" charset="0"/>
                <a:ea typeface="Calibri" panose="020F0502020204030204" pitchFamily="34" charset="0"/>
              </a:rPr>
              <a:t>S is the Kraft pulp industry, which uses a </a:t>
            </a:r>
            <a:r>
              <a:rPr lang="en-US" sz="2400" dirty="0" err="1">
                <a:effectLst/>
                <a:latin typeface="Times New Roman" panose="02020603050405020304" pitchFamily="18" charset="0"/>
                <a:ea typeface="Calibri" panose="020F0502020204030204" pitchFamily="34" charset="0"/>
              </a:rPr>
              <a:t>sulphide</a:t>
            </a:r>
            <a:r>
              <a:rPr lang="en-US" sz="2400" dirty="0">
                <a:effectLst/>
                <a:latin typeface="Times New Roman" panose="02020603050405020304" pitchFamily="18" charset="0"/>
                <a:ea typeface="Calibri" panose="020F0502020204030204" pitchFamily="34" charset="0"/>
              </a:rPr>
              <a:t> process for manufacturing paper. </a:t>
            </a:r>
          </a:p>
          <a:p>
            <a:r>
              <a:rPr lang="en-US" sz="2400" dirty="0">
                <a:effectLst/>
                <a:latin typeface="Times New Roman" panose="02020603050405020304" pitchFamily="18" charset="0"/>
                <a:ea typeface="Calibri" panose="020F0502020204030204" pitchFamily="34" charset="0"/>
              </a:rPr>
              <a:t>The other industrial sources of H</a:t>
            </a:r>
            <a:r>
              <a:rPr lang="en-US" sz="2400" baseline="-25000" dirty="0">
                <a:effectLst/>
                <a:latin typeface="Times New Roman" panose="02020603050405020304" pitchFamily="18" charset="0"/>
                <a:ea typeface="Calibri" panose="020F0502020204030204" pitchFamily="34" charset="0"/>
              </a:rPr>
              <a:t>2</a:t>
            </a:r>
            <a:r>
              <a:rPr lang="en-US" sz="2400" dirty="0">
                <a:effectLst/>
                <a:latin typeface="Times New Roman" panose="02020603050405020304" pitchFamily="18" charset="0"/>
                <a:ea typeface="Calibri" panose="020F0502020204030204" pitchFamily="34" charset="0"/>
              </a:rPr>
              <a:t>S are petroleum refineries, coke-oven plants, viscose rayon plants, and some chemical operations. </a:t>
            </a:r>
          </a:p>
          <a:p>
            <a:r>
              <a:rPr lang="en-US" sz="2400" dirty="0">
                <a:effectLst/>
                <a:latin typeface="Times New Roman" panose="02020603050405020304" pitchFamily="18" charset="0"/>
                <a:ea typeface="Calibri" panose="020F0502020204030204" pitchFamily="34" charset="0"/>
              </a:rPr>
              <a:t>Other </a:t>
            </a:r>
            <a:r>
              <a:rPr lang="en-US" sz="2400" dirty="0" err="1">
                <a:effectLst/>
                <a:latin typeface="Times New Roman" panose="02020603050405020304" pitchFamily="18" charset="0"/>
                <a:ea typeface="Calibri" panose="020F0502020204030204" pitchFamily="34" charset="0"/>
              </a:rPr>
              <a:t>sulphur</a:t>
            </a:r>
            <a:r>
              <a:rPr lang="en-US" sz="2400" dirty="0">
                <a:effectLst/>
                <a:latin typeface="Times New Roman" panose="02020603050405020304" pitchFamily="18" charset="0"/>
                <a:ea typeface="Calibri" panose="020F0502020204030204" pitchFamily="34" charset="0"/>
              </a:rPr>
              <a:t> compounds that are of interest in air pollution, principally because of their strong </a:t>
            </a:r>
            <a:r>
              <a:rPr lang="en-US" sz="2400" dirty="0" err="1">
                <a:effectLst/>
                <a:latin typeface="Times New Roman" panose="02020603050405020304" pitchFamily="18" charset="0"/>
                <a:ea typeface="Calibri" panose="020F0502020204030204" pitchFamily="34" charset="0"/>
              </a:rPr>
              <a:t>odours</a:t>
            </a:r>
            <a:r>
              <a:rPr lang="en-US" sz="2400" dirty="0">
                <a:effectLst/>
                <a:latin typeface="Times New Roman" panose="02020603050405020304" pitchFamily="18" charset="0"/>
                <a:ea typeface="Calibri" panose="020F0502020204030204" pitchFamily="34" charset="0"/>
              </a:rPr>
              <a:t>, are methyl mercaptans (CH</a:t>
            </a:r>
            <a:r>
              <a:rPr lang="en-US" sz="2400" baseline="-25000" dirty="0">
                <a:effectLst/>
                <a:latin typeface="Times New Roman" panose="02020603050405020304" pitchFamily="18" charset="0"/>
                <a:ea typeface="Calibri" panose="020F0502020204030204" pitchFamily="34" charset="0"/>
              </a:rPr>
              <a:t>3</a:t>
            </a:r>
            <a:r>
              <a:rPr lang="en-US" sz="2400" dirty="0">
                <a:effectLst/>
                <a:latin typeface="Times New Roman" panose="02020603050405020304" pitchFamily="18" charset="0"/>
                <a:ea typeface="Calibri" panose="020F0502020204030204" pitchFamily="34" charset="0"/>
              </a:rPr>
              <a:t> SH), dimethyl </a:t>
            </a:r>
            <a:r>
              <a:rPr lang="en-US" sz="2400" dirty="0" err="1">
                <a:effectLst/>
                <a:latin typeface="Times New Roman" panose="02020603050405020304" pitchFamily="18" charset="0"/>
                <a:ea typeface="Calibri" panose="020F0502020204030204" pitchFamily="34" charset="0"/>
              </a:rPr>
              <a:t>sulphide</a:t>
            </a:r>
            <a:r>
              <a:rPr lang="en-US" sz="2400" dirty="0">
                <a:effectLst/>
                <a:latin typeface="Times New Roman" panose="02020603050405020304" pitchFamily="18" charset="0"/>
                <a:ea typeface="Calibri" panose="020F0502020204030204" pitchFamily="34" charset="0"/>
              </a:rPr>
              <a:t> (CH</a:t>
            </a:r>
            <a:r>
              <a:rPr lang="en-US" sz="2400" baseline="-25000" dirty="0">
                <a:effectLst/>
                <a:latin typeface="Times New Roman" panose="02020603050405020304" pitchFamily="18" charset="0"/>
                <a:ea typeface="Calibri" panose="020F0502020204030204" pitchFamily="34" charset="0"/>
              </a:rPr>
              <a:t>3</a:t>
            </a:r>
            <a:r>
              <a:rPr lang="en-US" sz="2400" dirty="0">
                <a:effectLst/>
                <a:latin typeface="Times New Roman" panose="02020603050405020304" pitchFamily="18" charset="0"/>
                <a:ea typeface="Calibri" panose="020F0502020204030204" pitchFamily="34" charset="0"/>
              </a:rPr>
              <a:t> S CH</a:t>
            </a:r>
            <a:r>
              <a:rPr lang="en-US" sz="2400" baseline="-25000" dirty="0">
                <a:effectLst/>
                <a:latin typeface="Times New Roman" panose="02020603050405020304" pitchFamily="18" charset="0"/>
                <a:ea typeface="Calibri" panose="020F0502020204030204" pitchFamily="34" charset="0"/>
              </a:rPr>
              <a:t>3</a:t>
            </a:r>
            <a:r>
              <a:rPr lang="en-US" sz="2400" dirty="0">
                <a:effectLst/>
                <a:latin typeface="Times New Roman" panose="02020603050405020304" pitchFamily="18" charset="0"/>
                <a:ea typeface="Calibri" panose="020F0502020204030204" pitchFamily="34" charset="0"/>
              </a:rPr>
              <a:t>), dimethyl </a:t>
            </a:r>
            <a:r>
              <a:rPr lang="en-US" sz="2400" dirty="0" err="1">
                <a:effectLst/>
                <a:latin typeface="Times New Roman" panose="02020603050405020304" pitchFamily="18" charset="0"/>
                <a:ea typeface="Calibri" panose="020F0502020204030204" pitchFamily="34" charset="0"/>
              </a:rPr>
              <a:t>disulphide</a:t>
            </a:r>
            <a:r>
              <a:rPr lang="en-US" sz="2400" dirty="0">
                <a:effectLst/>
                <a:latin typeface="Times New Roman" panose="02020603050405020304" pitchFamily="18" charset="0"/>
                <a:ea typeface="Calibri" panose="020F0502020204030204" pitchFamily="34" charset="0"/>
              </a:rPr>
              <a:t> (CH</a:t>
            </a:r>
            <a:r>
              <a:rPr lang="en-US" sz="2400" baseline="-25000" dirty="0">
                <a:effectLst/>
                <a:latin typeface="Times New Roman" panose="02020603050405020304" pitchFamily="18" charset="0"/>
                <a:ea typeface="Calibri" panose="020F0502020204030204" pitchFamily="34" charset="0"/>
              </a:rPr>
              <a:t>3</a:t>
            </a:r>
            <a:r>
              <a:rPr lang="en-US" sz="2400" dirty="0">
                <a:effectLst/>
                <a:latin typeface="Times New Roman" panose="02020603050405020304" pitchFamily="18" charset="0"/>
                <a:ea typeface="Calibri" panose="020F0502020204030204" pitchFamily="34" charset="0"/>
              </a:rPr>
              <a:t> SS CH</a:t>
            </a:r>
            <a:r>
              <a:rPr lang="en-US" sz="2400" baseline="-25000" dirty="0">
                <a:effectLst/>
                <a:latin typeface="Times New Roman" panose="02020603050405020304" pitchFamily="18" charset="0"/>
                <a:ea typeface="Calibri" panose="020F0502020204030204" pitchFamily="34" charset="0"/>
              </a:rPr>
              <a:t>3</a:t>
            </a:r>
            <a:r>
              <a:rPr lang="en-US" sz="2400" dirty="0">
                <a:effectLst/>
                <a:latin typeface="Times New Roman" panose="02020603050405020304" pitchFamily="18" charset="0"/>
                <a:ea typeface="Calibri" panose="020F0502020204030204" pitchFamily="34" charset="0"/>
              </a:rPr>
              <a:t>) and their higher molecular homologs. The mercaptans are emitted in mixtures of pollutants from some pulp mills, petroleum refineries, and chemical manufacturing plants.</a:t>
            </a:r>
            <a:endParaRPr lang="en-IN" sz="2400" dirty="0"/>
          </a:p>
        </p:txBody>
      </p:sp>
    </p:spTree>
    <p:extLst>
      <p:ext uri="{BB962C8B-B14F-4D97-AF65-F5344CB8AC3E}">
        <p14:creationId xmlns:p14="http://schemas.microsoft.com/office/powerpoint/2010/main" val="1431764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928ED-B567-4FA2-B3DB-A595527167B2}"/>
              </a:ext>
            </a:extLst>
          </p:cNvPr>
          <p:cNvSpPr>
            <a:spLocks noGrp="1"/>
          </p:cNvSpPr>
          <p:nvPr>
            <p:ph type="title"/>
          </p:nvPr>
        </p:nvSpPr>
        <p:spPr>
          <a:xfrm>
            <a:off x="403194" y="18255"/>
            <a:ext cx="10515600" cy="1325563"/>
          </a:xfrm>
        </p:spPr>
        <p:txBody>
          <a:bodyPr>
            <a:normAutofit/>
          </a:bodyPr>
          <a:lstStyle/>
          <a:p>
            <a:r>
              <a:rPr lang="en-US" sz="3200" b="1" dirty="0">
                <a:effectLst/>
                <a:latin typeface="Times New Roman" panose="02020603050405020304" pitchFamily="18" charset="0"/>
                <a:ea typeface="Calibri" panose="020F0502020204030204" pitchFamily="34" charset="0"/>
              </a:rPr>
              <a:t>iii. Hydrogen Fluoride</a:t>
            </a:r>
            <a:endParaRPr lang="en-IN" sz="3200" b="1" dirty="0"/>
          </a:p>
        </p:txBody>
      </p:sp>
      <p:sp>
        <p:nvSpPr>
          <p:cNvPr id="3" name="Content Placeholder 2">
            <a:extLst>
              <a:ext uri="{FF2B5EF4-FFF2-40B4-BE49-F238E27FC236}">
                <a16:creationId xmlns:a16="http://schemas.microsoft.com/office/drawing/2014/main" id="{2F3F455A-14F4-4595-828C-841E8F137D20}"/>
              </a:ext>
            </a:extLst>
          </p:cNvPr>
          <p:cNvSpPr>
            <a:spLocks noGrp="1"/>
          </p:cNvSpPr>
          <p:nvPr>
            <p:ph idx="1"/>
          </p:nvPr>
        </p:nvSpPr>
        <p:spPr>
          <a:xfrm>
            <a:off x="838200" y="1260629"/>
            <a:ext cx="10515600" cy="4916334"/>
          </a:xfrm>
        </p:spPr>
        <p:txBody>
          <a:bodyPr>
            <a:normAutofit fontScale="47500" lnSpcReduction="20000"/>
          </a:bodyPr>
          <a:lstStyle/>
          <a:p>
            <a:pPr algn="just">
              <a:lnSpc>
                <a:spcPct val="107000"/>
              </a:lnSpc>
              <a:spcAft>
                <a:spcPts val="800"/>
              </a:spcAft>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The major sources of fluorides are manufacture of phosphate fertilizers, the </a:t>
            </a:r>
            <a:r>
              <a:rPr lang="en-US" sz="4400" dirty="0" err="1">
                <a:effectLst/>
                <a:latin typeface="Times New Roman" panose="02020603050405020304" pitchFamily="18" charset="0"/>
                <a:ea typeface="Calibri" panose="020F0502020204030204" pitchFamily="34" charset="0"/>
                <a:cs typeface="Times New Roman" panose="02020603050405020304" pitchFamily="18" charset="0"/>
              </a:rPr>
              <a:t>aluminium</a:t>
            </a: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 industry, brick plants, pottery, and ferro-enamel works. </a:t>
            </a:r>
          </a:p>
          <a:p>
            <a:pPr algn="just">
              <a:lnSpc>
                <a:spcPct val="107000"/>
              </a:lnSpc>
              <a:spcAft>
                <a:spcPts val="800"/>
              </a:spcAft>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Small amounts are also emitted from other metallurgical operations, such as zinc foundries and open-hearth steel furnaces. </a:t>
            </a:r>
          </a:p>
          <a:p>
            <a:pPr algn="just">
              <a:lnSpc>
                <a:spcPct val="107000"/>
              </a:lnSpc>
              <a:spcAft>
                <a:spcPts val="800"/>
              </a:spcAft>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Small amounts are also liberated in the burning of coal, which normally contains about 0.01% fluorine. Hydrogen fluoride is an important air contaminant even in extremely low concentrations of 0.001-0.1ppm by volume. </a:t>
            </a:r>
          </a:p>
          <a:p>
            <a:pPr algn="just">
              <a:lnSpc>
                <a:spcPct val="107000"/>
              </a:lnSpc>
              <a:spcAft>
                <a:spcPts val="800"/>
              </a:spcAft>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In these concentration levels, hydrogen fluoride is more important in terms of injury to vegetation and animals than in terms of injury to humans. </a:t>
            </a:r>
          </a:p>
          <a:p>
            <a:pPr algn="just">
              <a:lnSpc>
                <a:spcPct val="107000"/>
              </a:lnSpc>
              <a:spcAft>
                <a:spcPts val="800"/>
              </a:spcAft>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The high degree of toxicity of fluorine compounds renders the control of such emissions imperative for industries manufacturing </a:t>
            </a:r>
            <a:r>
              <a:rPr lang="en-US" sz="4400" dirty="0" err="1">
                <a:effectLst/>
                <a:latin typeface="Times New Roman" panose="02020603050405020304" pitchFamily="18" charset="0"/>
                <a:ea typeface="Calibri" panose="020F0502020204030204" pitchFamily="34" charset="0"/>
                <a:cs typeface="Times New Roman" panose="02020603050405020304" pitchFamily="18" charset="0"/>
              </a:rPr>
              <a:t>aluminium</a:t>
            </a: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 and phosphate fertilizers. </a:t>
            </a:r>
            <a:endParaRPr lang="en-IN" sz="4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9474657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CC5C4-F725-4D7B-9E18-84B001198768}"/>
              </a:ext>
            </a:extLst>
          </p:cNvPr>
          <p:cNvSpPr>
            <a:spLocks noGrp="1"/>
          </p:cNvSpPr>
          <p:nvPr>
            <p:ph type="title"/>
          </p:nvPr>
        </p:nvSpPr>
        <p:spPr/>
        <p:txBody>
          <a:bodyPr>
            <a:normAutofit/>
          </a:bodyPr>
          <a:lstStyle/>
          <a:p>
            <a:r>
              <a:rPr lang="en-US" sz="2400" b="1" dirty="0">
                <a:effectLst/>
                <a:latin typeface="Times New Roman" panose="02020603050405020304" pitchFamily="18" charset="0"/>
                <a:ea typeface="Calibri" panose="020F0502020204030204" pitchFamily="34" charset="0"/>
              </a:rPr>
              <a:t>iv. Chlorine and Hydrogen Chloride</a:t>
            </a:r>
            <a:endParaRPr lang="en-IN" sz="2400" dirty="0"/>
          </a:p>
        </p:txBody>
      </p:sp>
      <p:sp>
        <p:nvSpPr>
          <p:cNvPr id="3" name="Content Placeholder 2">
            <a:extLst>
              <a:ext uri="{FF2B5EF4-FFF2-40B4-BE49-F238E27FC236}">
                <a16:creationId xmlns:a16="http://schemas.microsoft.com/office/drawing/2014/main" id="{B22DCB42-52E0-4DD6-8028-28BC587A3997}"/>
              </a:ext>
            </a:extLst>
          </p:cNvPr>
          <p:cNvSpPr>
            <a:spLocks noGrp="1"/>
          </p:cNvSpPr>
          <p:nvPr>
            <p:ph idx="1"/>
          </p:nvPr>
        </p:nvSpPr>
        <p:spPr>
          <a:xfrm>
            <a:off x="838200" y="1376039"/>
            <a:ext cx="10515600" cy="4800924"/>
          </a:xfrm>
        </p:spPr>
        <p:txBody>
          <a:bodyPr>
            <a:normAutofit/>
          </a:bodyPr>
          <a:lstStyle/>
          <a:p>
            <a:pPr algn="just"/>
            <a:r>
              <a:rPr lang="en-US" sz="2400" dirty="0">
                <a:effectLst/>
                <a:latin typeface="Times New Roman" panose="02020603050405020304" pitchFamily="18" charset="0"/>
                <a:ea typeface="Calibri" panose="020F0502020204030204" pitchFamily="34" charset="0"/>
              </a:rPr>
              <a:t>Chlorine is found in polluted atmosphere as the element itself(chlorine), as hydrogen chloride, as chlorine-containing organic compounds such as perchloroethylene and as inorganic chlorides. </a:t>
            </a:r>
          </a:p>
          <a:p>
            <a:pPr algn="just"/>
            <a:endParaRPr lang="en-US" sz="2400" dirty="0">
              <a:effectLst/>
              <a:latin typeface="Times New Roman" panose="02020603050405020304" pitchFamily="18" charset="0"/>
              <a:ea typeface="Calibri" panose="020F0502020204030204" pitchFamily="34" charset="0"/>
            </a:endParaRPr>
          </a:p>
          <a:p>
            <a:pPr algn="just"/>
            <a:r>
              <a:rPr lang="en-US" sz="2400" dirty="0">
                <a:effectLst/>
                <a:latin typeface="Times New Roman" panose="02020603050405020304" pitchFamily="18" charset="0"/>
                <a:ea typeface="Calibri" panose="020F0502020204030204" pitchFamily="34" charset="0"/>
              </a:rPr>
              <a:t>The last-mentioned compounds are solids and hence found in particulate form: the other materials mentioned are present as gases. </a:t>
            </a:r>
          </a:p>
          <a:p>
            <a:pPr algn="just"/>
            <a:endParaRPr lang="en-US" sz="2400" dirty="0">
              <a:effectLst/>
              <a:latin typeface="Times New Roman" panose="02020603050405020304" pitchFamily="18" charset="0"/>
              <a:ea typeface="Calibri" panose="020F0502020204030204" pitchFamily="34" charset="0"/>
            </a:endParaRPr>
          </a:p>
          <a:p>
            <a:pPr algn="just"/>
            <a:r>
              <a:rPr lang="en-US" sz="2400" dirty="0">
                <a:effectLst/>
                <a:latin typeface="Times New Roman" panose="02020603050405020304" pitchFamily="18" charset="0"/>
                <a:ea typeface="Calibri" panose="020F0502020204030204" pitchFamily="34" charset="0"/>
              </a:rPr>
              <a:t>The most common sources of chlorine in the atmosphere are from operations in which it is manufactured or used to produce other chemicals. </a:t>
            </a:r>
          </a:p>
          <a:p>
            <a:pPr algn="just"/>
            <a:endParaRPr lang="en-US" sz="24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3960701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D0972-A0CE-427F-B807-AEEFE57ED73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A286A74-395E-4BF5-9F34-A90745859E3B}"/>
              </a:ext>
            </a:extLst>
          </p:cNvPr>
          <p:cNvSpPr>
            <a:spLocks noGrp="1"/>
          </p:cNvSpPr>
          <p:nvPr>
            <p:ph idx="1"/>
          </p:nvPr>
        </p:nvSpPr>
        <p:spPr/>
        <p:txBody>
          <a:bodyPr>
            <a:normAutofit fontScale="92500"/>
          </a:body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Also, as chlorine is used in water purification plants, in sewage plants and in swimming pools, equipment failure sometimes leads to leakage of chlorine into the atmosphere. </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Hydrogen chloride is evolved in numerous industrial chemical processes, but it is so easy to recover, that little reaches the atmosphere. </a:t>
            </a:r>
          </a:p>
          <a:p>
            <a:pPr algn="just">
              <a:lnSpc>
                <a:spcPct val="107000"/>
              </a:lnSpc>
              <a:spcAft>
                <a:spcPts val="800"/>
              </a:spcAft>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main effects of chlorine and its compounds are respiratory irritation from chlorine, corrosion by hydrogen chloride, and damage to vegetation from chlorine and hydrogen chloride.</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IN" dirty="0"/>
          </a:p>
        </p:txBody>
      </p:sp>
    </p:spTree>
    <p:extLst>
      <p:ext uri="{BB962C8B-B14F-4D97-AF65-F5344CB8AC3E}">
        <p14:creationId xmlns:p14="http://schemas.microsoft.com/office/powerpoint/2010/main" val="1265139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13565-56EE-407C-A44B-50E3C28990FB}"/>
              </a:ext>
            </a:extLst>
          </p:cNvPr>
          <p:cNvSpPr>
            <a:spLocks noGrp="1"/>
          </p:cNvSpPr>
          <p:nvPr>
            <p:ph type="title"/>
          </p:nvPr>
        </p:nvSpPr>
        <p:spPr>
          <a:xfrm>
            <a:off x="580747" y="18255"/>
            <a:ext cx="10515600" cy="1325563"/>
          </a:xfrm>
        </p:spPr>
        <p:txBody>
          <a:bodyPr>
            <a:normAutofit/>
          </a:bodyPr>
          <a:lstStyle/>
          <a:p>
            <a:r>
              <a:rPr lang="en-US" sz="2800" b="1" dirty="0">
                <a:effectLst/>
                <a:latin typeface="Times New Roman" panose="02020603050405020304" pitchFamily="18" charset="0"/>
                <a:ea typeface="Calibri" panose="020F0502020204030204" pitchFamily="34" charset="0"/>
              </a:rPr>
              <a:t>Oxides of Nitrogen</a:t>
            </a:r>
            <a:endParaRPr lang="en-IN" sz="2800" dirty="0"/>
          </a:p>
        </p:txBody>
      </p:sp>
      <p:sp>
        <p:nvSpPr>
          <p:cNvPr id="3" name="Content Placeholder 2">
            <a:extLst>
              <a:ext uri="{FF2B5EF4-FFF2-40B4-BE49-F238E27FC236}">
                <a16:creationId xmlns:a16="http://schemas.microsoft.com/office/drawing/2014/main" id="{4ED7E30E-317A-490D-B537-BC3A42A5ED35}"/>
              </a:ext>
            </a:extLst>
          </p:cNvPr>
          <p:cNvSpPr>
            <a:spLocks noGrp="1"/>
          </p:cNvSpPr>
          <p:nvPr>
            <p:ph idx="1"/>
          </p:nvPr>
        </p:nvSpPr>
        <p:spPr>
          <a:xfrm>
            <a:off x="838200" y="1118586"/>
            <a:ext cx="10515600" cy="5415379"/>
          </a:xfrm>
        </p:spPr>
        <p:txBody>
          <a:bodyPr>
            <a:normAutofit fontScale="55000" lnSpcReduction="20000"/>
          </a:bodyPr>
          <a:lstStyle/>
          <a:p>
            <a:pPr algn="just">
              <a:lnSpc>
                <a:spcPct val="107000"/>
              </a:lnSpc>
              <a:spcAft>
                <a:spcPts val="800"/>
              </a:spcAft>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The highest concentration of nitrogen oxides in gaseous emissions occurs in effluents from industries where nitric acid is produced or used in chemical reactions. </a:t>
            </a:r>
          </a:p>
          <a:p>
            <a:pPr algn="just">
              <a:lnSpc>
                <a:spcPct val="107000"/>
              </a:lnSpc>
              <a:spcAft>
                <a:spcPts val="800"/>
              </a:spcAft>
            </a:pPr>
            <a:endParaRPr lang="en-US" sz="36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The next highest concentration is in automobile exhausts. Then come effluents from large power plants, and then to a small extent those from low heat burners and furnaces. </a:t>
            </a:r>
          </a:p>
          <a:p>
            <a:pPr algn="just">
              <a:lnSpc>
                <a:spcPct val="107000"/>
              </a:lnSpc>
              <a:spcAft>
                <a:spcPts val="800"/>
              </a:spcAft>
            </a:pPr>
            <a:endParaRPr lang="en-US" sz="36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Out of seven oxides of nitrogen (N</a:t>
            </a:r>
            <a:r>
              <a:rPr lang="en-US" sz="36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O, NO, NO</a:t>
            </a:r>
            <a:r>
              <a:rPr lang="en-US" sz="36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NO</a:t>
            </a:r>
            <a:r>
              <a:rPr lang="en-US" sz="36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N</a:t>
            </a:r>
            <a:r>
              <a:rPr lang="en-US" sz="36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O</a:t>
            </a:r>
            <a:r>
              <a:rPr lang="en-US" sz="36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N</a:t>
            </a:r>
            <a:r>
              <a:rPr lang="en-US" sz="36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O</a:t>
            </a:r>
            <a:r>
              <a:rPr lang="en-US" sz="36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N</a:t>
            </a:r>
            <a:r>
              <a:rPr lang="en-US" sz="36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O</a:t>
            </a:r>
            <a:r>
              <a:rPr lang="en-US" sz="3600" baseline="-25000" dirty="0">
                <a:effectLst/>
                <a:latin typeface="Times New Roman" panose="02020603050405020304" pitchFamily="18" charset="0"/>
                <a:ea typeface="Calibri" panose="020F0502020204030204" pitchFamily="34" charset="0"/>
                <a:cs typeface="Times New Roman" panose="02020603050405020304" pitchFamily="18" charset="0"/>
              </a:rPr>
              <a:t>5</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only nitric oxide and nitrogen dioxide arise from many human activities and are classified as pollutants. </a:t>
            </a:r>
          </a:p>
          <a:p>
            <a:pPr algn="just">
              <a:lnSpc>
                <a:spcPct val="107000"/>
              </a:lnSpc>
              <a:spcAft>
                <a:spcPts val="800"/>
              </a:spcAft>
            </a:pPr>
            <a:endParaRPr lang="en-US" sz="36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In atmospheric analyses, they are usually reported as total oxides of nitrogen or NO</a:t>
            </a:r>
            <a:r>
              <a:rPr lang="en-US" sz="3600" baseline="-25000" dirty="0">
                <a:effectLst/>
                <a:latin typeface="Times New Roman" panose="02020603050405020304" pitchFamily="18" charset="0"/>
                <a:ea typeface="Calibri" panose="020F0502020204030204" pitchFamily="34" charset="0"/>
                <a:cs typeface="Times New Roman" panose="02020603050405020304" pitchFamily="18" charset="0"/>
              </a:rPr>
              <a:t>x</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it is a standard practice in the chemical industry to absorb and recover significant quantities of oxides of nitrogen. Ammonia and ammonium salts are not important air contaminants. </a:t>
            </a:r>
            <a:endParaRPr lang="en-IN" sz="36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407545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24CBC-112D-4424-87B6-691778D31E5B}"/>
              </a:ext>
            </a:extLst>
          </p:cNvPr>
          <p:cNvSpPr>
            <a:spLocks noGrp="1"/>
          </p:cNvSpPr>
          <p:nvPr>
            <p:ph type="title"/>
          </p:nvPr>
        </p:nvSpPr>
        <p:spPr>
          <a:xfrm>
            <a:off x="0" y="18255"/>
            <a:ext cx="10515600" cy="1325563"/>
          </a:xfrm>
        </p:spPr>
        <p:txBody>
          <a:bodyPr>
            <a:normAutofit/>
          </a:bodyPr>
          <a:lstStyle/>
          <a:p>
            <a:r>
              <a:rPr lang="en-US" sz="3200" b="1" dirty="0">
                <a:effectLst/>
                <a:latin typeface="Times New Roman" panose="02020603050405020304" pitchFamily="18" charset="0"/>
                <a:ea typeface="Calibri" panose="020F0502020204030204" pitchFamily="34" charset="0"/>
              </a:rPr>
              <a:t>Carbon Monoxide</a:t>
            </a:r>
            <a:endParaRPr lang="en-IN" sz="3200" dirty="0"/>
          </a:p>
        </p:txBody>
      </p:sp>
      <p:sp>
        <p:nvSpPr>
          <p:cNvPr id="3" name="Content Placeholder 2">
            <a:extLst>
              <a:ext uri="{FF2B5EF4-FFF2-40B4-BE49-F238E27FC236}">
                <a16:creationId xmlns:a16="http://schemas.microsoft.com/office/drawing/2014/main" id="{7237C45D-327A-45FA-B2B4-C5D9044C484C}"/>
              </a:ext>
            </a:extLst>
          </p:cNvPr>
          <p:cNvSpPr>
            <a:spLocks noGrp="1"/>
          </p:cNvSpPr>
          <p:nvPr>
            <p:ph idx="1"/>
          </p:nvPr>
        </p:nvSpPr>
        <p:spPr>
          <a:xfrm>
            <a:off x="838200" y="1518082"/>
            <a:ext cx="10515600" cy="4658881"/>
          </a:xfrm>
        </p:spPr>
        <p:txBody>
          <a:bodyPr>
            <a:normAutofit/>
          </a:bodyPr>
          <a:lstStyle/>
          <a:p>
            <a:pPr algn="just">
              <a:lnSpc>
                <a:spcPct val="107000"/>
              </a:lnSpc>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It is an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odourless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colourless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gas has its major origin in incomplete combustion of carbonaceous materials. It is a highly poisonous gas and is generally classified as an asphyxiant. </a:t>
            </a:r>
          </a:p>
          <a:p>
            <a:pPr algn="just">
              <a:lnSpc>
                <a:spcPct val="107000"/>
              </a:lnSpc>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chief source of CO in the atmosphere is combustion, especially due to automobile exhausts. </a:t>
            </a:r>
          </a:p>
          <a:p>
            <a:pPr algn="just">
              <a:lnSpc>
                <a:spcPct val="107000"/>
              </a:lnSpc>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Certain industrial operations, such as electric and blast furnaces, gas manufacturing plants, some petroleum refining operations and coal mines are potential contributors of CO.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0916316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B0DE3-36BD-4EEC-B708-5C0C4F0EBD5A}"/>
              </a:ext>
            </a:extLst>
          </p:cNvPr>
          <p:cNvSpPr>
            <a:spLocks noGrp="1"/>
          </p:cNvSpPr>
          <p:nvPr>
            <p:ph type="title"/>
          </p:nvPr>
        </p:nvSpPr>
        <p:spPr/>
        <p:txBody>
          <a:bodyPr>
            <a:normAutofit/>
          </a:bodyPr>
          <a:lstStyle/>
          <a:p>
            <a:r>
              <a:rPr lang="en-US" sz="3200" b="1" dirty="0">
                <a:effectLst/>
                <a:latin typeface="Times New Roman" panose="02020603050405020304" pitchFamily="18" charset="0"/>
                <a:ea typeface="Calibri" panose="020F0502020204030204" pitchFamily="34" charset="0"/>
              </a:rPr>
              <a:t>Ozone</a:t>
            </a:r>
            <a:endParaRPr lang="en-IN" sz="3200" dirty="0"/>
          </a:p>
        </p:txBody>
      </p:sp>
      <p:sp>
        <p:nvSpPr>
          <p:cNvPr id="3" name="Content Placeholder 2">
            <a:extLst>
              <a:ext uri="{FF2B5EF4-FFF2-40B4-BE49-F238E27FC236}">
                <a16:creationId xmlns:a16="http://schemas.microsoft.com/office/drawing/2014/main" id="{9A42F761-4F03-4C74-96BD-13B636932AB4}"/>
              </a:ext>
            </a:extLst>
          </p:cNvPr>
          <p:cNvSpPr>
            <a:spLocks noGrp="1"/>
          </p:cNvSpPr>
          <p:nvPr>
            <p:ph idx="1"/>
          </p:nvPr>
        </p:nvSpPr>
        <p:spPr>
          <a:xfrm>
            <a:off x="838200" y="1825625"/>
            <a:ext cx="5855563" cy="4351338"/>
          </a:xfrm>
        </p:spPr>
        <p:txBody>
          <a:bodyPr/>
          <a:lstStyle/>
          <a:p>
            <a:pPr algn="just">
              <a:lnSpc>
                <a:spcPct val="107000"/>
              </a:lnSpc>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origin of ozone that is found in the air has not been clarified, but it is likely that combustion and sunlight are involved in its production. Ozone is poisonous and smelly. </a:t>
            </a:r>
          </a:p>
          <a:p>
            <a:pPr algn="just">
              <a:lnSpc>
                <a:spcPct val="107000"/>
              </a:lnSpc>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It exists in great abundance under natural conditions in the upper atmosphere.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pic>
        <p:nvPicPr>
          <p:cNvPr id="4" name="Picture 3">
            <a:extLst>
              <a:ext uri="{FF2B5EF4-FFF2-40B4-BE49-F238E27FC236}">
                <a16:creationId xmlns:a16="http://schemas.microsoft.com/office/drawing/2014/main" id="{68889295-266B-43AD-A83E-F81D0407D343}"/>
              </a:ext>
            </a:extLst>
          </p:cNvPr>
          <p:cNvPicPr>
            <a:picLocks noChangeAspect="1"/>
          </p:cNvPicPr>
          <p:nvPr/>
        </p:nvPicPr>
        <p:blipFill>
          <a:blip r:embed="rId2"/>
          <a:stretch>
            <a:fillRect/>
          </a:stretch>
        </p:blipFill>
        <p:spPr>
          <a:xfrm>
            <a:off x="6986726" y="1340529"/>
            <a:ext cx="4785063" cy="3923930"/>
          </a:xfrm>
          <a:prstGeom prst="rect">
            <a:avLst/>
          </a:prstGeom>
        </p:spPr>
      </p:pic>
    </p:spTree>
    <p:extLst>
      <p:ext uri="{BB962C8B-B14F-4D97-AF65-F5344CB8AC3E}">
        <p14:creationId xmlns:p14="http://schemas.microsoft.com/office/powerpoint/2010/main" val="17465978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66EC9-49D9-4350-828D-A930779AC529}"/>
              </a:ext>
            </a:extLst>
          </p:cNvPr>
          <p:cNvSpPr>
            <a:spLocks noGrp="1"/>
          </p:cNvSpPr>
          <p:nvPr>
            <p:ph type="title"/>
          </p:nvPr>
        </p:nvSpPr>
        <p:spPr/>
        <p:txBody>
          <a:bodyPr/>
          <a:lstStyle/>
          <a:p>
            <a:r>
              <a:rPr lang="en-IN" sz="2800" b="1" dirty="0"/>
              <a:t>Aldehydes:</a:t>
            </a:r>
            <a:r>
              <a:rPr lang="en-IN" dirty="0"/>
              <a:t> </a:t>
            </a:r>
          </a:p>
        </p:txBody>
      </p:sp>
      <p:sp>
        <p:nvSpPr>
          <p:cNvPr id="3" name="Content Placeholder 2">
            <a:extLst>
              <a:ext uri="{FF2B5EF4-FFF2-40B4-BE49-F238E27FC236}">
                <a16:creationId xmlns:a16="http://schemas.microsoft.com/office/drawing/2014/main" id="{5A3CCC0A-B36F-427D-8B10-34769CDE0B37}"/>
              </a:ext>
            </a:extLst>
          </p:cNvPr>
          <p:cNvSpPr>
            <a:spLocks noGrp="1"/>
          </p:cNvSpPr>
          <p:nvPr>
            <p:ph idx="1"/>
          </p:nvPr>
        </p:nvSpPr>
        <p:spPr/>
        <p:txBody>
          <a:bodyPr/>
          <a:lstStyle/>
          <a:p>
            <a:pPr algn="just">
              <a:lnSpc>
                <a:spcPct val="107000"/>
              </a:lnSpc>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These are produced by the combustion of gasoline, diesel oil, fuel oil and natural gas. Incomplete oxidation of motor and lubricating oil leads to the formation of aldehydes. </a:t>
            </a:r>
          </a:p>
          <a:p>
            <a:pPr algn="just">
              <a:lnSpc>
                <a:spcPct val="107000"/>
              </a:lnSpc>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They may also be formed in the air because of photochemical reactions.  Formaldehyde is irritating to the eyes.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indent="0">
              <a:lnSpc>
                <a:spcPct val="107000"/>
              </a:lnSpc>
              <a:spcAft>
                <a:spcPts val="800"/>
              </a:spcAft>
              <a:buNone/>
            </a:pP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639650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88A86-91F3-457E-B50A-879B955C87E0}"/>
              </a:ext>
            </a:extLst>
          </p:cNvPr>
          <p:cNvSpPr>
            <a:spLocks noGrp="1"/>
          </p:cNvSpPr>
          <p:nvPr>
            <p:ph type="title"/>
          </p:nvPr>
        </p:nvSpPr>
        <p:spPr/>
        <p:txBody>
          <a:bodyPr>
            <a:normAutofit/>
          </a:bodyPr>
          <a:lstStyle/>
          <a:p>
            <a:r>
              <a:rPr lang="en-US" sz="2800" b="1" dirty="0">
                <a:effectLst/>
                <a:latin typeface="Times New Roman" panose="02020603050405020304" pitchFamily="18" charset="0"/>
                <a:ea typeface="Calibri" panose="020F0502020204030204" pitchFamily="34" charset="0"/>
              </a:rPr>
              <a:t>Organic Vapours: </a:t>
            </a:r>
            <a:endParaRPr lang="en-IN" sz="2800" b="1" dirty="0"/>
          </a:p>
        </p:txBody>
      </p:sp>
      <p:sp>
        <p:nvSpPr>
          <p:cNvPr id="3" name="Content Placeholder 2">
            <a:extLst>
              <a:ext uri="{FF2B5EF4-FFF2-40B4-BE49-F238E27FC236}">
                <a16:creationId xmlns:a16="http://schemas.microsoft.com/office/drawing/2014/main" id="{9FE7D6F7-FC51-4BFD-B827-1B14CBC4CB2E}"/>
              </a:ext>
            </a:extLst>
          </p:cNvPr>
          <p:cNvSpPr>
            <a:spLocks noGrp="1"/>
          </p:cNvSpPr>
          <p:nvPr>
            <p:ph idx="1"/>
          </p:nvPr>
        </p:nvSpPr>
        <p:spPr/>
        <p:txBody>
          <a:bodyPr>
            <a:normAutofit/>
          </a:bodyPr>
          <a:lstStyle/>
          <a:p>
            <a:pPr algn="just"/>
            <a:r>
              <a:rPr lang="en-US" sz="2400" dirty="0">
                <a:effectLst/>
                <a:latin typeface="Times New Roman" panose="02020603050405020304" pitchFamily="18" charset="0"/>
                <a:ea typeface="Calibri" panose="020F0502020204030204" pitchFamily="34" charset="0"/>
              </a:rPr>
              <a:t>These contaminants include a large number of chemical compounds, including paraffins, olefins, acetylenes, aromatic hydrocarbons, chlorinated hydrocarbons etc. </a:t>
            </a:r>
          </a:p>
          <a:p>
            <a:pPr algn="just"/>
            <a:endParaRPr lang="en-US" sz="2400" dirty="0">
              <a:latin typeface="Times New Roman" panose="02020603050405020304" pitchFamily="18" charset="0"/>
              <a:ea typeface="Calibri" panose="020F0502020204030204" pitchFamily="34" charset="0"/>
            </a:endParaRPr>
          </a:p>
          <a:p>
            <a:pPr algn="just"/>
            <a:r>
              <a:rPr lang="en-US" sz="2400" dirty="0">
                <a:effectLst/>
                <a:latin typeface="Times New Roman" panose="02020603050405020304" pitchFamily="18" charset="0"/>
                <a:ea typeface="Calibri" panose="020F0502020204030204" pitchFamily="34" charset="0"/>
              </a:rPr>
              <a:t>They are produced by combination process, household incinerators, and petroleum processes. </a:t>
            </a:r>
            <a:endParaRPr lang="en-IN" sz="2400" dirty="0"/>
          </a:p>
        </p:txBody>
      </p:sp>
    </p:spTree>
    <p:extLst>
      <p:ext uri="{BB962C8B-B14F-4D97-AF65-F5344CB8AC3E}">
        <p14:creationId xmlns:p14="http://schemas.microsoft.com/office/powerpoint/2010/main" val="1648412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C15E9-9B17-4A6A-87B1-EDCA0ABF6196}"/>
              </a:ext>
            </a:extLst>
          </p:cNvPr>
          <p:cNvSpPr>
            <a:spLocks noGrp="1"/>
          </p:cNvSpPr>
          <p:nvPr>
            <p:ph type="title"/>
          </p:nvPr>
        </p:nvSpPr>
        <p:spPr/>
        <p:txBody>
          <a:bodyPr>
            <a:normAutofit/>
          </a:bodyPr>
          <a:lstStyle/>
          <a:p>
            <a:r>
              <a:rPr lang="en-US" sz="2800" b="1" dirty="0">
                <a:effectLst/>
                <a:latin typeface="Times New Roman" panose="02020603050405020304" pitchFamily="18" charset="0"/>
                <a:ea typeface="Calibri" panose="020F0502020204030204" pitchFamily="34" charset="0"/>
              </a:rPr>
              <a:t>Radioactive Gases</a:t>
            </a:r>
            <a:endParaRPr lang="en-IN" sz="2800" dirty="0"/>
          </a:p>
        </p:txBody>
      </p:sp>
      <p:sp>
        <p:nvSpPr>
          <p:cNvPr id="3" name="Content Placeholder 2">
            <a:extLst>
              <a:ext uri="{FF2B5EF4-FFF2-40B4-BE49-F238E27FC236}">
                <a16:creationId xmlns:a16="http://schemas.microsoft.com/office/drawing/2014/main" id="{4C9E6CAF-E19A-4195-A9F7-EB012B3D7ABA}"/>
              </a:ext>
            </a:extLst>
          </p:cNvPr>
          <p:cNvSpPr>
            <a:spLocks noGrp="1"/>
          </p:cNvSpPr>
          <p:nvPr>
            <p:ph idx="1"/>
          </p:nvPr>
        </p:nvSpPr>
        <p:spPr/>
        <p:txBody>
          <a:bodyPr>
            <a:normAutofit/>
          </a:bodyPr>
          <a:lstStyle/>
          <a:p>
            <a:pPr algn="just"/>
            <a:endParaRPr lang="en-US" sz="2400" dirty="0"/>
          </a:p>
          <a:p>
            <a:pPr algn="just"/>
            <a:r>
              <a:rPr lang="en-US" sz="2400" dirty="0"/>
              <a:t>A major source of radioactive gases and particulate are the nuclear power reactor ad related fuel handling facilities. </a:t>
            </a:r>
          </a:p>
          <a:p>
            <a:pPr algn="just"/>
            <a:endParaRPr lang="en-US" sz="2400" dirty="0"/>
          </a:p>
          <a:p>
            <a:pPr algn="just"/>
            <a:r>
              <a:rPr lang="en-US" sz="2400" dirty="0"/>
              <a:t>The other sources are experimental accelerators, testing of nuclear bombs in the atmosphere, agricultural, industrial and medical use of radioactive isotopes. </a:t>
            </a:r>
            <a:endParaRPr lang="en-IN" sz="2400" dirty="0"/>
          </a:p>
        </p:txBody>
      </p:sp>
    </p:spTree>
    <p:extLst>
      <p:ext uri="{BB962C8B-B14F-4D97-AF65-F5344CB8AC3E}">
        <p14:creationId xmlns:p14="http://schemas.microsoft.com/office/powerpoint/2010/main" val="27205507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D2CA7-B4F1-445F-8666-7E32100DA3EF}"/>
              </a:ext>
            </a:extLst>
          </p:cNvPr>
          <p:cNvSpPr>
            <a:spLocks noGrp="1"/>
          </p:cNvSpPr>
          <p:nvPr>
            <p:ph type="title"/>
          </p:nvPr>
        </p:nvSpPr>
        <p:spPr/>
        <p:txBody>
          <a:bodyPr>
            <a:normAutofit/>
          </a:bodyPr>
          <a:lstStyle/>
          <a:p>
            <a:r>
              <a:rPr lang="en-US" sz="3200" b="1" dirty="0">
                <a:effectLst/>
                <a:latin typeface="Times New Roman" panose="02020603050405020304" pitchFamily="18" charset="0"/>
                <a:ea typeface="Calibri" panose="020F0502020204030204" pitchFamily="34" charset="0"/>
              </a:rPr>
              <a:t>Source Type</a:t>
            </a:r>
            <a:endParaRPr lang="en-IN" sz="3200" dirty="0"/>
          </a:p>
        </p:txBody>
      </p:sp>
      <p:sp>
        <p:nvSpPr>
          <p:cNvPr id="3" name="Content Placeholder 2">
            <a:extLst>
              <a:ext uri="{FF2B5EF4-FFF2-40B4-BE49-F238E27FC236}">
                <a16:creationId xmlns:a16="http://schemas.microsoft.com/office/drawing/2014/main" id="{3B965F40-B92A-4C53-A0A4-CA4B894EFDD6}"/>
              </a:ext>
            </a:extLst>
          </p:cNvPr>
          <p:cNvSpPr>
            <a:spLocks noGrp="1"/>
          </p:cNvSpPr>
          <p:nvPr>
            <p:ph idx="1"/>
          </p:nvPr>
        </p:nvSpPr>
        <p:spPr/>
        <p:txBody>
          <a:bodyPr/>
          <a:lstStyle/>
          <a:p>
            <a:pPr algn="just">
              <a:lnSpc>
                <a:spcPct val="115000"/>
              </a:lnSpc>
              <a:spcAft>
                <a:spcPts val="800"/>
              </a:spcAft>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Source type refers to natural and anthropogenic sources as well as to additional sub classifications within each group. </a:t>
            </a:r>
          </a:p>
          <a:p>
            <a:pPr algn="just">
              <a:lnSpc>
                <a:spcPct val="115000"/>
              </a:lnSpc>
              <a:spcAft>
                <a:spcPts val="800"/>
              </a:spcAft>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Natural sources include wind blow dust, pollen grains, sea salt nuclei, volcanic gas and ash, smoking and trace gases from forest fires. Anthropogenic sources cover a wide spectrum of types</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9928382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3089F269-FFE8-47C8-B826-4D218A357812}"/>
              </a:ext>
            </a:extLst>
          </p:cNvPr>
          <p:cNvGraphicFramePr>
            <a:graphicFrameLocks noGrp="1"/>
          </p:cNvGraphicFramePr>
          <p:nvPr>
            <p:ph idx="1"/>
            <p:extLst>
              <p:ext uri="{D42A27DB-BD31-4B8C-83A1-F6EECF244321}">
                <p14:modId xmlns:p14="http://schemas.microsoft.com/office/powerpoint/2010/main" val="4234938597"/>
              </p:ext>
            </p:extLst>
          </p:nvPr>
        </p:nvGraphicFramePr>
        <p:xfrm>
          <a:off x="110971" y="-1"/>
          <a:ext cx="11314590" cy="6680017"/>
        </p:xfrm>
        <a:graphic>
          <a:graphicData uri="http://schemas.openxmlformats.org/drawingml/2006/table">
            <a:tbl>
              <a:tblPr firstRow="1" firstCol="1" lastRow="1" lastCol="1" bandRow="1" bandCol="1"/>
              <a:tblGrid>
                <a:gridCol w="2304977">
                  <a:extLst>
                    <a:ext uri="{9D8B030D-6E8A-4147-A177-3AD203B41FA5}">
                      <a16:colId xmlns:a16="http://schemas.microsoft.com/office/drawing/2014/main" val="2198074949"/>
                    </a:ext>
                  </a:extLst>
                </a:gridCol>
                <a:gridCol w="2512909">
                  <a:extLst>
                    <a:ext uri="{9D8B030D-6E8A-4147-A177-3AD203B41FA5}">
                      <a16:colId xmlns:a16="http://schemas.microsoft.com/office/drawing/2014/main" val="2804921741"/>
                    </a:ext>
                  </a:extLst>
                </a:gridCol>
                <a:gridCol w="3669534">
                  <a:extLst>
                    <a:ext uri="{9D8B030D-6E8A-4147-A177-3AD203B41FA5}">
                      <a16:colId xmlns:a16="http://schemas.microsoft.com/office/drawing/2014/main" val="1630723660"/>
                    </a:ext>
                  </a:extLst>
                </a:gridCol>
                <a:gridCol w="2827170">
                  <a:extLst>
                    <a:ext uri="{9D8B030D-6E8A-4147-A177-3AD203B41FA5}">
                      <a16:colId xmlns:a16="http://schemas.microsoft.com/office/drawing/2014/main" val="1912384360"/>
                    </a:ext>
                  </a:extLst>
                </a:gridCol>
              </a:tblGrid>
              <a:tr h="706546">
                <a:tc>
                  <a:txBody>
                    <a:bodyPr/>
                    <a:lstStyle/>
                    <a:p>
                      <a:pPr marL="67945">
                        <a:lnSpc>
                          <a:spcPts val="1375"/>
                        </a:lnSpc>
                        <a:spcAft>
                          <a:spcPts val="80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SOURCE</a:t>
                      </a:r>
                      <a:r>
                        <a:rPr lang="en-US" sz="1400" b="1" spc="-1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TYPE</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a:lnSpc>
                          <a:spcPts val="1375"/>
                        </a:lnSpc>
                        <a:spcAft>
                          <a:spcPts val="800"/>
                        </a:spcAft>
                      </a:pPr>
                      <a:r>
                        <a:rPr lang="en-US" sz="1400" b="1">
                          <a:effectLst/>
                          <a:latin typeface="Times New Roman" panose="02020603050405020304" pitchFamily="18" charset="0"/>
                          <a:ea typeface="Times New Roman" panose="02020603050405020304" pitchFamily="18" charset="0"/>
                          <a:cs typeface="Times New Roman" panose="02020603050405020304" pitchFamily="18" charset="0"/>
                        </a:rPr>
                        <a:t>CATEGORY</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a:lnSpc>
                          <a:spcPts val="1375"/>
                        </a:lnSpc>
                        <a:spcAft>
                          <a:spcPts val="800"/>
                        </a:spcAft>
                      </a:pPr>
                      <a:r>
                        <a:rPr lang="en-US" sz="1400" b="1">
                          <a:effectLst/>
                          <a:latin typeface="Times New Roman" panose="02020603050405020304" pitchFamily="18" charset="0"/>
                          <a:ea typeface="Times New Roman" panose="02020603050405020304" pitchFamily="18" charset="0"/>
                          <a:cs typeface="Times New Roman" panose="02020603050405020304" pitchFamily="18" charset="0"/>
                        </a:rPr>
                        <a:t>IMPORTANT</a:t>
                      </a:r>
                      <a:r>
                        <a:rPr lang="en-US" sz="1400" b="1" spc="-1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a:effectLst/>
                          <a:latin typeface="Times New Roman" panose="02020603050405020304" pitchFamily="18" charset="0"/>
                          <a:ea typeface="Times New Roman" panose="02020603050405020304" pitchFamily="18" charset="0"/>
                          <a:cs typeface="Times New Roman" panose="02020603050405020304" pitchFamily="18" charset="0"/>
                        </a:rPr>
                        <a:t>SOURCES</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a:lnSpc>
                          <a:spcPts val="1375"/>
                        </a:lnSpc>
                        <a:spcAft>
                          <a:spcPts val="800"/>
                        </a:spcAft>
                      </a:pPr>
                      <a:r>
                        <a:rPr lang="en-US" sz="1400" b="1">
                          <a:effectLst/>
                          <a:latin typeface="Times New Roman" panose="02020603050405020304" pitchFamily="18" charset="0"/>
                          <a:ea typeface="Times New Roman" panose="02020603050405020304" pitchFamily="18" charset="0"/>
                          <a:cs typeface="Times New Roman" panose="02020603050405020304" pitchFamily="18" charset="0"/>
                        </a:rPr>
                        <a:t>TYPICAL</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p>
                      <a:pPr marL="66675">
                        <a:lnSpc>
                          <a:spcPct val="107000"/>
                        </a:lnSpc>
                        <a:spcBef>
                          <a:spcPts val="685"/>
                        </a:spcBef>
                        <a:spcAft>
                          <a:spcPts val="800"/>
                        </a:spcAft>
                      </a:pPr>
                      <a:r>
                        <a:rPr lang="en-US" sz="1400" b="1">
                          <a:effectLst/>
                          <a:latin typeface="Times New Roman" panose="02020603050405020304" pitchFamily="18" charset="0"/>
                          <a:ea typeface="Times New Roman" panose="02020603050405020304" pitchFamily="18" charset="0"/>
                          <a:cs typeface="Times New Roman" panose="02020603050405020304" pitchFamily="18" charset="0"/>
                        </a:rPr>
                        <a:t>POLLUTANTS</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4471127"/>
                  </a:ext>
                </a:extLst>
              </a:tr>
              <a:tr h="886375">
                <a:tc>
                  <a:txBody>
                    <a:bodyPr/>
                    <a:lstStyle/>
                    <a:p>
                      <a:pPr marL="67945">
                        <a:lnSpc>
                          <a:spcPts val="1350"/>
                        </a:lnSpc>
                        <a:spcAft>
                          <a:spcPts val="80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Combustion</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a:lnSpc>
                          <a:spcPts val="1350"/>
                        </a:lnSpc>
                        <a:spcAft>
                          <a:spcPts val="80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a)</a:t>
                      </a:r>
                      <a:r>
                        <a:rPr lang="en-US"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Stationary</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marR="259715">
                        <a:lnSpc>
                          <a:spcPct val="115000"/>
                        </a:lnSpc>
                        <a:spcAft>
                          <a:spcPts val="80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Power plants, industrial</a:t>
                      </a:r>
                      <a:r>
                        <a:rPr lang="en-US" sz="1400" spc="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boilers, diesel generations,</a:t>
                      </a:r>
                      <a:r>
                        <a:rPr lang="en-US" sz="1400" spc="-28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municipal</a:t>
                      </a:r>
                      <a:r>
                        <a:rPr lang="en-US" sz="1400" spc="-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and industrial</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p>
                      <a:pPr marL="67945">
                        <a:lnSpc>
                          <a:spcPct val="107000"/>
                        </a:lnSpc>
                        <a:spcAft>
                          <a:spcPts val="80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incineration</a:t>
                      </a:r>
                      <a:r>
                        <a:rPr lang="en-US" sz="1400" spc="-1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refused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marR="60325">
                        <a:lnSpc>
                          <a:spcPct val="115000"/>
                        </a:lnSpc>
                        <a:spcAft>
                          <a:spcPts val="800"/>
                        </a:spcAft>
                        <a:tabLst>
                          <a:tab pos="560070" algn="l"/>
                          <a:tab pos="1108710" algn="l"/>
                        </a:tabLs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Oxides of sulphur,</a:t>
                      </a:r>
                      <a:r>
                        <a:rPr lang="en-US" sz="1400" spc="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NOx,</a:t>
                      </a:r>
                      <a:r>
                        <a:rPr lang="en-US" sz="1400" spc="17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co,</a:t>
                      </a:r>
                      <a:r>
                        <a:rPr lang="en-US" sz="1400" spc="17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smoke</a:t>
                      </a:r>
                      <a:r>
                        <a:rPr lang="en-US" sz="1400" spc="15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fly</a:t>
                      </a:r>
                      <a:r>
                        <a:rPr lang="en-US" sz="1400" spc="-28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ash,	trace	metal</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p>
                      <a:pPr marL="66675">
                        <a:lnSpc>
                          <a:spcPct val="107000"/>
                        </a:lnSpc>
                        <a:spcAft>
                          <a:spcPts val="80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oxides.</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8185522"/>
                  </a:ext>
                </a:extLst>
              </a:tr>
              <a:tr h="706546">
                <a:tc>
                  <a:txBody>
                    <a:bodyPr/>
                    <a:lstStyle/>
                    <a:p>
                      <a:pPr>
                        <a:lnSpc>
                          <a:spcPct val="107000"/>
                        </a:lnSpc>
                        <a:spcAft>
                          <a:spcPts val="80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a:lnSpc>
                          <a:spcPts val="1350"/>
                        </a:lnSpc>
                        <a:spcAft>
                          <a:spcPts val="80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b)Mobile</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a:lnSpc>
                          <a:spcPts val="1350"/>
                        </a:lnSpc>
                        <a:spcAft>
                          <a:spcPts val="80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Motor</a:t>
                      </a:r>
                      <a:r>
                        <a:rPr lang="en-US" sz="1400" spc="-1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vehicles</a:t>
                      </a:r>
                      <a:r>
                        <a:rPr lang="en-US"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aircraft</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a:lnSpc>
                          <a:spcPts val="1350"/>
                        </a:lnSpc>
                        <a:spcAft>
                          <a:spcPts val="80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CO,</a:t>
                      </a:r>
                      <a:r>
                        <a:rPr lang="en-US" sz="1400" spc="-5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HC‟s,</a:t>
                      </a:r>
                      <a:r>
                        <a:rPr lang="en-US" sz="1400" spc="-4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NOx,</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p>
                      <a:pPr marL="66675">
                        <a:lnSpc>
                          <a:spcPct val="107000"/>
                        </a:lnSpc>
                        <a:spcBef>
                          <a:spcPts val="685"/>
                        </a:spcBef>
                        <a:spcAft>
                          <a:spcPts val="80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SO</a:t>
                      </a:r>
                      <a:r>
                        <a:rPr lang="en-US" sz="1400"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particulars</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7782831"/>
                  </a:ext>
                </a:extLst>
              </a:tr>
              <a:tr h="591855">
                <a:tc>
                  <a:txBody>
                    <a:bodyPr/>
                    <a:lstStyle/>
                    <a:p>
                      <a:pPr marL="67945" marR="357505">
                        <a:lnSpc>
                          <a:spcPct val="107000"/>
                        </a:lnSpc>
                        <a:spcAft>
                          <a:spcPts val="800"/>
                        </a:spcAft>
                      </a:pPr>
                      <a:r>
                        <a:rPr lang="en-US" sz="1400" spc="-5">
                          <a:effectLst/>
                          <a:latin typeface="Times New Roman" panose="02020603050405020304" pitchFamily="18" charset="0"/>
                          <a:ea typeface="Times New Roman" panose="02020603050405020304" pitchFamily="18" charset="0"/>
                          <a:cs typeface="Times New Roman" panose="02020603050405020304" pitchFamily="18" charset="0"/>
                        </a:rPr>
                        <a:t>Roasting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1400" spc="-28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Heating</a:t>
                      </a:r>
                      <a:r>
                        <a:rPr lang="en-US" sz="1400" spc="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processes</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marR="374650">
                        <a:lnSpc>
                          <a:spcPct val="150000"/>
                        </a:lnSpc>
                        <a:spcAft>
                          <a:spcPts val="800"/>
                        </a:spcAft>
                      </a:pPr>
                      <a:r>
                        <a:rPr lang="en-US" sz="1400" spc="-5">
                          <a:effectLst/>
                          <a:latin typeface="Times New Roman" panose="02020603050405020304" pitchFamily="18" charset="0"/>
                          <a:ea typeface="Times New Roman" panose="02020603050405020304" pitchFamily="18" charset="0"/>
                          <a:cs typeface="Times New Roman" panose="02020603050405020304" pitchFamily="18" charset="0"/>
                        </a:rPr>
                        <a:t>a)Non-Ferrous</a:t>
                      </a:r>
                      <a:r>
                        <a:rPr lang="en-US" sz="1400" spc="-28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metallurgical</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marR="495300">
                        <a:lnSpc>
                          <a:spcPct val="100000"/>
                        </a:lnSpc>
                        <a:spcAft>
                          <a:spcPts val="80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Roasting,</a:t>
                      </a:r>
                      <a:r>
                        <a:rPr lang="en-US" sz="1400" spc="-4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smelting</a:t>
                      </a:r>
                      <a:r>
                        <a:rPr lang="en-US" sz="1400" spc="-4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14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refilling</a:t>
                      </a:r>
                      <a:r>
                        <a:rPr lang="en-US" sz="1400"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operations</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marR="242570" algn="just">
                        <a:lnSpc>
                          <a:spcPct val="107000"/>
                        </a:lnSpc>
                        <a:spcAft>
                          <a:spcPts val="80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Dust, Smoke, metal</a:t>
                      </a:r>
                      <a:r>
                        <a:rPr lang="en-US" sz="1400" spc="-29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fumes (Cu, pd, Zn)</a:t>
                      </a:r>
                      <a:r>
                        <a:rPr lang="en-US" sz="1400" spc="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SO</a:t>
                      </a:r>
                      <a:r>
                        <a:rPr lang="en-US" sz="1400" baseline="-25000">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5689786"/>
                  </a:ext>
                </a:extLst>
              </a:tr>
              <a:tr h="760344">
                <a:tc>
                  <a:txBody>
                    <a:bodyPr/>
                    <a:lstStyle/>
                    <a:p>
                      <a:pPr>
                        <a:lnSpc>
                          <a:spcPct val="107000"/>
                        </a:lnSpc>
                        <a:spcAft>
                          <a:spcPts val="80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marR="467360">
                        <a:lnSpc>
                          <a:spcPct val="150000"/>
                        </a:lnSpc>
                        <a:spcAft>
                          <a:spcPts val="80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b)Ferrous</a:t>
                      </a:r>
                      <a:r>
                        <a:rPr lang="en-US" sz="1400" spc="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spc="-5">
                          <a:effectLst/>
                          <a:latin typeface="Times New Roman" panose="02020603050405020304" pitchFamily="18" charset="0"/>
                          <a:ea typeface="Times New Roman" panose="02020603050405020304" pitchFamily="18" charset="0"/>
                          <a:cs typeface="Times New Roman" panose="02020603050405020304" pitchFamily="18" charset="0"/>
                        </a:rPr>
                        <a:t>metallurgical</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marR="351155">
                        <a:lnSpc>
                          <a:spcPct val="107000"/>
                        </a:lnSpc>
                        <a:spcAft>
                          <a:spcPts val="80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Materials handling are</a:t>
                      </a:r>
                      <a:r>
                        <a:rPr lang="en-US"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sintering &amp; palletizing,</a:t>
                      </a:r>
                      <a:r>
                        <a:rPr lang="en-US"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coke</a:t>
                      </a:r>
                      <a:r>
                        <a:rPr lang="en-US" sz="1400" spc="-3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owns,</a:t>
                      </a:r>
                      <a:r>
                        <a:rPr lang="en-US" sz="1400" spc="-2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blast</a:t>
                      </a:r>
                      <a:r>
                        <a:rPr lang="en-US" sz="1400" spc="-2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furnace,</a:t>
                      </a:r>
                      <a:r>
                        <a:rPr lang="en-US" sz="14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steel</a:t>
                      </a:r>
                      <a:r>
                        <a:rPr lang="en-US"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furnaces</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marR="341630">
                        <a:lnSpc>
                          <a:spcPct val="107000"/>
                        </a:lnSpc>
                        <a:spcAft>
                          <a:spcPts val="80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Smoke, fumes, co</a:t>
                      </a:r>
                      <a:r>
                        <a:rPr lang="en-US" sz="14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odours</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H2S2,</a:t>
                      </a:r>
                      <a:r>
                        <a:rPr lang="en-US"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organic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vapours</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fluorides</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8542786"/>
                  </a:ext>
                </a:extLst>
              </a:tr>
              <a:tr h="760957">
                <a:tc>
                  <a:txBody>
                    <a:bodyPr/>
                    <a:lstStyle/>
                    <a:p>
                      <a:pPr>
                        <a:lnSpc>
                          <a:spcPct val="107000"/>
                        </a:lnSpc>
                        <a:spcAft>
                          <a:spcPts val="80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marR="345440">
                        <a:lnSpc>
                          <a:spcPct val="100000"/>
                        </a:lnSpc>
                        <a:spcAft>
                          <a:spcPts val="80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c)</a:t>
                      </a:r>
                      <a:r>
                        <a:rPr lang="en-US" sz="1400" spc="-7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non-metallic</a:t>
                      </a:r>
                      <a:r>
                        <a:rPr lang="en-US" sz="1400" spc="-28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minerals</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marR="242570">
                        <a:lnSpc>
                          <a:spcPct val="107000"/>
                        </a:lnSpc>
                        <a:spcAft>
                          <a:spcPts val="80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Crushed stone, gravel sand</a:t>
                      </a:r>
                      <a:r>
                        <a:rPr lang="en-US" sz="1400" spc="-29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processing, cement glass,</a:t>
                      </a:r>
                      <a:r>
                        <a:rPr lang="en-US"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refractories and ceramic</a:t>
                      </a:r>
                      <a:r>
                        <a:rPr lang="en-US"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manufactures</a:t>
                      </a:r>
                      <a:r>
                        <a:rPr lang="en-US"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etc.,</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marR="208915">
                        <a:lnSpc>
                          <a:spcPct val="107000"/>
                        </a:lnSpc>
                        <a:spcAft>
                          <a:spcPts val="80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Mineral</a:t>
                      </a:r>
                      <a:r>
                        <a:rPr lang="en-US" sz="1400" spc="-4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1400" spc="-4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organic</a:t>
                      </a:r>
                      <a:r>
                        <a:rPr lang="en-US" sz="14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SO</a:t>
                      </a:r>
                      <a:r>
                        <a:rPr lang="en-US" sz="1400"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particulates,</a:t>
                      </a:r>
                      <a:r>
                        <a:rPr lang="en-US"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NOx,</a:t>
                      </a:r>
                      <a:r>
                        <a:rPr lang="en-US"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dust fumes</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0647939"/>
                  </a:ext>
                </a:extLst>
              </a:tr>
              <a:tr h="634988">
                <a:tc>
                  <a:txBody>
                    <a:bodyPr/>
                    <a:lstStyle/>
                    <a:p>
                      <a:pPr marL="67945" marR="534035">
                        <a:lnSpc>
                          <a:spcPct val="107000"/>
                        </a:lnSpc>
                        <a:spcAft>
                          <a:spcPts val="80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Chemical</a:t>
                      </a:r>
                      <a:r>
                        <a:rPr lang="en-US" sz="1400" spc="-28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petroleum</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marR="518795">
                        <a:lnSpc>
                          <a:spcPct val="100000"/>
                        </a:lnSpc>
                        <a:spcAft>
                          <a:spcPts val="80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a)Petroleum refilling</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marR="431165">
                        <a:lnSpc>
                          <a:spcPct val="107000"/>
                        </a:lnSpc>
                        <a:spcAft>
                          <a:spcPts val="80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Biogas,</a:t>
                      </a:r>
                      <a:r>
                        <a:rPr lang="en-US" sz="1400" spc="-4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process</a:t>
                      </a:r>
                      <a:r>
                        <a:rPr lang="en-US" sz="1400" spc="-4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heaters,</a:t>
                      </a:r>
                      <a:r>
                        <a:rPr lang="en-US" sz="14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catalyst</a:t>
                      </a:r>
                      <a:r>
                        <a:rPr lang="en-US"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regenerators,</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p>
                      <a:pPr marL="67945">
                        <a:lnSpc>
                          <a:spcPts val="1320"/>
                        </a:lnSpc>
                        <a:spcAft>
                          <a:spcPts val="80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tractors,</a:t>
                      </a:r>
                      <a:r>
                        <a:rPr lang="en-US" sz="1400" spc="-1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Store,</a:t>
                      </a:r>
                      <a:r>
                        <a:rPr lang="en-US"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storage</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a:lnSpc>
                          <a:spcPts val="1340"/>
                        </a:lnSpc>
                        <a:spcAft>
                          <a:spcPts val="80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SO</a:t>
                      </a:r>
                      <a:r>
                        <a:rPr lang="en-US" sz="1400" baseline="-25000" dirty="0">
                          <a:effectLst/>
                          <a:latin typeface="Times New Roman" panose="02020603050405020304" pitchFamily="18" charset="0"/>
                          <a:ea typeface="Times New Roman" panose="02020603050405020304" pitchFamily="18" charset="0"/>
                          <a:cs typeface="Times New Roman" panose="02020603050405020304" pitchFamily="18" charset="0"/>
                        </a:rPr>
                        <a:t>X</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400" spc="-5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HC‟s,</a:t>
                      </a:r>
                      <a:r>
                        <a:rPr lang="en-US" sz="1400" spc="-5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NOx,</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p>
                      <a:pPr marL="66675" marR="334645">
                        <a:lnSpc>
                          <a:spcPts val="1350"/>
                        </a:lnSpc>
                        <a:spcAft>
                          <a:spcPts val="80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particulate</a:t>
                      </a:r>
                      <a:r>
                        <a:rPr lang="en-US" sz="1400" spc="-7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matter,</a:t>
                      </a:r>
                      <a:r>
                        <a:rPr lang="en-US" sz="14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CO,</a:t>
                      </a:r>
                      <a:r>
                        <a:rPr lang="en-US"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aldehydes,</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7972726"/>
                  </a:ext>
                </a:extLst>
              </a:tr>
              <a:tr h="506691">
                <a:tc>
                  <a:txBody>
                    <a:bodyPr/>
                    <a:lstStyle/>
                    <a:p>
                      <a:pPr marL="67945" marR="534035">
                        <a:lnSpc>
                          <a:spcPct val="107000"/>
                        </a:lnSpc>
                        <a:spcAft>
                          <a:spcPts val="80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Pulp</a:t>
                      </a:r>
                      <a:r>
                        <a:rPr lang="en-US" sz="1400" spc="-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1400" spc="-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paper</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marR="518795">
                        <a:lnSpc>
                          <a:spcPct val="100000"/>
                        </a:lnSpc>
                        <a:spcAft>
                          <a:spcPts val="80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marR="431165">
                        <a:lnSpc>
                          <a:spcPct val="107000"/>
                        </a:lnSpc>
                        <a:spcAft>
                          <a:spcPts val="80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tanks</a:t>
                      </a:r>
                      <a:r>
                        <a:rPr lang="en-US" sz="1400" spc="-1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compressor</a:t>
                      </a:r>
                      <a:r>
                        <a:rPr lang="en-US" sz="1400" spc="-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engines</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a:lnSpc>
                          <a:spcPts val="1340"/>
                        </a:lnSpc>
                        <a:spcAft>
                          <a:spcPts val="80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ammonia,</a:t>
                      </a:r>
                      <a:r>
                        <a:rPr lang="en-US"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odour</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8090247"/>
                  </a:ext>
                </a:extLst>
              </a:tr>
              <a:tr h="1032929">
                <a:tc>
                  <a:txBody>
                    <a:bodyPr/>
                    <a:lstStyle/>
                    <a:p>
                      <a:pPr marL="67945" marR="534035">
                        <a:lnSpc>
                          <a:spcPct val="107000"/>
                        </a:lnSpc>
                        <a:spcAft>
                          <a:spcPts val="80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marR="518795">
                        <a:lnSpc>
                          <a:spcPct val="100000"/>
                        </a:lnSpc>
                        <a:spcAft>
                          <a:spcPts val="800"/>
                        </a:spcAft>
                      </a:pPr>
                      <a:r>
                        <a:rPr lang="en-US" sz="1400" spc="-5">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Inorganic</a:t>
                      </a:r>
                      <a:r>
                        <a:rPr lang="en-US" sz="1400" spc="-29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chemicals</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marR="420370">
                        <a:lnSpc>
                          <a:spcPct val="107000"/>
                        </a:lnSpc>
                        <a:spcAft>
                          <a:spcPts val="80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Sulphuric acid, plants,</a:t>
                      </a:r>
                      <a:r>
                        <a:rPr lang="en-US" sz="1400" spc="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fertilizer, manufacture,</a:t>
                      </a:r>
                      <a:r>
                        <a:rPr lang="en-US" sz="1400" spc="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nitric</a:t>
                      </a:r>
                      <a:r>
                        <a:rPr lang="en-US" sz="1400" spc="-4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acid</a:t>
                      </a:r>
                      <a:r>
                        <a:rPr lang="en-US" sz="1400" spc="-2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1400" spc="-3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ammonia</a:t>
                      </a:r>
                      <a:r>
                        <a:rPr lang="en-US" sz="1400" spc="-28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plants,</a:t>
                      </a:r>
                      <a:r>
                        <a:rPr lang="en-US" sz="1400" spc="-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phosphoric</a:t>
                      </a:r>
                      <a:r>
                        <a:rPr lang="en-US" sz="1400" spc="-1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acid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p>
                      <a:pPr marL="67945" marR="431165">
                        <a:lnSpc>
                          <a:spcPct val="107000"/>
                        </a:lnSpc>
                        <a:spcAft>
                          <a:spcPts val="80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manufacture</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marR="517525">
                        <a:lnSpc>
                          <a:spcPct val="107000"/>
                        </a:lnSpc>
                        <a:spcAft>
                          <a:spcPts val="80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SO2,</a:t>
                      </a:r>
                      <a:r>
                        <a:rPr lang="en-US" sz="1400" spc="-4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HF,</a:t>
                      </a:r>
                      <a:r>
                        <a:rPr lang="en-US" sz="1400" spc="-4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H2S,</a:t>
                      </a:r>
                      <a:r>
                        <a:rPr lang="en-US" sz="14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NOx,</a:t>
                      </a:r>
                      <a:r>
                        <a:rPr lang="en-US"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NH3,</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p>
                      <a:pPr marL="66675">
                        <a:lnSpc>
                          <a:spcPts val="1340"/>
                        </a:lnSpc>
                        <a:spcAft>
                          <a:spcPts val="80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particulate</a:t>
                      </a:r>
                      <a:r>
                        <a:rPr lang="en-US" sz="1400" spc="-7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matter</a:t>
                      </a:r>
                      <a:r>
                        <a:rPr lang="en-US" sz="14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H3PO4,</a:t>
                      </a:r>
                      <a:r>
                        <a:rPr lang="en-US"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etc.</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2724034"/>
                  </a:ext>
                </a:extLst>
              </a:tr>
            </a:tbl>
          </a:graphicData>
        </a:graphic>
      </p:graphicFrame>
    </p:spTree>
    <p:extLst>
      <p:ext uri="{BB962C8B-B14F-4D97-AF65-F5344CB8AC3E}">
        <p14:creationId xmlns:p14="http://schemas.microsoft.com/office/powerpoint/2010/main" val="16142607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B3D822EC-1450-43F8-A2AF-4CAFA708758E}"/>
              </a:ext>
            </a:extLst>
          </p:cNvPr>
          <p:cNvGraphicFramePr>
            <a:graphicFrameLocks noGrp="1"/>
          </p:cNvGraphicFramePr>
          <p:nvPr>
            <p:ph idx="1"/>
            <p:extLst>
              <p:ext uri="{D42A27DB-BD31-4B8C-83A1-F6EECF244321}">
                <p14:modId xmlns:p14="http://schemas.microsoft.com/office/powerpoint/2010/main" val="3881226981"/>
              </p:ext>
            </p:extLst>
          </p:nvPr>
        </p:nvGraphicFramePr>
        <p:xfrm>
          <a:off x="62145" y="401579"/>
          <a:ext cx="11958220" cy="5324517"/>
        </p:xfrm>
        <a:graphic>
          <a:graphicData uri="http://schemas.openxmlformats.org/drawingml/2006/table">
            <a:tbl>
              <a:tblPr firstRow="1" firstCol="1" lastRow="1" lastCol="1" bandRow="1" bandCol="1"/>
              <a:tblGrid>
                <a:gridCol w="2436097">
                  <a:extLst>
                    <a:ext uri="{9D8B030D-6E8A-4147-A177-3AD203B41FA5}">
                      <a16:colId xmlns:a16="http://schemas.microsoft.com/office/drawing/2014/main" val="769208694"/>
                    </a:ext>
                  </a:extLst>
                </a:gridCol>
                <a:gridCol w="2655855">
                  <a:extLst>
                    <a:ext uri="{9D8B030D-6E8A-4147-A177-3AD203B41FA5}">
                      <a16:colId xmlns:a16="http://schemas.microsoft.com/office/drawing/2014/main" val="3462749323"/>
                    </a:ext>
                  </a:extLst>
                </a:gridCol>
                <a:gridCol w="3878276">
                  <a:extLst>
                    <a:ext uri="{9D8B030D-6E8A-4147-A177-3AD203B41FA5}">
                      <a16:colId xmlns:a16="http://schemas.microsoft.com/office/drawing/2014/main" val="4248529980"/>
                    </a:ext>
                  </a:extLst>
                </a:gridCol>
                <a:gridCol w="2987992">
                  <a:extLst>
                    <a:ext uri="{9D8B030D-6E8A-4147-A177-3AD203B41FA5}">
                      <a16:colId xmlns:a16="http://schemas.microsoft.com/office/drawing/2014/main" val="101275956"/>
                    </a:ext>
                  </a:extLst>
                </a:gridCol>
              </a:tblGrid>
              <a:tr h="1672183">
                <a:tc>
                  <a:txBody>
                    <a:bodyPr/>
                    <a:lstStyle/>
                    <a:p>
                      <a:pPr>
                        <a:lnSpc>
                          <a:spcPct val="107000"/>
                        </a:lnSpc>
                        <a:spcAft>
                          <a:spcPts val="800"/>
                        </a:spcAf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marR="624840">
                        <a:lnSpc>
                          <a:spcPct val="107000"/>
                        </a:lnSpc>
                        <a:spcAft>
                          <a:spcPts val="8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c)</a:t>
                      </a:r>
                      <a:r>
                        <a:rPr lang="en-US" sz="1600" spc="-7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Organic</a:t>
                      </a:r>
                      <a:r>
                        <a:rPr lang="en-US" sz="16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chemicals</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marR="293370">
                        <a:lnSpc>
                          <a:spcPct val="107000"/>
                        </a:lnSpc>
                        <a:spcAft>
                          <a:spcPts val="8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Plastics, paint and varnish</a:t>
                      </a:r>
                      <a:r>
                        <a:rPr lang="en-US" sz="1600" spc="-29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manufacture, synthetic</a:t>
                      </a:r>
                      <a:r>
                        <a:rPr lang="en-US" sz="16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rubber, rayon insecticide,</a:t>
                      </a:r>
                      <a:r>
                        <a:rPr lang="en-US" sz="16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soap and detergent</a:t>
                      </a:r>
                      <a:r>
                        <a:rPr lang="en-US" sz="16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manufacture, methanol,</a:t>
                      </a:r>
                      <a:r>
                        <a:rPr lang="en-US" sz="16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phenol</a:t>
                      </a:r>
                      <a:r>
                        <a:rPr lang="en-US" sz="16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cs typeface="Times New Roman" panose="02020603050405020304" pitchFamily="18" charset="0"/>
                        </a:rPr>
                        <a:t>etc</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marR="325755">
                        <a:lnSpc>
                          <a:spcPct val="107000"/>
                        </a:lnSpc>
                        <a:spcAft>
                          <a:spcPts val="8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Particulate</a:t>
                      </a:r>
                      <a:r>
                        <a:rPr lang="en-US" sz="1600" spc="-7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matter,</a:t>
                      </a:r>
                      <a:r>
                        <a:rPr lang="en-US" sz="16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cs typeface="Times New Roman" panose="02020603050405020304" pitchFamily="18" charset="0"/>
                        </a:rPr>
                        <a:t>odours</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SO2, CO,</a:t>
                      </a:r>
                      <a:r>
                        <a:rPr lang="en-US" sz="16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organic</a:t>
                      </a:r>
                      <a:r>
                        <a:rPr lang="en-US" sz="16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intermediates,</a:t>
                      </a:r>
                      <a:r>
                        <a:rPr lang="en-US" sz="16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product gases and</a:t>
                      </a:r>
                      <a:r>
                        <a:rPr lang="en-US" sz="16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cs typeface="Times New Roman" panose="02020603050405020304" pitchFamily="18" charset="0"/>
                        </a:rPr>
                        <a:t>vapours</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solvent</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p>
                      <a:pPr marL="66675">
                        <a:lnSpc>
                          <a:spcPts val="1320"/>
                        </a:lnSpc>
                        <a:spcAft>
                          <a:spcPts val="800"/>
                        </a:spcAft>
                      </a:pPr>
                      <a:r>
                        <a:rPr lang="en-US" sz="1600" dirty="0" err="1">
                          <a:effectLst/>
                          <a:latin typeface="Times New Roman" panose="02020603050405020304" pitchFamily="18" charset="0"/>
                          <a:ea typeface="Times New Roman" panose="02020603050405020304" pitchFamily="18" charset="0"/>
                          <a:cs typeface="Times New Roman" panose="02020603050405020304" pitchFamily="18" charset="0"/>
                        </a:rPr>
                        <a:t>vapours</a:t>
                      </a:r>
                      <a:r>
                        <a:rPr lang="en-US" sz="1600" spc="-1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etc.,</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7893667"/>
                  </a:ext>
                </a:extLst>
              </a:tr>
              <a:tr h="1734485">
                <a:tc>
                  <a:txBody>
                    <a:bodyPr/>
                    <a:lstStyle/>
                    <a:p>
                      <a:pPr>
                        <a:lnSpc>
                          <a:spcPct val="107000"/>
                        </a:lnSpc>
                        <a:spcAft>
                          <a:spcPts val="8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marR="523240">
                        <a:lnSpc>
                          <a:spcPct val="107000"/>
                        </a:lnSpc>
                        <a:spcAft>
                          <a:spcPts val="80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d) Pulp and</a:t>
                      </a:r>
                      <a:r>
                        <a:rPr lang="en-US" sz="1600" spc="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paper</a:t>
                      </a:r>
                      <a:r>
                        <a:rPr lang="en-US" sz="1600" spc="-7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(Kraft</a:t>
                      </a:r>
                      <a:r>
                        <a:rPr lang="en-US" sz="1600" spc="-28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process)</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marR="187960">
                        <a:lnSpc>
                          <a:spcPct val="107000"/>
                        </a:lnSpc>
                        <a:spcAft>
                          <a:spcPts val="8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Digester below system pulp</a:t>
                      </a:r>
                      <a:r>
                        <a:rPr lang="en-US" sz="16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washers, recovery furnace,</a:t>
                      </a:r>
                      <a:r>
                        <a:rPr lang="en-US" sz="16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evaporators, oxidation</a:t>
                      </a:r>
                      <a:r>
                        <a:rPr lang="en-US" sz="16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towers</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marR="325755">
                        <a:lnSpc>
                          <a:spcPct val="107000"/>
                        </a:lnSpc>
                        <a:spcAft>
                          <a:spcPts val="8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Particulate</a:t>
                      </a:r>
                      <a:r>
                        <a:rPr lang="en-US" sz="1600" spc="-7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matter,</a:t>
                      </a:r>
                      <a:r>
                        <a:rPr lang="en-US" sz="16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cs typeface="Times New Roman" panose="02020603050405020304" pitchFamily="18" charset="0"/>
                        </a:rPr>
                        <a:t>odours</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cs typeface="Times New Roman" panose="02020603050405020304" pitchFamily="18" charset="0"/>
                        </a:rPr>
                        <a:t>sulphur</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compounds (H2S</a:t>
                      </a:r>
                      <a:r>
                        <a:rPr lang="en-US" sz="16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cs typeface="Times New Roman" panose="02020603050405020304" pitchFamily="18" charset="0"/>
                        </a:rPr>
                        <a:t>Methyne</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p>
                      <a:pPr marL="66675" marR="315595" algn="just">
                        <a:lnSpc>
                          <a:spcPts val="1350"/>
                        </a:lnSpc>
                        <a:spcAft>
                          <a:spcPts val="8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Dimethyl </a:t>
                      </a:r>
                      <a:r>
                        <a:rPr lang="en-US" sz="1600" dirty="0" err="1">
                          <a:effectLst/>
                          <a:latin typeface="Times New Roman" panose="02020603050405020304" pitchFamily="18" charset="0"/>
                          <a:ea typeface="Times New Roman" panose="02020603050405020304" pitchFamily="18" charset="0"/>
                          <a:cs typeface="Times New Roman" panose="02020603050405020304" pitchFamily="18" charset="0"/>
                        </a:rPr>
                        <a:t>sulphide</a:t>
                      </a:r>
                      <a:r>
                        <a:rPr lang="en-US" sz="1600" spc="-29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and SO2 (</a:t>
                      </a:r>
                      <a:r>
                        <a:rPr lang="en-US" sz="1600" dirty="0" err="1">
                          <a:effectLst/>
                          <a:latin typeface="Times New Roman" panose="02020603050405020304" pitchFamily="18" charset="0"/>
                          <a:ea typeface="Times New Roman" panose="02020603050405020304" pitchFamily="18" charset="0"/>
                          <a:cs typeface="Times New Roman" panose="02020603050405020304" pitchFamily="18" charset="0"/>
                        </a:rPr>
                        <a:t>sulphite</a:t>
                      </a:r>
                      <a:r>
                        <a:rPr lang="en-US" sz="16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process)</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534605"/>
                  </a:ext>
                </a:extLst>
              </a:tr>
              <a:tr h="514534">
                <a:tc>
                  <a:txBody>
                    <a:bodyPr/>
                    <a:lstStyle/>
                    <a:p>
                      <a:pPr marL="67945">
                        <a:lnSpc>
                          <a:spcPts val="1350"/>
                        </a:lnSpc>
                        <a:spcAft>
                          <a:spcPts val="8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Food</a:t>
                      </a:r>
                      <a:r>
                        <a:rPr lang="en-US" sz="1600" spc="-1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and</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p>
                      <a:pPr marL="67945">
                        <a:lnSpc>
                          <a:spcPts val="1305"/>
                        </a:lnSpc>
                        <a:spcAft>
                          <a:spcPts val="8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Agriculture</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a:lnSpc>
                          <a:spcPts val="1350"/>
                        </a:lnSpc>
                        <a:spcAft>
                          <a:spcPts val="8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a)</a:t>
                      </a:r>
                      <a:r>
                        <a:rPr lang="en-US" sz="16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Food</a:t>
                      </a:r>
                      <a:r>
                        <a:rPr lang="en-US" sz="16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processing</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a:lnSpc>
                          <a:spcPts val="1350"/>
                        </a:lnSpc>
                        <a:spcAft>
                          <a:spcPts val="800"/>
                        </a:spcAft>
                        <a:tabLst>
                          <a:tab pos="786765" algn="l"/>
                          <a:tab pos="1682750" algn="l"/>
                        </a:tabLs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Drying,	preserving	and</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p>
                      <a:pPr marL="67945">
                        <a:lnSpc>
                          <a:spcPts val="1305"/>
                        </a:lnSpc>
                        <a:spcAft>
                          <a:spcPts val="80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packaging</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a:lnSpc>
                          <a:spcPts val="1350"/>
                        </a:lnSpc>
                        <a:spcAft>
                          <a:spcPts val="8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Vapours,</a:t>
                      </a:r>
                      <a:r>
                        <a:rPr lang="en-US" sz="1600" spc="-1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cs typeface="Times New Roman" panose="02020603050405020304" pitchFamily="18" charset="0"/>
                        </a:rPr>
                        <a:t>odours</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p>
                      <a:pPr marL="66675">
                        <a:lnSpc>
                          <a:spcPts val="1305"/>
                        </a:lnSpc>
                        <a:spcAft>
                          <a:spcPts val="8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dust</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8337223"/>
                  </a:ext>
                </a:extLst>
              </a:tr>
              <a:tr h="903125">
                <a:tc>
                  <a:txBody>
                    <a:bodyPr/>
                    <a:lstStyle/>
                    <a:p>
                      <a:pPr>
                        <a:lnSpc>
                          <a:spcPct val="107000"/>
                        </a:lnSpc>
                        <a:spcAft>
                          <a:spcPts val="80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marR="61595">
                        <a:lnSpc>
                          <a:spcPct val="107000"/>
                        </a:lnSpc>
                        <a:spcAft>
                          <a:spcPts val="800"/>
                        </a:spcAft>
                        <a:tabLst>
                          <a:tab pos="322580" algn="l"/>
                          <a:tab pos="755015" algn="l"/>
                        </a:tabLs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b)	Crop	</a:t>
                      </a:r>
                      <a:r>
                        <a:rPr lang="en-US" sz="1600" spc="-5" dirty="0">
                          <a:effectLst/>
                          <a:latin typeface="Times New Roman" panose="02020603050405020304" pitchFamily="18" charset="0"/>
                          <a:ea typeface="Times New Roman" panose="02020603050405020304" pitchFamily="18" charset="0"/>
                          <a:cs typeface="Times New Roman" panose="02020603050405020304" pitchFamily="18" charset="0"/>
                        </a:rPr>
                        <a:t>spraying</a:t>
                      </a:r>
                      <a:r>
                        <a:rPr lang="en-US" sz="16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and</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p>
                      <a:pPr marL="67945">
                        <a:lnSpc>
                          <a:spcPts val="1320"/>
                        </a:lnSpc>
                        <a:spcAft>
                          <a:spcPts val="8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dusting</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a:lnSpc>
                          <a:spcPts val="1350"/>
                        </a:lnSpc>
                        <a:spcAft>
                          <a:spcPts val="8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Pest</a:t>
                      </a:r>
                      <a:r>
                        <a:rPr lang="en-US" sz="1600" spc="-1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16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weed</a:t>
                      </a:r>
                      <a:r>
                        <a:rPr lang="en-US" sz="1600" spc="1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control</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marR="236220">
                        <a:lnSpc>
                          <a:spcPct val="107000"/>
                        </a:lnSpc>
                        <a:spcAft>
                          <a:spcPts val="8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Organic</a:t>
                      </a:r>
                      <a:r>
                        <a:rPr lang="en-US" sz="1600" spc="-7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phosphates</a:t>
                      </a:r>
                      <a:r>
                        <a:rPr lang="en-US" sz="16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Chlorinated</a:t>
                      </a:r>
                      <a:r>
                        <a:rPr lang="en-US" sz="16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HC</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p>
                      <a:pPr marL="66675">
                        <a:lnSpc>
                          <a:spcPts val="1320"/>
                        </a:lnSpc>
                        <a:spcAft>
                          <a:spcPts val="8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arsenic,</a:t>
                      </a:r>
                      <a:r>
                        <a:rPr lang="en-US" sz="1600" spc="-1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lead</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5982532"/>
                  </a:ext>
                </a:extLst>
              </a:tr>
              <a:tr h="500190">
                <a:tc>
                  <a:txBody>
                    <a:bodyPr/>
                    <a:lstStyle/>
                    <a:p>
                      <a:pPr>
                        <a:lnSpc>
                          <a:spcPct val="107000"/>
                        </a:lnSpc>
                        <a:spcAft>
                          <a:spcPts val="80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a:lnSpc>
                          <a:spcPts val="1340"/>
                        </a:lnSpc>
                        <a:spcAft>
                          <a:spcPts val="80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c)</a:t>
                      </a:r>
                      <a:r>
                        <a:rPr lang="en-US" sz="1600" spc="-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Field</a:t>
                      </a:r>
                      <a:r>
                        <a:rPr lang="en-US" sz="1600" spc="-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burning</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a:lnSpc>
                          <a:spcPts val="1340"/>
                        </a:lnSpc>
                        <a:spcAft>
                          <a:spcPts val="8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Refuse</a:t>
                      </a:r>
                      <a:r>
                        <a:rPr lang="en-US" sz="1600" spc="-1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burning</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a:lnSpc>
                          <a:spcPts val="1340"/>
                        </a:lnSpc>
                        <a:spcAft>
                          <a:spcPts val="8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Smoke,</a:t>
                      </a:r>
                      <a:r>
                        <a:rPr lang="en-US" sz="16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Fly</a:t>
                      </a:r>
                      <a:r>
                        <a:rPr lang="en-US" sz="1600" spc="-1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ash</a:t>
                      </a:r>
                      <a:r>
                        <a:rPr lang="en-US" sz="16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and</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p>
                      <a:pPr marL="66675">
                        <a:lnSpc>
                          <a:spcPts val="1320"/>
                        </a:lnSpc>
                        <a:spcAft>
                          <a:spcPts val="8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soot</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3256415"/>
                  </a:ext>
                </a:extLst>
              </a:tr>
            </a:tbl>
          </a:graphicData>
        </a:graphic>
      </p:graphicFrame>
    </p:spTree>
    <p:extLst>
      <p:ext uri="{BB962C8B-B14F-4D97-AF65-F5344CB8AC3E}">
        <p14:creationId xmlns:p14="http://schemas.microsoft.com/office/powerpoint/2010/main" val="21697746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A972C-BB18-4950-999D-553BEC0B49C1}"/>
              </a:ext>
            </a:extLst>
          </p:cNvPr>
          <p:cNvSpPr>
            <a:spLocks noGrp="1"/>
          </p:cNvSpPr>
          <p:nvPr>
            <p:ph type="title"/>
          </p:nvPr>
        </p:nvSpPr>
        <p:spPr/>
        <p:txBody>
          <a:bodyPr>
            <a:normAutofit/>
          </a:bodyPr>
          <a:lstStyle/>
          <a:p>
            <a:pPr>
              <a:lnSpc>
                <a:spcPct val="107000"/>
              </a:lnSpc>
              <a:spcAft>
                <a:spcPts val="800"/>
              </a:spcAft>
            </a:pPr>
            <a:r>
              <a:rPr lang="en-US" sz="2700" b="1" dirty="0">
                <a:effectLst/>
                <a:latin typeface="Times New Roman" panose="02020603050405020304" pitchFamily="18" charset="0"/>
                <a:ea typeface="Calibri" panose="020F0502020204030204" pitchFamily="34" charset="0"/>
                <a:cs typeface="Times New Roman" panose="02020603050405020304" pitchFamily="18" charset="0"/>
              </a:rPr>
              <a:t>CLASSIFICATION AND PROPERTIES OF AIR POLLUTION</a:t>
            </a:r>
            <a:br>
              <a:rPr lang="en-IN" sz="40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1D07DF09-2E6F-40B4-A017-E84E6079569D}"/>
              </a:ext>
            </a:extLst>
          </p:cNvPr>
          <p:cNvSpPr>
            <a:spLocks noGrp="1"/>
          </p:cNvSpPr>
          <p:nvPr>
            <p:ph idx="1"/>
          </p:nvPr>
        </p:nvSpPr>
        <p:spPr/>
        <p:txBody>
          <a:bodyPr/>
          <a:lstStyle/>
          <a:p>
            <a:pPr algn="just">
              <a:lnSpc>
                <a:spcPct val="107000"/>
              </a:lnSpc>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variety of matter emitted into the atmosphere by natural and anthropogenic sources are so diverse that it is difficult to classify air pollutants neatly at easily.</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However usually they are divided into two categories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200"/>
              <a:buFont typeface="Times New Roman" panose="02020603050405020304" pitchFamily="18" charset="0"/>
              <a:buAutoNum type="arabicPeriod"/>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Primary pollutants</a:t>
            </a:r>
            <a:endParaRPr lang="en-IN" sz="24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800"/>
              </a:spcAft>
              <a:buSzPts val="1200"/>
              <a:buFont typeface="Times New Roman" panose="02020603050405020304" pitchFamily="18" charset="0"/>
              <a:buAutoNum type="arabicPeriod"/>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Secondary pollutants</a:t>
            </a:r>
            <a:endParaRPr lang="en-IN" sz="24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8995363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F1EE6D6-8171-4C5C-8345-DBB40A0AD7C1}"/>
              </a:ext>
            </a:extLst>
          </p:cNvPr>
          <p:cNvGraphicFramePr>
            <a:graphicFrameLocks noGrp="1"/>
          </p:cNvGraphicFramePr>
          <p:nvPr>
            <p:ph idx="1"/>
            <p:extLst>
              <p:ext uri="{D42A27DB-BD31-4B8C-83A1-F6EECF244321}">
                <p14:modId xmlns:p14="http://schemas.microsoft.com/office/powerpoint/2010/main" val="1238089733"/>
              </p:ext>
            </p:extLst>
          </p:nvPr>
        </p:nvGraphicFramePr>
        <p:xfrm>
          <a:off x="976544" y="266330"/>
          <a:ext cx="10591060" cy="6293223"/>
        </p:xfrm>
        <a:graphic>
          <a:graphicData uri="http://schemas.openxmlformats.org/drawingml/2006/table">
            <a:tbl>
              <a:tblPr firstRow="1" firstCol="1" bandRow="1"/>
              <a:tblGrid>
                <a:gridCol w="5295530">
                  <a:extLst>
                    <a:ext uri="{9D8B030D-6E8A-4147-A177-3AD203B41FA5}">
                      <a16:colId xmlns:a16="http://schemas.microsoft.com/office/drawing/2014/main" val="1976978535"/>
                    </a:ext>
                  </a:extLst>
                </a:gridCol>
                <a:gridCol w="5295530">
                  <a:extLst>
                    <a:ext uri="{9D8B030D-6E8A-4147-A177-3AD203B41FA5}">
                      <a16:colId xmlns:a16="http://schemas.microsoft.com/office/drawing/2014/main" val="2855967499"/>
                    </a:ext>
                  </a:extLst>
                </a:gridCol>
              </a:tblGrid>
              <a:tr h="193133">
                <a:tc>
                  <a:txBody>
                    <a:bodyPr/>
                    <a:lstStyle/>
                    <a:p>
                      <a:pPr>
                        <a:lnSpc>
                          <a:spcPct val="107000"/>
                        </a:lnSpc>
                        <a:spcAft>
                          <a:spcPts val="800"/>
                        </a:spcAft>
                      </a:pPr>
                      <a:r>
                        <a:rPr lang="en-US" sz="1600" b="1" dirty="0">
                          <a:effectLst/>
                          <a:latin typeface="Times New Roman" panose="02020603050405020304" pitchFamily="18" charset="0"/>
                          <a:ea typeface="Calibri" panose="020F0502020204030204" pitchFamily="34" charset="0"/>
                          <a:cs typeface="Times New Roman" panose="02020603050405020304" pitchFamily="18" charset="0"/>
                        </a:rPr>
                        <a:t>Primary Air Pollutants </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5035" marR="550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US" sz="1600" b="1" dirty="0">
                          <a:effectLst/>
                          <a:latin typeface="Times New Roman" panose="02020603050405020304" pitchFamily="18" charset="0"/>
                          <a:ea typeface="Calibri" panose="020F0502020204030204" pitchFamily="34" charset="0"/>
                          <a:cs typeface="Times New Roman" panose="02020603050405020304" pitchFamily="18" charset="0"/>
                        </a:rPr>
                        <a:t>Secondary Air Pollutants</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5035" marR="550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6811805"/>
                  </a:ext>
                </a:extLst>
              </a:tr>
              <a:tr h="1005857">
                <a:tc>
                  <a:txBody>
                    <a:bodyPr/>
                    <a:lstStyle/>
                    <a:p>
                      <a:pPr marL="342900" lvl="0" indent="-342900">
                        <a:lnSpc>
                          <a:spcPct val="107000"/>
                        </a:lnSpc>
                        <a:buFont typeface="Symbol" panose="05050102010706020507" pitchFamily="18" charset="2"/>
                        <a:buChar char=""/>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Primary air Pollutants are those emitted directly from identifiable.</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5035" marR="550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07000"/>
                        </a:lnSpc>
                        <a:spcAft>
                          <a:spcPts val="800"/>
                        </a:spcAft>
                        <a:buFont typeface="Symbol" panose="05050102010706020507" pitchFamily="18" charset="2"/>
                        <a:buChar char=""/>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Secondary pollutants are those formed in the atmosphere by chemical reactions between primary pollutants and normal atmospheric constituents.</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5035" marR="550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370969"/>
                  </a:ext>
                </a:extLst>
              </a:tr>
              <a:tr h="1818582">
                <a:tc>
                  <a:txBody>
                    <a:bodyPr/>
                    <a:lstStyle/>
                    <a:p>
                      <a:pPr marL="342900" lvl="0" indent="-342900">
                        <a:lnSpc>
                          <a:spcPct val="107000"/>
                        </a:lnSpc>
                        <a:buFont typeface="Symbol" panose="05050102010706020507" pitchFamily="18" charset="2"/>
                        <a:buChar char=""/>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Typical pollutants are particulate matter such as ash, smoke, dust, fumes and mist; inorganic gases such as SO</a:t>
                      </a:r>
                      <a:r>
                        <a:rPr lang="en-US" sz="16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H</a:t>
                      </a:r>
                      <a:r>
                        <a:rPr lang="en-US" sz="16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S, , nitric oxide, ammonia, CO, CO</a:t>
                      </a:r>
                      <a:r>
                        <a:rPr lang="en-US" sz="16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hydrogen fluoride, olefinic and aromatic hydro carbons and also radio carbon and also radioactive components</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5035" marR="550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07000"/>
                        </a:lnSpc>
                        <a:buFont typeface="Symbol" panose="05050102010706020507" pitchFamily="18" charset="2"/>
                        <a:buChar char=""/>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Pollutants such as SO</a:t>
                      </a:r>
                      <a:r>
                        <a:rPr lang="en-US" sz="16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NO</a:t>
                      </a:r>
                      <a:r>
                        <a:rPr lang="en-US" sz="16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effectLst/>
                          <a:latin typeface="Times New Roman" panose="02020603050405020304" pitchFamily="18" charset="0"/>
                          <a:ea typeface="Calibri" panose="020F0502020204030204" pitchFamily="34" charset="0"/>
                          <a:cs typeface="Times New Roman" panose="02020603050405020304" pitchFamily="18" charset="0"/>
                        </a:rPr>
                        <a:t>Peroxy</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acetyl nitrate (PAN), ozone, aldehydes, ketones and various sulphate and nitrate salts are included in this category.</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US" sz="16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5035" marR="550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1941825"/>
                  </a:ext>
                </a:extLst>
              </a:tr>
              <a:tr h="1005857">
                <a:tc>
                  <a:txBody>
                    <a:bodyPr/>
                    <a:lstStyle/>
                    <a:p>
                      <a:pPr marL="342900" lvl="0" indent="-342900">
                        <a:lnSpc>
                          <a:spcPct val="107000"/>
                        </a:lnSpc>
                        <a:buFont typeface="Symbol" panose="05050102010706020507" pitchFamily="18" charset="2"/>
                        <a:buChar char=""/>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Of the large number of primary pollutants into the present in sufficient – concentration to be of immediate concern.</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5035" marR="550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07000"/>
                        </a:lnSpc>
                        <a:buFont typeface="Symbol" panose="05050102010706020507" pitchFamily="18" charset="2"/>
                        <a:buChar char=""/>
                      </a:pPr>
                      <a:r>
                        <a:rPr lang="en-US" sz="1600">
                          <a:effectLst/>
                          <a:latin typeface="Times New Roman" panose="02020603050405020304" pitchFamily="18" charset="0"/>
                          <a:ea typeface="Calibri" panose="020F0502020204030204" pitchFamily="34" charset="0"/>
                          <a:cs typeface="Times New Roman" panose="02020603050405020304" pitchFamily="18" charset="0"/>
                        </a:rPr>
                        <a:t>Secondary pollutants are formed from the chemical and photo chemical reaction in the atmosphere.</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US" sz="1600" b="1">
                          <a:effectLst/>
                          <a:latin typeface="Times New Roman" panose="02020603050405020304" pitchFamily="18" charset="0"/>
                          <a:ea typeface="Calibri" panose="020F0502020204030204" pitchFamily="34" charset="0"/>
                          <a:cs typeface="Times New Roman" panose="02020603050405020304" pitchFamily="18" charset="0"/>
                        </a:rPr>
                        <a:t> </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55035" marR="550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2019742"/>
                  </a:ext>
                </a:extLst>
              </a:tr>
              <a:tr h="1209039">
                <a:tc>
                  <a:txBody>
                    <a:bodyPr/>
                    <a:lstStyle/>
                    <a:p>
                      <a:pPr marL="342900" lvl="0" indent="-342900">
                        <a:lnSpc>
                          <a:spcPct val="107000"/>
                        </a:lnSpc>
                        <a:buFont typeface="Symbol" panose="05050102010706020507" pitchFamily="18" charset="2"/>
                        <a:buChar char=""/>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These are 5 major types particulate matter, </a:t>
                      </a:r>
                      <a:r>
                        <a:rPr lang="en-US" sz="1600" dirty="0" err="1">
                          <a:effectLst/>
                          <a:latin typeface="Times New Roman" panose="02020603050405020304" pitchFamily="18" charset="0"/>
                          <a:ea typeface="Calibri" panose="020F0502020204030204" pitchFamily="34" charset="0"/>
                          <a:cs typeface="Times New Roman" panose="02020603050405020304" pitchFamily="18" charset="0"/>
                        </a:rPr>
                        <a:t>sulphur</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dioxide, oxides of nitrogen hydrocarbons.</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5035" marR="550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07000"/>
                        </a:lnSpc>
                        <a:spcAft>
                          <a:spcPts val="800"/>
                        </a:spcAft>
                        <a:buFont typeface="Symbol" panose="05050102010706020507" pitchFamily="18" charset="2"/>
                        <a:buChar char=""/>
                      </a:pPr>
                      <a:r>
                        <a:rPr lang="en-US" sz="1600">
                          <a:effectLst/>
                          <a:latin typeface="Times New Roman" panose="02020603050405020304" pitchFamily="18" charset="0"/>
                          <a:ea typeface="Calibri" panose="020F0502020204030204" pitchFamily="34" charset="0"/>
                          <a:cs typeface="Times New Roman" panose="02020603050405020304" pitchFamily="18" charset="0"/>
                        </a:rPr>
                        <a:t>The reaction mechanisms are influenced by concentration of reactants at pollutants, the amount of moisture contents, degree of photo activation, meteorological forces and local photography.</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55035" marR="550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375212"/>
                  </a:ext>
                </a:extLst>
              </a:tr>
              <a:tr h="1005857">
                <a:tc>
                  <a:txBody>
                    <a:bodyPr/>
                    <a:lstStyle/>
                    <a:p>
                      <a:pPr marL="342900" lvl="0" indent="-342900">
                        <a:lnSpc>
                          <a:spcPct val="107000"/>
                        </a:lnSpc>
                        <a:buFont typeface="Symbol" panose="05050102010706020507" pitchFamily="18" charset="2"/>
                        <a:buChar char=""/>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CO</a:t>
                      </a:r>
                      <a:r>
                        <a:rPr lang="en-US" sz="16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is generally not considered because of its increased global concentration, its influence on the global climate patterns is of great concern.</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5035" marR="550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800"/>
                        </a:spcAft>
                      </a:pPr>
                      <a:r>
                        <a:rPr lang="en-US" sz="16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5035" marR="550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6074594"/>
                  </a:ext>
                </a:extLst>
              </a:tr>
            </a:tbl>
          </a:graphicData>
        </a:graphic>
      </p:graphicFrame>
    </p:spTree>
    <p:extLst>
      <p:ext uri="{BB962C8B-B14F-4D97-AF65-F5344CB8AC3E}">
        <p14:creationId xmlns:p14="http://schemas.microsoft.com/office/powerpoint/2010/main" val="11947423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5042C-6588-4EA1-BA09-C6FC76076437}"/>
              </a:ext>
            </a:extLst>
          </p:cNvPr>
          <p:cNvSpPr>
            <a:spLocks noGrp="1"/>
          </p:cNvSpPr>
          <p:nvPr>
            <p:ph type="title"/>
          </p:nvPr>
        </p:nvSpPr>
        <p:spPr>
          <a:xfrm>
            <a:off x="838200" y="365125"/>
            <a:ext cx="10515600" cy="700195"/>
          </a:xfrm>
        </p:spPr>
        <p:txBody>
          <a:bodyPr>
            <a:normAutofit fontScale="90000"/>
          </a:bodyPr>
          <a:lstStyle/>
          <a:p>
            <a:pPr>
              <a:lnSpc>
                <a:spcPct val="107000"/>
              </a:lnSpc>
              <a:spcAft>
                <a:spcPts val="800"/>
              </a:spcAft>
            </a:pPr>
            <a:r>
              <a:rPr lang="en-US" sz="2700" b="1" dirty="0">
                <a:effectLst/>
                <a:latin typeface="Times New Roman" panose="02020603050405020304" pitchFamily="18" charset="0"/>
                <a:ea typeface="Calibri" panose="020F0502020204030204" pitchFamily="34" charset="0"/>
                <a:cs typeface="Times New Roman" panose="02020603050405020304" pitchFamily="18" charset="0"/>
              </a:rPr>
              <a:t>Effects of Air Pollution on Human Health </a:t>
            </a:r>
            <a:br>
              <a:rPr lang="en-IN" sz="40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7FFC09C4-CB2D-4517-8F13-FD601EF652EC}"/>
              </a:ext>
            </a:extLst>
          </p:cNvPr>
          <p:cNvSpPr>
            <a:spLocks noGrp="1"/>
          </p:cNvSpPr>
          <p:nvPr>
            <p:ph idx="1"/>
          </p:nvPr>
        </p:nvSpPr>
        <p:spPr>
          <a:xfrm>
            <a:off x="838200" y="985421"/>
            <a:ext cx="10515600" cy="5191542"/>
          </a:xfrm>
        </p:spPr>
        <p:txBody>
          <a:bodyPr>
            <a:normAutofit fontScale="92500" lnSpcReduction="10000"/>
          </a:bodyPr>
          <a:lstStyle/>
          <a:p>
            <a:pPr marL="342900" lvl="0" indent="-342900" algn="just">
              <a:lnSpc>
                <a:spcPct val="115000"/>
              </a:lnSpc>
              <a:buFont typeface="+mj-lt"/>
              <a:buAutoNum type="arabicPeriod"/>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Eye Irritation</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rabicPeriod"/>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Nose and throat irritation</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rabicPeriod"/>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Irritation of respiratory tract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rabicPeriod"/>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Gases like hydrogen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sulphide</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ammonia ad mercaptans cause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odour</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nuisance even at low concentrations.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rabicPeriod"/>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Increase in mortality rate and morbidity rate.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rabicPeriod"/>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 variety of particulates particularly pollens, initiate asthmatic attacks.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mj-lt"/>
              <a:buAutoNum type="arabicPeriod"/>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Chronic pulmonary diseases like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brochitus</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and asthma, are aggravated by a high concentration of SO</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NO</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particulate matter and photochemical smog.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41805096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55B431-09CB-4538-A8A1-CC009C59F410}"/>
              </a:ext>
            </a:extLst>
          </p:cNvPr>
          <p:cNvSpPr>
            <a:spLocks noGrp="1"/>
          </p:cNvSpPr>
          <p:nvPr>
            <p:ph idx="1"/>
          </p:nvPr>
        </p:nvSpPr>
        <p:spPr>
          <a:xfrm>
            <a:off x="838200" y="1056443"/>
            <a:ext cx="10515600" cy="5120520"/>
          </a:xfrm>
        </p:spPr>
        <p:txBody>
          <a:bodyPr>
            <a:normAutofit/>
          </a:bodyPr>
          <a:lstStyle/>
          <a:p>
            <a:pPr marL="514350" lvl="0" indent="-514350" algn="just">
              <a:lnSpc>
                <a:spcPct val="115000"/>
              </a:lnSpc>
              <a:buFont typeface="+mj-lt"/>
              <a:buAutoNum type="arabicPeriod" startAt="8"/>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Carbon monoxide combines with the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haemoglobin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in the blood and consequently increases stress on those suffering from cardiovascular and pulmonary diseases.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514350" lvl="0" indent="-514350" algn="just">
              <a:lnSpc>
                <a:spcPct val="115000"/>
              </a:lnSpc>
              <a:buFont typeface="+mj-lt"/>
              <a:buAutoNum type="arabicPeriod" startAt="8"/>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Hydrogen fluoride causes disease of the bone (fluorosis), and mottling of teeth.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514350" lvl="0" indent="-514350" algn="just">
              <a:lnSpc>
                <a:spcPct val="115000"/>
              </a:lnSpc>
              <a:buFont typeface="+mj-lt"/>
              <a:buAutoNum type="arabicPeriod" startAt="8"/>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Carcinogenic agents cause cancer.</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514350" lvl="0" indent="-514350" algn="just">
              <a:lnSpc>
                <a:spcPct val="115000"/>
              </a:lnSpc>
              <a:buFont typeface="+mj-lt"/>
              <a:buAutoNum type="arabicPeriod" startAt="8"/>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Dust particles cause respiratory diseases. Diseases like silicosis, asbestosis etc., result from specific dusts.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514350" lvl="0" indent="-514350" algn="just">
              <a:lnSpc>
                <a:spcPct val="115000"/>
              </a:lnSpc>
              <a:spcAft>
                <a:spcPts val="800"/>
              </a:spcAft>
              <a:buFont typeface="+mj-lt"/>
              <a:buAutoNum type="arabicPeriod" startAt="8"/>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Certain heavy metals like lead may enter the body through the lungs and cause poisoning.</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6532262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E3E1F-6319-4254-BCC0-43A0727FDE5B}"/>
              </a:ext>
            </a:extLst>
          </p:cNvPr>
          <p:cNvSpPr>
            <a:spLocks noGrp="1"/>
          </p:cNvSpPr>
          <p:nvPr>
            <p:ph type="title"/>
          </p:nvPr>
        </p:nvSpPr>
        <p:spPr/>
        <p:txBody>
          <a:bodyPr/>
          <a:lstStyle/>
          <a:p>
            <a:endParaRPr lang="en-IN"/>
          </a:p>
        </p:txBody>
      </p:sp>
      <p:pic>
        <p:nvPicPr>
          <p:cNvPr id="4" name="Content Placeholder 3">
            <a:extLst>
              <a:ext uri="{FF2B5EF4-FFF2-40B4-BE49-F238E27FC236}">
                <a16:creationId xmlns:a16="http://schemas.microsoft.com/office/drawing/2014/main" id="{28F6FD38-7195-46EC-AFC5-18A176C87C69}"/>
              </a:ext>
            </a:extLst>
          </p:cNvPr>
          <p:cNvPicPr>
            <a:picLocks noGrp="1" noChangeAspect="1"/>
          </p:cNvPicPr>
          <p:nvPr>
            <p:ph idx="1"/>
          </p:nvPr>
        </p:nvPicPr>
        <p:blipFill>
          <a:blip r:embed="rId2"/>
          <a:stretch>
            <a:fillRect/>
          </a:stretch>
        </p:blipFill>
        <p:spPr>
          <a:xfrm>
            <a:off x="710215" y="365125"/>
            <a:ext cx="10395750" cy="6275372"/>
          </a:xfrm>
          <a:prstGeom prst="rect">
            <a:avLst/>
          </a:prstGeom>
        </p:spPr>
      </p:pic>
    </p:spTree>
    <p:extLst>
      <p:ext uri="{BB962C8B-B14F-4D97-AF65-F5344CB8AC3E}">
        <p14:creationId xmlns:p14="http://schemas.microsoft.com/office/powerpoint/2010/main" val="2934699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0D4DA-DE71-4C6D-A04B-885033774848}"/>
              </a:ext>
            </a:extLst>
          </p:cNvPr>
          <p:cNvSpPr>
            <a:spLocks noGrp="1"/>
          </p:cNvSpPr>
          <p:nvPr>
            <p:ph type="title"/>
          </p:nvPr>
        </p:nvSpPr>
        <p:spPr/>
        <p:txBody>
          <a:bodyPr>
            <a:normAutofit/>
          </a:bodyPr>
          <a:lstStyle/>
          <a:p>
            <a:pPr>
              <a:lnSpc>
                <a:spcPct val="107000"/>
              </a:lnSpc>
              <a:spcAft>
                <a:spcPts val="800"/>
              </a:spcAft>
            </a:pP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Air Pollutants Affecting Plants</a:t>
            </a:r>
            <a:br>
              <a:rPr lang="en-IN"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IN"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D7CBE55-E636-4757-998B-8FF24D2EE2D4}"/>
              </a:ext>
            </a:extLst>
          </p:cNvPr>
          <p:cNvSpPr>
            <a:spLocks noGrp="1"/>
          </p:cNvSpPr>
          <p:nvPr>
            <p:ph idx="1"/>
          </p:nvPr>
        </p:nvSpPr>
        <p:spPr>
          <a:xfrm>
            <a:off x="838200" y="1825625"/>
            <a:ext cx="6210670" cy="4351338"/>
          </a:xfrm>
        </p:spPr>
        <p:txBody>
          <a:bodyPr>
            <a:normAutofit fontScale="92500"/>
          </a:bodyPr>
          <a:lstStyle/>
          <a:p>
            <a:pPr marL="342900" lvl="0" indent="-342900">
              <a:lnSpc>
                <a:spcPct val="107000"/>
              </a:lnSpc>
              <a:buFont typeface="+mj-lt"/>
              <a:buAutoNum type="arabicPeriod"/>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Sulphur dioxide</a:t>
            </a:r>
            <a:endParaRPr lang="en-IN" sz="2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Fluoride compounds (like hydrogen fluoride)</a:t>
            </a:r>
            <a:endParaRPr lang="en-IN" sz="2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Ozone</a:t>
            </a:r>
            <a:endParaRPr lang="en-IN" sz="2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Chlorine</a:t>
            </a:r>
            <a:endParaRPr lang="en-IN" sz="2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Hydrogen chloride</a:t>
            </a:r>
            <a:endParaRPr lang="en-IN" sz="2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Nitrogen oxides (NO, NO</a:t>
            </a:r>
            <a:r>
              <a:rPr lang="en-US" sz="26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etc</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Ammonia</a:t>
            </a:r>
            <a:endParaRPr lang="en-IN" sz="2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Hydrogen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sulphide</a:t>
            </a:r>
            <a:endParaRPr lang="en-IN" sz="26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
        <p:nvSpPr>
          <p:cNvPr id="4" name="TextBox 3">
            <a:extLst>
              <a:ext uri="{FF2B5EF4-FFF2-40B4-BE49-F238E27FC236}">
                <a16:creationId xmlns:a16="http://schemas.microsoft.com/office/drawing/2014/main" id="{528D50AE-04D6-4189-A819-736562D18A31}"/>
              </a:ext>
            </a:extLst>
          </p:cNvPr>
          <p:cNvSpPr txBox="1"/>
          <p:nvPr/>
        </p:nvSpPr>
        <p:spPr>
          <a:xfrm>
            <a:off x="7252317" y="1358283"/>
            <a:ext cx="4101483" cy="2839111"/>
          </a:xfrm>
          <a:prstGeom prst="rect">
            <a:avLst/>
          </a:prstGeom>
          <a:noFill/>
        </p:spPr>
        <p:txBody>
          <a:bodyPr wrap="square" rtlCol="0">
            <a:spAutoFit/>
          </a:bodyPr>
          <a:lstStyle/>
          <a:p>
            <a:pPr marL="457200" lvl="0" indent="-457200">
              <a:lnSpc>
                <a:spcPct val="107000"/>
              </a:lnSpc>
              <a:buFont typeface="+mj-lt"/>
              <a:buAutoNum type="arabicPeriod" startAt="9"/>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Hydrogen cyanide</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457200" lvl="0" indent="-457200">
              <a:lnSpc>
                <a:spcPct val="107000"/>
              </a:lnSpc>
              <a:buFont typeface="+mj-lt"/>
              <a:buAutoNum type="arabicPeriod" startAt="9"/>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Mercury</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457200" lvl="0" indent="-457200">
              <a:lnSpc>
                <a:spcPct val="107000"/>
              </a:lnSpc>
              <a:buFont typeface="+mj-lt"/>
              <a:buAutoNum type="arabicPeriod" startAt="9"/>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Ethylene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457200" lvl="0" indent="-457200">
              <a:lnSpc>
                <a:spcPct val="107000"/>
              </a:lnSpc>
              <a:buFont typeface="+mj-lt"/>
              <a:buAutoNum type="arabicPeriod" startAt="9"/>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PAN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peroxy</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acetyl nitrate)</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457200" lvl="0" indent="-457200">
              <a:lnSpc>
                <a:spcPct val="107000"/>
              </a:lnSpc>
              <a:buFont typeface="+mj-lt"/>
              <a:buAutoNum type="arabicPeriod" startAt="9"/>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Herbicides (sprays of weed killers)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457200" lvl="0" indent="-457200">
              <a:lnSpc>
                <a:spcPct val="107000"/>
              </a:lnSpc>
              <a:spcAft>
                <a:spcPts val="800"/>
              </a:spcAft>
              <a:buFont typeface="+mj-lt"/>
              <a:buAutoNum type="arabicPeriod" startAt="9"/>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Smog</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868319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AB454-A160-4BE2-B2F4-9AD91CB4DDEF}"/>
              </a:ext>
            </a:extLst>
          </p:cNvPr>
          <p:cNvSpPr>
            <a:spLocks noGrp="1"/>
          </p:cNvSpPr>
          <p:nvPr>
            <p:ph type="title"/>
          </p:nvPr>
        </p:nvSpPr>
        <p:spPr/>
        <p:txBody>
          <a:bodyPr>
            <a:normAutofit/>
          </a:bodyPr>
          <a:lstStyle/>
          <a:p>
            <a:pPr>
              <a:lnSpc>
                <a:spcPct val="107000"/>
              </a:lnSpc>
              <a:spcAft>
                <a:spcPts val="800"/>
              </a:spcAft>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Forms of Damage of Leaves</a:t>
            </a:r>
            <a:br>
              <a:rPr lang="en-IN"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IN"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AEBFC36-C731-424A-8F64-DC9F7480EA51}"/>
              </a:ext>
            </a:extLst>
          </p:cNvPr>
          <p:cNvSpPr>
            <a:spLocks noGrp="1"/>
          </p:cNvSpPr>
          <p:nvPr>
            <p:ph idx="1"/>
          </p:nvPr>
        </p:nvSpPr>
        <p:spPr/>
        <p:txBody>
          <a:bodyPr>
            <a:normAutofit/>
          </a:bodyPr>
          <a:lstStyle/>
          <a:p>
            <a:pPr marL="342900" lvl="0" indent="-342900" algn="just">
              <a:lnSpc>
                <a:spcPct val="107000"/>
              </a:lnSpc>
              <a:buFont typeface="+mj-lt"/>
              <a:buAutoNum type="arabicPeriod"/>
            </a:pP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Necrosis</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Necrosis is the killing or collapse of tissues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pic>
        <p:nvPicPr>
          <p:cNvPr id="4" name="Picture 3">
            <a:extLst>
              <a:ext uri="{FF2B5EF4-FFF2-40B4-BE49-F238E27FC236}">
                <a16:creationId xmlns:a16="http://schemas.microsoft.com/office/drawing/2014/main" id="{B2103BD7-5E94-451C-9820-9BA40E68AA52}"/>
              </a:ext>
            </a:extLst>
          </p:cNvPr>
          <p:cNvPicPr>
            <a:picLocks noChangeAspect="1"/>
          </p:cNvPicPr>
          <p:nvPr/>
        </p:nvPicPr>
        <p:blipFill>
          <a:blip r:embed="rId2"/>
          <a:stretch>
            <a:fillRect/>
          </a:stretch>
        </p:blipFill>
        <p:spPr>
          <a:xfrm>
            <a:off x="2095130" y="2488292"/>
            <a:ext cx="6223247" cy="3353215"/>
          </a:xfrm>
          <a:prstGeom prst="rect">
            <a:avLst/>
          </a:prstGeom>
        </p:spPr>
      </p:pic>
    </p:spTree>
    <p:extLst>
      <p:ext uri="{BB962C8B-B14F-4D97-AF65-F5344CB8AC3E}">
        <p14:creationId xmlns:p14="http://schemas.microsoft.com/office/powerpoint/2010/main" val="9596884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93E7C-6174-46DF-8AC9-EE7F9FF7CBD8}"/>
              </a:ext>
            </a:extLst>
          </p:cNvPr>
          <p:cNvSpPr>
            <a:spLocks noGrp="1"/>
          </p:cNvSpPr>
          <p:nvPr>
            <p:ph type="title"/>
          </p:nvPr>
        </p:nvSpPr>
        <p:spPr/>
        <p:txBody>
          <a:bodyPr>
            <a:normAutofit/>
          </a:bodyPr>
          <a:lstStyle/>
          <a:p>
            <a:r>
              <a:rPr lang="en-IN" sz="2800" b="1" dirty="0"/>
              <a:t>2.	Chlorosis</a:t>
            </a:r>
          </a:p>
        </p:txBody>
      </p:sp>
      <p:sp>
        <p:nvSpPr>
          <p:cNvPr id="3" name="Content Placeholder 2">
            <a:extLst>
              <a:ext uri="{FF2B5EF4-FFF2-40B4-BE49-F238E27FC236}">
                <a16:creationId xmlns:a16="http://schemas.microsoft.com/office/drawing/2014/main" id="{279D5932-BF27-4908-BFF1-EE794FE738C6}"/>
              </a:ext>
            </a:extLst>
          </p:cNvPr>
          <p:cNvSpPr>
            <a:spLocks noGrp="1"/>
          </p:cNvSpPr>
          <p:nvPr>
            <p:ph idx="1"/>
          </p:nvPr>
        </p:nvSpPr>
        <p:spPr>
          <a:xfrm>
            <a:off x="838200" y="1825625"/>
            <a:ext cx="5429435" cy="4351338"/>
          </a:xfrm>
        </p:spPr>
        <p:txBody>
          <a:bodyPr>
            <a:normAutofit/>
          </a:bodyPr>
          <a:lstStyle/>
          <a:p>
            <a:r>
              <a:rPr lang="en-US" sz="2400" dirty="0"/>
              <a:t>Chlorosis is the loss or reduction of the green plant pigment, chlorophyll. The loss of chlorophyll usually results in pale green or yellow pattern. Chlorosis generally indicates a deficiency of some nutrient required by the plant. In many respects, it is analogous to </a:t>
            </a:r>
            <a:r>
              <a:rPr lang="en-US" sz="2400" dirty="0" err="1"/>
              <a:t>anaemia</a:t>
            </a:r>
            <a:r>
              <a:rPr lang="en-US" sz="2400" dirty="0"/>
              <a:t> in animals</a:t>
            </a:r>
            <a:endParaRPr lang="en-IN" sz="2400" dirty="0"/>
          </a:p>
        </p:txBody>
      </p:sp>
      <p:pic>
        <p:nvPicPr>
          <p:cNvPr id="4" name="Picture 3">
            <a:extLst>
              <a:ext uri="{FF2B5EF4-FFF2-40B4-BE49-F238E27FC236}">
                <a16:creationId xmlns:a16="http://schemas.microsoft.com/office/drawing/2014/main" id="{57B91111-0297-4546-B4B2-D79B9B50C419}"/>
              </a:ext>
            </a:extLst>
          </p:cNvPr>
          <p:cNvPicPr>
            <a:picLocks noChangeAspect="1"/>
          </p:cNvPicPr>
          <p:nvPr/>
        </p:nvPicPr>
        <p:blipFill>
          <a:blip r:embed="rId2"/>
          <a:stretch>
            <a:fillRect/>
          </a:stretch>
        </p:blipFill>
        <p:spPr>
          <a:xfrm>
            <a:off x="6853562" y="1260629"/>
            <a:ext cx="4500238" cy="3666478"/>
          </a:xfrm>
          <a:prstGeom prst="rect">
            <a:avLst/>
          </a:prstGeom>
        </p:spPr>
      </p:pic>
    </p:spTree>
    <p:extLst>
      <p:ext uri="{BB962C8B-B14F-4D97-AF65-F5344CB8AC3E}">
        <p14:creationId xmlns:p14="http://schemas.microsoft.com/office/powerpoint/2010/main" val="27837513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18D8F-62B4-402C-8E01-2EB11B55E336}"/>
              </a:ext>
            </a:extLst>
          </p:cNvPr>
          <p:cNvSpPr>
            <a:spLocks noGrp="1"/>
          </p:cNvSpPr>
          <p:nvPr>
            <p:ph type="title"/>
          </p:nvPr>
        </p:nvSpPr>
        <p:spPr/>
        <p:txBody>
          <a:bodyPr>
            <a:normAutofit/>
          </a:bodyPr>
          <a:lstStyle/>
          <a:p>
            <a:r>
              <a:rPr lang="en-US" sz="2800" b="1" dirty="0">
                <a:effectLst/>
                <a:latin typeface="Times New Roman" panose="02020603050405020304" pitchFamily="18" charset="0"/>
                <a:ea typeface="Calibri" panose="020F0502020204030204" pitchFamily="34" charset="0"/>
              </a:rPr>
              <a:t>3. Abscission</a:t>
            </a:r>
            <a:endParaRPr lang="en-IN" sz="2800" b="1" dirty="0"/>
          </a:p>
        </p:txBody>
      </p:sp>
      <p:sp>
        <p:nvSpPr>
          <p:cNvPr id="3" name="Content Placeholder 2">
            <a:extLst>
              <a:ext uri="{FF2B5EF4-FFF2-40B4-BE49-F238E27FC236}">
                <a16:creationId xmlns:a16="http://schemas.microsoft.com/office/drawing/2014/main" id="{13D87EA4-565A-4B4F-A9E5-D00FBD2F32A2}"/>
              </a:ext>
            </a:extLst>
          </p:cNvPr>
          <p:cNvSpPr>
            <a:spLocks noGrp="1"/>
          </p:cNvSpPr>
          <p:nvPr>
            <p:ph idx="1"/>
          </p:nvPr>
        </p:nvSpPr>
        <p:spPr>
          <a:xfrm>
            <a:off x="838200" y="1825625"/>
            <a:ext cx="5811175" cy="4351338"/>
          </a:xfrm>
        </p:spPr>
        <p:txBody>
          <a:bodyPr/>
          <a:lstStyle/>
          <a:p>
            <a:r>
              <a:rPr lang="en-US" sz="2800" dirty="0">
                <a:effectLst/>
                <a:latin typeface="Times New Roman" panose="02020603050405020304" pitchFamily="18" charset="0"/>
                <a:ea typeface="Calibri" panose="020F0502020204030204" pitchFamily="34" charset="0"/>
              </a:rPr>
              <a:t>Leaf abscission is dropping of leaves</a:t>
            </a:r>
            <a:endParaRPr lang="en-IN" dirty="0"/>
          </a:p>
        </p:txBody>
      </p:sp>
      <p:pic>
        <p:nvPicPr>
          <p:cNvPr id="4" name="Picture 3">
            <a:extLst>
              <a:ext uri="{FF2B5EF4-FFF2-40B4-BE49-F238E27FC236}">
                <a16:creationId xmlns:a16="http://schemas.microsoft.com/office/drawing/2014/main" id="{6753DB3E-CA8F-4B49-A4B5-07568A210D7B}"/>
              </a:ext>
            </a:extLst>
          </p:cNvPr>
          <p:cNvPicPr>
            <a:picLocks noChangeAspect="1"/>
          </p:cNvPicPr>
          <p:nvPr/>
        </p:nvPicPr>
        <p:blipFill>
          <a:blip r:embed="rId2"/>
          <a:stretch>
            <a:fillRect/>
          </a:stretch>
        </p:blipFill>
        <p:spPr>
          <a:xfrm>
            <a:off x="6960094" y="1828799"/>
            <a:ext cx="4163626" cy="3195961"/>
          </a:xfrm>
          <a:prstGeom prst="rect">
            <a:avLst/>
          </a:prstGeom>
        </p:spPr>
      </p:pic>
      <p:pic>
        <p:nvPicPr>
          <p:cNvPr id="5" name="Picture 4">
            <a:extLst>
              <a:ext uri="{FF2B5EF4-FFF2-40B4-BE49-F238E27FC236}">
                <a16:creationId xmlns:a16="http://schemas.microsoft.com/office/drawing/2014/main" id="{2BE08E71-D53E-4F74-B3A0-CD87993C714D}"/>
              </a:ext>
            </a:extLst>
          </p:cNvPr>
          <p:cNvPicPr>
            <a:picLocks noChangeAspect="1"/>
          </p:cNvPicPr>
          <p:nvPr/>
        </p:nvPicPr>
        <p:blipFill>
          <a:blip r:embed="rId3"/>
          <a:stretch>
            <a:fillRect/>
          </a:stretch>
        </p:blipFill>
        <p:spPr>
          <a:xfrm>
            <a:off x="1313895" y="2601119"/>
            <a:ext cx="4403323" cy="2716605"/>
          </a:xfrm>
          <a:prstGeom prst="rect">
            <a:avLst/>
          </a:prstGeom>
        </p:spPr>
      </p:pic>
    </p:spTree>
    <p:extLst>
      <p:ext uri="{BB962C8B-B14F-4D97-AF65-F5344CB8AC3E}">
        <p14:creationId xmlns:p14="http://schemas.microsoft.com/office/powerpoint/2010/main" val="25182841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2D82F-B4BA-437B-96CF-67CE9D62CD2A}"/>
              </a:ext>
            </a:extLst>
          </p:cNvPr>
          <p:cNvSpPr>
            <a:spLocks noGrp="1"/>
          </p:cNvSpPr>
          <p:nvPr>
            <p:ph type="title"/>
          </p:nvPr>
        </p:nvSpPr>
        <p:spPr/>
        <p:txBody>
          <a:bodyPr>
            <a:normAutofit/>
          </a:bodyPr>
          <a:lstStyle/>
          <a:p>
            <a:r>
              <a:rPr lang="en-US" sz="2800" b="1" dirty="0">
                <a:effectLst/>
                <a:latin typeface="Times New Roman" panose="02020603050405020304" pitchFamily="18" charset="0"/>
                <a:ea typeface="Calibri" panose="020F0502020204030204" pitchFamily="34" charset="0"/>
              </a:rPr>
              <a:t>4. Epinasty</a:t>
            </a:r>
            <a:endParaRPr lang="en-IN" sz="2800" b="1" dirty="0"/>
          </a:p>
        </p:txBody>
      </p:sp>
      <p:sp>
        <p:nvSpPr>
          <p:cNvPr id="3" name="Content Placeholder 2">
            <a:extLst>
              <a:ext uri="{FF2B5EF4-FFF2-40B4-BE49-F238E27FC236}">
                <a16:creationId xmlns:a16="http://schemas.microsoft.com/office/drawing/2014/main" id="{E2A20921-16C6-4D9C-9C28-F055A05A7C88}"/>
              </a:ext>
            </a:extLst>
          </p:cNvPr>
          <p:cNvSpPr>
            <a:spLocks noGrp="1"/>
          </p:cNvSpPr>
          <p:nvPr>
            <p:ph idx="1"/>
          </p:nvPr>
        </p:nvSpPr>
        <p:spPr>
          <a:xfrm>
            <a:off x="838200" y="1825625"/>
            <a:ext cx="9024891" cy="4351338"/>
          </a:xfrm>
        </p:spPr>
        <p:txBody>
          <a:bodyPr/>
          <a:lstStyle/>
          <a:p>
            <a:r>
              <a:rPr lang="en-US" sz="2800" dirty="0">
                <a:effectLst/>
                <a:latin typeface="Times New Roman" panose="02020603050405020304" pitchFamily="18" charset="0"/>
                <a:ea typeface="Calibri" panose="020F0502020204030204" pitchFamily="34" charset="0"/>
              </a:rPr>
              <a:t>Leaf epinasty is a downward curvature of the leaf due to higher rate of growth on the upper surface. </a:t>
            </a:r>
            <a:endParaRPr lang="en-IN" dirty="0"/>
          </a:p>
        </p:txBody>
      </p:sp>
      <p:pic>
        <p:nvPicPr>
          <p:cNvPr id="4" name="Picture 3">
            <a:extLst>
              <a:ext uri="{FF2B5EF4-FFF2-40B4-BE49-F238E27FC236}">
                <a16:creationId xmlns:a16="http://schemas.microsoft.com/office/drawing/2014/main" id="{A579EDD9-5063-487F-8A9D-1BCB7E85865F}"/>
              </a:ext>
            </a:extLst>
          </p:cNvPr>
          <p:cNvPicPr>
            <a:picLocks noChangeAspect="1"/>
          </p:cNvPicPr>
          <p:nvPr/>
        </p:nvPicPr>
        <p:blipFill>
          <a:blip r:embed="rId2"/>
          <a:stretch>
            <a:fillRect/>
          </a:stretch>
        </p:blipFill>
        <p:spPr>
          <a:xfrm>
            <a:off x="3651495" y="3121703"/>
            <a:ext cx="4205243" cy="2835214"/>
          </a:xfrm>
          <a:prstGeom prst="rect">
            <a:avLst/>
          </a:prstGeom>
        </p:spPr>
      </p:pic>
    </p:spTree>
    <p:extLst>
      <p:ext uri="{BB962C8B-B14F-4D97-AF65-F5344CB8AC3E}">
        <p14:creationId xmlns:p14="http://schemas.microsoft.com/office/powerpoint/2010/main" val="5866607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B1182-4D6A-497C-B007-2E2C7C24DE9D}"/>
              </a:ext>
            </a:extLst>
          </p:cNvPr>
          <p:cNvSpPr>
            <a:spLocks noGrp="1"/>
          </p:cNvSpPr>
          <p:nvPr>
            <p:ph type="title"/>
          </p:nvPr>
        </p:nvSpPr>
        <p:spPr>
          <a:xfrm>
            <a:off x="0" y="18255"/>
            <a:ext cx="10515600" cy="1325563"/>
          </a:xfrm>
        </p:spPr>
        <p:txBody>
          <a:bodyPr>
            <a:normAutofit/>
          </a:bodyPr>
          <a:lstStyle/>
          <a:p>
            <a:pPr>
              <a:lnSpc>
                <a:spcPct val="107000"/>
              </a:lnSpc>
              <a:spcAft>
                <a:spcPts val="800"/>
              </a:spcAft>
            </a:pP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Kinds of Injury to Plants</a:t>
            </a:r>
            <a:br>
              <a:rPr lang="en-IN" sz="2800" dirty="0">
                <a:effectLst/>
                <a:latin typeface="Calibri" panose="020F0502020204030204" pitchFamily="34" charset="0"/>
                <a:ea typeface="Calibri" panose="020F0502020204030204" pitchFamily="34" charset="0"/>
                <a:cs typeface="Times New Roman" panose="02020603050405020304" pitchFamily="18" charset="0"/>
              </a:rPr>
            </a:br>
            <a:endParaRPr lang="en-IN" sz="2800" dirty="0"/>
          </a:p>
        </p:txBody>
      </p:sp>
      <p:sp>
        <p:nvSpPr>
          <p:cNvPr id="3" name="Content Placeholder 2">
            <a:extLst>
              <a:ext uri="{FF2B5EF4-FFF2-40B4-BE49-F238E27FC236}">
                <a16:creationId xmlns:a16="http://schemas.microsoft.com/office/drawing/2014/main" id="{CD868F60-8E97-49D1-BB25-EA33DF076890}"/>
              </a:ext>
            </a:extLst>
          </p:cNvPr>
          <p:cNvSpPr>
            <a:spLocks noGrp="1"/>
          </p:cNvSpPr>
          <p:nvPr>
            <p:ph idx="1"/>
          </p:nvPr>
        </p:nvSpPr>
        <p:spPr>
          <a:xfrm>
            <a:off x="470517" y="1198485"/>
            <a:ext cx="10883283" cy="4978478"/>
          </a:xfrm>
        </p:spPr>
        <p:txBody>
          <a:bodyPr>
            <a:normAutofit/>
          </a:bodyPr>
          <a:lstStyle/>
          <a:p>
            <a:pPr marL="0" lvl="0" indent="0" algn="just">
              <a:lnSpc>
                <a:spcPct val="107000"/>
              </a:lnSpc>
              <a:spcAft>
                <a:spcPts val="800"/>
              </a:spcAft>
              <a:buSzPts val="1200"/>
              <a:buNone/>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1. Acute Injury: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It results from short time exposures to relatively high concentrations, such as might occur under fumigation conditions. The effects are noted within a few hours to few days and may result in visible markings on the leaves due to collapse and death of cells. This leads to narcotic patterns i.e. areas of dead tissues. </a:t>
            </a:r>
          </a:p>
          <a:p>
            <a:pPr marL="0" lvl="0" indent="0" algn="just">
              <a:lnSpc>
                <a:spcPct val="107000"/>
              </a:lnSpc>
              <a:spcAft>
                <a:spcPts val="800"/>
              </a:spcAft>
              <a:buSzPts val="1200"/>
              <a:buNone/>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2. Chronic Injury: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It results from long-term low-level exposure and usually causes Chlorosis (or) leaf abscission.</a:t>
            </a:r>
          </a:p>
          <a:p>
            <a:pPr marL="0" lvl="0" indent="0">
              <a:lnSpc>
                <a:spcPct val="107000"/>
              </a:lnSpc>
              <a:spcAft>
                <a:spcPts val="800"/>
              </a:spcAft>
              <a:buSzPts val="1200"/>
              <a:buNone/>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3. Growth or Yield Retardation: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Here the injury is in the form of an effect on growth without visible markings [invisible injuries]. Usually, a suppression of growth or yield occur.  </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07000"/>
              </a:lnSpc>
              <a:spcAft>
                <a:spcPts val="800"/>
              </a:spcAft>
              <a:buSzPts val="1200"/>
              <a:buNone/>
            </a:pP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07000"/>
              </a:lnSpc>
              <a:spcAft>
                <a:spcPts val="800"/>
              </a:spcAft>
              <a:buSzPts val="1200"/>
              <a:buNone/>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07000"/>
              </a:lnSpc>
              <a:spcAft>
                <a:spcPts val="800"/>
              </a:spcAft>
              <a:buSzPts val="1200"/>
              <a:buNone/>
            </a:pP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9692026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15D65-74C9-4D57-A058-EFE4C86A0FF8}"/>
              </a:ext>
            </a:extLst>
          </p:cNvPr>
          <p:cNvSpPr>
            <a:spLocks noGrp="1"/>
          </p:cNvSpPr>
          <p:nvPr>
            <p:ph type="title"/>
          </p:nvPr>
        </p:nvSpPr>
        <p:spPr>
          <a:xfrm>
            <a:off x="838200" y="365126"/>
            <a:ext cx="10515600" cy="726828"/>
          </a:xfrm>
        </p:spPr>
        <p:txBody>
          <a:bodyPr>
            <a:normAutofit fontScale="90000"/>
          </a:bodyPr>
          <a:lstStyle/>
          <a:p>
            <a:pPr>
              <a:lnSpc>
                <a:spcPct val="107000"/>
              </a:lnSpc>
              <a:spcAft>
                <a:spcPts val="800"/>
              </a:spcAft>
            </a:pP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Effects on Materials</a:t>
            </a:r>
            <a:br>
              <a:rPr lang="en-IN"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IN"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CDE7998-243B-4C21-8C96-80EDEC701854}"/>
              </a:ext>
            </a:extLst>
          </p:cNvPr>
          <p:cNvSpPr>
            <a:spLocks noGrp="1"/>
          </p:cNvSpPr>
          <p:nvPr>
            <p:ph idx="1"/>
          </p:nvPr>
        </p:nvSpPr>
        <p:spPr>
          <a:xfrm>
            <a:off x="838200" y="1091954"/>
            <a:ext cx="10515600" cy="5085009"/>
          </a:xfrm>
        </p:spPr>
        <p:txBody>
          <a:bodyPr/>
          <a:lstStyle/>
          <a:p>
            <a:pPr marL="342900" lvl="0" indent="-342900" algn="just">
              <a:lnSpc>
                <a:spcPct val="107000"/>
              </a:lnSpc>
              <a:buFont typeface="+mj-lt"/>
              <a:buAutoNum type="arabicPeriod"/>
            </a:pP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Abrasion</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Solid particles of sufficient size and travelling at high velocities can cause abrasive action. Also, large sharp-edged particles imbedded in fabrics can accelerate wear.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indent="0" algn="just">
              <a:lnSpc>
                <a:spcPct val="107000"/>
              </a:lnSpc>
              <a:buNone/>
            </a:pP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07000"/>
              </a:lnSpc>
              <a:spcAft>
                <a:spcPts val="800"/>
              </a:spcAft>
              <a:buNone/>
            </a:pP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2. Deposition and Removal: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Solid and liquid particles deposited on a surface may not damage the material itself but it may spoil its appearance. The removal of these particles may cause some deterioration. Although a single washing or cleaning may not cause noticeable deterioration.  Although a single washing or cleaning may not cause noticeable deterioration, frequent cleaning ultimately does.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7891094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3DDEC0-5CF0-4B42-814E-1658289CCFCC}"/>
              </a:ext>
            </a:extLst>
          </p:cNvPr>
          <p:cNvSpPr>
            <a:spLocks noGrp="1"/>
          </p:cNvSpPr>
          <p:nvPr>
            <p:ph idx="1"/>
          </p:nvPr>
        </p:nvSpPr>
        <p:spPr>
          <a:xfrm>
            <a:off x="838200" y="363984"/>
            <a:ext cx="10515600" cy="5812979"/>
          </a:xfrm>
        </p:spPr>
        <p:txBody>
          <a:bodyPr>
            <a:normAutofit fontScale="92500" lnSpcReduction="10000"/>
          </a:bodyPr>
          <a:lstStyle/>
          <a:p>
            <a:pPr marL="0" lvl="0" indent="0" algn="just">
              <a:lnSpc>
                <a:spcPct val="107000"/>
              </a:lnSpc>
              <a:buNone/>
            </a:pP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3. </a:t>
            </a:r>
            <a:r>
              <a:rPr lang="en-US" sz="2600" b="1" dirty="0">
                <a:effectLst/>
                <a:latin typeface="Times New Roman" panose="02020603050405020304" pitchFamily="18" charset="0"/>
                <a:ea typeface="Calibri" panose="020F0502020204030204" pitchFamily="34" charset="0"/>
                <a:cs typeface="Times New Roman" panose="02020603050405020304" pitchFamily="18" charset="0"/>
              </a:rPr>
              <a:t>Direct chemical attack</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Some air pollutants react directly and irreversibly with materials to cause deterioration. For example, the bleaching of marble by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sulphur</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dioxide, the tarnishing of silver by hydrogen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sulphide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and the etching of a metallic surface by an acid mist. </a:t>
            </a:r>
            <a:endParaRPr lang="en-IN" sz="2600" dirty="0">
              <a:effectLst/>
              <a:latin typeface="Times New Roman" panose="02020603050405020304" pitchFamily="18" charset="0"/>
              <a:ea typeface="Calibri" panose="020F0502020204030204" pitchFamily="34" charset="0"/>
              <a:cs typeface="Times New Roman" panose="02020603050405020304" pitchFamily="18" charset="0"/>
            </a:endParaRPr>
          </a:p>
          <a:p>
            <a:pPr indent="0">
              <a:lnSpc>
                <a:spcPct val="107000"/>
              </a:lnSpc>
              <a:buNone/>
            </a:pPr>
            <a:endParaRPr lang="en-IN" sz="2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07000"/>
              </a:lnSpc>
              <a:buNone/>
            </a:pPr>
            <a:r>
              <a:rPr lang="en-US" sz="2600" b="1" dirty="0">
                <a:effectLst/>
                <a:latin typeface="Times New Roman" panose="02020603050405020304" pitchFamily="18" charset="0"/>
                <a:ea typeface="Calibri" panose="020F0502020204030204" pitchFamily="34" charset="0"/>
                <a:cs typeface="Times New Roman" panose="02020603050405020304" pitchFamily="18" charset="0"/>
              </a:rPr>
              <a:t>4. Indirect chemical attack</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Certain materials absorb some pollutants and get damaged when the pollutants undergo chemical changes.  For example,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sulphur</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dioxide absorbed by leather is converted to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sulphuric</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acid, which deteriorates the leather. </a:t>
            </a:r>
            <a:endParaRPr lang="en-IN" sz="2600" dirty="0">
              <a:effectLst/>
              <a:latin typeface="Times New Roman" panose="02020603050405020304" pitchFamily="18" charset="0"/>
              <a:ea typeface="Calibri" panose="020F0502020204030204" pitchFamily="34" charset="0"/>
              <a:cs typeface="Times New Roman" panose="02020603050405020304" pitchFamily="18" charset="0"/>
            </a:endParaRPr>
          </a:p>
          <a:p>
            <a:pPr indent="0">
              <a:lnSpc>
                <a:spcPct val="107000"/>
              </a:lnSpc>
              <a:buNone/>
            </a:pPr>
            <a:endParaRPr lang="en-IN" sz="2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07000"/>
              </a:lnSpc>
              <a:spcAft>
                <a:spcPts val="800"/>
              </a:spcAft>
              <a:buNone/>
            </a:pPr>
            <a:r>
              <a:rPr lang="en-US" sz="2600" b="1" dirty="0">
                <a:effectLst/>
                <a:latin typeface="Times New Roman" panose="02020603050405020304" pitchFamily="18" charset="0"/>
                <a:ea typeface="Calibri" panose="020F0502020204030204" pitchFamily="34" charset="0"/>
                <a:cs typeface="Times New Roman" panose="02020603050405020304" pitchFamily="18" charset="0"/>
              </a:rPr>
              <a:t>5. Corrosion</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The atmospheric deterioration of ferrous metals is by an electrochemical process,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i.c.</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corrosion. This is due to the action of air pollutants facilitated by the presence of moisture. </a:t>
            </a:r>
            <a:endParaRPr lang="en-IN" sz="26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7130167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C56E8-C5F5-4317-98C4-1073AFD2FFA3}"/>
              </a:ext>
            </a:extLst>
          </p:cNvPr>
          <p:cNvSpPr>
            <a:spLocks noGrp="1"/>
          </p:cNvSpPr>
          <p:nvPr>
            <p:ph type="title"/>
          </p:nvPr>
        </p:nvSpPr>
        <p:spPr>
          <a:xfrm>
            <a:off x="838200" y="365126"/>
            <a:ext cx="10515600" cy="957648"/>
          </a:xfrm>
        </p:spPr>
        <p:txBody>
          <a:bodyPr>
            <a:normAutofit fontScale="90000"/>
          </a:bodyPr>
          <a:lstStyle/>
          <a:p>
            <a:pPr>
              <a:lnSpc>
                <a:spcPct val="107000"/>
              </a:lnSpc>
              <a:spcAft>
                <a:spcPts val="800"/>
              </a:spcAft>
            </a:pP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Factors Influencing Atmosphere Deterioration </a:t>
            </a:r>
            <a:br>
              <a:rPr lang="en-IN" sz="40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12DD5C96-DDF2-46A0-A8DD-218DCD991CD7}"/>
              </a:ext>
            </a:extLst>
          </p:cNvPr>
          <p:cNvSpPr>
            <a:spLocks noGrp="1"/>
          </p:cNvSpPr>
          <p:nvPr>
            <p:ph idx="1"/>
          </p:nvPr>
        </p:nvSpPr>
        <p:spPr>
          <a:xfrm>
            <a:off x="838200" y="1056443"/>
            <a:ext cx="10515600" cy="5120520"/>
          </a:xfrm>
        </p:spPr>
        <p:txBody>
          <a:bodyPr>
            <a:normAutofit/>
          </a:bodyPr>
          <a:lstStyle/>
          <a:p>
            <a:pPr marL="342900" lvl="0" indent="-342900" algn="just">
              <a:lnSpc>
                <a:spcPct val="107000"/>
              </a:lnSpc>
              <a:buFont typeface="+mj-lt"/>
              <a:buAutoNum type="arabicPeriod"/>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Moisture: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The presence of moisture in the atmosphere, there the process of corrosion. Without moisture in the atmosphere, there would be little atmospheric corrosion.  In case of SO</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and various particulars, the rate of corrosion of metals will increase as relative humidity in the air increases.</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lvl="0" indent="-457200" algn="just">
              <a:lnSpc>
                <a:spcPct val="107000"/>
              </a:lnSpc>
              <a:spcAft>
                <a:spcPts val="800"/>
              </a:spcAft>
              <a:buFont typeface="+mj-lt"/>
              <a:buAutoNum type="arabicPeriod"/>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Temperature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Temperature affects the rate of the chemical reaction and consequently it affects the rate of deterioration. </a:t>
            </a:r>
          </a:p>
          <a:p>
            <a:pPr marL="457200" lvl="0" indent="-457200" algn="just">
              <a:lnSpc>
                <a:spcPct val="107000"/>
              </a:lnSpc>
              <a:spcAft>
                <a:spcPts val="800"/>
              </a:spcAft>
              <a:buFont typeface="+mj-lt"/>
              <a:buAutoNum type="arabicPeriod"/>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Sunlight: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In addition to producing damaging agents such as ozone, PAN through a series of complex photo chemical reactions, sunlight can cause direct deterioration of certain materials</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a:t>
            </a:r>
          </a:p>
          <a:p>
            <a:pPr marL="342900" lvl="0" indent="-342900" algn="just">
              <a:lnSpc>
                <a:spcPct val="107000"/>
              </a:lnSpc>
              <a:spcAft>
                <a:spcPts val="800"/>
              </a:spcAft>
              <a:buFont typeface="+mj-lt"/>
              <a:buAutoNum type="arabicPeriod"/>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Air Movement: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Wind direction is an important factor to be considered in places where deterioration is caused by pollutants released from nearby factories. Similarly, wind speed is also an important factor in determining the impact of air pollutants on the receiving surfaces.</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lvl="0" indent="-457200" algn="just">
              <a:lnSpc>
                <a:spcPct val="107000"/>
              </a:lnSpc>
              <a:spcAft>
                <a:spcPts val="800"/>
              </a:spcAft>
              <a:buFont typeface="+mj-lt"/>
              <a:buAutoNum type="arabicPeriod"/>
            </a:pP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07000"/>
              </a:lnSpc>
              <a:spcAft>
                <a:spcPts val="800"/>
              </a:spcAft>
              <a:buNone/>
            </a:pP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IN" dirty="0"/>
          </a:p>
        </p:txBody>
      </p:sp>
    </p:spTree>
    <p:extLst>
      <p:ext uri="{BB962C8B-B14F-4D97-AF65-F5344CB8AC3E}">
        <p14:creationId xmlns:p14="http://schemas.microsoft.com/office/powerpoint/2010/main" val="874922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3583C-9CAA-496A-9EFE-20F7160DE0EE}"/>
              </a:ext>
            </a:extLst>
          </p:cNvPr>
          <p:cNvSpPr>
            <a:spLocks noGrp="1"/>
          </p:cNvSpPr>
          <p:nvPr>
            <p:ph type="title"/>
          </p:nvPr>
        </p:nvSpPr>
        <p:spPr>
          <a:xfrm>
            <a:off x="838200" y="365126"/>
            <a:ext cx="10515600" cy="1108568"/>
          </a:xfrm>
        </p:spPr>
        <p:txBody>
          <a:bodyPr>
            <a:normAutofit/>
          </a:bodyPr>
          <a:lstStyle/>
          <a:p>
            <a:pPr>
              <a:lnSpc>
                <a:spcPct val="107000"/>
              </a:lnSpc>
              <a:spcAft>
                <a:spcPts val="800"/>
              </a:spcAft>
            </a:pP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Economic Losses: (Material Damage)</a:t>
            </a:r>
            <a:br>
              <a:rPr lang="en-IN" sz="2800" dirty="0">
                <a:effectLst/>
                <a:latin typeface="Calibri" panose="020F0502020204030204" pitchFamily="34" charset="0"/>
                <a:ea typeface="Calibri" panose="020F0502020204030204" pitchFamily="34" charset="0"/>
                <a:cs typeface="Times New Roman" panose="02020603050405020304" pitchFamily="18" charset="0"/>
              </a:rPr>
            </a:br>
            <a:endParaRPr lang="en-IN" sz="2800" dirty="0"/>
          </a:p>
        </p:txBody>
      </p:sp>
      <p:sp>
        <p:nvSpPr>
          <p:cNvPr id="3" name="Content Placeholder 2">
            <a:extLst>
              <a:ext uri="{FF2B5EF4-FFF2-40B4-BE49-F238E27FC236}">
                <a16:creationId xmlns:a16="http://schemas.microsoft.com/office/drawing/2014/main" id="{1C51EBE2-18CC-4359-9A44-18622D87EEFC}"/>
              </a:ext>
            </a:extLst>
          </p:cNvPr>
          <p:cNvSpPr>
            <a:spLocks noGrp="1"/>
          </p:cNvSpPr>
          <p:nvPr>
            <p:ph idx="1"/>
          </p:nvPr>
        </p:nvSpPr>
        <p:spPr>
          <a:xfrm>
            <a:off x="838200" y="1012054"/>
            <a:ext cx="10515600" cy="5164909"/>
          </a:xfrm>
        </p:spPr>
        <p:txBody>
          <a:bodyPr>
            <a:normAutofit lnSpcReduction="10000"/>
          </a:bodyPr>
          <a:lstStyle/>
          <a:p>
            <a:pPr marL="342900" lvl="0" indent="-342900" algn="just">
              <a:lnSpc>
                <a:spcPct val="115000"/>
              </a:lnSpc>
              <a:buFont typeface="+mj-lt"/>
              <a:buAutoNum type="arabicPeriod"/>
            </a:pP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Building Materials: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Building materials are corroded ad disfigured by air pollutants in a number of ways in addition to the usual weathering process. Smoke and aerosols adhere to stone, brock and other building surfaces to produce unsightly coatings.</a:t>
            </a:r>
            <a:endParaRPr lang="en-IN" sz="26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Sulphur dioxide and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sulphur</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trioxide in the presence of moisture can react with lime stone (CaCO</a:t>
            </a:r>
            <a:r>
              <a:rPr lang="en-US" sz="26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to form calcium sulphate (CaSO</a:t>
            </a:r>
            <a:r>
              <a:rPr lang="en-US" sz="26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and gypsum (CaSO</a:t>
            </a:r>
            <a:r>
              <a:rPr lang="en-US" sz="26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2H</a:t>
            </a:r>
            <a:r>
              <a:rPr lang="en-US" sz="26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O), both of which are soluble in water.  For example: the world-famous Taj Mahal of Agra, which is constructed out of the marble.</a:t>
            </a:r>
            <a:endParaRPr lang="en-IN" sz="26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800"/>
              </a:spcAft>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Carbon dioxide in the presence of moisture, produces carbonic acid. This acid converts limestone in to a water-soluble bicarbonate, which is then leached away.</a:t>
            </a:r>
            <a:endParaRPr lang="en-IN" sz="26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5729139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9CCB8-E905-4A12-BECE-ABECB26F289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6A8A0DD-A191-43A6-8035-76B747D8E03E}"/>
              </a:ext>
            </a:extLst>
          </p:cNvPr>
          <p:cNvSpPr>
            <a:spLocks noGrp="1"/>
          </p:cNvSpPr>
          <p:nvPr>
            <p:ph idx="1"/>
          </p:nvPr>
        </p:nvSpPr>
        <p:spPr/>
        <p:txBody>
          <a:bodyPr/>
          <a:lstStyle/>
          <a:p>
            <a:pPr marL="0" indent="0" algn="just">
              <a:lnSpc>
                <a:spcPct val="115000"/>
              </a:lnSpc>
              <a:spcAft>
                <a:spcPts val="800"/>
              </a:spcAft>
              <a:buNone/>
            </a:pP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2. Paints</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Paint is also affected by air pollutants. Areas of high pollution require more frequent painting. Paints contain both pigments and a vehicle. Pigments provide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colour</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hiding power and durability.  </a:t>
            </a:r>
          </a:p>
          <a:p>
            <a:pPr algn="just">
              <a:lnSpc>
                <a:spcPct val="115000"/>
              </a:lnSpc>
              <a:spcAft>
                <a:spcPts val="800"/>
              </a:spcAft>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Air pollutants may limit both of these functions by damaging the protective coating and by exposing the underlying surface to attack. Some of the common pollutants that can cause the damage are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sulphur</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dioxide, ozone, hydrogen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sulphide</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and aerosols.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5298682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DFED2-B39D-46F7-8774-C2635FB8367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AE75A1B-86D9-4B4A-A369-95769930B45D}"/>
              </a:ext>
            </a:extLst>
          </p:cNvPr>
          <p:cNvSpPr>
            <a:spLocks noGrp="1"/>
          </p:cNvSpPr>
          <p:nvPr>
            <p:ph idx="1"/>
          </p:nvPr>
        </p:nvSpPr>
        <p:spPr/>
        <p:txBody>
          <a:bodyPr/>
          <a:lstStyle/>
          <a:p>
            <a:pPr marL="0" lvl="0" indent="0" algn="just">
              <a:lnSpc>
                <a:spcPct val="115000"/>
              </a:lnSpc>
              <a:spcAft>
                <a:spcPts val="800"/>
              </a:spcAft>
              <a:buNone/>
            </a:pP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3. Textiles</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Sulphur oxides cause deterioration of natural and some synthetic textile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fibres</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For example, cotton which is a cellulose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fibre</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is weakened by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sulphur</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dioxide. The most common from the permanent damage to textiles has been the deterioration of nylon hose.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517100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37876A-0A6D-4553-A68E-1D01B996812A}"/>
              </a:ext>
            </a:extLst>
          </p:cNvPr>
          <p:cNvSpPr>
            <a:spLocks noGrp="1"/>
          </p:cNvSpPr>
          <p:nvPr>
            <p:ph idx="1"/>
          </p:nvPr>
        </p:nvSpPr>
        <p:spPr>
          <a:xfrm>
            <a:off x="838200" y="719091"/>
            <a:ext cx="10515600" cy="5457872"/>
          </a:xfrm>
        </p:spPr>
        <p:txBody>
          <a:bodyPr/>
          <a:lstStyle/>
          <a:p>
            <a:pPr marL="0" lvl="0" indent="0" algn="just">
              <a:lnSpc>
                <a:spcPct val="115000"/>
              </a:lnSpc>
              <a:spcAft>
                <a:spcPts val="800"/>
              </a:spcAft>
              <a:buNone/>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4. Rubber: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Another form of property damage which is becoming increasingly common in the USA and other countries is rubber cracking.  The main affected areas are the side walls of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tyres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and various forms of electrical insulation.  This type of damage is caused by ozone.  The mechanism appears to be an attack at the double bonds in the hydrocarbon polymer compounds used in the rubber. </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15000"/>
              </a:lnSpc>
              <a:spcAft>
                <a:spcPts val="800"/>
              </a:spcAft>
              <a:buNone/>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5. Leather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Sulphur dioxide causes leather to lose much of its strength and ultimately disintegrate. The bindings of books stored in the open in rooms with polluted air were found to deteriorate much more rapidly than those stored in confined spaces or inside glass cases.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15000"/>
              </a:lnSpc>
              <a:spcAft>
                <a:spcPts val="800"/>
              </a:spcAft>
              <a:buNone/>
            </a:pP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5415019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87D360-9535-470F-A9B1-79319622F15D}"/>
              </a:ext>
            </a:extLst>
          </p:cNvPr>
          <p:cNvSpPr>
            <a:spLocks noGrp="1"/>
          </p:cNvSpPr>
          <p:nvPr>
            <p:ph idx="1"/>
          </p:nvPr>
        </p:nvSpPr>
        <p:spPr/>
        <p:txBody>
          <a:bodyPr/>
          <a:lstStyle/>
          <a:p>
            <a:pPr marL="0" lvl="0" indent="0" algn="just">
              <a:lnSpc>
                <a:spcPct val="115000"/>
              </a:lnSpc>
              <a:spcAft>
                <a:spcPts val="800"/>
              </a:spcAft>
              <a:buNone/>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6. Glass and Ceramics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Although glasses and enamels are especially resistant to the chemicals action of air pollutants, it has been observed that during a long exposure for three years, porcelain enamels showed a change in their surface appearance. Moisture and atmospheric pollution by acidic substances seems to have played a major role in surface degradation.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6759510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3E70D6-EB82-4E94-B591-E69135E4AE7D}"/>
              </a:ext>
            </a:extLst>
          </p:cNvPr>
          <p:cNvSpPr>
            <a:spLocks noGrp="1"/>
          </p:cNvSpPr>
          <p:nvPr>
            <p:ph idx="1"/>
          </p:nvPr>
        </p:nvSpPr>
        <p:spPr>
          <a:xfrm>
            <a:off x="838200" y="887767"/>
            <a:ext cx="10515600" cy="5289196"/>
          </a:xfrm>
        </p:spPr>
        <p:txBody>
          <a:bodyPr>
            <a:normAutofit lnSpcReduction="10000"/>
          </a:bodyPr>
          <a:lstStyle/>
          <a:p>
            <a:pPr marL="0" lvl="0" indent="0" algn="just">
              <a:lnSpc>
                <a:spcPct val="115000"/>
              </a:lnSpc>
              <a:spcAft>
                <a:spcPts val="800"/>
              </a:spcAft>
              <a:buNone/>
            </a:pP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7. </a:t>
            </a:r>
            <a:r>
              <a:rPr lang="en-US" sz="2600" b="1" dirty="0">
                <a:effectLst/>
                <a:latin typeface="Times New Roman" panose="02020603050405020304" pitchFamily="18" charset="0"/>
                <a:ea typeface="Calibri" panose="020F0502020204030204" pitchFamily="34" charset="0"/>
                <a:cs typeface="Times New Roman" panose="02020603050405020304" pitchFamily="18" charset="0"/>
              </a:rPr>
              <a:t>Electronics Industry: </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Particulate matter and gaseous pollutants have been constant sources of trouble to the electronics industry. Many kinds of electronic components and equipment have been damaged. </a:t>
            </a:r>
          </a:p>
          <a:p>
            <a:pPr algn="just">
              <a:lnSpc>
                <a:spcPct val="115000"/>
              </a:lnSpc>
              <a:spcAft>
                <a:spcPts val="800"/>
              </a:spcAft>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Air pollutants cause thin insulating film to develop on contacts resulting in open circuits and malfunctioning of the equipment. </a:t>
            </a:r>
          </a:p>
          <a:p>
            <a:pPr algn="just">
              <a:lnSpc>
                <a:spcPct val="115000"/>
              </a:lnSpc>
              <a:spcAft>
                <a:spcPts val="800"/>
              </a:spcAft>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Sulphur dioxide and hydrogen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sulphide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tarnish copper and silver contacts by producing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sulphide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films. </a:t>
            </a:r>
          </a:p>
          <a:p>
            <a:pPr algn="just">
              <a:lnSpc>
                <a:spcPct val="115000"/>
              </a:lnSpc>
              <a:spcAft>
                <a:spcPts val="800"/>
              </a:spcAft>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Air-borne particulate matter is deposited on high-voltage transmission line insulators. During conditions of high humidity, fog, or rain, the deposited material serves as a conductor ad results in insulator flash over. </a:t>
            </a:r>
            <a:endParaRPr lang="en-IN" sz="26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40503271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D55E6-45F2-4A8A-80E6-1D28004A9B91}"/>
              </a:ext>
            </a:extLst>
          </p:cNvPr>
          <p:cNvSpPr>
            <a:spLocks noGrp="1"/>
          </p:cNvSpPr>
          <p:nvPr>
            <p:ph type="title"/>
          </p:nvPr>
        </p:nvSpPr>
        <p:spPr>
          <a:xfrm>
            <a:off x="838200" y="365126"/>
            <a:ext cx="10515600" cy="904382"/>
          </a:xfrm>
        </p:spPr>
        <p:txBody>
          <a:bodyPr>
            <a:noAutofit/>
          </a:bodyPr>
          <a:lstStyle/>
          <a:p>
            <a:pPr algn="just">
              <a:lnSpc>
                <a:spcPct val="107000"/>
              </a:lnSpc>
              <a:spcAft>
                <a:spcPts val="800"/>
              </a:spcAft>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INVERSION: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When the reverse or negative lapse rate occurs, a dense cold stratum of air at ground level gets covered by lighter warmer air at higher level. This phenomenon is known as inversion. </a:t>
            </a:r>
            <a:br>
              <a:rPr lang="en-IN" sz="2000" dirty="0">
                <a:effectLst/>
                <a:latin typeface="Times New Roman" panose="02020603050405020304" pitchFamily="18" charset="0"/>
                <a:ea typeface="Calibri" panose="020F0502020204030204" pitchFamily="34" charset="0"/>
                <a:cs typeface="Times New Roman" panose="02020603050405020304" pitchFamily="18" charset="0"/>
              </a:rPr>
            </a:br>
            <a:br>
              <a:rPr lang="en-IN" sz="2000" dirty="0">
                <a:effectLst/>
                <a:latin typeface="Times New Roman" panose="02020603050405020304" pitchFamily="18" charset="0"/>
                <a:ea typeface="Calibri" panose="020F0502020204030204" pitchFamily="34" charset="0"/>
                <a:cs typeface="Times New Roman" panose="02020603050405020304" pitchFamily="18" charset="0"/>
              </a:rPr>
            </a:br>
            <a:endParaRPr lang="en-IN" sz="2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85AA785-04D7-4EC2-B477-BC516E78BDAA}"/>
              </a:ext>
            </a:extLst>
          </p:cNvPr>
          <p:cNvSpPr>
            <a:spLocks noGrp="1"/>
          </p:cNvSpPr>
          <p:nvPr>
            <p:ph idx="1"/>
          </p:nvPr>
        </p:nvSpPr>
        <p:spPr>
          <a:xfrm>
            <a:off x="838200" y="1269508"/>
            <a:ext cx="10515600" cy="4907455"/>
          </a:xfrm>
        </p:spPr>
        <p:txBody>
          <a:bodyPr>
            <a:normAutofit/>
          </a:bodyPr>
          <a:lstStyle/>
          <a:p>
            <a:pPr marL="342900" lvl="0" indent="-342900">
              <a:lnSpc>
                <a:spcPct val="115000"/>
              </a:lnSpc>
              <a:spcAft>
                <a:spcPts val="800"/>
              </a:spcAft>
              <a:buFont typeface="+mj-lt"/>
              <a:buAutoNum type="arabicPeriod"/>
            </a:pP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Radiation inversion</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659765" lvl="0" indent="-342900" algn="just">
              <a:lnSpc>
                <a:spcPct val="115000"/>
              </a:lnSpc>
              <a:buFont typeface="Symbol" panose="05050102010706020507" pitchFamily="18" charset="2"/>
              <a:buChar char=""/>
              <a:tabLst>
                <a:tab pos="1054735" algn="l"/>
              </a:tabLst>
            </a:pP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This type of inversion occurs at night, when the earth loses heat by radiation and</a:t>
            </a:r>
            <a:r>
              <a:rPr lang="en-US" sz="22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cools</a:t>
            </a:r>
            <a:r>
              <a:rPr lang="en-US" sz="22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the</a:t>
            </a:r>
            <a:r>
              <a:rPr lang="en-US" sz="22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air in contact with it. </a:t>
            </a:r>
            <a:endParaRPr lang="en-IN"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659765" lvl="0" indent="-342900" algn="just">
              <a:lnSpc>
                <a:spcPct val="115000"/>
              </a:lnSpc>
              <a:buFont typeface="Symbol" panose="05050102010706020507" pitchFamily="18" charset="2"/>
              <a:buChar char=""/>
              <a:tabLst>
                <a:tab pos="1054735" algn="l"/>
              </a:tabLst>
            </a:pP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It occurs when the vertical movement of air is stopped until the sun warms the lower air, next morning.</a:t>
            </a:r>
            <a:endParaRPr lang="en-IN"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Fog forms in this type of inversion if air is moist and temperature is below the dew point.</a:t>
            </a:r>
            <a:endParaRPr lang="en-IN"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It is common in winter due to longer nights.</a:t>
            </a:r>
            <a:endParaRPr lang="en-IN"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It frequently occurs in valley areas because of the restriction of horizontal air movement by surrounding high ground, may frequently have such inversions.</a:t>
            </a:r>
            <a:endParaRPr lang="en-IN" sz="2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1808522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A0483-0690-4F04-8C0C-F1F2904F2F45}"/>
              </a:ext>
            </a:extLst>
          </p:cNvPr>
          <p:cNvSpPr>
            <a:spLocks noGrp="1"/>
          </p:cNvSpPr>
          <p:nvPr>
            <p:ph type="title"/>
          </p:nvPr>
        </p:nvSpPr>
        <p:spPr/>
        <p:txBody>
          <a:bodyPr>
            <a:normAutofit/>
          </a:bodyPr>
          <a:lstStyle/>
          <a:p>
            <a:pPr marL="342900" marR="659765" lvl="0" indent="-342900">
              <a:lnSpc>
                <a:spcPct val="115000"/>
              </a:lnSpc>
              <a:spcAft>
                <a:spcPts val="800"/>
              </a:spcAft>
              <a:tabLst>
                <a:tab pos="1054735"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2. Subsidence inversion</a:t>
            </a:r>
            <a:br>
              <a:rPr lang="en-IN"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IN"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AB80BB5-08A3-4BEC-98E1-0BBF0B0470B7}"/>
              </a:ext>
            </a:extLst>
          </p:cNvPr>
          <p:cNvSpPr>
            <a:spLocks noGrp="1"/>
          </p:cNvSpPr>
          <p:nvPr>
            <p:ph idx="1"/>
          </p:nvPr>
        </p:nvSpPr>
        <p:spPr>
          <a:xfrm>
            <a:off x="838200" y="1260629"/>
            <a:ext cx="10515600" cy="4916334"/>
          </a:xfrm>
        </p:spPr>
        <p:txBody>
          <a:bodyPr>
            <a:normAutofit lnSpcReduction="10000"/>
          </a:bodyPr>
          <a:lstStyle/>
          <a:p>
            <a:pPr marL="342900" marR="659765" lvl="0" indent="-342900" algn="just">
              <a:lnSpc>
                <a:spcPct val="115000"/>
              </a:lnSpc>
              <a:buFont typeface="Symbol" panose="05050102010706020507" pitchFamily="18" charset="2"/>
              <a:buChar char=""/>
              <a:tabLst>
                <a:tab pos="1054735"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This type of inversion occurs at modest altitudes and remains for several days.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659765" lvl="0" indent="-342900" algn="just">
              <a:lnSpc>
                <a:spcPct val="115000"/>
              </a:lnSpc>
              <a:buFont typeface="Symbol" panose="05050102010706020507" pitchFamily="18" charset="2"/>
              <a:buChar char=""/>
              <a:tabLst>
                <a:tab pos="1054735"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It is caused due to sinking of air in high pressure areas surrounded by low pressure areas.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659765" lvl="0" indent="-342900" algn="just">
              <a:lnSpc>
                <a:spcPct val="115000"/>
              </a:lnSpc>
              <a:buFont typeface="Symbol" panose="05050102010706020507" pitchFamily="18" charset="2"/>
              <a:buChar char=""/>
              <a:tabLst>
                <a:tab pos="1054735"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As the air sinks, it is compressed and gets heated to form a warm dense layer that prevents upward movement of contaminants.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659765" lvl="0" indent="-342900" algn="just">
              <a:lnSpc>
                <a:spcPct val="115000"/>
              </a:lnSpc>
              <a:buFont typeface="Symbol" panose="05050102010706020507" pitchFamily="18" charset="2"/>
              <a:buChar char=""/>
              <a:tabLst>
                <a:tab pos="1054735"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Inversion height varies from ground layer to a height of 1600 m.</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659765" lvl="0" indent="-342900" algn="just">
              <a:lnSpc>
                <a:spcPct val="115000"/>
              </a:lnSpc>
              <a:spcAft>
                <a:spcPts val="800"/>
              </a:spcAft>
              <a:buFont typeface="Symbol" panose="05050102010706020507" pitchFamily="18" charset="2"/>
              <a:buChar char=""/>
              <a:tabLst>
                <a:tab pos="1054735"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At inversion height of 200 m, extreme pollution occurs.</a:t>
            </a:r>
          </a:p>
          <a:p>
            <a:pPr marL="228600" marR="659765" algn="just">
              <a:lnSpc>
                <a:spcPct val="115000"/>
              </a:lnSpc>
              <a:spcAft>
                <a:spcPts val="800"/>
              </a:spcAft>
              <a:tabLst>
                <a:tab pos="1054735"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If radiation and subsidence inversion occur simultaneously, the phenomenon is called "double inversion".</a:t>
            </a:r>
            <a:endParaRPr lang="en-IN" sz="2000">
              <a:effectLst/>
              <a:latin typeface="Calibri" panose="020F0502020204030204" pitchFamily="34" charset="0"/>
              <a:ea typeface="Calibri" panose="020F0502020204030204" pitchFamily="34" charset="0"/>
              <a:cs typeface="Times New Roman" panose="02020603050405020304" pitchFamily="18" charset="0"/>
            </a:endParaRPr>
          </a:p>
          <a:p>
            <a:pPr marL="342900" marR="659765" lvl="0" indent="-342900" algn="just">
              <a:lnSpc>
                <a:spcPct val="115000"/>
              </a:lnSpc>
              <a:spcAft>
                <a:spcPts val="800"/>
              </a:spcAft>
              <a:buFont typeface="Symbol" panose="05050102010706020507" pitchFamily="18" charset="2"/>
              <a:buChar char=""/>
              <a:tabLst>
                <a:tab pos="1054735" algn="l"/>
              </a:tabLst>
            </a:pP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40051815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99C3E-0CD6-4D0B-AEC9-F4D033C52A2A}"/>
              </a:ext>
            </a:extLst>
          </p:cNvPr>
          <p:cNvSpPr>
            <a:spLocks noGrp="1"/>
          </p:cNvSpPr>
          <p:nvPr>
            <p:ph type="title"/>
          </p:nvPr>
        </p:nvSpPr>
        <p:spPr/>
        <p:txBody>
          <a:bodyPr>
            <a:normAutofit/>
          </a:bodyPr>
          <a:lstStyle/>
          <a:p>
            <a:pPr>
              <a:lnSpc>
                <a:spcPct val="115000"/>
              </a:lnSpc>
              <a:spcAft>
                <a:spcPts val="800"/>
              </a:spcAft>
            </a:pP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Photochemical Smog</a:t>
            </a:r>
            <a:endParaRPr lang="en-IN" dirty="0"/>
          </a:p>
        </p:txBody>
      </p:sp>
      <p:sp>
        <p:nvSpPr>
          <p:cNvPr id="3" name="Content Placeholder 2">
            <a:extLst>
              <a:ext uri="{FF2B5EF4-FFF2-40B4-BE49-F238E27FC236}">
                <a16:creationId xmlns:a16="http://schemas.microsoft.com/office/drawing/2014/main" id="{E9760DC5-D92F-464D-958F-D396A1C0A1EA}"/>
              </a:ext>
            </a:extLst>
          </p:cNvPr>
          <p:cNvSpPr>
            <a:spLocks noGrp="1"/>
          </p:cNvSpPr>
          <p:nvPr>
            <p:ph idx="1"/>
          </p:nvPr>
        </p:nvSpPr>
        <p:spPr>
          <a:xfrm>
            <a:off x="838200" y="1491449"/>
            <a:ext cx="10515600" cy="4685514"/>
          </a:xfrm>
        </p:spPr>
        <p:txBody>
          <a:bodyPr>
            <a:normAutofit fontScale="85000" lnSpcReduction="20000"/>
          </a:bodyPr>
          <a:lstStyle/>
          <a:p>
            <a:pPr algn="just">
              <a:lnSpc>
                <a:spcPct val="115000"/>
              </a:lnSpc>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Photochemical smog is formed due to photochemical oxidation of hydrocarbons and nitrogen oxides. </a:t>
            </a:r>
          </a:p>
          <a:p>
            <a:pPr algn="just">
              <a:lnSpc>
                <a:spcPct val="115000"/>
              </a:lnSpc>
              <a:spcAft>
                <a:spcPts val="800"/>
              </a:spcAft>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It has been found that ay the time of photochemical smog formation, there is a considerable increase in the amount of ozone and oxidant material. </a:t>
            </a:r>
          </a:p>
          <a:p>
            <a:pPr algn="just">
              <a:lnSpc>
                <a:spcPct val="115000"/>
              </a:lnSpc>
              <a:spcAft>
                <a:spcPts val="800"/>
              </a:spcAft>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ozone is not found in appreciable amounts at night, but only during the day.  </a:t>
            </a:r>
          </a:p>
          <a:p>
            <a:pPr algn="just">
              <a:lnSpc>
                <a:spcPct val="115000"/>
              </a:lnSpc>
              <a:spcAft>
                <a:spcPts val="800"/>
              </a:spcAft>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facts clearly indicate that photochemical formation of ozone or oxidant from impurities, takes place due to the action of sunlight.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3152274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984BF-F6C5-4F2E-9557-F994C7318138}"/>
              </a:ext>
            </a:extLst>
          </p:cNvPr>
          <p:cNvSpPr>
            <a:spLocks noGrp="1"/>
          </p:cNvSpPr>
          <p:nvPr>
            <p:ph type="title"/>
          </p:nvPr>
        </p:nvSpPr>
        <p:spPr>
          <a:xfrm>
            <a:off x="838200" y="365126"/>
            <a:ext cx="10515600" cy="939892"/>
          </a:xfrm>
        </p:spPr>
        <p:txBody>
          <a:bodyPr>
            <a:normAutofit fontScale="90000"/>
          </a:bodyPr>
          <a:lstStyle/>
          <a:p>
            <a:pPr>
              <a:lnSpc>
                <a:spcPct val="115000"/>
              </a:lnSpc>
              <a:spcAft>
                <a:spcPts val="800"/>
              </a:spcAft>
            </a:pPr>
            <a:r>
              <a:rPr lang="en-US" sz="3100" b="1" dirty="0">
                <a:effectLst/>
                <a:latin typeface="Times New Roman" panose="02020603050405020304" pitchFamily="18" charset="0"/>
                <a:ea typeface="Calibri" panose="020F0502020204030204" pitchFamily="34" charset="0"/>
                <a:cs typeface="Times New Roman" panose="02020603050405020304" pitchFamily="18" charset="0"/>
              </a:rPr>
              <a:t>Nitrogen Dioxide Photochemical Reaction</a:t>
            </a:r>
            <a:br>
              <a:rPr lang="en-IN" sz="40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4437286-7441-4D1D-BB4B-79A4E1956561}"/>
                  </a:ext>
                </a:extLst>
              </p:cNvPr>
              <p:cNvSpPr>
                <a:spLocks noGrp="1"/>
              </p:cNvSpPr>
              <p:nvPr>
                <p:ph idx="1"/>
              </p:nvPr>
            </p:nvSpPr>
            <p:spPr>
              <a:xfrm>
                <a:off x="838200" y="861134"/>
                <a:ext cx="10515600" cy="5315829"/>
              </a:xfrm>
            </p:spPr>
            <p:txBody>
              <a:bodyPr/>
              <a:lstStyle/>
              <a:p>
                <a:pPr algn="just">
                  <a:lnSpc>
                    <a:spcPct val="115000"/>
                  </a:lnSpc>
                  <a:spcAft>
                    <a:spcPts val="800"/>
                  </a:spcAft>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In the beginning, ultra-violet light energy is absorbed by NO</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800"/>
                  </a:spcAft>
                  <a:buNone/>
                </a:pPr>
                <a14:m>
                  <m:oMathPara xmlns:m="http://schemas.openxmlformats.org/officeDocument/2006/math">
                    <m:oMathParaPr>
                      <m:jc m:val="centerGroup"/>
                    </m:oMathParaPr>
                    <m:oMath xmlns:m="http://schemas.openxmlformats.org/officeDocument/2006/math">
                      <m:sSub>
                        <m:sSubPr>
                          <m:ctrlPr>
                            <a:rPr lang="en-IN" sz="28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800" i="1">
                              <a:effectLst/>
                              <a:latin typeface="Cambria Math" panose="02040503050406030204" pitchFamily="18" charset="0"/>
                              <a:ea typeface="Calibri" panose="020F0502020204030204" pitchFamily="34" charset="0"/>
                              <a:cs typeface="Times New Roman" panose="02020603050405020304" pitchFamily="18" charset="0"/>
                            </a:rPr>
                            <m:t>𝑁𝑂</m:t>
                          </m:r>
                        </m:e>
                        <m:sub>
                          <m:r>
                            <a:rPr lang="en-US" sz="2800" i="1">
                              <a:effectLst/>
                              <a:latin typeface="Cambria Math" panose="02040503050406030204" pitchFamily="18" charset="0"/>
                              <a:ea typeface="Calibri" panose="020F0502020204030204" pitchFamily="34" charset="0"/>
                              <a:cs typeface="Times New Roman" panose="02020603050405020304" pitchFamily="18" charset="0"/>
                            </a:rPr>
                            <m:t>2 </m:t>
                          </m:r>
                        </m:sub>
                      </m:sSub>
                      <m:r>
                        <a:rPr lang="en-US" sz="2800" i="1">
                          <a:effectLst/>
                          <a:latin typeface="Cambria Math" panose="02040503050406030204" pitchFamily="18" charset="0"/>
                          <a:ea typeface="Calibri" panose="020F0502020204030204" pitchFamily="34" charset="0"/>
                          <a:cs typeface="Times New Roman" panose="02020603050405020304" pitchFamily="18" charset="0"/>
                        </a:rPr>
                        <m:t>+</m:t>
                      </m:r>
                      <m:r>
                        <a:rPr lang="en-US" sz="2800" i="1">
                          <a:effectLst/>
                          <a:latin typeface="Cambria Math" panose="02040503050406030204" pitchFamily="18" charset="0"/>
                          <a:ea typeface="Calibri" panose="020F0502020204030204" pitchFamily="34" charset="0"/>
                          <a:cs typeface="Times New Roman" panose="02020603050405020304" pitchFamily="18" charset="0"/>
                        </a:rPr>
                        <m:t>h</m:t>
                      </m:r>
                      <m:r>
                        <a:rPr lang="en-US" sz="2800" i="1">
                          <a:effectLst/>
                          <a:latin typeface="Cambria Math" panose="02040503050406030204" pitchFamily="18" charset="0"/>
                          <a:ea typeface="Calibri" panose="020F0502020204030204" pitchFamily="34" charset="0"/>
                          <a:cs typeface="Times New Roman" panose="02020603050405020304" pitchFamily="18" charset="0"/>
                        </a:rPr>
                        <m:t>𝜈</m:t>
                      </m:r>
                      <m:r>
                        <a:rPr lang="en-US" sz="2800" i="1">
                          <a:effectLst/>
                          <a:latin typeface="Cambria Math" panose="02040503050406030204" pitchFamily="18" charset="0"/>
                          <a:ea typeface="Calibri" panose="020F0502020204030204" pitchFamily="34" charset="0"/>
                          <a:cs typeface="Times New Roman" panose="02020603050405020304" pitchFamily="18" charset="0"/>
                        </a:rPr>
                        <m:t>→</m:t>
                      </m:r>
                      <m:sSubSup>
                        <m:sSubSupPr>
                          <m:ctrlPr>
                            <a:rPr lang="en-IN" sz="28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2800" i="1">
                              <a:effectLst/>
                              <a:latin typeface="Cambria Math" panose="02040503050406030204" pitchFamily="18" charset="0"/>
                              <a:ea typeface="Calibri" panose="020F0502020204030204" pitchFamily="34" charset="0"/>
                              <a:cs typeface="Times New Roman" panose="02020603050405020304" pitchFamily="18" charset="0"/>
                            </a:rPr>
                            <m:t>𝑁𝑂</m:t>
                          </m:r>
                        </m:e>
                        <m:sub>
                          <m:r>
                            <a:rPr lang="en-US" sz="2800" i="1">
                              <a:effectLst/>
                              <a:latin typeface="Cambria Math" panose="02040503050406030204" pitchFamily="18" charset="0"/>
                              <a:ea typeface="Calibri" panose="020F0502020204030204" pitchFamily="34" charset="0"/>
                              <a:cs typeface="Times New Roman" panose="02020603050405020304" pitchFamily="18" charset="0"/>
                            </a:rPr>
                            <m:t>2</m:t>
                          </m:r>
                        </m:sub>
                        <m:sup>
                          <m:r>
                            <a:rPr lang="en-US" sz="2800" i="1">
                              <a:effectLst/>
                              <a:latin typeface="Cambria Math" panose="02040503050406030204" pitchFamily="18" charset="0"/>
                              <a:ea typeface="Calibri" panose="020F0502020204030204" pitchFamily="34" charset="0"/>
                              <a:cs typeface="Times New Roman" panose="02020603050405020304" pitchFamily="18" charset="0"/>
                            </a:rPr>
                            <m:t>∗</m:t>
                          </m:r>
                        </m:sup>
                      </m:sSubSup>
                      <m:r>
                        <a:rPr lang="en-US" sz="2800" i="1">
                          <a:effectLst/>
                          <a:latin typeface="Cambria Math" panose="02040503050406030204" pitchFamily="18" charset="0"/>
                          <a:ea typeface="Calibri" panose="020F0502020204030204" pitchFamily="34" charset="0"/>
                          <a:cs typeface="Times New Roman" panose="02020603050405020304" pitchFamily="18" charset="0"/>
                        </a:rPr>
                        <m:t>        </m:t>
                      </m:r>
                      <m:d>
                        <m:dPr>
                          <m:ctrlPr>
                            <a:rPr lang="en-IN" sz="28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800" i="1">
                              <a:effectLst/>
                              <a:latin typeface="Cambria Math" panose="02040503050406030204" pitchFamily="18" charset="0"/>
                              <a:ea typeface="Calibri" panose="020F0502020204030204" pitchFamily="34" charset="0"/>
                              <a:cs typeface="Times New Roman" panose="02020603050405020304" pitchFamily="18" charset="0"/>
                            </a:rPr>
                            <m:t>1</m:t>
                          </m:r>
                        </m:e>
                      </m:d>
                    </m:oMath>
                  </m:oMathPara>
                </a14:m>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The highly energized molecule (NO</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then decomposes into nitric oxide and atomic oxygen.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2453640" algn="l"/>
                  </a:tabLst>
                </a:pPr>
                <a14:m>
                  <m:oMath xmlns:m="http://schemas.openxmlformats.org/officeDocument/2006/math">
                    <m:sSubSup>
                      <m:sSubSupPr>
                        <m:ctrlPr>
                          <a:rPr lang="en-IN" sz="2800" i="1" smtClean="0">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2800" b="0" i="1" smtClean="0">
                            <a:effectLst/>
                            <a:latin typeface="Cambria Math" panose="02040503050406030204" pitchFamily="18" charset="0"/>
                            <a:ea typeface="Calibri" panose="020F0502020204030204" pitchFamily="34" charset="0"/>
                            <a:cs typeface="Times New Roman" panose="02020603050405020304" pitchFamily="18" charset="0"/>
                          </a:rPr>
                          <m:t> </m:t>
                        </m:r>
                        <m:r>
                          <a:rPr lang="en-US" sz="2800" i="1">
                            <a:effectLst/>
                            <a:latin typeface="Cambria Math" panose="02040503050406030204" pitchFamily="18" charset="0"/>
                            <a:ea typeface="Calibri" panose="020F0502020204030204" pitchFamily="34" charset="0"/>
                            <a:cs typeface="Times New Roman" panose="02020603050405020304" pitchFamily="18" charset="0"/>
                          </a:rPr>
                          <m:t>𝑁𝑂</m:t>
                        </m:r>
                      </m:e>
                      <m:sub>
                        <m:r>
                          <a:rPr lang="en-US" sz="2800" i="1">
                            <a:effectLst/>
                            <a:latin typeface="Cambria Math" panose="02040503050406030204" pitchFamily="18" charset="0"/>
                            <a:ea typeface="Calibri" panose="020F0502020204030204" pitchFamily="34" charset="0"/>
                            <a:cs typeface="Times New Roman" panose="02020603050405020304" pitchFamily="18" charset="0"/>
                          </a:rPr>
                          <m:t>2        </m:t>
                        </m:r>
                      </m:sub>
                      <m:sup>
                        <m:r>
                          <a:rPr lang="en-US" sz="2800" i="1">
                            <a:effectLst/>
                            <a:latin typeface="Cambria Math" panose="02040503050406030204" pitchFamily="18" charset="0"/>
                            <a:ea typeface="Calibri" panose="020F0502020204030204" pitchFamily="34" charset="0"/>
                            <a:cs typeface="Times New Roman" panose="02020603050405020304" pitchFamily="18" charset="0"/>
                          </a:rPr>
                          <m:t>∗</m:t>
                        </m:r>
                      </m:sup>
                    </m:sSubSup>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𝑁𝑂</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𝑂</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m:t>
                    </m:r>
                    <m:d>
                      <m:d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2</m:t>
                        </m:r>
                      </m:e>
                    </m:d>
                  </m:oMath>
                </a14:m>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IN" dirty="0"/>
              </a:p>
            </p:txBody>
          </p:sp>
        </mc:Choice>
        <mc:Fallback xmlns="">
          <p:sp>
            <p:nvSpPr>
              <p:cNvPr id="3" name="Content Placeholder 2">
                <a:extLst>
                  <a:ext uri="{FF2B5EF4-FFF2-40B4-BE49-F238E27FC236}">
                    <a16:creationId xmlns:a16="http://schemas.microsoft.com/office/drawing/2014/main" id="{D4437286-7441-4D1D-BB4B-79A4E1956561}"/>
                  </a:ext>
                </a:extLst>
              </p:cNvPr>
              <p:cNvSpPr>
                <a:spLocks noGrp="1" noRot="1" noChangeAspect="1" noMove="1" noResize="1" noEditPoints="1" noAdjustHandles="1" noChangeArrowheads="1" noChangeShapeType="1" noTextEdit="1"/>
              </p:cNvSpPr>
              <p:nvPr>
                <p:ph idx="1"/>
              </p:nvPr>
            </p:nvSpPr>
            <p:spPr>
              <a:xfrm>
                <a:off x="838200" y="861134"/>
                <a:ext cx="10515600" cy="5315829"/>
              </a:xfrm>
              <a:blipFill>
                <a:blip r:embed="rId2"/>
                <a:stretch>
                  <a:fillRect l="-1043" t="-688" r="-1159"/>
                </a:stretch>
              </a:blipFill>
            </p:spPr>
            <p:txBody>
              <a:bodyPr/>
              <a:lstStyle/>
              <a:p>
                <a:r>
                  <a:rPr lang="en-IN">
                    <a:noFill/>
                  </a:rPr>
                  <a:t> </a:t>
                </a:r>
              </a:p>
            </p:txBody>
          </p:sp>
        </mc:Fallback>
      </mc:AlternateContent>
    </p:spTree>
    <p:extLst>
      <p:ext uri="{BB962C8B-B14F-4D97-AF65-F5344CB8AC3E}">
        <p14:creationId xmlns:p14="http://schemas.microsoft.com/office/powerpoint/2010/main" val="25547930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A6D0D-1238-447F-B771-52785E3844C9}"/>
              </a:ext>
            </a:extLst>
          </p:cNvPr>
          <p:cNvSpPr>
            <a:spLocks noGrp="1"/>
          </p:cNvSpPr>
          <p:nvPr>
            <p:ph type="title"/>
          </p:nvPr>
        </p:nvSpPr>
        <p:spPr/>
        <p:txBody>
          <a:bodyPr/>
          <a:lstStyle/>
          <a:p>
            <a:endParaRPr lang="en-IN"/>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3EF0E2-5244-48E5-A4D5-92448069C938}"/>
                  </a:ext>
                </a:extLst>
              </p:cNvPr>
              <p:cNvSpPr>
                <a:spLocks noGrp="1"/>
              </p:cNvSpPr>
              <p:nvPr>
                <p:ph idx="1"/>
              </p:nvPr>
            </p:nvSpPr>
            <p:spPr/>
            <p:txBody>
              <a:bodyPr>
                <a:normAutofit lnSpcReduction="10000"/>
              </a:bodyPr>
              <a:lstStyle/>
              <a:p>
                <a:pPr algn="just">
                  <a:lnSpc>
                    <a:spcPct val="115000"/>
                  </a:lnSpc>
                  <a:spcAft>
                    <a:spcPts val="800"/>
                  </a:spcAft>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The atomic oxygen reacts quickly with molecular oxygen to form ozone (O</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However, unless some other energy-absorbent molecule is present, the ozone will decompose rapidly. But if a third body (X) is present a stable ozone molecule is formed.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en-US" sz="2800" i="1" smtClean="0">
                          <a:effectLst/>
                          <a:latin typeface="Cambria Math" panose="02040503050406030204" pitchFamily="18" charset="0"/>
                          <a:ea typeface="Calibri" panose="020F0502020204030204" pitchFamily="34" charset="0"/>
                          <a:cs typeface="Times New Roman" panose="02020603050405020304" pitchFamily="18" charset="0"/>
                        </a:rPr>
                        <m:t>𝑂</m:t>
                      </m:r>
                      <m:r>
                        <a:rPr lang="en-US" sz="2800" i="1" smtClean="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IN" sz="28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800" i="1">
                              <a:effectLst/>
                              <a:latin typeface="Cambria Math" panose="02040503050406030204" pitchFamily="18" charset="0"/>
                              <a:ea typeface="Calibri" panose="020F0502020204030204" pitchFamily="34" charset="0"/>
                              <a:cs typeface="Times New Roman" panose="02020603050405020304" pitchFamily="18" charset="0"/>
                            </a:rPr>
                            <m:t>𝑂</m:t>
                          </m:r>
                        </m:e>
                        <m:sub>
                          <m:r>
                            <a:rPr lang="en-US" sz="2800" i="1">
                              <a:effectLst/>
                              <a:latin typeface="Cambria Math" panose="02040503050406030204" pitchFamily="18" charset="0"/>
                              <a:ea typeface="Calibri" panose="020F0502020204030204" pitchFamily="34" charset="0"/>
                              <a:cs typeface="Times New Roman" panose="02020603050405020304" pitchFamily="18" charset="0"/>
                            </a:rPr>
                            <m:t>2</m:t>
                          </m:r>
                        </m:sub>
                      </m:sSub>
                      <m:r>
                        <a:rPr lang="en-US" sz="2800" i="1">
                          <a:effectLst/>
                          <a:latin typeface="Cambria Math" panose="02040503050406030204" pitchFamily="18" charset="0"/>
                          <a:ea typeface="Calibri" panose="020F0502020204030204" pitchFamily="34" charset="0"/>
                          <a:cs typeface="Times New Roman" panose="02020603050405020304" pitchFamily="18" charset="0"/>
                        </a:rPr>
                        <m:t>+</m:t>
                      </m:r>
                      <m:r>
                        <a:rPr lang="en-US" sz="2800" i="1">
                          <a:effectLst/>
                          <a:latin typeface="Cambria Math" panose="02040503050406030204" pitchFamily="18" charset="0"/>
                          <a:ea typeface="Calibri" panose="020F0502020204030204" pitchFamily="34" charset="0"/>
                          <a:cs typeface="Times New Roman" panose="02020603050405020304" pitchFamily="18" charset="0"/>
                        </a:rPr>
                        <m:t>𝑋</m:t>
                      </m:r>
                      <m:r>
                        <a:rPr lang="en-US" sz="2800" i="1">
                          <a:effectLst/>
                          <a:latin typeface="Cambria Math" panose="02040503050406030204" pitchFamily="18" charset="0"/>
                          <a:ea typeface="Calibri" panose="020F0502020204030204" pitchFamily="34" charset="0"/>
                          <a:cs typeface="Times New Roman" panose="02020603050405020304" pitchFamily="18" charset="0"/>
                        </a:rPr>
                        <m:t>  → </m:t>
                      </m:r>
                      <m:sSub>
                        <m:sSubPr>
                          <m:ctrlPr>
                            <a:rPr lang="en-IN" sz="28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800" i="1">
                              <a:effectLst/>
                              <a:latin typeface="Cambria Math" panose="02040503050406030204" pitchFamily="18" charset="0"/>
                              <a:ea typeface="Calibri" panose="020F0502020204030204" pitchFamily="34" charset="0"/>
                              <a:cs typeface="Times New Roman" panose="02020603050405020304" pitchFamily="18" charset="0"/>
                            </a:rPr>
                            <m:t>𝑂</m:t>
                          </m:r>
                        </m:e>
                        <m:sub>
                          <m:r>
                            <a:rPr lang="en-US" sz="2800" i="1">
                              <a:effectLst/>
                              <a:latin typeface="Cambria Math" panose="02040503050406030204" pitchFamily="18" charset="0"/>
                              <a:ea typeface="Calibri" panose="020F0502020204030204" pitchFamily="34" charset="0"/>
                              <a:cs typeface="Times New Roman" panose="02020603050405020304" pitchFamily="18" charset="0"/>
                            </a:rPr>
                            <m:t>3 </m:t>
                          </m:r>
                        </m:sub>
                      </m:sSub>
                      <m:r>
                        <a:rPr lang="en-US" sz="2800" i="1">
                          <a:effectLst/>
                          <a:latin typeface="Cambria Math" panose="02040503050406030204" pitchFamily="18" charset="0"/>
                          <a:ea typeface="Calibri" panose="020F0502020204030204" pitchFamily="34" charset="0"/>
                          <a:cs typeface="Times New Roman" panose="02020603050405020304" pitchFamily="18" charset="0"/>
                        </a:rPr>
                        <m:t>+</m:t>
                      </m:r>
                      <m:r>
                        <a:rPr lang="en-US" sz="2800" i="1">
                          <a:effectLst/>
                          <a:latin typeface="Cambria Math" panose="02040503050406030204" pitchFamily="18" charset="0"/>
                          <a:ea typeface="Calibri" panose="020F0502020204030204" pitchFamily="34" charset="0"/>
                          <a:cs typeface="Times New Roman" panose="02020603050405020304" pitchFamily="18" charset="0"/>
                        </a:rPr>
                        <m:t>𝑋</m:t>
                      </m:r>
                      <m:r>
                        <a:rPr lang="en-US" sz="2800" i="1">
                          <a:effectLst/>
                          <a:latin typeface="Cambria Math" panose="02040503050406030204" pitchFamily="18" charset="0"/>
                          <a:ea typeface="Calibri" panose="020F0502020204030204" pitchFamily="34" charset="0"/>
                          <a:cs typeface="Times New Roman" panose="02020603050405020304" pitchFamily="18" charset="0"/>
                        </a:rPr>
                        <m:t>         </m:t>
                      </m:r>
                      <m:d>
                        <m:dPr>
                          <m:ctrlPr>
                            <a:rPr lang="en-IN" sz="28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800" i="1">
                              <a:effectLst/>
                              <a:latin typeface="Cambria Math" panose="02040503050406030204" pitchFamily="18" charset="0"/>
                              <a:ea typeface="Calibri" panose="020F0502020204030204" pitchFamily="34" charset="0"/>
                              <a:cs typeface="Times New Roman" panose="02020603050405020304" pitchFamily="18" charset="0"/>
                            </a:rPr>
                            <m:t>3</m:t>
                          </m:r>
                        </m:e>
                      </m:d>
                    </m:oMath>
                  </m:oMathPara>
                </a14:m>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If nitric oxide is present it reacts with ozone to form NO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and an oxygen molecule.</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800"/>
                  </a:spcAft>
                  <a:buNone/>
                </a:pPr>
                <a14:m>
                  <m:oMathPara xmlns:m="http://schemas.openxmlformats.org/officeDocument/2006/math">
                    <m:oMathParaPr>
                      <m:jc m:val="centerGroup"/>
                    </m:oMathParaPr>
                    <m:oMath xmlns:m="http://schemas.openxmlformats.org/officeDocument/2006/math">
                      <m:sSub>
                        <m:sSub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400" i="1">
                              <a:effectLst/>
                              <a:latin typeface="Cambria Math" panose="02040503050406030204" pitchFamily="18" charset="0"/>
                              <a:ea typeface="Calibri" panose="020F0502020204030204" pitchFamily="34" charset="0"/>
                              <a:cs typeface="Times New Roman" panose="02020603050405020304" pitchFamily="18" charset="0"/>
                            </a:rPr>
                            <m:t>𝑂</m:t>
                          </m:r>
                        </m:e>
                        <m:sub>
                          <m:r>
                            <a:rPr lang="en-US" sz="2400" i="1">
                              <a:effectLst/>
                              <a:latin typeface="Cambria Math" panose="02040503050406030204" pitchFamily="18" charset="0"/>
                              <a:ea typeface="Calibri" panose="020F0502020204030204" pitchFamily="34" charset="0"/>
                              <a:cs typeface="Times New Roman" panose="02020603050405020304" pitchFamily="18" charset="0"/>
                            </a:rPr>
                            <m:t>3   </m:t>
                          </m:r>
                        </m:sub>
                      </m:sSub>
                      <m:r>
                        <a:rPr lang="en-US" sz="2400" i="1">
                          <a:effectLst/>
                          <a:latin typeface="Cambria Math" panose="02040503050406030204" pitchFamily="18" charset="0"/>
                          <a:ea typeface="Calibri" panose="020F0502020204030204" pitchFamily="34" charset="0"/>
                          <a:cs typeface="Times New Roman" panose="02020603050405020304" pitchFamily="18" charset="0"/>
                        </a:rPr>
                        <m:t>+</m:t>
                      </m:r>
                      <m:r>
                        <a:rPr lang="en-US" sz="2400" i="1">
                          <a:effectLst/>
                          <a:latin typeface="Cambria Math" panose="02040503050406030204" pitchFamily="18" charset="0"/>
                          <a:ea typeface="Calibri" panose="020F0502020204030204" pitchFamily="34" charset="0"/>
                          <a:cs typeface="Times New Roman" panose="02020603050405020304" pitchFamily="18" charset="0"/>
                        </a:rPr>
                        <m:t>𝑁𝑂</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400" i="1">
                              <a:effectLst/>
                              <a:latin typeface="Cambria Math" panose="02040503050406030204" pitchFamily="18" charset="0"/>
                              <a:ea typeface="Calibri" panose="020F0502020204030204" pitchFamily="34" charset="0"/>
                              <a:cs typeface="Times New Roman" panose="02020603050405020304" pitchFamily="18" charset="0"/>
                            </a:rPr>
                            <m:t>𝑁𝑂</m:t>
                          </m:r>
                        </m:e>
                        <m:sub>
                          <m:r>
                            <a:rPr lang="en-US" sz="2400" i="1">
                              <a:effectLst/>
                              <a:latin typeface="Cambria Math" panose="02040503050406030204" pitchFamily="18" charset="0"/>
                              <a:ea typeface="Calibri" panose="020F0502020204030204" pitchFamily="34" charset="0"/>
                              <a:cs typeface="Times New Roman" panose="02020603050405020304" pitchFamily="18" charset="0"/>
                            </a:rPr>
                            <m:t>2 </m:t>
                          </m:r>
                        </m:sub>
                      </m:sSub>
                      <m:r>
                        <a:rPr lang="en-US" sz="2400" i="1">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IN" sz="24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𝑂</m:t>
                          </m:r>
                        </m:e>
                        <m:sub>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       </m:t>
                      </m:r>
                      <m:d>
                        <m:dPr>
                          <m:ctrlPr>
                            <a:rPr lang="en-IN" sz="24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4</m:t>
                          </m:r>
                        </m:e>
                      </m:d>
                    </m:oMath>
                  </m:oMathPara>
                </a14:m>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In the above reactions, NO</a:t>
                </a:r>
                <a:r>
                  <a:rPr lang="en-US" sz="2000"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behaves like a catalyst.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800"/>
                  </a:spcAft>
                  <a:buNone/>
                </a:pP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800"/>
                  </a:spcAft>
                  <a:buNone/>
                </a:pP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mc:Choice>
        <mc:Fallback xmlns="">
          <p:sp>
            <p:nvSpPr>
              <p:cNvPr id="3" name="Content Placeholder 2">
                <a:extLst>
                  <a:ext uri="{FF2B5EF4-FFF2-40B4-BE49-F238E27FC236}">
                    <a16:creationId xmlns:a16="http://schemas.microsoft.com/office/drawing/2014/main" id="{233EF0E2-5244-48E5-A4D5-92448069C938}"/>
                  </a:ext>
                </a:extLst>
              </p:cNvPr>
              <p:cNvSpPr>
                <a:spLocks noGrp="1" noRot="1" noChangeAspect="1" noMove="1" noResize="1" noEditPoints="1" noAdjustHandles="1" noChangeArrowheads="1" noChangeShapeType="1" noTextEdit="1"/>
              </p:cNvSpPr>
              <p:nvPr>
                <p:ph idx="1"/>
              </p:nvPr>
            </p:nvSpPr>
            <p:spPr>
              <a:blipFill>
                <a:blip r:embed="rId2"/>
                <a:stretch>
                  <a:fillRect l="-1043" t="-1541" r="-1159"/>
                </a:stretch>
              </a:blipFill>
            </p:spPr>
            <p:txBody>
              <a:bodyPr/>
              <a:lstStyle/>
              <a:p>
                <a:r>
                  <a:rPr lang="en-IN">
                    <a:noFill/>
                  </a:rPr>
                  <a:t> </a:t>
                </a:r>
              </a:p>
            </p:txBody>
          </p:sp>
        </mc:Fallback>
      </mc:AlternateContent>
    </p:spTree>
    <p:extLst>
      <p:ext uri="{BB962C8B-B14F-4D97-AF65-F5344CB8AC3E}">
        <p14:creationId xmlns:p14="http://schemas.microsoft.com/office/powerpoint/2010/main" val="37445309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7BE06ED-6569-4D56-A50D-DCFC775CEEEC}"/>
                  </a:ext>
                </a:extLst>
              </p:cNvPr>
              <p:cNvSpPr>
                <a:spLocks noGrp="1"/>
              </p:cNvSpPr>
              <p:nvPr>
                <p:ph idx="1"/>
              </p:nvPr>
            </p:nvSpPr>
            <p:spPr>
              <a:xfrm>
                <a:off x="838200" y="479394"/>
                <a:ext cx="10515600" cy="5697569"/>
              </a:xfrm>
            </p:spPr>
            <p:txBody>
              <a:bodyPr>
                <a:normAutofit fontScale="77500" lnSpcReduction="20000"/>
              </a:bodyPr>
              <a:lstStyle/>
              <a:p>
                <a:pPr algn="just">
                  <a:lnSpc>
                    <a:spcPct val="115000"/>
                  </a:lnSpc>
                  <a:spcAft>
                    <a:spcPts val="800"/>
                  </a:spcAf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Further, in the presence of certain hydrocarbons, other reactions take place. Some of the atomic oxygen, ozone and nitric oxide react with hydrocarbons to form a variety of products and intermediate with which even further reaction can probably take place. Some of the products formed are aldehyde like formaldehyde and acrolein, peroxides, and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peroxy</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acetyl nitrate (PAN).</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If nitric oxide is also present in the air, following reaction can take place</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𝑁𝑂</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𝑂</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3  </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𝑁𝑂</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𝑂</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m:t>
                      </m:r>
                      <m:d>
                        <m:d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5</m:t>
                          </m:r>
                        </m:e>
                      </m:d>
                    </m:oMath>
                  </m:oMathPara>
                </a14:m>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If ozone is present in excess, then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2</m:t>
                      </m:r>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𝑁𝑂</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𝑂</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𝑁</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2</m:t>
                          </m:r>
                        </m:sub>
                      </m:sSub>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𝑂</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5 </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𝑂</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2     </m:t>
                          </m:r>
                        </m:sub>
                      </m:sSub>
                      <m:d>
                        <m:d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6</m:t>
                          </m:r>
                        </m:e>
                      </m:d>
                    </m:oMath>
                  </m:oMathPara>
                </a14:m>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In presence of water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vapour</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the following reaction can take place</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14:m>
                  <m:oMath xmlns:m="http://schemas.openxmlformats.org/officeDocument/2006/math">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𝑁</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2</m:t>
                        </m:r>
                      </m:sub>
                    </m:sSub>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𝑂</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5 </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𝐻</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𝑂</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→2</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𝐻𝑁</m:t>
                    </m:r>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𝑂</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m:t>
                    </m:r>
                    <m:d>
                      <m:d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7</m:t>
                        </m:r>
                      </m:e>
                    </m:d>
                  </m:oMath>
                </a14:m>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Thus, nitric acid may be formed.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mc:Choice>
        <mc:Fallback xmlns="">
          <p:sp>
            <p:nvSpPr>
              <p:cNvPr id="3" name="Content Placeholder 2">
                <a:extLst>
                  <a:ext uri="{FF2B5EF4-FFF2-40B4-BE49-F238E27FC236}">
                    <a16:creationId xmlns:a16="http://schemas.microsoft.com/office/drawing/2014/main" id="{D7BE06ED-6569-4D56-A50D-DCFC775CEEEC}"/>
                  </a:ext>
                </a:extLst>
              </p:cNvPr>
              <p:cNvSpPr>
                <a:spLocks noGrp="1" noRot="1" noChangeAspect="1" noMove="1" noResize="1" noEditPoints="1" noAdjustHandles="1" noChangeArrowheads="1" noChangeShapeType="1" noTextEdit="1"/>
              </p:cNvSpPr>
              <p:nvPr>
                <p:ph idx="1"/>
              </p:nvPr>
            </p:nvSpPr>
            <p:spPr>
              <a:xfrm>
                <a:off x="838200" y="479394"/>
                <a:ext cx="10515600" cy="5697569"/>
              </a:xfrm>
              <a:blipFill>
                <a:blip r:embed="rId2"/>
                <a:stretch>
                  <a:fillRect l="-696" t="-964" r="-696"/>
                </a:stretch>
              </a:blipFill>
            </p:spPr>
            <p:txBody>
              <a:bodyPr/>
              <a:lstStyle/>
              <a:p>
                <a:r>
                  <a:rPr lang="en-IN">
                    <a:noFill/>
                  </a:rPr>
                  <a:t> </a:t>
                </a:r>
              </a:p>
            </p:txBody>
          </p:sp>
        </mc:Fallback>
      </mc:AlternateContent>
    </p:spTree>
    <p:extLst>
      <p:ext uri="{BB962C8B-B14F-4D97-AF65-F5344CB8AC3E}">
        <p14:creationId xmlns:p14="http://schemas.microsoft.com/office/powerpoint/2010/main" val="8723764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E7008-4376-4016-BDD6-EDBDA9C1A9E8}"/>
              </a:ext>
            </a:extLst>
          </p:cNvPr>
          <p:cNvSpPr>
            <a:spLocks noGrp="1"/>
          </p:cNvSpPr>
          <p:nvPr>
            <p:ph type="title"/>
          </p:nvPr>
        </p:nvSpPr>
        <p:spPr/>
        <p:txBody>
          <a:bodyPr>
            <a:normAutofit/>
          </a:bodyPr>
          <a:lstStyle/>
          <a:p>
            <a:pPr>
              <a:lnSpc>
                <a:spcPct val="107000"/>
              </a:lnSpc>
              <a:spcAft>
                <a:spcPts val="800"/>
              </a:spcAft>
            </a:pPr>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Sulphur Dioxide Photochemical Reaction</a:t>
            </a:r>
            <a:endParaRPr lang="en-IN" sz="32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4B4A691-4952-45C6-A2CA-0220A0D2CFFE}"/>
                  </a:ext>
                </a:extLst>
              </p:cNvPr>
              <p:cNvSpPr>
                <a:spLocks noGrp="1"/>
              </p:cNvSpPr>
              <p:nvPr>
                <p:ph idx="1"/>
              </p:nvPr>
            </p:nvSpPr>
            <p:spPr/>
            <p:txBody>
              <a:bodyPr>
                <a:normAutofit fontScale="85000" lnSpcReduction="20000"/>
              </a:bodyPr>
              <a:lstStyle/>
              <a:p>
                <a:pPr algn="just">
                  <a:lnSpc>
                    <a:spcPct val="115000"/>
                  </a:lnSpc>
                  <a:spcAft>
                    <a:spcPts val="800"/>
                  </a:spcAf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Ozone may b formed in the atmosphere as byproduct during the photochemical oxidation of Sulphur dioxide to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sulphuric</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acid.  The reaction takes place as follows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𝑆𝑂</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h</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𝜈</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 </m:t>
                    </m:r>
                    <m:sSubSup>
                      <m:sSubSup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𝑆𝑂</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2                 </m:t>
                        </m:r>
                      </m:sub>
                      <m:sup>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m:t>
                        </m:r>
                      </m:sup>
                    </m:sSubSup>
                    <m:d>
                      <m:d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8</m:t>
                        </m:r>
                      </m:e>
                    </m:d>
                  </m:oMath>
                </a14:m>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sSubSup>
                      <m:sSubSup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𝑆𝑂</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2</m:t>
                        </m:r>
                      </m:sub>
                      <m:sup>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m:t>
                        </m:r>
                      </m:sup>
                    </m:sSubSup>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𝑂</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2  </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𝑆𝑂</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4         </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m:t>
                    </m:r>
                    <m:d>
                      <m:d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9</m:t>
                        </m:r>
                      </m:e>
                    </m:d>
                  </m:oMath>
                </a14:m>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𝑆𝑂</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4 </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𝑂</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2   </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𝑆𝑂</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3   </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𝑂</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3   </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(10)</m:t>
                    </m:r>
                  </m:oMath>
                </a14:m>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𝑆𝑂</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𝐻</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𝑂</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𝐻</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2</m:t>
                        </m:r>
                      </m:sub>
                    </m:sSub>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𝑆𝑂</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4 </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(11)</m:t>
                    </m:r>
                  </m:oMath>
                </a14:m>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 quantum efficiency for this process is low.</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mc:Choice>
        <mc:Fallback xmlns="">
          <p:sp>
            <p:nvSpPr>
              <p:cNvPr id="3" name="Content Placeholder 2">
                <a:extLst>
                  <a:ext uri="{FF2B5EF4-FFF2-40B4-BE49-F238E27FC236}">
                    <a16:creationId xmlns:a16="http://schemas.microsoft.com/office/drawing/2014/main" id="{64B4A691-4952-45C6-A2CA-0220A0D2CFFE}"/>
                  </a:ext>
                </a:extLst>
              </p:cNvPr>
              <p:cNvSpPr>
                <a:spLocks noGrp="1" noRot="1" noChangeAspect="1" noMove="1" noResize="1" noEditPoints="1" noAdjustHandles="1" noChangeArrowheads="1" noChangeShapeType="1" noTextEdit="1"/>
              </p:cNvSpPr>
              <p:nvPr>
                <p:ph idx="1"/>
              </p:nvPr>
            </p:nvSpPr>
            <p:spPr>
              <a:blipFill>
                <a:blip r:embed="rId2"/>
                <a:stretch>
                  <a:fillRect l="-812" t="-1541" r="-870"/>
                </a:stretch>
              </a:blipFill>
            </p:spPr>
            <p:txBody>
              <a:bodyPr/>
              <a:lstStyle/>
              <a:p>
                <a:r>
                  <a:rPr lang="en-IN">
                    <a:noFill/>
                  </a:rPr>
                  <a:t> </a:t>
                </a:r>
              </a:p>
            </p:txBody>
          </p:sp>
        </mc:Fallback>
      </mc:AlternateContent>
    </p:spTree>
    <p:extLst>
      <p:ext uri="{BB962C8B-B14F-4D97-AF65-F5344CB8AC3E}">
        <p14:creationId xmlns:p14="http://schemas.microsoft.com/office/powerpoint/2010/main" val="38840351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AC446-DDD5-432F-A7B4-0CB3814DE08C}"/>
              </a:ext>
            </a:extLst>
          </p:cNvPr>
          <p:cNvSpPr>
            <a:spLocks noGrp="1"/>
          </p:cNvSpPr>
          <p:nvPr>
            <p:ph type="title"/>
          </p:nvPr>
        </p:nvSpPr>
        <p:spPr/>
        <p:txBody>
          <a:bodyPr>
            <a:normAutofit fontScale="90000"/>
          </a:bodyPr>
          <a:lstStyle/>
          <a:p>
            <a:pPr>
              <a:lnSpc>
                <a:spcPct val="115000"/>
              </a:lnSpc>
              <a:spcAft>
                <a:spcPts val="800"/>
              </a:spcAft>
            </a:pP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Aldehydes Photochemical reactions </a:t>
            </a:r>
            <a:br>
              <a:rPr lang="en-IN" sz="40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65129BE-CBF1-488A-8137-4EDBA767CC4D}"/>
                  </a:ext>
                </a:extLst>
              </p:cNvPr>
              <p:cNvSpPr>
                <a:spLocks noGrp="1"/>
              </p:cNvSpPr>
              <p:nvPr>
                <p:ph idx="1"/>
              </p:nvPr>
            </p:nvSpPr>
            <p:spPr>
              <a:xfrm>
                <a:off x="838200" y="994299"/>
                <a:ext cx="10515600" cy="5182664"/>
              </a:xfrm>
            </p:spPr>
            <p:txBody>
              <a:bodyPr>
                <a:normAutofit fontScale="85000" lnSpcReduction="10000"/>
              </a:bodyPr>
              <a:lstStyle/>
              <a:p>
                <a:pPr>
                  <a:lnSpc>
                    <a:spcPct val="107000"/>
                  </a:lnSpc>
                  <a:spcAft>
                    <a:spcPts val="800"/>
                  </a:spcAf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The photochemical oxidation of aldehydes can be represented as follows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14:m>
                  <m:oMath xmlns:m="http://schemas.openxmlformats.org/officeDocument/2006/math">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𝑅</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𝐶𝐻𝑂</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h𝑣</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𝑅</m:t>
                    </m:r>
                    <m:sSup>
                      <m:sSup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𝐶𝐻𝑂</m:t>
                        </m:r>
                      </m:e>
                      <m:sup>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(12)</m:t>
                    </m:r>
                  </m:oMath>
                </a14:m>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14:m>
                  <m:oMath xmlns:m="http://schemas.openxmlformats.org/officeDocument/2006/math">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𝑅</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𝐶</m:t>
                    </m:r>
                    <m:sSup>
                      <m:sSup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𝐻𝑂</m:t>
                        </m:r>
                      </m:e>
                      <m:sup>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 </m:t>
                    </m:r>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𝑂</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2  </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𝑅</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𝐶𝑂</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𝐻</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(13)</m:t>
                    </m:r>
                  </m:oMath>
                </a14:m>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14:m>
                  <m:oMath xmlns:m="http://schemas.openxmlformats.org/officeDocument/2006/math">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𝑅</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𝐶𝑂</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𝐻</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𝑂</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𝑅</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𝐶𝑂𝑂𝐻</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𝑂</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m:t>
                    </m:r>
                    <m:d>
                      <m:d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14</m:t>
                        </m:r>
                      </m:e>
                    </m:d>
                  </m:oMath>
                </a14:m>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The primary photochemical decomposition of aldehydes produces organic free radicals. For example, acetaldehyde decomposes into methyl and formyl radicals.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14:m>
                  <m:oMath xmlns:m="http://schemas.openxmlformats.org/officeDocument/2006/math">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𝐶𝐻</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𝐶𝐻𝑂</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h𝑣</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 </m:t>
                    </m:r>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𝐶𝐻</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𝐻𝐶𝑂</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(15)</m:t>
                    </m:r>
                  </m:oMath>
                </a14:m>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Similarly, acetone decomposes into methyl and acetyl radicals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14:m>
                  <m:oMath xmlns:m="http://schemas.openxmlformats.org/officeDocument/2006/math">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d>
                          <m:d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𝐶𝐻</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3</m:t>
                                </m:r>
                              </m:sub>
                            </m:sSub>
                          </m:e>
                        </m:d>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𝐶𝑂</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h𝑣</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𝐶𝐻</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IN"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𝐶𝐻</m:t>
                        </m:r>
                      </m:e>
                      <m: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𝐶𝑂</m:t>
                    </m:r>
                    <m:r>
                      <a:rPr lang="en-US" sz="2800" i="1">
                        <a:effectLst/>
                        <a:latin typeface="Cambria Math" panose="02040503050406030204" pitchFamily="18" charset="0"/>
                        <a:ea typeface="Times New Roman" panose="02020603050405020304" pitchFamily="18" charset="0"/>
                        <a:cs typeface="Times New Roman" panose="02020603050405020304" pitchFamily="18" charset="0"/>
                      </a:rPr>
                      <m:t>   (16)</m:t>
                    </m:r>
                  </m:oMath>
                </a14:m>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mc:Choice>
        <mc:Fallback xmlns="">
          <p:sp>
            <p:nvSpPr>
              <p:cNvPr id="3" name="Content Placeholder 2">
                <a:extLst>
                  <a:ext uri="{FF2B5EF4-FFF2-40B4-BE49-F238E27FC236}">
                    <a16:creationId xmlns:a16="http://schemas.microsoft.com/office/drawing/2014/main" id="{B65129BE-CBF1-488A-8137-4EDBA767CC4D}"/>
                  </a:ext>
                </a:extLst>
              </p:cNvPr>
              <p:cNvSpPr>
                <a:spLocks noGrp="1" noRot="1" noChangeAspect="1" noMove="1" noResize="1" noEditPoints="1" noAdjustHandles="1" noChangeArrowheads="1" noChangeShapeType="1" noTextEdit="1"/>
              </p:cNvSpPr>
              <p:nvPr>
                <p:ph idx="1"/>
              </p:nvPr>
            </p:nvSpPr>
            <p:spPr>
              <a:xfrm>
                <a:off x="838200" y="994299"/>
                <a:ext cx="10515600" cy="5182664"/>
              </a:xfrm>
              <a:blipFill>
                <a:blip r:embed="rId2"/>
                <a:stretch>
                  <a:fillRect l="-812" t="-1294" r="-638"/>
                </a:stretch>
              </a:blipFill>
            </p:spPr>
            <p:txBody>
              <a:bodyPr/>
              <a:lstStyle/>
              <a:p>
                <a:r>
                  <a:rPr lang="en-IN">
                    <a:noFill/>
                  </a:rPr>
                  <a:t> </a:t>
                </a:r>
              </a:p>
            </p:txBody>
          </p:sp>
        </mc:Fallback>
      </mc:AlternateContent>
    </p:spTree>
    <p:extLst>
      <p:ext uri="{BB962C8B-B14F-4D97-AF65-F5344CB8AC3E}">
        <p14:creationId xmlns:p14="http://schemas.microsoft.com/office/powerpoint/2010/main" val="27038568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80662-12D1-4B03-A2D2-ECA98E0D24F0}"/>
              </a:ext>
            </a:extLst>
          </p:cNvPr>
          <p:cNvSpPr>
            <a:spLocks noGrp="1"/>
          </p:cNvSpPr>
          <p:nvPr>
            <p:ph type="title"/>
          </p:nvPr>
        </p:nvSpPr>
        <p:spPr/>
        <p:txBody>
          <a:bodyPr>
            <a:normAutofit/>
          </a:bodyPr>
          <a:lstStyle/>
          <a:p>
            <a:pPr>
              <a:lnSpc>
                <a:spcPct val="107000"/>
              </a:lnSpc>
              <a:spcAft>
                <a:spcPts val="800"/>
              </a:spcAft>
            </a:pPr>
            <a:r>
              <a:rPr lang="en-US" sz="3100" b="1" dirty="0">
                <a:effectLst/>
                <a:latin typeface="Times New Roman" panose="02020603050405020304" pitchFamily="18" charset="0"/>
                <a:ea typeface="Times New Roman" panose="02020603050405020304" pitchFamily="18" charset="0"/>
                <a:cs typeface="Times New Roman" panose="02020603050405020304" pitchFamily="18" charset="0"/>
              </a:rPr>
              <a:t>Factors Affecting Photochemical Reactions</a:t>
            </a:r>
            <a:endParaRPr lang="en-IN" dirty="0"/>
          </a:p>
        </p:txBody>
      </p:sp>
      <p:sp>
        <p:nvSpPr>
          <p:cNvPr id="3" name="Content Placeholder 2">
            <a:extLst>
              <a:ext uri="{FF2B5EF4-FFF2-40B4-BE49-F238E27FC236}">
                <a16:creationId xmlns:a16="http://schemas.microsoft.com/office/drawing/2014/main" id="{AB107982-5B33-4E57-8D7C-C74551C57166}"/>
              </a:ext>
            </a:extLst>
          </p:cNvPr>
          <p:cNvSpPr>
            <a:spLocks noGrp="1"/>
          </p:cNvSpPr>
          <p:nvPr>
            <p:ph idx="1"/>
          </p:nvPr>
        </p:nvSpPr>
        <p:spPr/>
        <p:txBody>
          <a:bodyPr>
            <a:normAutofit/>
          </a:bodyPr>
          <a:lstStyle/>
          <a:p>
            <a:pPr algn="just">
              <a:lnSpc>
                <a:spcPct val="115000"/>
              </a:lnSpc>
              <a:spcAft>
                <a:spcPts val="800"/>
              </a:spcAf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 nature of the photochemical reactions that take place in the atmosphere depends on a number of factors. </a:t>
            </a:r>
          </a:p>
          <a:p>
            <a:pPr algn="just">
              <a:lnSpc>
                <a:spcPct val="115000"/>
              </a:lnSpc>
              <a:spcAft>
                <a:spcPts val="800"/>
              </a:spcAf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Some of these factors are light intensity, hydrocarbon reactivity, ratio of hydrocarbons to nitric oxide, presence of light absorbers and meteorological variables.  </a:t>
            </a:r>
          </a:p>
          <a:p>
            <a:pPr algn="just">
              <a:lnSpc>
                <a:spcPct val="115000"/>
              </a:lnSpc>
              <a:spcAft>
                <a:spcPts val="800"/>
              </a:spcAf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 height and intensity of atmospheric inversion is a prime factor. Other things being equal, the lower the inversion base, the more intense will be the smog.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0010895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D06DA-C472-421D-8D1F-6683B36D3113}"/>
              </a:ext>
            </a:extLst>
          </p:cNvPr>
          <p:cNvSpPr>
            <a:spLocks noGrp="1"/>
          </p:cNvSpPr>
          <p:nvPr>
            <p:ph type="title"/>
          </p:nvPr>
        </p:nvSpPr>
        <p:spPr/>
        <p:txBody>
          <a:bodyPr>
            <a:normAutofit/>
          </a:bodyPr>
          <a:lstStyle/>
          <a:p>
            <a:pPr>
              <a:lnSpc>
                <a:spcPct val="115000"/>
              </a:lnSpc>
              <a:spcAft>
                <a:spcPts val="800"/>
              </a:spcAft>
            </a:pPr>
            <a:r>
              <a:rPr lang="en-US" sz="3100" b="1" dirty="0">
                <a:effectLst/>
                <a:latin typeface="Times New Roman" panose="02020603050405020304" pitchFamily="18" charset="0"/>
                <a:ea typeface="Times New Roman" panose="02020603050405020304" pitchFamily="18" charset="0"/>
                <a:cs typeface="Times New Roman" panose="02020603050405020304" pitchFamily="18" charset="0"/>
              </a:rPr>
              <a:t>Measurement of Photochemical Smog</a:t>
            </a:r>
            <a:endParaRPr lang="en-IN" dirty="0"/>
          </a:p>
        </p:txBody>
      </p:sp>
      <p:sp>
        <p:nvSpPr>
          <p:cNvPr id="3" name="Content Placeholder 2">
            <a:extLst>
              <a:ext uri="{FF2B5EF4-FFF2-40B4-BE49-F238E27FC236}">
                <a16:creationId xmlns:a16="http://schemas.microsoft.com/office/drawing/2014/main" id="{67D21155-4F99-4C68-A770-63D1041F0505}"/>
              </a:ext>
            </a:extLst>
          </p:cNvPr>
          <p:cNvSpPr>
            <a:spLocks noGrp="1"/>
          </p:cNvSpPr>
          <p:nvPr>
            <p:ph idx="1"/>
          </p:nvPr>
        </p:nvSpPr>
        <p:spPr/>
        <p:txBody>
          <a:bodyPr>
            <a:normAutofit fontScale="92500" lnSpcReduction="20000"/>
          </a:bodyPr>
          <a:lstStyle/>
          <a:p>
            <a:pPr algn="just">
              <a:lnSpc>
                <a:spcPct val="115000"/>
              </a:lnSpc>
              <a:spcAft>
                <a:spcPts val="800"/>
              </a:spcAf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Photochemical smog is a complex mixture of Several compounds. Among its various constituents, ozone and PAN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Peroxy</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acetyl nitrate) are significant. Even though ozone is the major oxidizing agent in smog, there are small amounts of other agents which vary in quantity and interfere with ozone determination.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The oxidants are measured by passing the air stream containing the oxidant into a neutral solution of potassium iodide. The oxidant reacts to release iodine and the tri-iodide ion, which can be measured calorimetrically.  The two interfering gases during the measurement are NO</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and SO</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PAN may be measured either by gas chromatography or infrared spectroscopy.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4170523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2AC43-2ADC-4E4E-8457-5363054A6B87}"/>
              </a:ext>
            </a:extLst>
          </p:cNvPr>
          <p:cNvSpPr>
            <a:spLocks noGrp="1"/>
          </p:cNvSpPr>
          <p:nvPr>
            <p:ph type="title"/>
          </p:nvPr>
        </p:nvSpPr>
        <p:spPr/>
        <p:txBody>
          <a:bodyPr>
            <a:normAutofit/>
          </a:bodyPr>
          <a:lstStyle/>
          <a:p>
            <a:pPr algn="ctr"/>
            <a:r>
              <a:rPr lang="en-US" sz="2800" b="1" dirty="0"/>
              <a:t>Useful Web Links</a:t>
            </a:r>
            <a:endParaRPr lang="en-IN" sz="2800" b="1" dirty="0"/>
          </a:p>
        </p:txBody>
      </p:sp>
      <p:sp>
        <p:nvSpPr>
          <p:cNvPr id="3" name="Content Placeholder 2">
            <a:extLst>
              <a:ext uri="{FF2B5EF4-FFF2-40B4-BE49-F238E27FC236}">
                <a16:creationId xmlns:a16="http://schemas.microsoft.com/office/drawing/2014/main" id="{240945C1-EE41-4F54-B69C-E6A6D20B72A5}"/>
              </a:ext>
            </a:extLst>
          </p:cNvPr>
          <p:cNvSpPr>
            <a:spLocks noGrp="1"/>
          </p:cNvSpPr>
          <p:nvPr>
            <p:ph idx="1"/>
          </p:nvPr>
        </p:nvSpPr>
        <p:spPr/>
        <p:txBody>
          <a:bodyPr/>
          <a:lstStyle/>
          <a:p>
            <a:r>
              <a:rPr lang="en-IN" dirty="0">
                <a:hlinkClick r:id="rId2"/>
              </a:rPr>
              <a:t>https://www.youtube.com/watch?v=af9fG7SoR6o</a:t>
            </a:r>
            <a:endParaRPr lang="en-IN" dirty="0"/>
          </a:p>
          <a:p>
            <a:r>
              <a:rPr lang="en-IN" dirty="0">
                <a:hlinkClick r:id="rId3"/>
              </a:rPr>
              <a:t>https://nptel.ac.in/courses/105104099</a:t>
            </a:r>
            <a:endParaRPr lang="en-IN" dirty="0"/>
          </a:p>
          <a:p>
            <a:endParaRPr lang="en-IN" dirty="0"/>
          </a:p>
        </p:txBody>
      </p:sp>
    </p:spTree>
    <p:extLst>
      <p:ext uri="{BB962C8B-B14F-4D97-AF65-F5344CB8AC3E}">
        <p14:creationId xmlns:p14="http://schemas.microsoft.com/office/powerpoint/2010/main" val="26357021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506</TotalTime>
  <Words>4735</Words>
  <Application>Microsoft Office PowerPoint</Application>
  <PresentationFormat>Widescreen</PresentationFormat>
  <Paragraphs>360</Paragraphs>
  <Slides>56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56</vt:i4>
      </vt:variant>
    </vt:vector>
  </HeadingPairs>
  <TitlesOfParts>
    <vt:vector size="63" baseType="lpstr">
      <vt:lpstr>Arial</vt:lpstr>
      <vt:lpstr>Calibri</vt:lpstr>
      <vt:lpstr>Calibri Light</vt:lpstr>
      <vt:lpstr>Cambria Math</vt:lpstr>
      <vt:lpstr>Symbol</vt:lpstr>
      <vt:lpstr>Times New Roman</vt:lpstr>
      <vt:lpstr>Office Theme</vt:lpstr>
      <vt:lpstr>Module 1</vt:lpstr>
      <vt:lpstr>Classification of Pollutants</vt:lpstr>
      <vt:lpstr>Air contaminants </vt:lpstr>
      <vt:lpstr>1. Natural Contaminants</vt:lpstr>
      <vt:lpstr>2. Aerosols: </vt:lpstr>
      <vt:lpstr>1. Dust</vt:lpstr>
      <vt:lpstr>b. Smoke:</vt:lpstr>
      <vt:lpstr>c. Mist</vt:lpstr>
      <vt:lpstr>d) Fog:</vt:lpstr>
      <vt:lpstr>e. Fumes</vt:lpstr>
      <vt:lpstr>f. Gases 1. Sulphur Dioxide</vt:lpstr>
      <vt:lpstr>PowerPoint Presentation</vt:lpstr>
      <vt:lpstr>Hydrogen Sulphide (H2S)</vt:lpstr>
      <vt:lpstr>iii. Hydrogen Fluoride</vt:lpstr>
      <vt:lpstr>iv. Chlorine and Hydrogen Chloride</vt:lpstr>
      <vt:lpstr>PowerPoint Presentation</vt:lpstr>
      <vt:lpstr>Oxides of Nitrogen</vt:lpstr>
      <vt:lpstr>Carbon Monoxide</vt:lpstr>
      <vt:lpstr>Ozone</vt:lpstr>
      <vt:lpstr>Aldehydes: </vt:lpstr>
      <vt:lpstr>Organic Vapours: </vt:lpstr>
      <vt:lpstr>Radioactive Gases</vt:lpstr>
      <vt:lpstr>Source Type</vt:lpstr>
      <vt:lpstr>PowerPoint Presentation</vt:lpstr>
      <vt:lpstr>PowerPoint Presentation</vt:lpstr>
      <vt:lpstr>CLASSIFICATION AND PROPERTIES OF AIR POLLUTION </vt:lpstr>
      <vt:lpstr>PowerPoint Presentation</vt:lpstr>
      <vt:lpstr>Effects of Air Pollution on Human Health  </vt:lpstr>
      <vt:lpstr>PowerPoint Presentation</vt:lpstr>
      <vt:lpstr>PowerPoint Presentation</vt:lpstr>
      <vt:lpstr>Air Pollutants Affecting Plants </vt:lpstr>
      <vt:lpstr>Forms of Damage of Leaves </vt:lpstr>
      <vt:lpstr>2. Chlorosis</vt:lpstr>
      <vt:lpstr>3. Abscission</vt:lpstr>
      <vt:lpstr>4. Epinasty</vt:lpstr>
      <vt:lpstr>Kinds of Injury to Plants </vt:lpstr>
      <vt:lpstr>Effects on Materials </vt:lpstr>
      <vt:lpstr>PowerPoint Presentation</vt:lpstr>
      <vt:lpstr>Factors Influencing Atmosphere Deterioration  </vt:lpstr>
      <vt:lpstr>Economic Losses: (Material Damage) </vt:lpstr>
      <vt:lpstr>PowerPoint Presentation</vt:lpstr>
      <vt:lpstr>PowerPoint Presentation</vt:lpstr>
      <vt:lpstr>PowerPoint Presentation</vt:lpstr>
      <vt:lpstr>PowerPoint Presentation</vt:lpstr>
      <vt:lpstr>PowerPoint Presentation</vt:lpstr>
      <vt:lpstr>INVERSION: When the reverse or negative lapse rate occurs, a dense cold stratum of air at ground level gets covered by lighter warmer air at higher level. This phenomenon is known as inversion.   </vt:lpstr>
      <vt:lpstr>2. Subsidence inversion </vt:lpstr>
      <vt:lpstr>Photochemical Smog</vt:lpstr>
      <vt:lpstr>Nitrogen Dioxide Photochemical Reaction </vt:lpstr>
      <vt:lpstr>PowerPoint Presentation</vt:lpstr>
      <vt:lpstr>PowerPoint Presentation</vt:lpstr>
      <vt:lpstr>Sulphur Dioxide Photochemical Reaction</vt:lpstr>
      <vt:lpstr>Aldehydes Photochemical reactions  </vt:lpstr>
      <vt:lpstr>Factors Affecting Photochemical Reactions</vt:lpstr>
      <vt:lpstr>Measurement of Photochemical Smog</vt:lpstr>
      <vt:lpstr>Useful Web Links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Air Pollution and Control</dc:title>
  <dc:creator>Vyshali</dc:creator>
  <cp:lastModifiedBy>Vyshali</cp:lastModifiedBy>
  <cp:revision>68</cp:revision>
  <dcterms:created xsi:type="dcterms:W3CDTF">2021-10-05T03:29:59Z</dcterms:created>
  <dcterms:modified xsi:type="dcterms:W3CDTF">2022-04-04T08:53:59Z</dcterms:modified>
</cp:coreProperties>
</file>