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7" r:id="rId20"/>
    <p:sldId id="289" r:id="rId21"/>
    <p:sldId id="290" r:id="rId22"/>
    <p:sldId id="291" r:id="rId23"/>
    <p:sldId id="292" r:id="rId24"/>
    <p:sldId id="293" r:id="rId25"/>
    <p:sldId id="294" r:id="rId26"/>
    <p:sldId id="295" r:id="rId27"/>
    <p:sldId id="296" r:id="rId28"/>
    <p:sldId id="297" r:id="rId29"/>
    <p:sldId id="298" r:id="rId30"/>
    <p:sldId id="299" r:id="rId31"/>
    <p:sldId id="300" r:id="rId32"/>
    <p:sldId id="301" r:id="rId33"/>
    <p:sldId id="302" r:id="rId34"/>
    <p:sldId id="303" r:id="rId35"/>
    <p:sldId id="304" r:id="rId36"/>
    <p:sldId id="305" r:id="rId37"/>
    <p:sldId id="306" r:id="rId38"/>
    <p:sldId id="307" r:id="rId39"/>
    <p:sldId id="308" r:id="rId40"/>
    <p:sldId id="309" r:id="rId41"/>
    <p:sldId id="310" r:id="rId42"/>
    <p:sldId id="311" r:id="rId43"/>
    <p:sldId id="312" r:id="rId44"/>
    <p:sldId id="313" r:id="rId45"/>
    <p:sldId id="314" r:id="rId46"/>
    <p:sldId id="315" r:id="rId47"/>
    <p:sldId id="316" r:id="rId48"/>
    <p:sldId id="317" r:id="rId49"/>
    <p:sldId id="318" r:id="rId50"/>
    <p:sldId id="319" r:id="rId51"/>
    <p:sldId id="320" r:id="rId52"/>
    <p:sldId id="321" r:id="rId53"/>
    <p:sldId id="322" r:id="rId54"/>
    <p:sldId id="323" r:id="rId55"/>
    <p:sldId id="324" r:id="rId56"/>
    <p:sldId id="325" r:id="rId57"/>
    <p:sldId id="326" r:id="rId58"/>
    <p:sldId id="327" r:id="rId59"/>
    <p:sldId id="328" r:id="rId60"/>
    <p:sldId id="329" r:id="rId61"/>
    <p:sldId id="330" r:id="rId62"/>
    <p:sldId id="331" r:id="rId63"/>
    <p:sldId id="332" r:id="rId64"/>
    <p:sldId id="333" r:id="rId65"/>
    <p:sldId id="334" r:id="rId66"/>
    <p:sldId id="335" r:id="rId67"/>
    <p:sldId id="336" r:id="rId68"/>
    <p:sldId id="337" r:id="rId69"/>
    <p:sldId id="338" r:id="rId70"/>
    <p:sldId id="339" r:id="rId71"/>
    <p:sldId id="340" r:id="rId72"/>
    <p:sldId id="341" r:id="rId73"/>
    <p:sldId id="342" r:id="rId74"/>
    <p:sldId id="343" r:id="rId75"/>
    <p:sldId id="344" r:id="rId76"/>
    <p:sldId id="345" r:id="rId77"/>
    <p:sldId id="346" r:id="rId78"/>
    <p:sldId id="347" r:id="rId79"/>
    <p:sldId id="348" r:id="rId80"/>
    <p:sldId id="349" r:id="rId81"/>
    <p:sldId id="350" r:id="rId82"/>
    <p:sldId id="351" r:id="rId83"/>
    <p:sldId id="352" r:id="rId84"/>
    <p:sldId id="353" r:id="rId85"/>
    <p:sldId id="354" r:id="rId86"/>
    <p:sldId id="355" r:id="rId87"/>
    <p:sldId id="356" r:id="rId88"/>
    <p:sldId id="357" r:id="rId89"/>
    <p:sldId id="358" r:id="rId90"/>
    <p:sldId id="359" r:id="rId91"/>
    <p:sldId id="360" r:id="rId92"/>
    <p:sldId id="361" r:id="rId93"/>
    <p:sldId id="362" r:id="rId94"/>
    <p:sldId id="363" r:id="rId95"/>
    <p:sldId id="364" r:id="rId96"/>
    <p:sldId id="365" r:id="rId97"/>
    <p:sldId id="366" r:id="rId98"/>
    <p:sldId id="367" r:id="rId99"/>
    <p:sldId id="368" r:id="rId100"/>
    <p:sldId id="369" r:id="rId101"/>
    <p:sldId id="370" r:id="rId102"/>
    <p:sldId id="371" r:id="rId103"/>
    <p:sldId id="372" r:id="rId104"/>
    <p:sldId id="373" r:id="rId105"/>
    <p:sldId id="374" r:id="rId106"/>
    <p:sldId id="375"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113D78BE-2F13-4A0D-8C7C-D28E2DF12FFC}" type="datetimeFigureOut">
              <a:rPr lang="en-IN" smtClean="0"/>
              <a:t>04-04-2022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FD18091-B221-4F30-81E3-47F4C2349ADD}" type="slidenum">
              <a:rPr lang="en-IN" smtClean="0"/>
              <a:t>‹#›</a:t>
            </a:fld>
            <a:endParaRPr lang="en-IN"/>
          </a:p>
        </p:txBody>
      </p:sp>
    </p:spTree>
    <p:extLst>
      <p:ext uri="{BB962C8B-B14F-4D97-AF65-F5344CB8AC3E}">
        <p14:creationId xmlns:p14="http://schemas.microsoft.com/office/powerpoint/2010/main" val="3054947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13D78BE-2F13-4A0D-8C7C-D28E2DF12FFC}" type="datetimeFigureOut">
              <a:rPr lang="en-IN" smtClean="0"/>
              <a:t>04-04-2022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FD18091-B221-4F30-81E3-47F4C2349ADD}" type="slidenum">
              <a:rPr lang="en-IN" smtClean="0"/>
              <a:t>‹#›</a:t>
            </a:fld>
            <a:endParaRPr lang="en-IN"/>
          </a:p>
        </p:txBody>
      </p:sp>
    </p:spTree>
    <p:extLst>
      <p:ext uri="{BB962C8B-B14F-4D97-AF65-F5344CB8AC3E}">
        <p14:creationId xmlns:p14="http://schemas.microsoft.com/office/powerpoint/2010/main" val="3064894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3D78BE-2F13-4A0D-8C7C-D28E2DF12FFC}" type="datetimeFigureOut">
              <a:rPr lang="en-IN" smtClean="0"/>
              <a:t>04-04-2022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FD18091-B221-4F30-81E3-47F4C2349ADD}" type="slidenum">
              <a:rPr lang="en-IN" smtClean="0"/>
              <a:t>‹#›</a:t>
            </a:fld>
            <a:endParaRPr lang="en-IN"/>
          </a:p>
        </p:txBody>
      </p:sp>
    </p:spTree>
    <p:extLst>
      <p:ext uri="{BB962C8B-B14F-4D97-AF65-F5344CB8AC3E}">
        <p14:creationId xmlns:p14="http://schemas.microsoft.com/office/powerpoint/2010/main" val="2040148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113D78BE-2F13-4A0D-8C7C-D28E2DF12FFC}" type="datetimeFigureOut">
              <a:rPr lang="en-IN" smtClean="0"/>
              <a:t>04-04-2022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FD18091-B221-4F30-81E3-47F4C2349ADD}" type="slidenum">
              <a:rPr lang="en-IN" smtClean="0"/>
              <a:t>‹#›</a:t>
            </a:fld>
            <a:endParaRPr lang="en-IN"/>
          </a:p>
        </p:txBody>
      </p:sp>
    </p:spTree>
    <p:extLst>
      <p:ext uri="{BB962C8B-B14F-4D97-AF65-F5344CB8AC3E}">
        <p14:creationId xmlns:p14="http://schemas.microsoft.com/office/powerpoint/2010/main" val="458768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113D78BE-2F13-4A0D-8C7C-D28E2DF12FFC}" type="datetimeFigureOut">
              <a:rPr lang="en-IN" smtClean="0"/>
              <a:t>04-04-2022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FD18091-B221-4F30-81E3-47F4C2349ADD}" type="slidenum">
              <a:rPr lang="en-IN" smtClean="0"/>
              <a:t>‹#›</a:t>
            </a:fld>
            <a:endParaRPr lang="en-IN"/>
          </a:p>
        </p:txBody>
      </p:sp>
    </p:spTree>
    <p:extLst>
      <p:ext uri="{BB962C8B-B14F-4D97-AF65-F5344CB8AC3E}">
        <p14:creationId xmlns:p14="http://schemas.microsoft.com/office/powerpoint/2010/main" val="267006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113D78BE-2F13-4A0D-8C7C-D28E2DF12FFC}" type="datetimeFigureOut">
              <a:rPr lang="en-IN" smtClean="0"/>
              <a:t>04-04-2022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FD18091-B221-4F30-81E3-47F4C2349ADD}" type="slidenum">
              <a:rPr lang="en-IN" smtClean="0"/>
              <a:t>‹#›</a:t>
            </a:fld>
            <a:endParaRPr lang="en-IN"/>
          </a:p>
        </p:txBody>
      </p:sp>
    </p:spTree>
    <p:extLst>
      <p:ext uri="{BB962C8B-B14F-4D97-AF65-F5344CB8AC3E}">
        <p14:creationId xmlns:p14="http://schemas.microsoft.com/office/powerpoint/2010/main" val="1594944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3D78BE-2F13-4A0D-8C7C-D28E2DF12FFC}" type="datetimeFigureOut">
              <a:rPr lang="en-IN" smtClean="0"/>
              <a:t>04-04-2022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FD18091-B221-4F30-81E3-47F4C2349ADD}" type="slidenum">
              <a:rPr lang="en-IN" smtClean="0"/>
              <a:t>‹#›</a:t>
            </a:fld>
            <a:endParaRPr lang="en-IN"/>
          </a:p>
        </p:txBody>
      </p:sp>
    </p:spTree>
    <p:extLst>
      <p:ext uri="{BB962C8B-B14F-4D97-AF65-F5344CB8AC3E}">
        <p14:creationId xmlns:p14="http://schemas.microsoft.com/office/powerpoint/2010/main" val="3567368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3D78BE-2F13-4A0D-8C7C-D28E2DF12FFC}" type="datetimeFigureOut">
              <a:rPr lang="en-IN" smtClean="0"/>
              <a:t>04-04-2022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FD18091-B221-4F30-81E3-47F4C2349ADD}" type="slidenum">
              <a:rPr lang="en-IN" smtClean="0"/>
              <a:t>‹#›</a:t>
            </a:fld>
            <a:endParaRPr lang="en-IN"/>
          </a:p>
        </p:txBody>
      </p:sp>
    </p:spTree>
    <p:extLst>
      <p:ext uri="{BB962C8B-B14F-4D97-AF65-F5344CB8AC3E}">
        <p14:creationId xmlns:p14="http://schemas.microsoft.com/office/powerpoint/2010/main" val="1442123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3D78BE-2F13-4A0D-8C7C-D28E2DF12FFC}" type="datetimeFigureOut">
              <a:rPr lang="en-IN" smtClean="0"/>
              <a:t>04-04-2022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FD18091-B221-4F30-81E3-47F4C2349ADD}" type="slidenum">
              <a:rPr lang="en-IN" smtClean="0"/>
              <a:t>‹#›</a:t>
            </a:fld>
            <a:endParaRPr lang="en-IN"/>
          </a:p>
        </p:txBody>
      </p:sp>
    </p:spTree>
    <p:extLst>
      <p:ext uri="{BB962C8B-B14F-4D97-AF65-F5344CB8AC3E}">
        <p14:creationId xmlns:p14="http://schemas.microsoft.com/office/powerpoint/2010/main" val="2344371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13D78BE-2F13-4A0D-8C7C-D28E2DF12FFC}" type="datetimeFigureOut">
              <a:rPr lang="en-IN" smtClean="0"/>
              <a:t>04-04-2022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FD18091-B221-4F30-81E3-47F4C2349ADD}" type="slidenum">
              <a:rPr lang="en-IN" smtClean="0"/>
              <a:t>‹#›</a:t>
            </a:fld>
            <a:endParaRPr lang="en-IN"/>
          </a:p>
        </p:txBody>
      </p:sp>
    </p:spTree>
    <p:extLst>
      <p:ext uri="{BB962C8B-B14F-4D97-AF65-F5344CB8AC3E}">
        <p14:creationId xmlns:p14="http://schemas.microsoft.com/office/powerpoint/2010/main" val="1878590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13D78BE-2F13-4A0D-8C7C-D28E2DF12FFC}" type="datetimeFigureOut">
              <a:rPr lang="en-IN" smtClean="0"/>
              <a:t>04-04-2022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FD18091-B221-4F30-81E3-47F4C2349ADD}" type="slidenum">
              <a:rPr lang="en-IN" smtClean="0"/>
              <a:t>‹#›</a:t>
            </a:fld>
            <a:endParaRPr lang="en-IN"/>
          </a:p>
        </p:txBody>
      </p:sp>
    </p:spTree>
    <p:extLst>
      <p:ext uri="{BB962C8B-B14F-4D97-AF65-F5344CB8AC3E}">
        <p14:creationId xmlns:p14="http://schemas.microsoft.com/office/powerpoint/2010/main" val="3211080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3D78BE-2F13-4A0D-8C7C-D28E2DF12FFC}" type="datetimeFigureOut">
              <a:rPr lang="en-IN" smtClean="0"/>
              <a:t>04-04-2022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D18091-B221-4F30-81E3-47F4C2349ADD}" type="slidenum">
              <a:rPr lang="en-IN" smtClean="0"/>
              <a:t>‹#›</a:t>
            </a:fld>
            <a:endParaRPr lang="en-IN"/>
          </a:p>
        </p:txBody>
      </p:sp>
    </p:spTree>
    <p:extLst>
      <p:ext uri="{BB962C8B-B14F-4D97-AF65-F5344CB8AC3E}">
        <p14:creationId xmlns:p14="http://schemas.microsoft.com/office/powerpoint/2010/main" val="1051816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hyperlink" Target="https://en.wikipedia.org/wiki/Clay_mineral" TargetMode="External"/><Relationship Id="rId13" Type="http://schemas.openxmlformats.org/officeDocument/2006/relationships/hyperlink" Target="https://en.wikipedia.org/wiki/Bauxite" TargetMode="External"/><Relationship Id="rId3" Type="http://schemas.openxmlformats.org/officeDocument/2006/relationships/hyperlink" Target="https://en.wikipedia.org/wiki/Aluminium" TargetMode="External"/><Relationship Id="rId7" Type="http://schemas.openxmlformats.org/officeDocument/2006/relationships/hyperlink" Target="https://en.wikipedia.org/wiki/Ore" TargetMode="External"/><Relationship Id="rId12" Type="http://schemas.openxmlformats.org/officeDocument/2006/relationships/hyperlink" Target="https://en.wikipedia.org/wiki/Diaspore" TargetMode="External"/><Relationship Id="rId2" Type="http://schemas.openxmlformats.org/officeDocument/2006/relationships/hyperlink" Target="https://en.wikipedia.org/wiki/Iron" TargetMode="External"/><Relationship Id="rId1" Type="http://schemas.openxmlformats.org/officeDocument/2006/relationships/slideLayout" Target="../slideLayouts/slideLayout2.xml"/><Relationship Id="rId6" Type="http://schemas.openxmlformats.org/officeDocument/2006/relationships/hyperlink" Target="https://en.wikipedia.org/wiki/Parent_rock" TargetMode="External"/><Relationship Id="rId11" Type="http://schemas.openxmlformats.org/officeDocument/2006/relationships/hyperlink" Target="https://en.wikipedia.org/wiki/Boehmite" TargetMode="External"/><Relationship Id="rId5" Type="http://schemas.openxmlformats.org/officeDocument/2006/relationships/hyperlink" Target="https://en.wikipedia.org/wiki/Weathering" TargetMode="External"/><Relationship Id="rId10" Type="http://schemas.openxmlformats.org/officeDocument/2006/relationships/hyperlink" Target="https://en.wikipedia.org/wiki/Gibbsite" TargetMode="External"/><Relationship Id="rId4" Type="http://schemas.openxmlformats.org/officeDocument/2006/relationships/hyperlink" Target="https://en.wikipedia.org/wiki/Iron_oxide" TargetMode="External"/><Relationship Id="rId9" Type="http://schemas.openxmlformats.org/officeDocument/2006/relationships/hyperlink" Target="https://en.wikipedia.org/wiki/Hydroxide" TargetMode="External"/><Relationship Id="rId14" Type="http://schemas.openxmlformats.org/officeDocument/2006/relationships/hyperlink" Target="https://en.wikipedia.org/wiki/Cation_exchange_capacity"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https://www.nptelvideos.com/video.php?id=1721&amp;c=11" TargetMode="External"/><Relationship Id="rId2" Type="http://schemas.openxmlformats.org/officeDocument/2006/relationships/hyperlink" Target="https://www.youtube.com/watch?v=PrN7jygu4cQ"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188641"/>
            <a:ext cx="7772400" cy="792088"/>
          </a:xfrm>
        </p:spPr>
        <p:txBody>
          <a:bodyPr>
            <a:normAutofit/>
          </a:bodyPr>
          <a:lstStyle/>
          <a:p>
            <a:r>
              <a:rPr lang="en-IN" sz="3200" b="1" dirty="0"/>
              <a:t>Module 2</a:t>
            </a:r>
          </a:p>
        </p:txBody>
      </p:sp>
      <p:sp>
        <p:nvSpPr>
          <p:cNvPr id="3" name="Subtitle 2"/>
          <p:cNvSpPr>
            <a:spLocks noGrp="1"/>
          </p:cNvSpPr>
          <p:nvPr>
            <p:ph type="subTitle" idx="1"/>
          </p:nvPr>
        </p:nvSpPr>
        <p:spPr>
          <a:xfrm>
            <a:off x="1619672" y="1052736"/>
            <a:ext cx="6400800" cy="792088"/>
          </a:xfrm>
        </p:spPr>
        <p:txBody>
          <a:bodyPr/>
          <a:lstStyle/>
          <a:p>
            <a:r>
              <a:rPr lang="en-IN" b="1" dirty="0">
                <a:solidFill>
                  <a:schemeClr val="tx1"/>
                </a:solidFill>
              </a:rPr>
              <a:t>Petrology and Geomorphology</a:t>
            </a:r>
          </a:p>
        </p:txBody>
      </p:sp>
      <p:sp>
        <p:nvSpPr>
          <p:cNvPr id="4" name="TextBox 3"/>
          <p:cNvSpPr txBox="1"/>
          <p:nvPr/>
        </p:nvSpPr>
        <p:spPr>
          <a:xfrm>
            <a:off x="323528" y="2420888"/>
            <a:ext cx="4752528" cy="461665"/>
          </a:xfrm>
          <a:prstGeom prst="rect">
            <a:avLst/>
          </a:prstGeom>
          <a:noFill/>
        </p:spPr>
        <p:txBody>
          <a:bodyPr wrap="square" rtlCol="0">
            <a:spAutoFit/>
          </a:bodyPr>
          <a:lstStyle/>
          <a:p>
            <a:r>
              <a:rPr lang="en-IN" sz="2400" b="1" dirty="0"/>
              <a:t>Subject Name: Engineering Geology</a:t>
            </a:r>
          </a:p>
        </p:txBody>
      </p:sp>
      <p:sp>
        <p:nvSpPr>
          <p:cNvPr id="6" name="TextBox 5"/>
          <p:cNvSpPr txBox="1"/>
          <p:nvPr/>
        </p:nvSpPr>
        <p:spPr>
          <a:xfrm>
            <a:off x="5508104" y="2420887"/>
            <a:ext cx="3744416" cy="461665"/>
          </a:xfrm>
          <a:prstGeom prst="rect">
            <a:avLst/>
          </a:prstGeom>
          <a:noFill/>
        </p:spPr>
        <p:txBody>
          <a:bodyPr wrap="square" rtlCol="0">
            <a:spAutoFit/>
          </a:bodyPr>
          <a:lstStyle/>
          <a:p>
            <a:pPr algn="ctr"/>
            <a:r>
              <a:rPr lang="en-IN" sz="2400" b="1" dirty="0"/>
              <a:t>Subject Code: 18CV36</a:t>
            </a:r>
          </a:p>
        </p:txBody>
      </p:sp>
      <p:sp>
        <p:nvSpPr>
          <p:cNvPr id="7" name="TextBox 6"/>
          <p:cNvSpPr txBox="1"/>
          <p:nvPr/>
        </p:nvSpPr>
        <p:spPr>
          <a:xfrm>
            <a:off x="1547664" y="3284984"/>
            <a:ext cx="6048672" cy="461665"/>
          </a:xfrm>
          <a:prstGeom prst="rect">
            <a:avLst/>
          </a:prstGeom>
          <a:noFill/>
        </p:spPr>
        <p:txBody>
          <a:bodyPr wrap="square" rtlCol="0">
            <a:spAutoFit/>
          </a:bodyPr>
          <a:lstStyle/>
          <a:p>
            <a:pPr algn="ctr"/>
            <a:r>
              <a:rPr lang="en-IN" sz="2400" b="1" dirty="0"/>
              <a:t>Name of the Faculty: Dr Vyshali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933056"/>
            <a:ext cx="1656184"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21804" y="5805263"/>
            <a:ext cx="8316416" cy="461665"/>
          </a:xfrm>
          <a:prstGeom prst="rect">
            <a:avLst/>
          </a:prstGeom>
          <a:noFill/>
        </p:spPr>
        <p:txBody>
          <a:bodyPr wrap="square" rtlCol="0">
            <a:spAutoFit/>
          </a:bodyPr>
          <a:lstStyle/>
          <a:p>
            <a:pPr algn="ctr"/>
            <a:r>
              <a:rPr lang="en-IN" sz="2400" b="1" dirty="0"/>
              <a:t>K S School of Engineering and Management, Bangalore-560109</a:t>
            </a:r>
          </a:p>
        </p:txBody>
      </p:sp>
    </p:spTree>
    <p:extLst>
      <p:ext uri="{BB962C8B-B14F-4D97-AF65-F5344CB8AC3E}">
        <p14:creationId xmlns:p14="http://schemas.microsoft.com/office/powerpoint/2010/main" val="3561638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u="sng" dirty="0"/>
              <a:t>Petrology</a:t>
            </a:r>
            <a:br>
              <a:rPr lang="en-IN" sz="3200" b="1" dirty="0"/>
            </a:br>
            <a:endParaRPr lang="en-IN" sz="3200" b="1" dirty="0"/>
          </a:p>
        </p:txBody>
      </p:sp>
      <p:sp>
        <p:nvSpPr>
          <p:cNvPr id="3" name="Content Placeholder 2"/>
          <p:cNvSpPr>
            <a:spLocks noGrp="1"/>
          </p:cNvSpPr>
          <p:nvPr>
            <p:ph idx="1"/>
          </p:nvPr>
        </p:nvSpPr>
        <p:spPr>
          <a:xfrm>
            <a:off x="457200" y="1052736"/>
            <a:ext cx="8229600" cy="5073427"/>
          </a:xfrm>
        </p:spPr>
        <p:txBody>
          <a:bodyPr>
            <a:normAutofit lnSpcReduction="10000"/>
          </a:bodyPr>
          <a:lstStyle/>
          <a:p>
            <a:r>
              <a:rPr lang="en-IN" sz="2600" b="1" dirty="0"/>
              <a:t>Petrology: </a:t>
            </a:r>
            <a:r>
              <a:rPr lang="en-IN" sz="2600" dirty="0"/>
              <a:t>The branch of geology dealing with various aspects of rocks such as their formation, classification and occurrence is called petrology.</a:t>
            </a:r>
          </a:p>
          <a:p>
            <a:endParaRPr lang="en-IN" sz="2600" b="1" dirty="0"/>
          </a:p>
          <a:p>
            <a:r>
              <a:rPr lang="en-IN" sz="2600" b="1" dirty="0"/>
              <a:t>Rocks:  </a:t>
            </a:r>
            <a:r>
              <a:rPr lang="en-IN" sz="2600" dirty="0"/>
              <a:t>Rocks are defined as “natural solid massive aggregates of minerals forming the crust of the Earth”. </a:t>
            </a:r>
          </a:p>
          <a:p>
            <a:endParaRPr lang="en-IN" sz="2600" b="1" dirty="0"/>
          </a:p>
          <a:p>
            <a:r>
              <a:rPr lang="en-IN" sz="2600" b="1" dirty="0"/>
              <a:t>Classification of Rocks: </a:t>
            </a:r>
            <a:r>
              <a:rPr lang="en-IN" sz="2600" dirty="0"/>
              <a:t>All the rocks of earth crust are divided into three main groups. </a:t>
            </a:r>
          </a:p>
          <a:p>
            <a:r>
              <a:rPr lang="en-IN" sz="2600" dirty="0"/>
              <a:t>i. Igneous Rocks      </a:t>
            </a:r>
          </a:p>
          <a:p>
            <a:r>
              <a:rPr lang="en-IN" sz="2600" dirty="0"/>
              <a:t>ii. Sedimentary Rocks and   </a:t>
            </a:r>
          </a:p>
          <a:p>
            <a:r>
              <a:rPr lang="en-IN" sz="2600" dirty="0"/>
              <a:t>iii. Metamorphic Rocks</a:t>
            </a:r>
          </a:p>
          <a:p>
            <a:endParaRPr lang="en-IN" dirty="0"/>
          </a:p>
        </p:txBody>
      </p:sp>
    </p:spTree>
    <p:extLst>
      <p:ext uri="{BB962C8B-B14F-4D97-AF65-F5344CB8AC3E}">
        <p14:creationId xmlns:p14="http://schemas.microsoft.com/office/powerpoint/2010/main" val="594085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925"/>
            <a:ext cx="8229600" cy="1042811"/>
          </a:xfrm>
        </p:spPr>
        <p:txBody>
          <a:bodyPr>
            <a:normAutofit/>
          </a:bodyPr>
          <a:lstStyle/>
          <a:p>
            <a:r>
              <a:rPr lang="en-IN" sz="3200" b="1" u="sng" dirty="0"/>
              <a:t>1. Igneous Rocks</a:t>
            </a:r>
            <a:endParaRPr lang="en-IN" sz="3200" dirty="0"/>
          </a:p>
        </p:txBody>
      </p:sp>
      <p:sp>
        <p:nvSpPr>
          <p:cNvPr id="3" name="Content Placeholder 2"/>
          <p:cNvSpPr>
            <a:spLocks noGrp="1"/>
          </p:cNvSpPr>
          <p:nvPr>
            <p:ph idx="1"/>
          </p:nvPr>
        </p:nvSpPr>
        <p:spPr>
          <a:xfrm>
            <a:off x="107504" y="1052736"/>
            <a:ext cx="8856984" cy="5400600"/>
          </a:xfrm>
        </p:spPr>
        <p:txBody>
          <a:bodyPr>
            <a:normAutofit/>
          </a:bodyPr>
          <a:lstStyle/>
          <a:p>
            <a:pPr algn="just"/>
            <a:r>
              <a:rPr lang="en-IN" sz="2400" dirty="0"/>
              <a:t>All rocks that have formed from an originally hot molten material through the process of </a:t>
            </a:r>
            <a:r>
              <a:rPr lang="en-IN" sz="2400" b="1" dirty="0"/>
              <a:t>cooling</a:t>
            </a:r>
            <a:r>
              <a:rPr lang="en-IN" sz="2400" dirty="0"/>
              <a:t> and </a:t>
            </a:r>
            <a:r>
              <a:rPr lang="en-IN" sz="2400" b="1" dirty="0"/>
              <a:t>crystallisation</a:t>
            </a:r>
            <a:r>
              <a:rPr lang="en-IN" sz="2400" dirty="0"/>
              <a:t> may be defined as </a:t>
            </a:r>
            <a:r>
              <a:rPr lang="en-IN" sz="2400" b="1" dirty="0"/>
              <a:t>Igneous rocks</a:t>
            </a:r>
            <a:endParaRPr lang="en-IN" sz="2400" dirty="0"/>
          </a:p>
          <a:p>
            <a:pPr algn="just"/>
            <a:endParaRPr lang="en-IN" sz="2400" dirty="0"/>
          </a:p>
          <a:p>
            <a:pPr algn="just"/>
            <a:r>
              <a:rPr lang="en-IN" sz="2400" dirty="0"/>
              <a:t>The igneous rocks are formed by the direct consolidation of </a:t>
            </a:r>
            <a:r>
              <a:rPr lang="en-IN" sz="2400" b="1" dirty="0"/>
              <a:t>magma </a:t>
            </a:r>
            <a:r>
              <a:rPr lang="en-IN" sz="2400" dirty="0"/>
              <a:t>and they are formed first in the earth crust therefore they are called </a:t>
            </a:r>
            <a:r>
              <a:rPr lang="en-IN" sz="2400" b="1" dirty="0"/>
              <a:t>primary rocks. </a:t>
            </a:r>
            <a:endParaRPr lang="en-IN" sz="2400" dirty="0"/>
          </a:p>
          <a:p>
            <a:pPr algn="just"/>
            <a:endParaRPr lang="en-IN" sz="2400" b="1" dirty="0"/>
          </a:p>
          <a:p>
            <a:pPr algn="just"/>
            <a:r>
              <a:rPr lang="en-IN" sz="2400" b="1" dirty="0"/>
              <a:t>Magma: </a:t>
            </a:r>
            <a:r>
              <a:rPr lang="en-IN" sz="2400" dirty="0"/>
              <a:t>the hot molten material occurring naturally below the surface of the earth is called magma.  It is called </a:t>
            </a:r>
            <a:r>
              <a:rPr lang="en-IN" sz="2400" b="1" dirty="0"/>
              <a:t>lava when erupted through volcanoes. </a:t>
            </a:r>
            <a:endParaRPr lang="en-IN" sz="2400" dirty="0"/>
          </a:p>
          <a:p>
            <a:endParaRPr lang="en-IN" dirty="0"/>
          </a:p>
        </p:txBody>
      </p:sp>
    </p:spTree>
    <p:extLst>
      <p:ext uri="{BB962C8B-B14F-4D97-AF65-F5344CB8AC3E}">
        <p14:creationId xmlns:p14="http://schemas.microsoft.com/office/powerpoint/2010/main" val="614710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836712"/>
          </a:xfrm>
        </p:spPr>
        <p:txBody>
          <a:bodyPr>
            <a:normAutofit/>
          </a:bodyPr>
          <a:lstStyle/>
          <a:p>
            <a:r>
              <a:rPr lang="en-IN" sz="2800" b="1" dirty="0">
                <a:latin typeface="Times New Roman"/>
                <a:ea typeface="Calibri"/>
              </a:rPr>
              <a:t>Formation of Igneous Rocks</a:t>
            </a:r>
            <a:endParaRPr lang="en-IN" sz="2800" dirty="0"/>
          </a:p>
        </p:txBody>
      </p:sp>
      <p:sp>
        <p:nvSpPr>
          <p:cNvPr id="3" name="Content Placeholder 2"/>
          <p:cNvSpPr>
            <a:spLocks noGrp="1"/>
          </p:cNvSpPr>
          <p:nvPr>
            <p:ph idx="1"/>
          </p:nvPr>
        </p:nvSpPr>
        <p:spPr>
          <a:xfrm>
            <a:off x="107504" y="980728"/>
            <a:ext cx="8856984" cy="5400600"/>
          </a:xfrm>
        </p:spPr>
        <p:txBody>
          <a:bodyPr>
            <a:normAutofit fontScale="92500" lnSpcReduction="10000"/>
          </a:bodyPr>
          <a:lstStyle/>
          <a:p>
            <a:pPr algn="just">
              <a:lnSpc>
                <a:spcPct val="115000"/>
              </a:lnSpc>
              <a:spcAft>
                <a:spcPts val="1000"/>
              </a:spcAft>
            </a:pPr>
            <a:r>
              <a:rPr lang="en-IN" sz="2600" dirty="0">
                <a:latin typeface="Times New Roman"/>
                <a:ea typeface="Calibri"/>
                <a:cs typeface="Times New Roman"/>
              </a:rPr>
              <a:t>Magma or lava from which igneous rocks are formed may not be entirely a pure melt: it may have a crystalline or solid fraction and also a gaseous fraction thoroughly mixed with it.  </a:t>
            </a:r>
          </a:p>
          <a:p>
            <a:pPr algn="just">
              <a:lnSpc>
                <a:spcPct val="115000"/>
              </a:lnSpc>
              <a:spcAft>
                <a:spcPts val="1000"/>
              </a:spcAft>
            </a:pPr>
            <a:endParaRPr lang="en-IN" sz="2600" dirty="0">
              <a:latin typeface="Times New Roman"/>
              <a:ea typeface="Calibri"/>
              <a:cs typeface="Times New Roman"/>
            </a:endParaRPr>
          </a:p>
          <a:p>
            <a:pPr algn="just">
              <a:lnSpc>
                <a:spcPct val="115000"/>
              </a:lnSpc>
              <a:spcAft>
                <a:spcPts val="1000"/>
              </a:spcAft>
            </a:pPr>
            <a:r>
              <a:rPr lang="en-IN" sz="2600" dirty="0">
                <a:latin typeface="Times New Roman"/>
                <a:ea typeface="Calibri"/>
                <a:cs typeface="Times New Roman"/>
              </a:rPr>
              <a:t>The solid and gaseous fractions form only a small part of the magma or lava, which are predominantly made up of liquid material.  </a:t>
            </a:r>
          </a:p>
          <a:p>
            <a:pPr algn="just">
              <a:lnSpc>
                <a:spcPct val="115000"/>
              </a:lnSpc>
              <a:spcAft>
                <a:spcPts val="1000"/>
              </a:spcAft>
            </a:pPr>
            <a:endParaRPr lang="en-IN" sz="2600" dirty="0">
              <a:latin typeface="Times New Roman"/>
              <a:ea typeface="Calibri"/>
              <a:cs typeface="Times New Roman"/>
            </a:endParaRPr>
          </a:p>
          <a:p>
            <a:pPr algn="just">
              <a:lnSpc>
                <a:spcPct val="115000"/>
              </a:lnSpc>
              <a:spcAft>
                <a:spcPts val="1000"/>
              </a:spcAft>
            </a:pPr>
            <a:r>
              <a:rPr lang="en-IN" sz="2600" dirty="0">
                <a:latin typeface="Times New Roman"/>
                <a:ea typeface="Calibri"/>
                <a:cs typeface="Times New Roman"/>
              </a:rPr>
              <a:t>In most cases magma is believed to be a sufficiently mobile melt. In fact this mobility is one of the important quality that enables it to cool down igneous rocks. </a:t>
            </a:r>
            <a:endParaRPr lang="en-IN" sz="2600" dirty="0">
              <a:ea typeface="Calibri"/>
              <a:cs typeface="Times New Roman"/>
            </a:endParaRPr>
          </a:p>
          <a:p>
            <a:endParaRPr lang="en-IN" dirty="0"/>
          </a:p>
        </p:txBody>
      </p:sp>
    </p:spTree>
    <p:extLst>
      <p:ext uri="{BB962C8B-B14F-4D97-AF65-F5344CB8AC3E}">
        <p14:creationId xmlns:p14="http://schemas.microsoft.com/office/powerpoint/2010/main" val="128027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lgn="just">
              <a:lnSpc>
                <a:spcPct val="115000"/>
              </a:lnSpc>
              <a:spcAft>
                <a:spcPts val="1000"/>
              </a:spcAft>
            </a:pPr>
            <a:endParaRPr lang="en-IN" sz="2400" dirty="0">
              <a:latin typeface="Times New Roman"/>
              <a:ea typeface="Calibri"/>
              <a:cs typeface="Times New Roman"/>
            </a:endParaRPr>
          </a:p>
          <a:p>
            <a:pPr algn="just">
              <a:lnSpc>
                <a:spcPct val="115000"/>
              </a:lnSpc>
              <a:spcAft>
                <a:spcPts val="1000"/>
              </a:spcAft>
            </a:pPr>
            <a:r>
              <a:rPr lang="en-IN" sz="2400" dirty="0">
                <a:latin typeface="Times New Roman"/>
                <a:ea typeface="Calibri"/>
                <a:cs typeface="Times New Roman"/>
              </a:rPr>
              <a:t>This is because magma can exist as a melt as long as physical and chemical environment surrounding it remains unchanged. </a:t>
            </a:r>
          </a:p>
          <a:p>
            <a:pPr algn="just">
              <a:lnSpc>
                <a:spcPct val="115000"/>
              </a:lnSpc>
              <a:spcAft>
                <a:spcPts val="1000"/>
              </a:spcAft>
            </a:pPr>
            <a:endParaRPr lang="en-IN" sz="2400" dirty="0">
              <a:latin typeface="Times New Roman"/>
              <a:ea typeface="Calibri"/>
              <a:cs typeface="Times New Roman"/>
            </a:endParaRPr>
          </a:p>
          <a:p>
            <a:pPr algn="just">
              <a:lnSpc>
                <a:spcPct val="115000"/>
              </a:lnSpc>
              <a:spcAft>
                <a:spcPts val="1000"/>
              </a:spcAft>
            </a:pPr>
            <a:r>
              <a:rPr lang="en-IN" sz="2400" dirty="0">
                <a:latin typeface="Times New Roman"/>
                <a:ea typeface="Calibri"/>
                <a:cs typeface="Times New Roman"/>
              </a:rPr>
              <a:t>But as and when there is a change in one or more of these conditions, cooling and crystallization of magma may start and end up with the formation of an igneous rock.  </a:t>
            </a:r>
          </a:p>
          <a:p>
            <a:pPr algn="just">
              <a:lnSpc>
                <a:spcPct val="115000"/>
              </a:lnSpc>
              <a:spcAft>
                <a:spcPts val="1000"/>
              </a:spcAft>
            </a:pPr>
            <a:endParaRPr lang="en-IN" sz="2400" dirty="0">
              <a:latin typeface="Times New Roman"/>
              <a:ea typeface="Calibri"/>
              <a:cs typeface="Times New Roman"/>
            </a:endParaRPr>
          </a:p>
          <a:p>
            <a:pPr algn="just">
              <a:lnSpc>
                <a:spcPct val="115000"/>
              </a:lnSpc>
              <a:spcAft>
                <a:spcPts val="1000"/>
              </a:spcAft>
            </a:pPr>
            <a:r>
              <a:rPr lang="en-IN" sz="2400" dirty="0">
                <a:latin typeface="Times New Roman"/>
                <a:ea typeface="Calibri"/>
                <a:cs typeface="Times New Roman"/>
              </a:rPr>
              <a:t>Igneous rocks are also sometimes called Eruptive rocks. </a:t>
            </a:r>
            <a:endParaRPr lang="en-IN" sz="2400" dirty="0">
              <a:ea typeface="Calibri"/>
              <a:cs typeface="Times New Roman"/>
            </a:endParaRPr>
          </a:p>
          <a:p>
            <a:endParaRPr lang="en-IN" dirty="0"/>
          </a:p>
        </p:txBody>
      </p:sp>
    </p:spTree>
    <p:extLst>
      <p:ext uri="{BB962C8B-B14F-4D97-AF65-F5344CB8AC3E}">
        <p14:creationId xmlns:p14="http://schemas.microsoft.com/office/powerpoint/2010/main" val="1079487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908720"/>
          </a:xfrm>
        </p:spPr>
        <p:txBody>
          <a:bodyPr>
            <a:normAutofit fontScale="90000"/>
          </a:bodyPr>
          <a:lstStyle/>
          <a:p>
            <a:pPr algn="just">
              <a:lnSpc>
                <a:spcPct val="115000"/>
              </a:lnSpc>
              <a:spcAft>
                <a:spcPts val="1000"/>
              </a:spcAft>
            </a:pPr>
            <a:r>
              <a:rPr lang="en-IN" sz="2800" b="1" dirty="0">
                <a:latin typeface="Times New Roman"/>
                <a:ea typeface="Calibri"/>
                <a:cs typeface="Times New Roman"/>
              </a:rPr>
              <a:t>Intrusive and Extrusive Igneous Rocks:</a:t>
            </a:r>
            <a:br>
              <a:rPr lang="en-IN" sz="2800" dirty="0">
                <a:ea typeface="Calibri"/>
                <a:cs typeface="Times New Roman"/>
              </a:rPr>
            </a:br>
            <a:endParaRPr lang="en-IN" sz="2800" dirty="0"/>
          </a:p>
        </p:txBody>
      </p:sp>
      <p:sp>
        <p:nvSpPr>
          <p:cNvPr id="3" name="Content Placeholder 2"/>
          <p:cNvSpPr>
            <a:spLocks noGrp="1"/>
          </p:cNvSpPr>
          <p:nvPr>
            <p:ph idx="1"/>
          </p:nvPr>
        </p:nvSpPr>
        <p:spPr>
          <a:xfrm>
            <a:off x="457200" y="1052736"/>
            <a:ext cx="8229600" cy="5544616"/>
          </a:xfrm>
        </p:spPr>
        <p:txBody>
          <a:bodyPr>
            <a:normAutofit fontScale="92500" lnSpcReduction="20000"/>
          </a:bodyPr>
          <a:lstStyle/>
          <a:p>
            <a:pPr algn="just">
              <a:lnSpc>
                <a:spcPct val="115000"/>
              </a:lnSpc>
              <a:spcAft>
                <a:spcPts val="1000"/>
              </a:spcAft>
            </a:pPr>
            <a:r>
              <a:rPr lang="en-IN" sz="2600" dirty="0">
                <a:latin typeface="Times New Roman"/>
                <a:ea typeface="Calibri"/>
                <a:cs typeface="Times New Roman"/>
              </a:rPr>
              <a:t>The hot molten magma, existing below the surface of the Earth, is enormous heat and pressure and therefore, it has a tendency to penetrate into the cracks and the weaker places of thin solid crust of the earth. </a:t>
            </a:r>
            <a:endParaRPr lang="en-IN" sz="2600" dirty="0">
              <a:ea typeface="Calibri"/>
              <a:cs typeface="Times New Roman"/>
            </a:endParaRPr>
          </a:p>
          <a:p>
            <a:pPr marL="0" indent="0" algn="just">
              <a:lnSpc>
                <a:spcPct val="115000"/>
              </a:lnSpc>
              <a:spcAft>
                <a:spcPts val="1000"/>
              </a:spcAft>
              <a:buNone/>
            </a:pPr>
            <a:endParaRPr lang="en-IN" sz="2600" b="1" dirty="0">
              <a:latin typeface="Times New Roman"/>
              <a:ea typeface="Calibri"/>
              <a:cs typeface="Times New Roman"/>
            </a:endParaRPr>
          </a:p>
          <a:p>
            <a:pPr algn="just">
              <a:lnSpc>
                <a:spcPct val="115000"/>
              </a:lnSpc>
              <a:spcAft>
                <a:spcPts val="1000"/>
              </a:spcAft>
            </a:pPr>
            <a:r>
              <a:rPr lang="en-IN" sz="2600" dirty="0">
                <a:latin typeface="Times New Roman"/>
                <a:ea typeface="Calibri"/>
                <a:cs typeface="Times New Roman"/>
              </a:rPr>
              <a:t>This magma, thus tries to make its way out towards the surface of the earth, either by melting away the overlying rocks (a process called assimilation) or by forcing them aside.  </a:t>
            </a:r>
          </a:p>
          <a:p>
            <a:pPr algn="just">
              <a:lnSpc>
                <a:spcPct val="115000"/>
              </a:lnSpc>
              <a:spcAft>
                <a:spcPts val="1000"/>
              </a:spcAft>
            </a:pPr>
            <a:endParaRPr lang="en-IN" sz="2600" dirty="0">
              <a:latin typeface="Times New Roman"/>
              <a:ea typeface="Calibri"/>
              <a:cs typeface="Times New Roman"/>
            </a:endParaRPr>
          </a:p>
          <a:p>
            <a:pPr algn="just">
              <a:lnSpc>
                <a:spcPct val="115000"/>
              </a:lnSpc>
              <a:spcAft>
                <a:spcPts val="1000"/>
              </a:spcAft>
            </a:pPr>
            <a:r>
              <a:rPr lang="en-IN" sz="2600" dirty="0">
                <a:latin typeface="Times New Roman"/>
                <a:ea typeface="Calibri"/>
                <a:cs typeface="Times New Roman"/>
              </a:rPr>
              <a:t>During the process of forcing its way into the surrounding and overlying rocks, a process called </a:t>
            </a:r>
            <a:r>
              <a:rPr lang="en-IN" sz="2600" b="1" dirty="0">
                <a:latin typeface="Times New Roman"/>
                <a:ea typeface="Calibri"/>
                <a:cs typeface="Times New Roman"/>
              </a:rPr>
              <a:t>intrusion</a:t>
            </a:r>
            <a:r>
              <a:rPr lang="en-IN" sz="2600" dirty="0">
                <a:latin typeface="Times New Roman"/>
                <a:ea typeface="Calibri"/>
                <a:cs typeface="Times New Roman"/>
              </a:rPr>
              <a:t>, the magma cools, forming igneous rocks. </a:t>
            </a:r>
            <a:endParaRPr lang="en-IN" sz="2600" dirty="0">
              <a:ea typeface="Calibri"/>
              <a:cs typeface="Times New Roman"/>
            </a:endParaRPr>
          </a:p>
          <a:p>
            <a:endParaRPr lang="en-IN" dirty="0"/>
          </a:p>
        </p:txBody>
      </p:sp>
    </p:spTree>
    <p:extLst>
      <p:ext uri="{BB962C8B-B14F-4D97-AF65-F5344CB8AC3E}">
        <p14:creationId xmlns:p14="http://schemas.microsoft.com/office/powerpoint/2010/main" val="1291990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616624"/>
          </a:xfrm>
        </p:spPr>
        <p:txBody>
          <a:bodyPr>
            <a:normAutofit fontScale="62500" lnSpcReduction="20000"/>
          </a:bodyPr>
          <a:lstStyle/>
          <a:p>
            <a:pPr algn="just">
              <a:lnSpc>
                <a:spcPct val="115000"/>
              </a:lnSpc>
              <a:spcAft>
                <a:spcPts val="1000"/>
              </a:spcAft>
            </a:pPr>
            <a:r>
              <a:rPr lang="en-IN" sz="3800" dirty="0">
                <a:latin typeface="Times New Roman"/>
                <a:ea typeface="Calibri"/>
                <a:cs typeface="Times New Roman"/>
              </a:rPr>
              <a:t>Sometimes, the magma during its efforts to come out on to the Earth’s surface is successful in doing so, and sometimes, it is held up by the strong and massive rock masses existing below the Earth’s surface.  </a:t>
            </a:r>
          </a:p>
          <a:p>
            <a:pPr algn="just">
              <a:lnSpc>
                <a:spcPct val="115000"/>
              </a:lnSpc>
              <a:spcAft>
                <a:spcPts val="1000"/>
              </a:spcAft>
            </a:pPr>
            <a:endParaRPr lang="en-IN" sz="3800" dirty="0">
              <a:latin typeface="Times New Roman"/>
              <a:ea typeface="Calibri"/>
              <a:cs typeface="Times New Roman"/>
            </a:endParaRPr>
          </a:p>
          <a:p>
            <a:pPr algn="just">
              <a:lnSpc>
                <a:spcPct val="115000"/>
              </a:lnSpc>
              <a:spcAft>
                <a:spcPts val="1000"/>
              </a:spcAft>
            </a:pPr>
            <a:r>
              <a:rPr lang="en-IN" sz="3800" dirty="0">
                <a:latin typeface="Times New Roman"/>
                <a:ea typeface="Calibri"/>
                <a:cs typeface="Times New Roman"/>
              </a:rPr>
              <a:t>If the magma is successful in erupting out on to the Earth’s surface from some weak point, it will come out with a great force in the form of what is known as </a:t>
            </a:r>
            <a:r>
              <a:rPr lang="en-IN" sz="3800" b="1" dirty="0">
                <a:latin typeface="Times New Roman"/>
                <a:ea typeface="Calibri"/>
                <a:cs typeface="Times New Roman"/>
              </a:rPr>
              <a:t>volcano.</a:t>
            </a:r>
            <a:r>
              <a:rPr lang="en-IN" sz="3800" dirty="0">
                <a:latin typeface="Times New Roman"/>
                <a:ea typeface="Calibri"/>
                <a:cs typeface="Times New Roman"/>
              </a:rPr>
              <a:t>  </a:t>
            </a:r>
            <a:endParaRPr lang="en-IN" sz="3800" dirty="0">
              <a:ea typeface="Calibri"/>
              <a:cs typeface="Times New Roman"/>
            </a:endParaRPr>
          </a:p>
          <a:p>
            <a:pPr algn="just">
              <a:lnSpc>
                <a:spcPct val="115000"/>
              </a:lnSpc>
              <a:spcAft>
                <a:spcPts val="1000"/>
              </a:spcAft>
            </a:pPr>
            <a:endParaRPr lang="en-IN" sz="3800" dirty="0">
              <a:latin typeface="Times New Roman"/>
              <a:ea typeface="Calibri"/>
              <a:cs typeface="Times New Roman"/>
            </a:endParaRPr>
          </a:p>
          <a:p>
            <a:pPr algn="just">
              <a:lnSpc>
                <a:spcPct val="115000"/>
              </a:lnSpc>
              <a:spcAft>
                <a:spcPts val="1000"/>
              </a:spcAft>
            </a:pPr>
            <a:r>
              <a:rPr lang="en-IN" sz="3800" dirty="0">
                <a:latin typeface="Times New Roman"/>
                <a:ea typeface="Calibri"/>
                <a:cs typeface="Times New Roman"/>
              </a:rPr>
              <a:t>This erupting lava from a volcano will spread out on the Earth’s surface and due to cool temperatures of the atmosphere; it will quickly get solidified, forming </a:t>
            </a:r>
            <a:r>
              <a:rPr lang="en-IN" sz="3800" b="1" dirty="0">
                <a:latin typeface="Times New Roman"/>
                <a:ea typeface="Calibri"/>
                <a:cs typeface="Times New Roman"/>
              </a:rPr>
              <a:t>Extrusive igneous rocks.  </a:t>
            </a:r>
            <a:endParaRPr lang="en-IN" sz="3800" dirty="0">
              <a:ea typeface="Calibri"/>
              <a:cs typeface="Times New Roman"/>
            </a:endParaRPr>
          </a:p>
          <a:p>
            <a:endParaRPr lang="en-IN" dirty="0"/>
          </a:p>
        </p:txBody>
      </p:sp>
    </p:spTree>
    <p:extLst>
      <p:ext uri="{BB962C8B-B14F-4D97-AF65-F5344CB8AC3E}">
        <p14:creationId xmlns:p14="http://schemas.microsoft.com/office/powerpoint/2010/main" val="3103459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rmAutofit/>
          </a:bodyPr>
          <a:lstStyle/>
          <a:p>
            <a:pPr algn="just">
              <a:lnSpc>
                <a:spcPct val="115000"/>
              </a:lnSpc>
              <a:spcAft>
                <a:spcPts val="1000"/>
              </a:spcAft>
            </a:pPr>
            <a:endParaRPr lang="en-IN" sz="2600" dirty="0">
              <a:latin typeface="Times New Roman"/>
              <a:ea typeface="Calibri"/>
              <a:cs typeface="Times New Roman"/>
            </a:endParaRPr>
          </a:p>
          <a:p>
            <a:pPr algn="just">
              <a:lnSpc>
                <a:spcPct val="115000"/>
              </a:lnSpc>
              <a:spcAft>
                <a:spcPts val="1000"/>
              </a:spcAft>
            </a:pPr>
            <a:r>
              <a:rPr lang="en-IN" sz="2400" dirty="0">
                <a:latin typeface="Times New Roman"/>
                <a:ea typeface="Calibri"/>
                <a:cs typeface="Times New Roman"/>
              </a:rPr>
              <a:t>If the magma remains confined within the rocks below the Earth’s surface and slowly cool down in the fissures or cavities etc., it will solidify to form what are known as</a:t>
            </a:r>
            <a:r>
              <a:rPr lang="en-IN" sz="2400" b="1" dirty="0">
                <a:latin typeface="Times New Roman"/>
                <a:ea typeface="Calibri"/>
                <a:cs typeface="Times New Roman"/>
              </a:rPr>
              <a:t> Intrusive igneous rocks. </a:t>
            </a:r>
            <a:endParaRPr lang="en-IN" sz="2400" dirty="0">
              <a:ea typeface="Calibri"/>
              <a:cs typeface="Times New Roman"/>
            </a:endParaRPr>
          </a:p>
          <a:p>
            <a:pPr algn="just">
              <a:lnSpc>
                <a:spcPct val="115000"/>
              </a:lnSpc>
              <a:spcAft>
                <a:spcPts val="1000"/>
              </a:spcAft>
            </a:pPr>
            <a:endParaRPr lang="en-IN" sz="2400" dirty="0">
              <a:latin typeface="Times New Roman"/>
              <a:ea typeface="Calibri"/>
              <a:cs typeface="Times New Roman"/>
            </a:endParaRPr>
          </a:p>
          <a:p>
            <a:pPr algn="just">
              <a:lnSpc>
                <a:spcPct val="115000"/>
              </a:lnSpc>
              <a:spcAft>
                <a:spcPts val="1000"/>
              </a:spcAft>
            </a:pPr>
            <a:r>
              <a:rPr lang="en-IN" sz="2400" dirty="0">
                <a:latin typeface="Times New Roman"/>
                <a:ea typeface="Calibri"/>
                <a:cs typeface="Times New Roman"/>
              </a:rPr>
              <a:t>The intrusive igneous rocks will not be exposed to the surface unless the top cover has been eroded by the external agents of weathering. The extrusive igneous rocks remain exposed on the surface unless covered by some external eroded material. </a:t>
            </a:r>
            <a:endParaRPr lang="en-IN" sz="2400" dirty="0">
              <a:ea typeface="Calibri"/>
              <a:cs typeface="Times New Roman"/>
            </a:endParaRPr>
          </a:p>
          <a:p>
            <a:endParaRPr lang="en-IN" dirty="0"/>
          </a:p>
        </p:txBody>
      </p:sp>
    </p:spTree>
    <p:extLst>
      <p:ext uri="{BB962C8B-B14F-4D97-AF65-F5344CB8AC3E}">
        <p14:creationId xmlns:p14="http://schemas.microsoft.com/office/powerpoint/2010/main" val="2591999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15000"/>
              </a:lnSpc>
              <a:spcAft>
                <a:spcPts val="1000"/>
              </a:spcAft>
            </a:pPr>
            <a:r>
              <a:rPr lang="en-IN" dirty="0">
                <a:latin typeface="Times New Roman"/>
                <a:ea typeface="Calibri"/>
                <a:cs typeface="Times New Roman"/>
              </a:rPr>
              <a:t>Igneous rocks are divided in to following three sub groups</a:t>
            </a:r>
            <a:endParaRPr lang="en-IN" sz="2800" dirty="0">
              <a:ea typeface="Calibri"/>
              <a:cs typeface="Times New Roman"/>
            </a:endParaRPr>
          </a:p>
          <a:p>
            <a:r>
              <a:rPr lang="en-IN" dirty="0"/>
              <a:t>a) Plutonic Rocks    </a:t>
            </a:r>
          </a:p>
          <a:p>
            <a:endParaRPr lang="en-IN" dirty="0"/>
          </a:p>
          <a:p>
            <a:r>
              <a:rPr lang="en-IN" dirty="0"/>
              <a:t> b) </a:t>
            </a:r>
            <a:r>
              <a:rPr lang="en-IN" dirty="0" err="1"/>
              <a:t>Hypabyssal</a:t>
            </a:r>
            <a:r>
              <a:rPr lang="en-IN" dirty="0"/>
              <a:t> Rocks       </a:t>
            </a:r>
          </a:p>
          <a:p>
            <a:pPr marL="0" indent="0">
              <a:buNone/>
            </a:pPr>
            <a:endParaRPr lang="en-IN" dirty="0"/>
          </a:p>
          <a:p>
            <a:r>
              <a:rPr lang="en-IN" dirty="0"/>
              <a:t>c) Volcanic Rocks</a:t>
            </a:r>
          </a:p>
          <a:p>
            <a:endParaRPr lang="en-IN" dirty="0"/>
          </a:p>
        </p:txBody>
      </p:sp>
    </p:spTree>
    <p:extLst>
      <p:ext uri="{BB962C8B-B14F-4D97-AF65-F5344CB8AC3E}">
        <p14:creationId xmlns:p14="http://schemas.microsoft.com/office/powerpoint/2010/main" val="946224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940"/>
            <a:ext cx="8229600" cy="813772"/>
          </a:xfrm>
        </p:spPr>
        <p:txBody>
          <a:bodyPr>
            <a:normAutofit/>
          </a:bodyPr>
          <a:lstStyle/>
          <a:p>
            <a:r>
              <a:rPr lang="en-IN" sz="3200" b="1" dirty="0"/>
              <a:t>a. Plutonic Rocks</a:t>
            </a:r>
            <a:endParaRPr lang="en-IN" sz="3200" dirty="0"/>
          </a:p>
        </p:txBody>
      </p:sp>
      <p:sp>
        <p:nvSpPr>
          <p:cNvPr id="3" name="Content Placeholder 2"/>
          <p:cNvSpPr>
            <a:spLocks noGrp="1"/>
          </p:cNvSpPr>
          <p:nvPr>
            <p:ph idx="1"/>
          </p:nvPr>
        </p:nvSpPr>
        <p:spPr>
          <a:xfrm>
            <a:off x="457200" y="836712"/>
            <a:ext cx="8229600" cy="5289451"/>
          </a:xfrm>
        </p:spPr>
        <p:txBody>
          <a:bodyPr>
            <a:noAutofit/>
          </a:bodyPr>
          <a:lstStyle/>
          <a:p>
            <a:pPr algn="just">
              <a:lnSpc>
                <a:spcPct val="115000"/>
              </a:lnSpc>
              <a:spcAft>
                <a:spcPts val="1000"/>
              </a:spcAft>
            </a:pPr>
            <a:r>
              <a:rPr lang="en-IN" sz="2400" dirty="0">
                <a:latin typeface="Times New Roman"/>
                <a:ea typeface="Calibri"/>
                <a:cs typeface="Times New Roman"/>
              </a:rPr>
              <a:t>These are igneous rocks formed at considerable depths generally between 7-10 km below the surface. </a:t>
            </a:r>
          </a:p>
          <a:p>
            <a:pPr algn="just">
              <a:lnSpc>
                <a:spcPct val="115000"/>
              </a:lnSpc>
              <a:spcAft>
                <a:spcPts val="1000"/>
              </a:spcAft>
            </a:pPr>
            <a:endParaRPr lang="en-IN" sz="2400" dirty="0">
              <a:latin typeface="Times New Roman"/>
              <a:ea typeface="Calibri"/>
              <a:cs typeface="Times New Roman"/>
            </a:endParaRPr>
          </a:p>
          <a:p>
            <a:pPr algn="just">
              <a:lnSpc>
                <a:spcPct val="115000"/>
              </a:lnSpc>
              <a:spcAft>
                <a:spcPts val="1000"/>
              </a:spcAft>
            </a:pPr>
            <a:r>
              <a:rPr lang="en-IN" sz="2400" dirty="0">
                <a:latin typeface="Times New Roman"/>
                <a:ea typeface="Calibri"/>
                <a:cs typeface="Times New Roman"/>
              </a:rPr>
              <a:t>Because of a very slow rate of cooling at these depths, the rocks resulting from magma are coarse grained. </a:t>
            </a:r>
          </a:p>
          <a:p>
            <a:pPr algn="just">
              <a:lnSpc>
                <a:spcPct val="115000"/>
              </a:lnSpc>
              <a:spcAft>
                <a:spcPts val="1000"/>
              </a:spcAft>
            </a:pPr>
            <a:endParaRPr lang="en-IN" sz="2400" dirty="0">
              <a:latin typeface="Times New Roman"/>
              <a:ea typeface="Calibri"/>
              <a:cs typeface="Times New Roman"/>
            </a:endParaRPr>
          </a:p>
          <a:p>
            <a:pPr algn="just">
              <a:lnSpc>
                <a:spcPct val="115000"/>
              </a:lnSpc>
              <a:spcAft>
                <a:spcPts val="1000"/>
              </a:spcAft>
            </a:pPr>
            <a:r>
              <a:rPr lang="en-IN" sz="2400" dirty="0">
                <a:latin typeface="Times New Roman"/>
                <a:ea typeface="Calibri"/>
                <a:cs typeface="Times New Roman"/>
              </a:rPr>
              <a:t>These rocks get exposed on the surface of the earth as consequence of erosion of the overlying strata.   </a:t>
            </a:r>
          </a:p>
          <a:p>
            <a:pPr algn="just">
              <a:lnSpc>
                <a:spcPct val="115000"/>
              </a:lnSpc>
              <a:spcAft>
                <a:spcPts val="1000"/>
              </a:spcAft>
            </a:pPr>
            <a:endParaRPr lang="en-IN" sz="2400" dirty="0">
              <a:latin typeface="Times New Roman"/>
              <a:ea typeface="Calibri"/>
              <a:cs typeface="Times New Roman"/>
            </a:endParaRPr>
          </a:p>
          <a:p>
            <a:pPr algn="just">
              <a:lnSpc>
                <a:spcPct val="115000"/>
              </a:lnSpc>
              <a:spcAft>
                <a:spcPts val="1000"/>
              </a:spcAft>
            </a:pPr>
            <a:r>
              <a:rPr lang="en-IN" sz="2400" dirty="0">
                <a:latin typeface="Times New Roman"/>
                <a:ea typeface="Calibri"/>
                <a:cs typeface="Times New Roman"/>
              </a:rPr>
              <a:t>These rocks are also called </a:t>
            </a:r>
            <a:r>
              <a:rPr lang="en-IN" sz="2400" b="1" dirty="0">
                <a:latin typeface="Times New Roman"/>
                <a:ea typeface="Calibri"/>
                <a:cs typeface="Times New Roman"/>
              </a:rPr>
              <a:t>intrusive igneous </a:t>
            </a:r>
            <a:r>
              <a:rPr lang="en-IN" sz="2400" dirty="0">
                <a:latin typeface="Times New Roman"/>
                <a:ea typeface="Calibri"/>
                <a:cs typeface="Times New Roman"/>
              </a:rPr>
              <a:t>rocks. E.g.: Granite, </a:t>
            </a:r>
            <a:r>
              <a:rPr lang="en-IN" sz="2400" dirty="0" err="1">
                <a:latin typeface="Times New Roman"/>
                <a:ea typeface="Calibri"/>
                <a:cs typeface="Times New Roman"/>
              </a:rPr>
              <a:t>Syenites</a:t>
            </a:r>
            <a:r>
              <a:rPr lang="en-IN" sz="2400" dirty="0">
                <a:latin typeface="Times New Roman"/>
                <a:ea typeface="Calibri"/>
                <a:cs typeface="Times New Roman"/>
              </a:rPr>
              <a:t> and </a:t>
            </a:r>
            <a:r>
              <a:rPr lang="en-IN" sz="2400" dirty="0" err="1">
                <a:latin typeface="Times New Roman"/>
                <a:ea typeface="Calibri"/>
                <a:cs typeface="Times New Roman"/>
              </a:rPr>
              <a:t>Gabbros</a:t>
            </a:r>
            <a:r>
              <a:rPr lang="en-IN" sz="2400" dirty="0">
                <a:latin typeface="Times New Roman"/>
                <a:ea typeface="Calibri"/>
                <a:cs typeface="Times New Roman"/>
              </a:rPr>
              <a:t>. </a:t>
            </a:r>
            <a:endParaRPr lang="en-IN" sz="2400" dirty="0">
              <a:ea typeface="Calibri"/>
              <a:cs typeface="Times New Roman"/>
            </a:endParaRPr>
          </a:p>
          <a:p>
            <a:endParaRPr lang="en-IN" sz="2400" dirty="0"/>
          </a:p>
        </p:txBody>
      </p:sp>
    </p:spTree>
    <p:extLst>
      <p:ext uri="{BB962C8B-B14F-4D97-AF65-F5344CB8AC3E}">
        <p14:creationId xmlns:p14="http://schemas.microsoft.com/office/powerpoint/2010/main" val="1180689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latin typeface="Times New Roman"/>
                <a:ea typeface="Calibri"/>
              </a:rPr>
              <a:t>b</a:t>
            </a:r>
            <a:r>
              <a:rPr lang="en-IN" sz="2800" dirty="0">
                <a:latin typeface="Times New Roman"/>
                <a:ea typeface="Calibri"/>
              </a:rPr>
              <a:t>. </a:t>
            </a:r>
            <a:r>
              <a:rPr lang="en-IN" sz="2800" b="1" dirty="0" err="1">
                <a:latin typeface="Times New Roman"/>
                <a:ea typeface="Calibri"/>
              </a:rPr>
              <a:t>Hypabyssal</a:t>
            </a:r>
            <a:r>
              <a:rPr lang="en-IN" sz="2800" b="1" dirty="0">
                <a:latin typeface="Times New Roman"/>
                <a:ea typeface="Calibri"/>
              </a:rPr>
              <a:t> Rocks</a:t>
            </a:r>
            <a:endParaRPr lang="en-IN" sz="2800" dirty="0"/>
          </a:p>
        </p:txBody>
      </p:sp>
      <p:sp>
        <p:nvSpPr>
          <p:cNvPr id="3" name="Content Placeholder 2"/>
          <p:cNvSpPr>
            <a:spLocks noGrp="1"/>
          </p:cNvSpPr>
          <p:nvPr>
            <p:ph idx="1"/>
          </p:nvPr>
        </p:nvSpPr>
        <p:spPr>
          <a:xfrm>
            <a:off x="457200" y="1340768"/>
            <a:ext cx="8229600" cy="4785395"/>
          </a:xfrm>
        </p:spPr>
        <p:txBody>
          <a:bodyPr>
            <a:normAutofit/>
          </a:bodyPr>
          <a:lstStyle/>
          <a:p>
            <a:pPr algn="just">
              <a:lnSpc>
                <a:spcPct val="115000"/>
              </a:lnSpc>
              <a:spcAft>
                <a:spcPts val="1000"/>
              </a:spcAft>
            </a:pPr>
            <a:r>
              <a:rPr lang="en-IN" sz="2400" dirty="0">
                <a:latin typeface="Times New Roman"/>
                <a:ea typeface="Calibri"/>
                <a:cs typeface="Times New Roman"/>
              </a:rPr>
              <a:t>These igneous rocks are formed at intermediate depths, generally up to 2 km below the surface of the earth and exhibit mixed characteristics of volcanic and plutonic rocks. </a:t>
            </a:r>
          </a:p>
          <a:p>
            <a:pPr algn="just">
              <a:lnSpc>
                <a:spcPct val="115000"/>
              </a:lnSpc>
              <a:spcAft>
                <a:spcPts val="1000"/>
              </a:spcAft>
            </a:pPr>
            <a:endParaRPr lang="en-IN" sz="2400" dirty="0">
              <a:latin typeface="Times New Roman"/>
              <a:ea typeface="Calibri"/>
              <a:cs typeface="Times New Roman"/>
            </a:endParaRPr>
          </a:p>
          <a:p>
            <a:pPr algn="just">
              <a:lnSpc>
                <a:spcPct val="115000"/>
              </a:lnSpc>
              <a:spcAft>
                <a:spcPts val="1000"/>
              </a:spcAft>
            </a:pPr>
            <a:r>
              <a:rPr lang="en-IN" sz="2400" dirty="0">
                <a:latin typeface="Times New Roman"/>
                <a:ea typeface="Calibri"/>
                <a:cs typeface="Times New Roman"/>
              </a:rPr>
              <a:t>This rock has also been given to those intrusive igneous rocks which are formed below the surface of the earth but at a short distance inside it.   e.g.: Porphyries of various compositions of </a:t>
            </a:r>
            <a:r>
              <a:rPr lang="en-IN" sz="2400" dirty="0" err="1">
                <a:latin typeface="Times New Roman"/>
                <a:ea typeface="Calibri"/>
                <a:cs typeface="Times New Roman"/>
              </a:rPr>
              <a:t>hypabyssal</a:t>
            </a:r>
            <a:r>
              <a:rPr lang="en-IN" sz="2400" dirty="0">
                <a:latin typeface="Times New Roman"/>
                <a:ea typeface="Calibri"/>
                <a:cs typeface="Times New Roman"/>
              </a:rPr>
              <a:t> rocks. </a:t>
            </a:r>
            <a:endParaRPr lang="en-IN" sz="2400" dirty="0">
              <a:ea typeface="Calibri"/>
              <a:cs typeface="Times New Roman"/>
            </a:endParaRPr>
          </a:p>
          <a:p>
            <a:endParaRPr lang="en-IN" sz="2400" dirty="0"/>
          </a:p>
        </p:txBody>
      </p:sp>
    </p:spTree>
    <p:extLst>
      <p:ext uri="{BB962C8B-B14F-4D97-AF65-F5344CB8AC3E}">
        <p14:creationId xmlns:p14="http://schemas.microsoft.com/office/powerpoint/2010/main" val="339262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t>c. Volcanic Rocks</a:t>
            </a:r>
            <a:endParaRPr lang="en-IN" sz="2800" dirty="0"/>
          </a:p>
        </p:txBody>
      </p:sp>
      <p:sp>
        <p:nvSpPr>
          <p:cNvPr id="3" name="Content Placeholder 2"/>
          <p:cNvSpPr>
            <a:spLocks noGrp="1"/>
          </p:cNvSpPr>
          <p:nvPr>
            <p:ph idx="1"/>
          </p:nvPr>
        </p:nvSpPr>
        <p:spPr>
          <a:xfrm>
            <a:off x="457200" y="1196752"/>
            <a:ext cx="8229600" cy="4929411"/>
          </a:xfrm>
        </p:spPr>
        <p:txBody>
          <a:bodyPr>
            <a:normAutofit lnSpcReduction="10000"/>
          </a:bodyPr>
          <a:lstStyle/>
          <a:p>
            <a:r>
              <a:rPr lang="en-IN" sz="2600" dirty="0"/>
              <a:t>These are the igneous rocks formed on the surface of the earth by cooling and crystallization of lava erupted from volcanoes. </a:t>
            </a:r>
            <a:br>
              <a:rPr lang="en-IN" sz="2600" dirty="0"/>
            </a:br>
            <a:endParaRPr lang="en-IN" sz="2600" dirty="0"/>
          </a:p>
          <a:p>
            <a:pPr algn="just"/>
            <a:r>
              <a:rPr lang="en-IN" sz="2600" dirty="0"/>
              <a:t>Since the lava cools down at very fast rate, the grain size of the crystals formed in these rocks is very fine. </a:t>
            </a:r>
          </a:p>
          <a:p>
            <a:pPr algn="just"/>
            <a:endParaRPr lang="en-IN" sz="2600" dirty="0"/>
          </a:p>
          <a:p>
            <a:pPr algn="just"/>
            <a:r>
              <a:rPr lang="en-IN" sz="2600" dirty="0"/>
              <a:t>Cooling of lava may take place on the surface or even under waters of seas and oceans. These rocks are the extrusive igneous rocks. </a:t>
            </a:r>
          </a:p>
          <a:p>
            <a:pPr algn="just"/>
            <a:r>
              <a:rPr lang="en-IN" sz="2600" dirty="0"/>
              <a:t>E.g.: Deccan Traps of India, The </a:t>
            </a:r>
            <a:r>
              <a:rPr lang="en-IN" sz="2600" dirty="0" err="1"/>
              <a:t>Panjal</a:t>
            </a:r>
            <a:r>
              <a:rPr lang="en-IN" sz="2600" dirty="0"/>
              <a:t> Traps in Kashmir Himalayas, The Basalts of Columbia Plateau.  </a:t>
            </a:r>
          </a:p>
          <a:p>
            <a:pPr algn="just"/>
            <a:endParaRPr lang="en-IN" dirty="0"/>
          </a:p>
        </p:txBody>
      </p:sp>
    </p:spTree>
    <p:extLst>
      <p:ext uri="{BB962C8B-B14F-4D97-AF65-F5344CB8AC3E}">
        <p14:creationId xmlns:p14="http://schemas.microsoft.com/office/powerpoint/2010/main" val="3980844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0"/>
            <a:ext cx="8820472"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6710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latin typeface="Times New Roman"/>
                <a:ea typeface="Calibri"/>
              </a:rPr>
              <a:t>Mode of occurrence of Igneous Rocks</a:t>
            </a:r>
            <a:endParaRPr lang="en-IN" sz="3200" b="1" dirty="0"/>
          </a:p>
        </p:txBody>
      </p:sp>
      <p:sp>
        <p:nvSpPr>
          <p:cNvPr id="3" name="Content Placeholder 2"/>
          <p:cNvSpPr>
            <a:spLocks noGrp="1"/>
          </p:cNvSpPr>
          <p:nvPr>
            <p:ph idx="1"/>
          </p:nvPr>
        </p:nvSpPr>
        <p:spPr/>
        <p:txBody>
          <a:bodyPr>
            <a:normAutofit/>
          </a:bodyPr>
          <a:lstStyle/>
          <a:p>
            <a:pPr algn="just">
              <a:lnSpc>
                <a:spcPct val="115000"/>
              </a:lnSpc>
              <a:spcAft>
                <a:spcPts val="1000"/>
              </a:spcAft>
            </a:pPr>
            <a:r>
              <a:rPr lang="en-IN" sz="2600" dirty="0">
                <a:latin typeface="Times New Roman"/>
                <a:ea typeface="Calibri"/>
                <a:cs typeface="Times New Roman"/>
              </a:rPr>
              <a:t>Igneous rocks may occur in two ways, either as intrusive bodies (those rocks which occur below the surface of the earth) or as extrusive bodies (those rocks which occur above the surface of the earth).  </a:t>
            </a:r>
          </a:p>
          <a:p>
            <a:pPr algn="just">
              <a:lnSpc>
                <a:spcPct val="115000"/>
              </a:lnSpc>
              <a:spcAft>
                <a:spcPts val="1000"/>
              </a:spcAft>
            </a:pPr>
            <a:r>
              <a:rPr lang="en-IN" sz="2600" dirty="0">
                <a:latin typeface="Times New Roman"/>
                <a:ea typeface="Calibri"/>
                <a:cs typeface="Times New Roman"/>
              </a:rPr>
              <a:t>These intrusive and extrusive bodies may occur in different forms depending upon factors, such as the capability and strength of magma, the type, texture and strength of adjoining rocks etc.  </a:t>
            </a:r>
            <a:endParaRPr lang="en-IN" sz="2600" dirty="0">
              <a:ea typeface="Calibri"/>
              <a:cs typeface="Times New Roman"/>
            </a:endParaRPr>
          </a:p>
          <a:p>
            <a:endParaRPr lang="en-IN" dirty="0"/>
          </a:p>
        </p:txBody>
      </p:sp>
    </p:spTree>
    <p:extLst>
      <p:ext uri="{BB962C8B-B14F-4D97-AF65-F5344CB8AC3E}">
        <p14:creationId xmlns:p14="http://schemas.microsoft.com/office/powerpoint/2010/main" val="2361324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lnSpc>
                <a:spcPct val="115000"/>
              </a:lnSpc>
              <a:spcAft>
                <a:spcPts val="1000"/>
              </a:spcAft>
            </a:pPr>
            <a:r>
              <a:rPr lang="en-IN" sz="3100" b="1" dirty="0">
                <a:latin typeface="Times New Roman"/>
                <a:ea typeface="Calibri"/>
                <a:cs typeface="Times New Roman"/>
              </a:rPr>
              <a:t>Forms of Intrusive Igneous Rocks: </a:t>
            </a:r>
            <a:br>
              <a:rPr lang="en-IN" sz="4000" dirty="0">
                <a:ea typeface="Calibri"/>
                <a:cs typeface="Times New Roman"/>
              </a:rPr>
            </a:br>
            <a:endParaRPr lang="en-IN" dirty="0"/>
          </a:p>
        </p:txBody>
      </p:sp>
      <p:sp>
        <p:nvSpPr>
          <p:cNvPr id="3" name="Content Placeholder 2"/>
          <p:cNvSpPr>
            <a:spLocks noGrp="1"/>
          </p:cNvSpPr>
          <p:nvPr>
            <p:ph idx="1"/>
          </p:nvPr>
        </p:nvSpPr>
        <p:spPr>
          <a:xfrm>
            <a:off x="457200" y="1196752"/>
            <a:ext cx="8229600" cy="4929411"/>
          </a:xfrm>
        </p:spPr>
        <p:txBody>
          <a:bodyPr>
            <a:normAutofit lnSpcReduction="10000"/>
          </a:bodyPr>
          <a:lstStyle/>
          <a:p>
            <a:pPr algn="just">
              <a:lnSpc>
                <a:spcPct val="115000"/>
              </a:lnSpc>
              <a:spcAft>
                <a:spcPts val="1000"/>
              </a:spcAft>
            </a:pPr>
            <a:r>
              <a:rPr lang="en-IN" sz="2400" dirty="0">
                <a:latin typeface="Times New Roman"/>
                <a:ea typeface="Calibri"/>
                <a:cs typeface="Times New Roman"/>
              </a:rPr>
              <a:t>The hot molten magma, during its efforts to come up to the surface, sometimes gets successful in melting and disturbing the existing adjoining rocks and sometimes it may fail to do so. </a:t>
            </a:r>
            <a:endParaRPr lang="en-IN" sz="2400" dirty="0">
              <a:ea typeface="Calibri"/>
              <a:cs typeface="Times New Roman"/>
            </a:endParaRPr>
          </a:p>
          <a:p>
            <a:pPr algn="just"/>
            <a:r>
              <a:rPr lang="en-IN" sz="2400" dirty="0">
                <a:latin typeface="Times New Roman"/>
                <a:ea typeface="Calibri"/>
              </a:rPr>
              <a:t>In the latter case, when the magma is unable to disturb and cut across the existing intruded rocks, it may get cooled and solidified within fissures and cavities prevailing in the existing rocks.  </a:t>
            </a:r>
          </a:p>
          <a:p>
            <a:pPr algn="just"/>
            <a:endParaRPr lang="en-IN" sz="2400" dirty="0">
              <a:latin typeface="Times New Roman"/>
              <a:ea typeface="Calibri"/>
            </a:endParaRPr>
          </a:p>
          <a:p>
            <a:pPr algn="just"/>
            <a:r>
              <a:rPr lang="en-IN" sz="2400" dirty="0">
                <a:latin typeface="Times New Roman"/>
                <a:ea typeface="Calibri"/>
              </a:rPr>
              <a:t>Such intrusions which are not influenced by the structural features of the intruded rocks will produce the bodies which are known as </a:t>
            </a:r>
            <a:r>
              <a:rPr lang="en-IN" sz="2400" b="1" dirty="0">
                <a:latin typeface="Times New Roman"/>
                <a:ea typeface="Calibri"/>
              </a:rPr>
              <a:t>concordant bodies.</a:t>
            </a:r>
            <a:r>
              <a:rPr lang="en-IN" sz="2400" dirty="0">
                <a:latin typeface="Times New Roman"/>
                <a:ea typeface="Calibri"/>
              </a:rPr>
              <a:t> </a:t>
            </a:r>
            <a:endParaRPr lang="en-IN" sz="2400" dirty="0"/>
          </a:p>
        </p:txBody>
      </p:sp>
    </p:spTree>
    <p:extLst>
      <p:ext uri="{BB962C8B-B14F-4D97-AF65-F5344CB8AC3E}">
        <p14:creationId xmlns:p14="http://schemas.microsoft.com/office/powerpoint/2010/main" val="3073649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a:bodyPr>
          <a:lstStyle/>
          <a:p>
            <a:pPr algn="just">
              <a:lnSpc>
                <a:spcPct val="115000"/>
              </a:lnSpc>
              <a:spcAft>
                <a:spcPts val="1000"/>
              </a:spcAft>
            </a:pPr>
            <a:r>
              <a:rPr lang="en-IN" sz="2600" dirty="0">
                <a:latin typeface="Times New Roman"/>
                <a:ea typeface="Calibri"/>
                <a:cs typeface="Times New Roman"/>
              </a:rPr>
              <a:t>Concordant intrusive bodies are generally more or less parallel to the bedding of the intruded rocks.  Concordant bodies may occur in different forms such as: Sills, </a:t>
            </a:r>
            <a:r>
              <a:rPr lang="en-IN" sz="2600" dirty="0" err="1">
                <a:latin typeface="Times New Roman"/>
                <a:ea typeface="Calibri"/>
                <a:cs typeface="Times New Roman"/>
              </a:rPr>
              <a:t>Phacoliths</a:t>
            </a:r>
            <a:r>
              <a:rPr lang="en-IN" sz="2600" dirty="0">
                <a:latin typeface="Times New Roman"/>
                <a:ea typeface="Calibri"/>
                <a:cs typeface="Times New Roman"/>
              </a:rPr>
              <a:t> and Laccoliths. </a:t>
            </a:r>
            <a:endParaRPr lang="en-IN" sz="2600" dirty="0">
              <a:ea typeface="Calibri"/>
              <a:cs typeface="Times New Roman"/>
            </a:endParaRPr>
          </a:p>
          <a:p>
            <a:pPr algn="just">
              <a:lnSpc>
                <a:spcPct val="115000"/>
              </a:lnSpc>
              <a:spcAft>
                <a:spcPts val="1000"/>
              </a:spcAft>
            </a:pPr>
            <a:r>
              <a:rPr lang="en-IN" sz="2600" dirty="0">
                <a:latin typeface="Times New Roman"/>
                <a:ea typeface="Calibri"/>
                <a:cs typeface="Times New Roman"/>
              </a:rPr>
              <a:t>If the intrusive magma solidifies after disturbing and cutting across the existing intruded rocks by melting or keeping them aside, it will produce the bodies which are known as </a:t>
            </a:r>
            <a:r>
              <a:rPr lang="en-IN" sz="2600" b="1" dirty="0">
                <a:latin typeface="Times New Roman"/>
                <a:ea typeface="Calibri"/>
                <a:cs typeface="Times New Roman"/>
              </a:rPr>
              <a:t>discordant bodies.  </a:t>
            </a:r>
          </a:p>
          <a:p>
            <a:pPr algn="just">
              <a:lnSpc>
                <a:spcPct val="115000"/>
              </a:lnSpc>
              <a:spcAft>
                <a:spcPts val="1000"/>
              </a:spcAft>
            </a:pPr>
            <a:r>
              <a:rPr lang="en-IN" sz="2600" dirty="0">
                <a:latin typeface="Times New Roman"/>
                <a:ea typeface="Calibri"/>
                <a:cs typeface="Times New Roman"/>
              </a:rPr>
              <a:t>Discordant bodies generally cut across the older existing rocks.  Discordant bodies may occur as: Dykes, Volcanic necks and Batholiths. </a:t>
            </a:r>
            <a:endParaRPr lang="en-IN" sz="2600" dirty="0">
              <a:ea typeface="Calibri"/>
              <a:cs typeface="Times New Roman"/>
            </a:endParaRPr>
          </a:p>
          <a:p>
            <a:endParaRPr lang="en-IN" dirty="0"/>
          </a:p>
        </p:txBody>
      </p:sp>
    </p:spTree>
    <p:extLst>
      <p:ext uri="{BB962C8B-B14F-4D97-AF65-F5344CB8AC3E}">
        <p14:creationId xmlns:p14="http://schemas.microsoft.com/office/powerpoint/2010/main" val="3874961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lnSpc>
                <a:spcPct val="115000"/>
              </a:lnSpc>
              <a:spcAft>
                <a:spcPts val="1000"/>
              </a:spcAft>
            </a:pPr>
            <a:r>
              <a:rPr lang="en-IN" sz="3600" b="1" dirty="0">
                <a:latin typeface="Times New Roman"/>
                <a:ea typeface="Calibri"/>
                <a:cs typeface="Times New Roman"/>
              </a:rPr>
              <a:t>1.ConcordantBodies</a:t>
            </a:r>
            <a:r>
              <a:rPr lang="en-IN" b="1" dirty="0">
                <a:latin typeface="Times New Roman"/>
                <a:ea typeface="Calibri"/>
                <a:cs typeface="Times New Roman"/>
              </a:rPr>
              <a:t>: </a:t>
            </a:r>
            <a:br>
              <a:rPr lang="en-IN" sz="4000" dirty="0">
                <a:ea typeface="Calibri"/>
                <a:cs typeface="Times New Roman"/>
              </a:rPr>
            </a:br>
            <a:endParaRPr lang="en-IN" dirty="0"/>
          </a:p>
        </p:txBody>
      </p:sp>
      <p:sp>
        <p:nvSpPr>
          <p:cNvPr id="3" name="Content Placeholder 2"/>
          <p:cNvSpPr>
            <a:spLocks noGrp="1"/>
          </p:cNvSpPr>
          <p:nvPr>
            <p:ph idx="1"/>
          </p:nvPr>
        </p:nvSpPr>
        <p:spPr>
          <a:xfrm>
            <a:off x="251520" y="908720"/>
            <a:ext cx="8892480" cy="5949280"/>
          </a:xfrm>
        </p:spPr>
        <p:txBody>
          <a:bodyPr>
            <a:noAutofit/>
          </a:bodyPr>
          <a:lstStyle/>
          <a:p>
            <a:pPr algn="just">
              <a:lnSpc>
                <a:spcPct val="115000"/>
              </a:lnSpc>
              <a:spcAft>
                <a:spcPts val="1000"/>
              </a:spcAft>
            </a:pPr>
            <a:r>
              <a:rPr lang="en-IN" sz="2400" b="1" dirty="0">
                <a:latin typeface="Times New Roman"/>
                <a:ea typeface="Calibri"/>
                <a:cs typeface="Times New Roman"/>
              </a:rPr>
              <a:t>Sills: </a:t>
            </a:r>
            <a:r>
              <a:rPr lang="en-IN" sz="2400" dirty="0">
                <a:latin typeface="Times New Roman"/>
                <a:ea typeface="Calibri"/>
                <a:cs typeface="Times New Roman"/>
              </a:rPr>
              <a:t>When the magma is pushed into the existing bedding layers of the intruded rocks and solidifies there, in the form of a thin sheet as shown in figure it is called a </a:t>
            </a:r>
            <a:r>
              <a:rPr lang="en-IN" sz="2400" b="1" dirty="0">
                <a:latin typeface="Times New Roman"/>
                <a:ea typeface="Calibri"/>
                <a:cs typeface="Times New Roman"/>
              </a:rPr>
              <a:t>sill</a:t>
            </a:r>
            <a:r>
              <a:rPr lang="en-IN" sz="2400" dirty="0">
                <a:latin typeface="Times New Roman"/>
                <a:ea typeface="Calibri"/>
                <a:cs typeface="Times New Roman"/>
              </a:rPr>
              <a:t>. </a:t>
            </a:r>
          </a:p>
          <a:p>
            <a:pPr algn="just">
              <a:lnSpc>
                <a:spcPct val="115000"/>
              </a:lnSpc>
              <a:spcAft>
                <a:spcPts val="1000"/>
              </a:spcAft>
            </a:pPr>
            <a:r>
              <a:rPr lang="en-IN" sz="2400" dirty="0">
                <a:latin typeface="Times New Roman"/>
                <a:ea typeface="Calibri"/>
                <a:cs typeface="Times New Roman"/>
              </a:rPr>
              <a:t>The thickness of a sill always much less than its width and length that tapers out at the ends.</a:t>
            </a:r>
            <a:endParaRPr lang="en-IN" sz="2400" dirty="0">
              <a:ea typeface="Calibri"/>
              <a:cs typeface="Times New Roman"/>
            </a:endParaRPr>
          </a:p>
          <a:p>
            <a:pPr algn="just">
              <a:lnSpc>
                <a:spcPct val="115000"/>
              </a:lnSpc>
              <a:spcAft>
                <a:spcPts val="1000"/>
              </a:spcAft>
            </a:pPr>
            <a:r>
              <a:rPr lang="en-IN" sz="2400" dirty="0">
                <a:latin typeface="Times New Roman"/>
                <a:ea typeface="Calibri"/>
                <a:cs typeface="Times New Roman"/>
              </a:rPr>
              <a:t>If a sill formed from a single intrusion of magma it is called a </a:t>
            </a:r>
            <a:r>
              <a:rPr lang="en-IN" sz="2400" b="1" dirty="0">
                <a:latin typeface="Times New Roman"/>
                <a:ea typeface="Calibri"/>
                <a:cs typeface="Times New Roman"/>
              </a:rPr>
              <a:t>simple sill. </a:t>
            </a:r>
            <a:r>
              <a:rPr lang="en-IN" sz="2400" dirty="0">
                <a:latin typeface="Times New Roman"/>
                <a:ea typeface="Calibri"/>
                <a:cs typeface="Times New Roman"/>
              </a:rPr>
              <a:t> </a:t>
            </a:r>
          </a:p>
          <a:p>
            <a:pPr algn="just">
              <a:lnSpc>
                <a:spcPct val="115000"/>
              </a:lnSpc>
              <a:spcAft>
                <a:spcPts val="1000"/>
              </a:spcAft>
            </a:pPr>
            <a:r>
              <a:rPr lang="en-IN" sz="2400" dirty="0">
                <a:latin typeface="Times New Roman"/>
                <a:ea typeface="Calibri"/>
                <a:cs typeface="Times New Roman"/>
              </a:rPr>
              <a:t>If it is formed from two or more intrusions but of the same kinds a compositions of magmas, then it is called a </a:t>
            </a:r>
            <a:r>
              <a:rPr lang="en-IN" sz="2400" b="1" dirty="0">
                <a:latin typeface="Times New Roman"/>
                <a:ea typeface="Calibri"/>
                <a:cs typeface="Times New Roman"/>
              </a:rPr>
              <a:t>multiple sill.</a:t>
            </a:r>
            <a:r>
              <a:rPr lang="en-IN" sz="2400" dirty="0">
                <a:latin typeface="Times New Roman"/>
                <a:ea typeface="Calibri"/>
                <a:cs typeface="Times New Roman"/>
              </a:rPr>
              <a:t> </a:t>
            </a:r>
          </a:p>
          <a:p>
            <a:pPr algn="just">
              <a:lnSpc>
                <a:spcPct val="115000"/>
              </a:lnSpc>
              <a:spcAft>
                <a:spcPts val="1000"/>
              </a:spcAft>
            </a:pPr>
            <a:r>
              <a:rPr lang="en-IN" sz="2400" dirty="0">
                <a:latin typeface="Times New Roman"/>
                <a:ea typeface="Calibri"/>
                <a:cs typeface="Times New Roman"/>
              </a:rPr>
              <a:t>When it is formed of two or more intrusions, but of different kinds of magmas, then it is called a </a:t>
            </a:r>
            <a:r>
              <a:rPr lang="en-IN" sz="2400" b="1" dirty="0">
                <a:latin typeface="Times New Roman"/>
                <a:ea typeface="Calibri"/>
                <a:cs typeface="Times New Roman"/>
              </a:rPr>
              <a:t>composite sill.</a:t>
            </a:r>
            <a:r>
              <a:rPr lang="en-IN" sz="2400" dirty="0">
                <a:latin typeface="Times New Roman"/>
                <a:ea typeface="Calibri"/>
                <a:cs typeface="Times New Roman"/>
              </a:rPr>
              <a:t>  </a:t>
            </a:r>
            <a:endParaRPr lang="en-IN" sz="2400" dirty="0">
              <a:ea typeface="Calibri"/>
              <a:cs typeface="Times New Roman"/>
            </a:endParaRPr>
          </a:p>
          <a:p>
            <a:endParaRPr lang="en-IN" sz="2400" dirty="0"/>
          </a:p>
        </p:txBody>
      </p:sp>
    </p:spTree>
    <p:extLst>
      <p:ext uri="{BB962C8B-B14F-4D97-AF65-F5344CB8AC3E}">
        <p14:creationId xmlns:p14="http://schemas.microsoft.com/office/powerpoint/2010/main" val="2375945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66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0921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24744"/>
          </a:xfrm>
        </p:spPr>
        <p:txBody>
          <a:bodyPr>
            <a:normAutofit/>
          </a:bodyPr>
          <a:lstStyle/>
          <a:p>
            <a:r>
              <a:rPr lang="en-IN" sz="2800" b="1" dirty="0">
                <a:latin typeface="Times New Roman"/>
                <a:ea typeface="Calibri"/>
              </a:rPr>
              <a:t>b. </a:t>
            </a:r>
            <a:r>
              <a:rPr lang="en-IN" sz="2800" b="1" dirty="0" err="1">
                <a:latin typeface="Times New Roman"/>
                <a:ea typeface="Calibri"/>
              </a:rPr>
              <a:t>Phacoliths</a:t>
            </a:r>
            <a:endParaRPr lang="en-IN" sz="2800" dirty="0"/>
          </a:p>
        </p:txBody>
      </p:sp>
      <p:sp>
        <p:nvSpPr>
          <p:cNvPr id="3" name="Content Placeholder 2"/>
          <p:cNvSpPr>
            <a:spLocks noGrp="1"/>
          </p:cNvSpPr>
          <p:nvPr>
            <p:ph idx="1"/>
          </p:nvPr>
        </p:nvSpPr>
        <p:spPr>
          <a:xfrm>
            <a:off x="457200" y="764704"/>
            <a:ext cx="3322712" cy="5976664"/>
          </a:xfrm>
        </p:spPr>
        <p:txBody>
          <a:bodyPr>
            <a:normAutofit fontScale="85000" lnSpcReduction="10000"/>
          </a:bodyPr>
          <a:lstStyle/>
          <a:p>
            <a:pPr algn="just"/>
            <a:r>
              <a:rPr lang="en-IN" sz="2400" dirty="0"/>
              <a:t>When the magma is under low pressure, it will not exert much pressure to makes space for itself.  </a:t>
            </a:r>
          </a:p>
          <a:p>
            <a:pPr algn="just"/>
            <a:endParaRPr lang="en-IN" sz="2400" dirty="0"/>
          </a:p>
          <a:p>
            <a:pPr algn="just"/>
            <a:r>
              <a:rPr lang="en-IN" sz="2400" dirty="0"/>
              <a:t>In such cases, the magma may be pushed into the existing crests and troughs of a fold in the intruded rocks, and get solidified there. </a:t>
            </a:r>
          </a:p>
          <a:p>
            <a:pPr algn="just"/>
            <a:endParaRPr lang="en-IN" sz="2400" dirty="0"/>
          </a:p>
          <a:p>
            <a:pPr algn="just"/>
            <a:r>
              <a:rPr lang="en-IN" sz="2400" dirty="0"/>
              <a:t>Such magmatic igneous formations, which are in the form of a crescentric structures in the available cavities, such as shown in the figure and are called </a:t>
            </a:r>
            <a:r>
              <a:rPr lang="en-IN" sz="2400" b="1" dirty="0" err="1"/>
              <a:t>Phacoliths</a:t>
            </a:r>
            <a:r>
              <a:rPr lang="en-IN" sz="2400" dirty="0"/>
              <a:t>. </a:t>
            </a:r>
          </a:p>
          <a:p>
            <a:endParaRPr lang="en-IN"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980728"/>
            <a:ext cx="5112568"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3042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229600" cy="1143000"/>
          </a:xfrm>
        </p:spPr>
        <p:txBody>
          <a:bodyPr>
            <a:normAutofit/>
          </a:bodyPr>
          <a:lstStyle/>
          <a:p>
            <a:r>
              <a:rPr lang="en-IN" sz="3200" b="1" dirty="0">
                <a:latin typeface="Times New Roman"/>
                <a:ea typeface="Calibri"/>
              </a:rPr>
              <a:t>c. Laccoliths</a:t>
            </a:r>
            <a:endParaRPr lang="en-IN" sz="3200" dirty="0"/>
          </a:p>
        </p:txBody>
      </p:sp>
      <p:sp>
        <p:nvSpPr>
          <p:cNvPr id="3" name="Content Placeholder 2"/>
          <p:cNvSpPr>
            <a:spLocks noGrp="1"/>
          </p:cNvSpPr>
          <p:nvPr>
            <p:ph idx="1"/>
          </p:nvPr>
        </p:nvSpPr>
        <p:spPr>
          <a:xfrm>
            <a:off x="107504" y="1196752"/>
            <a:ext cx="4464496" cy="5544616"/>
          </a:xfrm>
        </p:spPr>
        <p:txBody>
          <a:bodyPr>
            <a:normAutofit fontScale="92500" lnSpcReduction="10000"/>
          </a:bodyPr>
          <a:lstStyle/>
          <a:p>
            <a:pPr algn="just">
              <a:lnSpc>
                <a:spcPct val="115000"/>
              </a:lnSpc>
              <a:spcAft>
                <a:spcPts val="1000"/>
              </a:spcAft>
            </a:pPr>
            <a:r>
              <a:rPr lang="en-IN" sz="2600" dirty="0">
                <a:latin typeface="Times New Roman"/>
                <a:ea typeface="Calibri"/>
                <a:cs typeface="Times New Roman"/>
              </a:rPr>
              <a:t>When the magma injects into the layers of the intruded rocks, but unable to spread length and width wise for greater distances due to high viscosity, it may force the layers of rocks upwards, in the form of a dome or an arch, as shown in the figure. </a:t>
            </a:r>
          </a:p>
          <a:p>
            <a:pPr algn="just">
              <a:lnSpc>
                <a:spcPct val="115000"/>
              </a:lnSpc>
              <a:spcAft>
                <a:spcPts val="1000"/>
              </a:spcAft>
            </a:pPr>
            <a:r>
              <a:rPr lang="en-IN" sz="2600" dirty="0">
                <a:latin typeface="Times New Roman"/>
                <a:ea typeface="Calibri"/>
                <a:cs typeface="Times New Roman"/>
              </a:rPr>
              <a:t>The magma confining and solidifying in such bun-shaped masses will produce igneous rocks known as Laccoliths</a:t>
            </a:r>
            <a:r>
              <a:rPr lang="en-IN" dirty="0">
                <a:latin typeface="Times New Roman"/>
                <a:ea typeface="Calibri"/>
                <a:cs typeface="Times New Roman"/>
              </a:rPr>
              <a:t>.</a:t>
            </a:r>
            <a:endParaRPr lang="en-IN" sz="2800" dirty="0">
              <a:ea typeface="Calibri"/>
              <a:cs typeface="Times New Roman"/>
            </a:endParaRPr>
          </a:p>
          <a:p>
            <a:endParaRPr lang="en-IN" dirty="0"/>
          </a:p>
        </p:txBody>
      </p:sp>
      <p:pic>
        <p:nvPicPr>
          <p:cNvPr id="4" name="Picture 3"/>
          <p:cNvPicPr/>
          <p:nvPr/>
        </p:nvPicPr>
        <p:blipFill>
          <a:blip r:embed="rId2"/>
          <a:stretch>
            <a:fillRect/>
          </a:stretch>
        </p:blipFill>
        <p:spPr>
          <a:xfrm>
            <a:off x="4716016" y="1196752"/>
            <a:ext cx="4427984" cy="4320480"/>
          </a:xfrm>
          <a:prstGeom prst="rect">
            <a:avLst/>
          </a:prstGeom>
        </p:spPr>
      </p:pic>
    </p:spTree>
    <p:extLst>
      <p:ext uri="{BB962C8B-B14F-4D97-AF65-F5344CB8AC3E}">
        <p14:creationId xmlns:p14="http://schemas.microsoft.com/office/powerpoint/2010/main" val="4155668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4320"/>
            <a:ext cx="8229600" cy="1015048"/>
          </a:xfrm>
        </p:spPr>
        <p:txBody>
          <a:bodyPr>
            <a:normAutofit/>
          </a:bodyPr>
          <a:lstStyle/>
          <a:p>
            <a:r>
              <a:rPr lang="en-IN" sz="3200" b="1" dirty="0"/>
              <a:t>II. Discordant Bodies</a:t>
            </a:r>
            <a:endParaRPr lang="en-IN" sz="3200" dirty="0"/>
          </a:p>
        </p:txBody>
      </p:sp>
      <p:sp>
        <p:nvSpPr>
          <p:cNvPr id="3" name="Content Placeholder 2"/>
          <p:cNvSpPr>
            <a:spLocks noGrp="1"/>
          </p:cNvSpPr>
          <p:nvPr>
            <p:ph idx="1"/>
          </p:nvPr>
        </p:nvSpPr>
        <p:spPr>
          <a:xfrm>
            <a:off x="457200" y="836712"/>
            <a:ext cx="4114800" cy="6021288"/>
          </a:xfrm>
        </p:spPr>
        <p:txBody>
          <a:bodyPr>
            <a:normAutofit fontScale="25000" lnSpcReduction="20000"/>
          </a:bodyPr>
          <a:lstStyle/>
          <a:p>
            <a:pPr marL="571500" indent="-571500" algn="just">
              <a:lnSpc>
                <a:spcPct val="115000"/>
              </a:lnSpc>
              <a:spcAft>
                <a:spcPts val="1000"/>
              </a:spcAft>
              <a:buAutoNum type="romanLcPeriod"/>
            </a:pPr>
            <a:r>
              <a:rPr lang="en-IN" sz="8000" b="1" dirty="0">
                <a:latin typeface="Times New Roman"/>
                <a:ea typeface="Calibri"/>
                <a:cs typeface="Times New Roman"/>
              </a:rPr>
              <a:t>Dykes: </a:t>
            </a:r>
            <a:r>
              <a:rPr lang="en-IN" sz="8000" dirty="0">
                <a:latin typeface="Times New Roman"/>
                <a:ea typeface="Calibri"/>
                <a:cs typeface="Times New Roman"/>
              </a:rPr>
              <a:t>When the magma is forced through the vertical or nearly vertical cracks or fissures in the intruded rocks, and is consolidated there as a wall like structures as shown in the figure, it then forms, is called a </a:t>
            </a:r>
            <a:r>
              <a:rPr lang="en-IN" sz="8000" b="1" dirty="0">
                <a:latin typeface="Times New Roman"/>
                <a:ea typeface="Calibri"/>
                <a:cs typeface="Times New Roman"/>
              </a:rPr>
              <a:t>Dyke.</a:t>
            </a:r>
            <a:r>
              <a:rPr lang="en-IN" sz="8000" dirty="0">
                <a:latin typeface="Times New Roman"/>
                <a:ea typeface="Calibri"/>
                <a:cs typeface="Times New Roman"/>
              </a:rPr>
              <a:t> </a:t>
            </a:r>
          </a:p>
          <a:p>
            <a:pPr algn="just">
              <a:lnSpc>
                <a:spcPct val="115000"/>
              </a:lnSpc>
              <a:spcAft>
                <a:spcPts val="1000"/>
              </a:spcAft>
            </a:pPr>
            <a:endParaRPr lang="en-IN" sz="8000" dirty="0">
              <a:latin typeface="Times New Roman"/>
              <a:ea typeface="Calibri"/>
              <a:cs typeface="Times New Roman"/>
            </a:endParaRPr>
          </a:p>
          <a:p>
            <a:pPr algn="just">
              <a:lnSpc>
                <a:spcPct val="115000"/>
              </a:lnSpc>
              <a:spcAft>
                <a:spcPts val="1000"/>
              </a:spcAft>
            </a:pPr>
            <a:r>
              <a:rPr lang="en-IN" sz="8000" dirty="0">
                <a:latin typeface="Times New Roman"/>
                <a:ea typeface="Calibri"/>
                <a:cs typeface="Times New Roman"/>
              </a:rPr>
              <a:t>Dykes show a great variation in their thickness, length and height, depending upon the energy and nature of the magma, and the type of the intruded rocks. </a:t>
            </a:r>
          </a:p>
          <a:p>
            <a:pPr algn="just">
              <a:lnSpc>
                <a:spcPct val="115000"/>
              </a:lnSpc>
              <a:spcAft>
                <a:spcPts val="1000"/>
              </a:spcAft>
            </a:pPr>
            <a:endParaRPr lang="en-IN" sz="8000" dirty="0">
              <a:latin typeface="Times New Roman"/>
              <a:ea typeface="Calibri"/>
              <a:cs typeface="Times New Roman"/>
            </a:endParaRPr>
          </a:p>
          <a:p>
            <a:pPr algn="just">
              <a:lnSpc>
                <a:spcPct val="115000"/>
              </a:lnSpc>
              <a:spcAft>
                <a:spcPts val="1000"/>
              </a:spcAft>
            </a:pPr>
            <a:r>
              <a:rPr lang="en-IN" sz="8000" dirty="0">
                <a:latin typeface="Times New Roman"/>
                <a:ea typeface="Calibri"/>
                <a:cs typeface="Times New Roman"/>
              </a:rPr>
              <a:t>When they are exposed at the surface, dikes commonly form ridges, which can be traced for kilometres across the countryside. </a:t>
            </a:r>
            <a:endParaRPr lang="en-IN" sz="8000" dirty="0">
              <a:ea typeface="Calibri"/>
              <a:cs typeface="Times New Roman"/>
            </a:endParaRPr>
          </a:p>
          <a:p>
            <a:endParaRPr lang="en-IN"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980728"/>
            <a:ext cx="4346501"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4925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t>ii. Volcanic Necks</a:t>
            </a:r>
            <a:endParaRPr lang="en-IN" sz="2800" dirty="0"/>
          </a:p>
        </p:txBody>
      </p:sp>
      <p:sp>
        <p:nvSpPr>
          <p:cNvPr id="3" name="Content Placeholder 2"/>
          <p:cNvSpPr>
            <a:spLocks noGrp="1"/>
          </p:cNvSpPr>
          <p:nvPr>
            <p:ph idx="1"/>
          </p:nvPr>
        </p:nvSpPr>
        <p:spPr/>
        <p:txBody>
          <a:bodyPr>
            <a:normAutofit/>
          </a:bodyPr>
          <a:lstStyle/>
          <a:p>
            <a:pPr algn="just"/>
            <a:r>
              <a:rPr lang="en-IN" sz="2400" dirty="0">
                <a:latin typeface="Times New Roman"/>
                <a:ea typeface="Calibri"/>
              </a:rPr>
              <a:t>When the magma is forced into the holes of inactive volcanoes and get solidifies there, in the form of more or less a circular thick pipe, then it is called </a:t>
            </a:r>
            <a:r>
              <a:rPr lang="en-IN" sz="2400" b="1" dirty="0">
                <a:latin typeface="Times New Roman"/>
                <a:ea typeface="Calibri"/>
              </a:rPr>
              <a:t>a volcanic neck or volcanic plug. </a:t>
            </a:r>
            <a:endParaRPr lang="en-IN"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2924944"/>
            <a:ext cx="5328592"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1889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908720"/>
          </a:xfrm>
        </p:spPr>
        <p:txBody>
          <a:bodyPr>
            <a:normAutofit/>
          </a:bodyPr>
          <a:lstStyle/>
          <a:p>
            <a:r>
              <a:rPr lang="en-IN" sz="2800" b="1" dirty="0"/>
              <a:t>iii. Batholiths</a:t>
            </a:r>
          </a:p>
        </p:txBody>
      </p:sp>
      <p:sp>
        <p:nvSpPr>
          <p:cNvPr id="3" name="Content Placeholder 2"/>
          <p:cNvSpPr>
            <a:spLocks noGrp="1"/>
          </p:cNvSpPr>
          <p:nvPr>
            <p:ph idx="1"/>
          </p:nvPr>
        </p:nvSpPr>
        <p:spPr>
          <a:xfrm>
            <a:off x="457200" y="908720"/>
            <a:ext cx="8229600" cy="5217443"/>
          </a:xfrm>
        </p:spPr>
        <p:txBody>
          <a:bodyPr>
            <a:normAutofit/>
          </a:bodyPr>
          <a:lstStyle/>
          <a:p>
            <a:pPr algn="just"/>
            <a:r>
              <a:rPr lang="en-IN" sz="2400" dirty="0"/>
              <a:t>When the magma moving under high pressure fills up a large space in the pre-existing intruded rocks by melting them away or keeping them aside, or by any other means; thus forming a huge mass of igneous rock, then it is called a </a:t>
            </a:r>
            <a:r>
              <a:rPr lang="en-IN" sz="2400" b="1" dirty="0"/>
              <a:t>Batholith.</a:t>
            </a:r>
            <a:endParaRPr lang="en-IN" sz="2400" dirty="0"/>
          </a:p>
          <a:p>
            <a:pPr algn="just"/>
            <a:endParaRPr lang="en-IN" sz="2400" dirty="0"/>
          </a:p>
          <a:p>
            <a:pPr algn="just"/>
            <a:r>
              <a:rPr lang="en-IN" sz="2400" dirty="0"/>
              <a:t>The Batholith is the largest of all the intrusive bodies. Most batholiths increase in size with depth and extended to a depth of many kilometres. No drill hole has ever penetrated to the bottom of a batholith. </a:t>
            </a:r>
          </a:p>
          <a:p>
            <a:pPr algn="just"/>
            <a:endParaRPr lang="en-IN" sz="2400" dirty="0"/>
          </a:p>
          <a:p>
            <a:pPr algn="just"/>
            <a:r>
              <a:rPr lang="en-IN" sz="2400" dirty="0"/>
              <a:t>When the exposed surface area of a batholith type intrusion is less than 100 km</a:t>
            </a:r>
            <a:r>
              <a:rPr lang="en-IN" sz="2400" baseline="30000" dirty="0"/>
              <a:t>2</a:t>
            </a:r>
            <a:r>
              <a:rPr lang="en-IN" sz="2400" dirty="0"/>
              <a:t>, it is not called a batholith. </a:t>
            </a:r>
          </a:p>
          <a:p>
            <a:pPr algn="just"/>
            <a:endParaRPr lang="en-IN" sz="2400" dirty="0"/>
          </a:p>
        </p:txBody>
      </p:sp>
    </p:spTree>
    <p:extLst>
      <p:ext uri="{BB962C8B-B14F-4D97-AF65-F5344CB8AC3E}">
        <p14:creationId xmlns:p14="http://schemas.microsoft.com/office/powerpoint/2010/main" val="3919079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p:cNvPicPr>
          <p:nvPr>
            <p:ph idx="1"/>
          </p:nvPr>
        </p:nvPicPr>
        <p:blipFill>
          <a:blip r:embed="rId2"/>
          <a:stretch>
            <a:fillRect/>
          </a:stretch>
        </p:blipFill>
        <p:spPr>
          <a:xfrm>
            <a:off x="755576" y="1844824"/>
            <a:ext cx="6840760" cy="3536168"/>
          </a:xfrm>
          <a:prstGeom prst="rect">
            <a:avLst/>
          </a:prstGeom>
        </p:spPr>
      </p:pic>
    </p:spTree>
    <p:extLst>
      <p:ext uri="{BB962C8B-B14F-4D97-AF65-F5344CB8AC3E}">
        <p14:creationId xmlns:p14="http://schemas.microsoft.com/office/powerpoint/2010/main" val="945427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908720"/>
          </a:xfrm>
        </p:spPr>
        <p:txBody>
          <a:bodyPr>
            <a:normAutofit/>
          </a:bodyPr>
          <a:lstStyle/>
          <a:p>
            <a:r>
              <a:rPr lang="en-IN" sz="2800" b="1" dirty="0">
                <a:latin typeface="Times New Roman"/>
                <a:ea typeface="Calibri"/>
              </a:rPr>
              <a:t>Forms of Extrusive Rocks: </a:t>
            </a:r>
            <a:endParaRPr lang="en-IN" sz="2800" dirty="0"/>
          </a:p>
        </p:txBody>
      </p:sp>
      <p:sp>
        <p:nvSpPr>
          <p:cNvPr id="3" name="Content Placeholder 2"/>
          <p:cNvSpPr>
            <a:spLocks noGrp="1"/>
          </p:cNvSpPr>
          <p:nvPr>
            <p:ph idx="1"/>
          </p:nvPr>
        </p:nvSpPr>
        <p:spPr>
          <a:xfrm>
            <a:off x="457200" y="836712"/>
            <a:ext cx="8229600" cy="5760640"/>
          </a:xfrm>
        </p:spPr>
        <p:txBody>
          <a:bodyPr>
            <a:normAutofit fontScale="92500" lnSpcReduction="10000"/>
          </a:bodyPr>
          <a:lstStyle/>
          <a:p>
            <a:pPr algn="just">
              <a:lnSpc>
                <a:spcPct val="115000"/>
              </a:lnSpc>
              <a:spcAft>
                <a:spcPts val="1000"/>
              </a:spcAft>
            </a:pPr>
            <a:r>
              <a:rPr lang="en-IN" sz="2600" dirty="0">
                <a:latin typeface="Times New Roman"/>
                <a:ea typeface="Calibri"/>
                <a:cs typeface="Times New Roman"/>
              </a:rPr>
              <a:t>The extrusive igneous rocks occur in two major forms: i.e. a) Flows and b) </a:t>
            </a:r>
            <a:r>
              <a:rPr lang="en-IN" sz="2600" dirty="0" err="1">
                <a:latin typeface="Times New Roman"/>
                <a:ea typeface="Calibri"/>
                <a:cs typeface="Times New Roman"/>
              </a:rPr>
              <a:t>Pyroclastics</a:t>
            </a:r>
            <a:r>
              <a:rPr lang="en-IN" sz="2600" dirty="0">
                <a:latin typeface="Times New Roman"/>
                <a:ea typeface="Calibri"/>
                <a:cs typeface="Times New Roman"/>
              </a:rPr>
              <a:t> </a:t>
            </a:r>
            <a:endParaRPr lang="en-IN" sz="2600" dirty="0">
              <a:ea typeface="Calibri"/>
              <a:cs typeface="Times New Roman"/>
            </a:endParaRPr>
          </a:p>
          <a:p>
            <a:pPr algn="just">
              <a:lnSpc>
                <a:spcPct val="115000"/>
              </a:lnSpc>
              <a:spcAft>
                <a:spcPts val="1000"/>
              </a:spcAft>
            </a:pPr>
            <a:r>
              <a:rPr lang="en-IN" sz="2600" b="1" dirty="0">
                <a:latin typeface="Times New Roman"/>
                <a:ea typeface="Calibri"/>
                <a:cs typeface="Times New Roman"/>
              </a:rPr>
              <a:t>a) Flows or Lava Flows:  </a:t>
            </a:r>
            <a:r>
              <a:rPr lang="en-IN" sz="2600" dirty="0">
                <a:latin typeface="Times New Roman"/>
                <a:ea typeface="Calibri"/>
                <a:cs typeface="Times New Roman"/>
              </a:rPr>
              <a:t>The most common type of extrusive rock is a lava flow or simply called a flow. </a:t>
            </a:r>
          </a:p>
          <a:p>
            <a:pPr algn="just">
              <a:lnSpc>
                <a:spcPct val="115000"/>
              </a:lnSpc>
              <a:spcAft>
                <a:spcPts val="1000"/>
              </a:spcAft>
            </a:pPr>
            <a:r>
              <a:rPr lang="en-IN" sz="2600" dirty="0">
                <a:latin typeface="Times New Roman"/>
                <a:ea typeface="Calibri"/>
                <a:cs typeface="Times New Roman"/>
              </a:rPr>
              <a:t>Flows are identified to sills in their external appearance, because when lava oozes out it will spread over the surface in thin sheets, getting consolidated there as shown in the figure.  </a:t>
            </a:r>
          </a:p>
          <a:p>
            <a:pPr algn="just">
              <a:lnSpc>
                <a:spcPct val="115000"/>
              </a:lnSpc>
              <a:spcAft>
                <a:spcPts val="1000"/>
              </a:spcAft>
            </a:pPr>
            <a:r>
              <a:rPr lang="en-IN" sz="2600" dirty="0">
                <a:latin typeface="Times New Roman"/>
                <a:ea typeface="Calibri"/>
                <a:cs typeface="Times New Roman"/>
              </a:rPr>
              <a:t>The flows and sills appear identical as both of them may be tabular and may have identical textures and compositions. The adjoining intruded rocks below the fills and not above but in sills the adjoining intruded rocks present in both below and above. </a:t>
            </a:r>
            <a:endParaRPr lang="en-IN" sz="2600" dirty="0">
              <a:ea typeface="Calibri"/>
              <a:cs typeface="Times New Roman"/>
            </a:endParaRPr>
          </a:p>
          <a:p>
            <a:pPr algn="just">
              <a:lnSpc>
                <a:spcPct val="115000"/>
              </a:lnSpc>
              <a:spcAft>
                <a:spcPts val="1000"/>
              </a:spcAft>
            </a:pPr>
            <a:endParaRPr lang="en-IN" sz="2400" dirty="0">
              <a:ea typeface="Calibri"/>
              <a:cs typeface="Times New Roman"/>
            </a:endParaRPr>
          </a:p>
          <a:p>
            <a:endParaRPr lang="en-IN" dirty="0"/>
          </a:p>
        </p:txBody>
      </p:sp>
    </p:spTree>
    <p:extLst>
      <p:ext uri="{BB962C8B-B14F-4D97-AF65-F5344CB8AC3E}">
        <p14:creationId xmlns:p14="http://schemas.microsoft.com/office/powerpoint/2010/main" val="1058764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p:cNvPicPr>
          <p:nvPr>
            <p:ph idx="1"/>
          </p:nvPr>
        </p:nvPicPr>
        <p:blipFill>
          <a:blip r:embed="rId2"/>
          <a:stretch>
            <a:fillRect/>
          </a:stretch>
        </p:blipFill>
        <p:spPr>
          <a:xfrm>
            <a:off x="620127" y="1600200"/>
            <a:ext cx="7903746" cy="4525963"/>
          </a:xfrm>
          <a:prstGeom prst="rect">
            <a:avLst/>
          </a:prstGeom>
        </p:spPr>
      </p:pic>
    </p:spTree>
    <p:extLst>
      <p:ext uri="{BB962C8B-B14F-4D97-AF65-F5344CB8AC3E}">
        <p14:creationId xmlns:p14="http://schemas.microsoft.com/office/powerpoint/2010/main" val="679026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latin typeface="Times New Roman"/>
                <a:ea typeface="Calibri"/>
              </a:rPr>
              <a:t>b) </a:t>
            </a:r>
            <a:r>
              <a:rPr lang="en-IN" sz="2800" b="1" dirty="0" err="1">
                <a:latin typeface="Times New Roman"/>
                <a:ea typeface="Calibri"/>
              </a:rPr>
              <a:t>Pyroclastics</a:t>
            </a:r>
            <a:endParaRPr lang="en-IN" sz="2800" dirty="0"/>
          </a:p>
        </p:txBody>
      </p:sp>
      <p:sp>
        <p:nvSpPr>
          <p:cNvPr id="3" name="Content Placeholder 2"/>
          <p:cNvSpPr>
            <a:spLocks noGrp="1"/>
          </p:cNvSpPr>
          <p:nvPr>
            <p:ph idx="1"/>
          </p:nvPr>
        </p:nvSpPr>
        <p:spPr>
          <a:xfrm>
            <a:off x="457200" y="1268760"/>
            <a:ext cx="8229600" cy="4857403"/>
          </a:xfrm>
        </p:spPr>
        <p:txBody>
          <a:bodyPr>
            <a:normAutofit fontScale="70000" lnSpcReduction="20000"/>
          </a:bodyPr>
          <a:lstStyle/>
          <a:p>
            <a:pPr algn="just">
              <a:lnSpc>
                <a:spcPct val="115000"/>
              </a:lnSpc>
              <a:spcAft>
                <a:spcPts val="1000"/>
              </a:spcAft>
            </a:pPr>
            <a:r>
              <a:rPr lang="en-IN" sz="3400" dirty="0">
                <a:latin typeface="Times New Roman"/>
                <a:ea typeface="Calibri"/>
                <a:cs typeface="Times New Roman"/>
              </a:rPr>
              <a:t>Another group of extrusive igneous rocks consists of the </a:t>
            </a:r>
            <a:r>
              <a:rPr lang="en-IN" sz="3400" dirty="0" err="1">
                <a:latin typeface="Times New Roman"/>
                <a:ea typeface="Calibri"/>
                <a:cs typeface="Times New Roman"/>
              </a:rPr>
              <a:t>pyroclastics</a:t>
            </a:r>
            <a:r>
              <a:rPr lang="en-IN" sz="3400" dirty="0">
                <a:latin typeface="Times New Roman"/>
                <a:ea typeface="Calibri"/>
                <a:cs typeface="Times New Roman"/>
              </a:rPr>
              <a:t>. </a:t>
            </a:r>
          </a:p>
          <a:p>
            <a:pPr algn="just">
              <a:lnSpc>
                <a:spcPct val="115000"/>
              </a:lnSpc>
              <a:spcAft>
                <a:spcPts val="1000"/>
              </a:spcAft>
            </a:pPr>
            <a:r>
              <a:rPr lang="en-IN" sz="3400" dirty="0">
                <a:latin typeface="Times New Roman"/>
                <a:ea typeface="Calibri"/>
                <a:cs typeface="Times New Roman"/>
              </a:rPr>
              <a:t>These are all associated with volcanism and represent rock fragments blown out of volcanoes during eruptions. </a:t>
            </a:r>
          </a:p>
          <a:p>
            <a:pPr algn="just">
              <a:lnSpc>
                <a:spcPct val="115000"/>
              </a:lnSpc>
              <a:spcAft>
                <a:spcPts val="1000"/>
              </a:spcAft>
            </a:pPr>
            <a:r>
              <a:rPr lang="en-IN" sz="3400" dirty="0">
                <a:latin typeface="Times New Roman"/>
                <a:ea typeface="Calibri"/>
                <a:cs typeface="Times New Roman"/>
              </a:rPr>
              <a:t>They are classified according to size, and include volcanic bombs (Volcanic bombs include materials from a few cm to meters in diameter), Cinders (Cinders include materials from 5 mm to several cm in diameter), Tuffs (Tuffs include materials less than 5 mm in diameter) and Volcanic ash (Volcanic ash is the finest dust particles which remain suspended in the atmosphere for months together before settling down on the earth). </a:t>
            </a:r>
            <a:endParaRPr lang="en-IN" sz="3400" dirty="0">
              <a:ea typeface="Calibri"/>
              <a:cs typeface="Times New Roman"/>
            </a:endParaRPr>
          </a:p>
          <a:p>
            <a:endParaRPr lang="en-IN" dirty="0"/>
          </a:p>
        </p:txBody>
      </p:sp>
    </p:spTree>
    <p:extLst>
      <p:ext uri="{BB962C8B-B14F-4D97-AF65-F5344CB8AC3E}">
        <p14:creationId xmlns:p14="http://schemas.microsoft.com/office/powerpoint/2010/main" val="32329965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lnSpc>
                <a:spcPct val="115000"/>
              </a:lnSpc>
              <a:spcAft>
                <a:spcPts val="1000"/>
              </a:spcAft>
              <a:tabLst>
                <a:tab pos="4770755" algn="l"/>
              </a:tabLst>
            </a:pPr>
            <a:r>
              <a:rPr lang="en-IN" sz="3100" b="1" dirty="0">
                <a:latin typeface="Times New Roman"/>
                <a:ea typeface="Calibri"/>
                <a:cs typeface="Times New Roman"/>
              </a:rPr>
              <a:t>Classification of Igneous Rocks</a:t>
            </a:r>
            <a:r>
              <a:rPr lang="en-IN" b="1" dirty="0">
                <a:latin typeface="Times New Roman"/>
                <a:ea typeface="Calibri"/>
                <a:cs typeface="Times New Roman"/>
              </a:rPr>
              <a:t>:</a:t>
            </a:r>
            <a:br>
              <a:rPr lang="en-IN" sz="4000" dirty="0">
                <a:ea typeface="Calibri"/>
                <a:cs typeface="Times New Roman"/>
              </a:rPr>
            </a:br>
            <a:endParaRPr lang="en-IN" dirty="0"/>
          </a:p>
        </p:txBody>
      </p:sp>
      <p:sp>
        <p:nvSpPr>
          <p:cNvPr id="3" name="Content Placeholder 2"/>
          <p:cNvSpPr>
            <a:spLocks noGrp="1"/>
          </p:cNvSpPr>
          <p:nvPr>
            <p:ph idx="1"/>
          </p:nvPr>
        </p:nvSpPr>
        <p:spPr>
          <a:xfrm>
            <a:off x="457200" y="1124744"/>
            <a:ext cx="8507288" cy="5001419"/>
          </a:xfrm>
        </p:spPr>
        <p:txBody>
          <a:bodyPr>
            <a:normAutofit fontScale="92500"/>
          </a:bodyPr>
          <a:lstStyle/>
          <a:p>
            <a:pPr algn="just">
              <a:lnSpc>
                <a:spcPct val="115000"/>
              </a:lnSpc>
              <a:spcAft>
                <a:spcPts val="1000"/>
              </a:spcAft>
              <a:tabLst>
                <a:tab pos="4770755" algn="l"/>
              </a:tabLst>
            </a:pPr>
            <a:r>
              <a:rPr lang="en-IN" sz="2600" b="1" dirty="0">
                <a:latin typeface="Times New Roman"/>
                <a:ea typeface="Calibri"/>
                <a:cs typeface="Times New Roman"/>
              </a:rPr>
              <a:t>1. Chemical Classification: </a:t>
            </a:r>
            <a:r>
              <a:rPr lang="en-IN" sz="2600" dirty="0">
                <a:latin typeface="Times New Roman"/>
                <a:ea typeface="Calibri"/>
                <a:cs typeface="Times New Roman"/>
              </a:rPr>
              <a:t> The most commonly followed system of chemical classification. It is due to four American </a:t>
            </a:r>
            <a:r>
              <a:rPr lang="en-IN" sz="2600" dirty="0" err="1">
                <a:latin typeface="Times New Roman"/>
                <a:ea typeface="Calibri"/>
                <a:cs typeface="Times New Roman"/>
              </a:rPr>
              <a:t>petrologists</a:t>
            </a:r>
            <a:r>
              <a:rPr lang="en-IN" sz="2600" dirty="0">
                <a:latin typeface="Times New Roman"/>
                <a:ea typeface="Calibri"/>
                <a:cs typeface="Times New Roman"/>
              </a:rPr>
              <a:t> Cross, </a:t>
            </a:r>
            <a:r>
              <a:rPr lang="en-IN" sz="2600" dirty="0" err="1">
                <a:latin typeface="Times New Roman"/>
                <a:ea typeface="Calibri"/>
                <a:cs typeface="Times New Roman"/>
              </a:rPr>
              <a:t>Iddington</a:t>
            </a:r>
            <a:r>
              <a:rPr lang="en-IN" sz="2600" dirty="0">
                <a:latin typeface="Times New Roman"/>
                <a:ea typeface="Calibri"/>
                <a:cs typeface="Times New Roman"/>
              </a:rPr>
              <a:t>, </a:t>
            </a:r>
            <a:r>
              <a:rPr lang="en-IN" sz="2600" dirty="0" err="1">
                <a:latin typeface="Times New Roman"/>
                <a:ea typeface="Calibri"/>
                <a:cs typeface="Times New Roman"/>
              </a:rPr>
              <a:t>Pirsson</a:t>
            </a:r>
            <a:r>
              <a:rPr lang="en-IN" sz="2600" dirty="0">
                <a:latin typeface="Times New Roman"/>
                <a:ea typeface="Calibri"/>
                <a:cs typeface="Times New Roman"/>
              </a:rPr>
              <a:t> and Washington. This classification is also known as C.I.P.W classification. In this classification, a standard of minerals is selected which is known as norm. The norm is divided into two groups a) Salic and b) </a:t>
            </a:r>
            <a:r>
              <a:rPr lang="en-IN" sz="2600" dirty="0" err="1">
                <a:latin typeface="Times New Roman"/>
                <a:ea typeface="Calibri"/>
                <a:cs typeface="Times New Roman"/>
              </a:rPr>
              <a:t>Femic</a:t>
            </a:r>
            <a:endParaRPr lang="en-IN" sz="2600" dirty="0">
              <a:ea typeface="Calibri"/>
              <a:cs typeface="Times New Roman"/>
            </a:endParaRPr>
          </a:p>
          <a:p>
            <a:pPr algn="just">
              <a:lnSpc>
                <a:spcPct val="115000"/>
              </a:lnSpc>
              <a:spcAft>
                <a:spcPts val="1000"/>
              </a:spcAft>
              <a:tabLst>
                <a:tab pos="4770755" algn="l"/>
              </a:tabLst>
            </a:pPr>
            <a:r>
              <a:rPr lang="en-IN" sz="2600" b="1" dirty="0">
                <a:latin typeface="Times New Roman"/>
                <a:ea typeface="Calibri"/>
                <a:cs typeface="Times New Roman"/>
              </a:rPr>
              <a:t>a) The </a:t>
            </a:r>
            <a:r>
              <a:rPr lang="en-IN" sz="2600" b="1" dirty="0" err="1">
                <a:latin typeface="Times New Roman"/>
                <a:ea typeface="Calibri"/>
                <a:cs typeface="Times New Roman"/>
              </a:rPr>
              <a:t>salic</a:t>
            </a:r>
            <a:r>
              <a:rPr lang="en-IN" sz="2600" b="1" dirty="0">
                <a:latin typeface="Times New Roman"/>
                <a:ea typeface="Calibri"/>
                <a:cs typeface="Times New Roman"/>
              </a:rPr>
              <a:t> minerals-</a:t>
            </a:r>
            <a:r>
              <a:rPr lang="en-IN" sz="2600" dirty="0">
                <a:latin typeface="Times New Roman"/>
                <a:ea typeface="Calibri"/>
                <a:cs typeface="Times New Roman"/>
              </a:rPr>
              <a:t>Quartz, </a:t>
            </a:r>
            <a:r>
              <a:rPr lang="en-IN" sz="2600" dirty="0" err="1">
                <a:latin typeface="Times New Roman"/>
                <a:ea typeface="Calibri"/>
                <a:cs typeface="Times New Roman"/>
              </a:rPr>
              <a:t>Feldpsar</a:t>
            </a:r>
            <a:r>
              <a:rPr lang="en-IN" sz="2600" dirty="0">
                <a:latin typeface="Times New Roman"/>
                <a:ea typeface="Calibri"/>
                <a:cs typeface="Times New Roman"/>
              </a:rPr>
              <a:t>, Orthoclase, Corundum</a:t>
            </a:r>
            <a:endParaRPr lang="en-IN" sz="2600" dirty="0">
              <a:ea typeface="Calibri"/>
              <a:cs typeface="Times New Roman"/>
            </a:endParaRPr>
          </a:p>
          <a:p>
            <a:pPr algn="just">
              <a:lnSpc>
                <a:spcPct val="115000"/>
              </a:lnSpc>
              <a:spcAft>
                <a:spcPts val="1000"/>
              </a:spcAft>
              <a:tabLst>
                <a:tab pos="4770755" algn="l"/>
              </a:tabLst>
            </a:pPr>
            <a:r>
              <a:rPr lang="en-IN" sz="2600" b="1" dirty="0">
                <a:latin typeface="Times New Roman"/>
                <a:ea typeface="Calibri"/>
                <a:cs typeface="Times New Roman"/>
              </a:rPr>
              <a:t>b) The </a:t>
            </a:r>
            <a:r>
              <a:rPr lang="en-IN" sz="2600" b="1" dirty="0" err="1">
                <a:latin typeface="Times New Roman"/>
                <a:ea typeface="Calibri"/>
                <a:cs typeface="Times New Roman"/>
              </a:rPr>
              <a:t>Femic</a:t>
            </a:r>
            <a:r>
              <a:rPr lang="en-IN" sz="2600" b="1" dirty="0">
                <a:latin typeface="Times New Roman"/>
                <a:ea typeface="Calibri"/>
                <a:cs typeface="Times New Roman"/>
              </a:rPr>
              <a:t> minerals- </a:t>
            </a:r>
            <a:r>
              <a:rPr lang="en-IN" sz="2600" dirty="0" err="1">
                <a:latin typeface="Times New Roman"/>
                <a:ea typeface="Calibri"/>
                <a:cs typeface="Times New Roman"/>
              </a:rPr>
              <a:t>Hyepersthene</a:t>
            </a:r>
            <a:r>
              <a:rPr lang="en-IN" sz="2600" dirty="0">
                <a:latin typeface="Times New Roman"/>
                <a:ea typeface="Calibri"/>
                <a:cs typeface="Times New Roman"/>
              </a:rPr>
              <a:t>, Pyrite, Chromite, Olivine and Magnetite</a:t>
            </a:r>
            <a:endParaRPr lang="en-IN" sz="2600" dirty="0">
              <a:ea typeface="Calibri"/>
              <a:cs typeface="Times New Roman"/>
            </a:endParaRPr>
          </a:p>
          <a:p>
            <a:endParaRPr lang="en-IN" dirty="0"/>
          </a:p>
        </p:txBody>
      </p:sp>
    </p:spTree>
    <p:extLst>
      <p:ext uri="{BB962C8B-B14F-4D97-AF65-F5344CB8AC3E}">
        <p14:creationId xmlns:p14="http://schemas.microsoft.com/office/powerpoint/2010/main" val="1313956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936104"/>
          </a:xfrm>
        </p:spPr>
        <p:txBody>
          <a:bodyPr>
            <a:normAutofit/>
          </a:bodyPr>
          <a:lstStyle/>
          <a:p>
            <a:r>
              <a:rPr lang="en-IN" sz="2800" b="1" dirty="0">
                <a:latin typeface="Times New Roman"/>
                <a:ea typeface="Calibri"/>
              </a:rPr>
              <a:t>2. Textural Classification</a:t>
            </a:r>
            <a:endParaRPr lang="en-IN" sz="2800" dirty="0"/>
          </a:p>
        </p:txBody>
      </p:sp>
      <p:sp>
        <p:nvSpPr>
          <p:cNvPr id="3" name="Content Placeholder 2"/>
          <p:cNvSpPr>
            <a:spLocks noGrp="1"/>
          </p:cNvSpPr>
          <p:nvPr>
            <p:ph idx="1"/>
          </p:nvPr>
        </p:nvSpPr>
        <p:spPr>
          <a:xfrm>
            <a:off x="457200" y="1196752"/>
            <a:ext cx="8229600" cy="5184576"/>
          </a:xfrm>
        </p:spPr>
        <p:txBody>
          <a:bodyPr>
            <a:normAutofit fontScale="25000" lnSpcReduction="20000"/>
          </a:bodyPr>
          <a:lstStyle/>
          <a:p>
            <a:pPr algn="just">
              <a:lnSpc>
                <a:spcPct val="115000"/>
              </a:lnSpc>
              <a:spcAft>
                <a:spcPts val="1000"/>
              </a:spcAft>
              <a:tabLst>
                <a:tab pos="4770755" algn="l"/>
              </a:tabLst>
            </a:pPr>
            <a:r>
              <a:rPr lang="en-IN" sz="9600" dirty="0">
                <a:latin typeface="Times New Roman"/>
                <a:ea typeface="Calibri"/>
                <a:cs typeface="Times New Roman"/>
              </a:rPr>
              <a:t>The texture of a rock is defined as the natural relationship of its mineral grains. The different types of textures are as follows. </a:t>
            </a:r>
            <a:endParaRPr lang="en-IN" sz="9600" dirty="0">
              <a:ea typeface="Calibri"/>
              <a:cs typeface="Times New Roman"/>
            </a:endParaRPr>
          </a:p>
          <a:p>
            <a:pPr algn="just">
              <a:lnSpc>
                <a:spcPct val="115000"/>
              </a:lnSpc>
              <a:spcAft>
                <a:spcPts val="1000"/>
              </a:spcAft>
              <a:tabLst>
                <a:tab pos="4770755" algn="l"/>
              </a:tabLst>
            </a:pPr>
            <a:r>
              <a:rPr lang="en-IN" sz="9600" b="1" dirty="0">
                <a:latin typeface="Times New Roman"/>
                <a:ea typeface="Calibri"/>
                <a:cs typeface="Times New Roman"/>
              </a:rPr>
              <a:t>i. </a:t>
            </a:r>
            <a:r>
              <a:rPr lang="en-IN" sz="9600" b="1" dirty="0" err="1">
                <a:latin typeface="Times New Roman"/>
                <a:ea typeface="Calibri"/>
                <a:cs typeface="Times New Roman"/>
              </a:rPr>
              <a:t>Crystallinity</a:t>
            </a:r>
            <a:r>
              <a:rPr lang="en-IN" sz="9600" dirty="0">
                <a:latin typeface="Times New Roman"/>
                <a:ea typeface="Calibri"/>
                <a:cs typeface="Times New Roman"/>
              </a:rPr>
              <a:t>: It is the degree of crystallization which be complete or absent. Different types are </a:t>
            </a:r>
            <a:endParaRPr lang="en-IN" sz="9600" dirty="0">
              <a:ea typeface="Calibri"/>
              <a:cs typeface="Times New Roman"/>
            </a:endParaRPr>
          </a:p>
          <a:p>
            <a:pPr algn="just">
              <a:lnSpc>
                <a:spcPct val="115000"/>
              </a:lnSpc>
              <a:spcAft>
                <a:spcPts val="1000"/>
              </a:spcAft>
              <a:tabLst>
                <a:tab pos="4770755" algn="l"/>
              </a:tabLst>
            </a:pPr>
            <a:r>
              <a:rPr lang="en-IN" sz="9600" b="1" dirty="0">
                <a:latin typeface="Times New Roman"/>
                <a:ea typeface="Calibri"/>
                <a:cs typeface="Times New Roman"/>
              </a:rPr>
              <a:t>a) </a:t>
            </a:r>
            <a:r>
              <a:rPr lang="en-IN" sz="9600" b="1" dirty="0" err="1">
                <a:latin typeface="Times New Roman"/>
                <a:ea typeface="Calibri"/>
                <a:cs typeface="Times New Roman"/>
              </a:rPr>
              <a:t>Holohyaline</a:t>
            </a:r>
            <a:r>
              <a:rPr lang="en-IN" sz="9600" dirty="0">
                <a:latin typeface="Times New Roman"/>
                <a:ea typeface="Calibri"/>
                <a:cs typeface="Times New Roman"/>
              </a:rPr>
              <a:t>- Igneous rocks in which crystallization is complete and consists of amorphous glassy material. </a:t>
            </a:r>
            <a:endParaRPr lang="en-IN" sz="9600" dirty="0">
              <a:ea typeface="Calibri"/>
              <a:cs typeface="Times New Roman"/>
            </a:endParaRPr>
          </a:p>
          <a:p>
            <a:pPr algn="just">
              <a:lnSpc>
                <a:spcPct val="115000"/>
              </a:lnSpc>
              <a:spcAft>
                <a:spcPts val="1000"/>
              </a:spcAft>
              <a:tabLst>
                <a:tab pos="4770755" algn="l"/>
              </a:tabLst>
            </a:pPr>
            <a:r>
              <a:rPr lang="en-IN" sz="9600" b="1" dirty="0">
                <a:latin typeface="Times New Roman"/>
                <a:ea typeface="Calibri"/>
                <a:cs typeface="Times New Roman"/>
              </a:rPr>
              <a:t>b) </a:t>
            </a:r>
            <a:r>
              <a:rPr lang="en-IN" sz="9600" b="1" dirty="0" err="1">
                <a:latin typeface="Times New Roman"/>
                <a:ea typeface="Calibri"/>
                <a:cs typeface="Times New Roman"/>
              </a:rPr>
              <a:t>Holocrystalline</a:t>
            </a:r>
            <a:r>
              <a:rPr lang="en-IN" sz="9600" dirty="0">
                <a:latin typeface="Times New Roman"/>
                <a:ea typeface="Calibri"/>
                <a:cs typeface="Times New Roman"/>
              </a:rPr>
              <a:t>: This term is used for these rocks in which the crystallization is complete and consists of crystals. </a:t>
            </a:r>
            <a:endParaRPr lang="en-IN" sz="9600" dirty="0">
              <a:ea typeface="Calibri"/>
              <a:cs typeface="Times New Roman"/>
            </a:endParaRPr>
          </a:p>
          <a:p>
            <a:pPr algn="just">
              <a:lnSpc>
                <a:spcPct val="115000"/>
              </a:lnSpc>
              <a:spcAft>
                <a:spcPts val="1000"/>
              </a:spcAft>
              <a:tabLst>
                <a:tab pos="4770755" algn="l"/>
              </a:tabLst>
            </a:pPr>
            <a:r>
              <a:rPr lang="en-IN" sz="9600" b="1" dirty="0">
                <a:latin typeface="Times New Roman"/>
                <a:ea typeface="Calibri"/>
                <a:cs typeface="Times New Roman"/>
              </a:rPr>
              <a:t>c) </a:t>
            </a:r>
            <a:r>
              <a:rPr lang="en-IN" sz="9600" b="1" dirty="0" err="1">
                <a:latin typeface="Times New Roman"/>
                <a:ea typeface="Calibri"/>
                <a:cs typeface="Times New Roman"/>
              </a:rPr>
              <a:t>Hemicrystalline</a:t>
            </a:r>
            <a:r>
              <a:rPr lang="en-IN" sz="9600" dirty="0">
                <a:latin typeface="Times New Roman"/>
                <a:ea typeface="Calibri"/>
                <a:cs typeface="Times New Roman"/>
              </a:rPr>
              <a:t>: This is between </a:t>
            </a:r>
            <a:r>
              <a:rPr lang="en-IN" sz="9600" dirty="0" err="1">
                <a:latin typeface="Times New Roman"/>
                <a:ea typeface="Calibri"/>
                <a:cs typeface="Times New Roman"/>
              </a:rPr>
              <a:t>holohyaline</a:t>
            </a:r>
            <a:r>
              <a:rPr lang="en-IN" sz="9600" dirty="0">
                <a:latin typeface="Times New Roman"/>
                <a:ea typeface="Calibri"/>
                <a:cs typeface="Times New Roman"/>
              </a:rPr>
              <a:t> and </a:t>
            </a:r>
            <a:r>
              <a:rPr lang="en-IN" sz="9600" dirty="0" err="1">
                <a:latin typeface="Times New Roman"/>
                <a:ea typeface="Calibri"/>
                <a:cs typeface="Times New Roman"/>
              </a:rPr>
              <a:t>holocrystalline</a:t>
            </a:r>
            <a:r>
              <a:rPr lang="en-IN" sz="9600" dirty="0">
                <a:latin typeface="Times New Roman"/>
                <a:ea typeface="Calibri"/>
                <a:cs typeface="Times New Roman"/>
              </a:rPr>
              <a:t>. This type of textures consists of both crystals and glassy materials. </a:t>
            </a:r>
            <a:endParaRPr lang="en-IN" sz="9600" dirty="0">
              <a:ea typeface="Calibri"/>
              <a:cs typeface="Times New Roman"/>
            </a:endParaRPr>
          </a:p>
          <a:p>
            <a:endParaRPr lang="en-IN" dirty="0"/>
          </a:p>
        </p:txBody>
      </p:sp>
    </p:spTree>
    <p:extLst>
      <p:ext uri="{BB962C8B-B14F-4D97-AF65-F5344CB8AC3E}">
        <p14:creationId xmlns:p14="http://schemas.microsoft.com/office/powerpoint/2010/main" val="4213173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t>ii. Granularity</a:t>
            </a:r>
            <a:endParaRPr lang="en-IN" sz="3200" dirty="0"/>
          </a:p>
        </p:txBody>
      </p:sp>
      <p:sp>
        <p:nvSpPr>
          <p:cNvPr id="3" name="Content Placeholder 2"/>
          <p:cNvSpPr>
            <a:spLocks noGrp="1"/>
          </p:cNvSpPr>
          <p:nvPr>
            <p:ph idx="1"/>
          </p:nvPr>
        </p:nvSpPr>
        <p:spPr/>
        <p:txBody>
          <a:bodyPr/>
          <a:lstStyle/>
          <a:p>
            <a:pPr>
              <a:lnSpc>
                <a:spcPct val="115000"/>
              </a:lnSpc>
              <a:spcAft>
                <a:spcPts val="1000"/>
              </a:spcAft>
              <a:tabLst>
                <a:tab pos="4770755" algn="l"/>
              </a:tabLst>
            </a:pPr>
            <a:r>
              <a:rPr lang="en-IN" sz="2400" dirty="0">
                <a:latin typeface="Times New Roman"/>
                <a:ea typeface="Calibri"/>
                <a:cs typeface="Times New Roman"/>
              </a:rPr>
              <a:t>It indicates the grain size.  Different types are </a:t>
            </a:r>
            <a:r>
              <a:rPr lang="en-IN" sz="2000" dirty="0">
                <a:ea typeface="Calibri"/>
                <a:cs typeface="Times New Roman"/>
              </a:rPr>
              <a:t>: </a:t>
            </a:r>
            <a:endParaRPr lang="en-IN" sz="2400" b="1" dirty="0"/>
          </a:p>
          <a:p>
            <a:endParaRPr lang="en-IN" sz="2400" b="1" dirty="0"/>
          </a:p>
          <a:p>
            <a:r>
              <a:rPr lang="en-IN" sz="2400" b="1" dirty="0"/>
              <a:t>a) Coarse grained:</a:t>
            </a:r>
            <a:r>
              <a:rPr lang="en-IN" sz="2400" dirty="0"/>
              <a:t> If the grain size is more than 5 mm</a:t>
            </a:r>
          </a:p>
          <a:p>
            <a:endParaRPr lang="en-IN" sz="2400" b="1" dirty="0"/>
          </a:p>
          <a:p>
            <a:r>
              <a:rPr lang="en-IN" sz="2400" b="1" dirty="0"/>
              <a:t>b) Medium grained:</a:t>
            </a:r>
            <a:r>
              <a:rPr lang="en-IN" sz="2400" dirty="0"/>
              <a:t> If the grain size is between 1 mm- 5mm</a:t>
            </a:r>
          </a:p>
          <a:p>
            <a:endParaRPr lang="en-IN" sz="2400" b="1" dirty="0"/>
          </a:p>
          <a:p>
            <a:r>
              <a:rPr lang="en-IN" sz="2400" b="1" dirty="0"/>
              <a:t>c) Fine grained: </a:t>
            </a:r>
            <a:r>
              <a:rPr lang="en-IN" sz="2400" dirty="0"/>
              <a:t>If the grain size is less than 1 mm. </a:t>
            </a:r>
            <a:r>
              <a:rPr lang="en-IN" sz="2400" b="1" dirty="0"/>
              <a:t> </a:t>
            </a:r>
            <a:endParaRPr lang="en-IN" sz="2400" dirty="0"/>
          </a:p>
          <a:p>
            <a:endParaRPr lang="en-IN" dirty="0"/>
          </a:p>
        </p:txBody>
      </p:sp>
    </p:spTree>
    <p:extLst>
      <p:ext uri="{BB962C8B-B14F-4D97-AF65-F5344CB8AC3E}">
        <p14:creationId xmlns:p14="http://schemas.microsoft.com/office/powerpoint/2010/main" val="3632610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052736"/>
          </a:xfrm>
        </p:spPr>
        <p:txBody>
          <a:bodyPr>
            <a:normAutofit/>
          </a:bodyPr>
          <a:lstStyle/>
          <a:p>
            <a:r>
              <a:rPr lang="en-IN" sz="3200" b="1" dirty="0"/>
              <a:t>iii. Outline of the Crystals</a:t>
            </a:r>
            <a:endParaRPr lang="en-IN" sz="3200" dirty="0"/>
          </a:p>
        </p:txBody>
      </p:sp>
      <p:sp>
        <p:nvSpPr>
          <p:cNvPr id="3" name="Content Placeholder 2"/>
          <p:cNvSpPr>
            <a:spLocks noGrp="1"/>
          </p:cNvSpPr>
          <p:nvPr>
            <p:ph idx="1"/>
          </p:nvPr>
        </p:nvSpPr>
        <p:spPr>
          <a:xfrm>
            <a:off x="457200" y="1412776"/>
            <a:ext cx="8229600" cy="4713387"/>
          </a:xfrm>
        </p:spPr>
        <p:txBody>
          <a:bodyPr>
            <a:normAutofit/>
          </a:bodyPr>
          <a:lstStyle/>
          <a:p>
            <a:pPr algn="just">
              <a:lnSpc>
                <a:spcPct val="115000"/>
              </a:lnSpc>
              <a:spcAft>
                <a:spcPts val="1000"/>
              </a:spcAft>
              <a:tabLst>
                <a:tab pos="4770755" algn="l"/>
              </a:tabLst>
            </a:pPr>
            <a:r>
              <a:rPr lang="en-IN" sz="2400" dirty="0">
                <a:latin typeface="Times New Roman"/>
                <a:ea typeface="Calibri"/>
                <a:cs typeface="Times New Roman"/>
              </a:rPr>
              <a:t>The outline of the crystal depends upon the degree of crystallization. It is differentiated in to </a:t>
            </a:r>
            <a:endParaRPr lang="en-IN" sz="2400" dirty="0">
              <a:ea typeface="Calibri"/>
              <a:cs typeface="Times New Roman"/>
            </a:endParaRPr>
          </a:p>
          <a:p>
            <a:pPr algn="just">
              <a:lnSpc>
                <a:spcPct val="115000"/>
              </a:lnSpc>
              <a:spcAft>
                <a:spcPts val="1000"/>
              </a:spcAft>
              <a:tabLst>
                <a:tab pos="4770755" algn="l"/>
              </a:tabLst>
            </a:pPr>
            <a:r>
              <a:rPr lang="en-IN" sz="2400" b="1" dirty="0">
                <a:latin typeface="Times New Roman"/>
                <a:ea typeface="Calibri"/>
                <a:cs typeface="Times New Roman"/>
              </a:rPr>
              <a:t>a) </a:t>
            </a:r>
            <a:r>
              <a:rPr lang="en-IN" sz="2400" b="1" dirty="0" err="1">
                <a:latin typeface="Times New Roman"/>
                <a:ea typeface="Calibri"/>
                <a:cs typeface="Times New Roman"/>
              </a:rPr>
              <a:t>Euhedral</a:t>
            </a:r>
            <a:r>
              <a:rPr lang="en-IN" sz="2400" b="1" dirty="0">
                <a:latin typeface="Times New Roman"/>
                <a:ea typeface="Calibri"/>
                <a:cs typeface="Times New Roman"/>
              </a:rPr>
              <a:t>: </a:t>
            </a:r>
            <a:r>
              <a:rPr lang="en-IN" sz="2400" dirty="0">
                <a:latin typeface="Times New Roman"/>
                <a:ea typeface="Calibri"/>
                <a:cs typeface="Times New Roman"/>
              </a:rPr>
              <a:t>This term is used for those rocks in which the crystal faces are completely developed</a:t>
            </a:r>
            <a:endParaRPr lang="en-IN" sz="2400" dirty="0">
              <a:ea typeface="Calibri"/>
              <a:cs typeface="Times New Roman"/>
            </a:endParaRPr>
          </a:p>
          <a:p>
            <a:pPr algn="just">
              <a:lnSpc>
                <a:spcPct val="115000"/>
              </a:lnSpc>
              <a:spcAft>
                <a:spcPts val="1000"/>
              </a:spcAft>
              <a:tabLst>
                <a:tab pos="4770755" algn="l"/>
              </a:tabLst>
            </a:pPr>
            <a:r>
              <a:rPr lang="en-IN" sz="2400" b="1" dirty="0">
                <a:latin typeface="Times New Roman"/>
                <a:ea typeface="Calibri"/>
                <a:cs typeface="Times New Roman"/>
              </a:rPr>
              <a:t>b) </a:t>
            </a:r>
            <a:r>
              <a:rPr lang="en-IN" sz="2400" b="1" dirty="0" err="1">
                <a:latin typeface="Times New Roman"/>
                <a:ea typeface="Calibri"/>
                <a:cs typeface="Times New Roman"/>
              </a:rPr>
              <a:t>Anhedral</a:t>
            </a:r>
            <a:r>
              <a:rPr lang="en-IN" sz="2400" dirty="0">
                <a:latin typeface="Times New Roman"/>
                <a:ea typeface="Calibri"/>
                <a:cs typeface="Times New Roman"/>
              </a:rPr>
              <a:t>: Those rocks in which the crystal faces are not at all developed</a:t>
            </a:r>
            <a:endParaRPr lang="en-IN" sz="2400" dirty="0">
              <a:ea typeface="Calibri"/>
              <a:cs typeface="Times New Roman"/>
            </a:endParaRPr>
          </a:p>
          <a:p>
            <a:pPr algn="just">
              <a:lnSpc>
                <a:spcPct val="115000"/>
              </a:lnSpc>
              <a:spcAft>
                <a:spcPts val="1000"/>
              </a:spcAft>
              <a:tabLst>
                <a:tab pos="4770755" algn="l"/>
              </a:tabLst>
            </a:pPr>
            <a:r>
              <a:rPr lang="en-IN" sz="2400" b="1" dirty="0">
                <a:latin typeface="Times New Roman"/>
                <a:ea typeface="Calibri"/>
                <a:cs typeface="Times New Roman"/>
              </a:rPr>
              <a:t>c) Sub-</a:t>
            </a:r>
            <a:r>
              <a:rPr lang="en-IN" sz="2400" b="1" dirty="0" err="1">
                <a:latin typeface="Times New Roman"/>
                <a:ea typeface="Calibri"/>
                <a:cs typeface="Times New Roman"/>
              </a:rPr>
              <a:t>hedral</a:t>
            </a:r>
            <a:r>
              <a:rPr lang="en-IN" sz="2400" b="1" dirty="0">
                <a:latin typeface="Times New Roman"/>
                <a:ea typeface="Calibri"/>
                <a:cs typeface="Times New Roman"/>
              </a:rPr>
              <a:t>:</a:t>
            </a:r>
            <a:r>
              <a:rPr lang="en-IN" sz="2400" dirty="0">
                <a:latin typeface="Times New Roman"/>
                <a:ea typeface="Calibri"/>
                <a:cs typeface="Times New Roman"/>
              </a:rPr>
              <a:t> Those rocks in which the crystal faces are partly developed. </a:t>
            </a:r>
            <a:endParaRPr lang="en-IN" sz="2400" dirty="0">
              <a:ea typeface="Calibri"/>
              <a:cs typeface="Times New Roman"/>
            </a:endParaRPr>
          </a:p>
          <a:p>
            <a:endParaRPr lang="en-IN" dirty="0"/>
          </a:p>
        </p:txBody>
      </p:sp>
    </p:spTree>
    <p:extLst>
      <p:ext uri="{BB962C8B-B14F-4D97-AF65-F5344CB8AC3E}">
        <p14:creationId xmlns:p14="http://schemas.microsoft.com/office/powerpoint/2010/main" val="565695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latin typeface="Times New Roman"/>
                <a:ea typeface="Calibri"/>
              </a:rPr>
              <a:t>iv. Inner relationship of the minerals</a:t>
            </a:r>
            <a:endParaRPr lang="en-IN" sz="2800" dirty="0"/>
          </a:p>
        </p:txBody>
      </p:sp>
      <p:sp>
        <p:nvSpPr>
          <p:cNvPr id="3" name="Content Placeholder 2"/>
          <p:cNvSpPr>
            <a:spLocks noGrp="1"/>
          </p:cNvSpPr>
          <p:nvPr>
            <p:ph idx="1"/>
          </p:nvPr>
        </p:nvSpPr>
        <p:spPr>
          <a:xfrm>
            <a:off x="457200" y="1268760"/>
            <a:ext cx="8229600" cy="4857403"/>
          </a:xfrm>
        </p:spPr>
        <p:txBody>
          <a:bodyPr>
            <a:normAutofit/>
          </a:bodyPr>
          <a:lstStyle/>
          <a:p>
            <a:pPr algn="just">
              <a:lnSpc>
                <a:spcPct val="115000"/>
              </a:lnSpc>
              <a:spcAft>
                <a:spcPts val="1000"/>
              </a:spcAft>
              <a:tabLst>
                <a:tab pos="4770755" algn="l"/>
              </a:tabLst>
            </a:pPr>
            <a:r>
              <a:rPr lang="en-IN" sz="2400" dirty="0">
                <a:latin typeface="Times New Roman"/>
                <a:ea typeface="Calibri"/>
                <a:cs typeface="Times New Roman"/>
              </a:rPr>
              <a:t>This is the mutual relationship of the mineral grains of the rocks, on the basis of which the rocks are termed as </a:t>
            </a:r>
            <a:r>
              <a:rPr lang="en-IN" sz="2400" dirty="0" err="1">
                <a:latin typeface="Times New Roman"/>
                <a:ea typeface="Calibri"/>
                <a:cs typeface="Times New Roman"/>
              </a:rPr>
              <a:t>Equigranular</a:t>
            </a:r>
            <a:r>
              <a:rPr lang="en-IN" sz="2400" dirty="0">
                <a:latin typeface="Times New Roman"/>
                <a:ea typeface="Calibri"/>
                <a:cs typeface="Times New Roman"/>
              </a:rPr>
              <a:t> and </a:t>
            </a:r>
            <a:r>
              <a:rPr lang="en-IN" sz="2400" dirty="0" err="1">
                <a:latin typeface="Times New Roman"/>
                <a:ea typeface="Calibri"/>
                <a:cs typeface="Times New Roman"/>
              </a:rPr>
              <a:t>Inequigranular</a:t>
            </a:r>
            <a:r>
              <a:rPr lang="en-IN" sz="2400" dirty="0">
                <a:latin typeface="Times New Roman"/>
                <a:ea typeface="Calibri"/>
                <a:cs typeface="Times New Roman"/>
              </a:rPr>
              <a:t>.</a:t>
            </a:r>
            <a:endParaRPr lang="en-IN" sz="2400" dirty="0">
              <a:ea typeface="Calibri"/>
              <a:cs typeface="Times New Roman"/>
            </a:endParaRPr>
          </a:p>
          <a:p>
            <a:pPr algn="just">
              <a:lnSpc>
                <a:spcPct val="115000"/>
              </a:lnSpc>
              <a:spcAft>
                <a:spcPts val="1000"/>
              </a:spcAft>
              <a:tabLst>
                <a:tab pos="4770755" algn="l"/>
              </a:tabLst>
            </a:pPr>
            <a:r>
              <a:rPr lang="en-IN" sz="2400" b="1" dirty="0">
                <a:latin typeface="Times New Roman"/>
                <a:ea typeface="Calibri"/>
                <a:cs typeface="Times New Roman"/>
              </a:rPr>
              <a:t>a) </a:t>
            </a:r>
            <a:r>
              <a:rPr lang="en-IN" sz="2400" b="1" dirty="0" err="1">
                <a:latin typeface="Times New Roman"/>
                <a:ea typeface="Calibri"/>
                <a:cs typeface="Times New Roman"/>
              </a:rPr>
              <a:t>Equigranular</a:t>
            </a:r>
            <a:r>
              <a:rPr lang="en-IN" sz="2400" b="1" dirty="0">
                <a:latin typeface="Times New Roman"/>
                <a:ea typeface="Calibri"/>
                <a:cs typeface="Times New Roman"/>
              </a:rPr>
              <a:t>: </a:t>
            </a:r>
            <a:r>
              <a:rPr lang="en-IN" sz="2400" dirty="0">
                <a:latin typeface="Times New Roman"/>
                <a:ea typeface="Calibri"/>
                <a:cs typeface="Times New Roman"/>
              </a:rPr>
              <a:t>if the mineral grains are more or less equal in size.</a:t>
            </a:r>
            <a:endParaRPr lang="en-IN" sz="2400" dirty="0">
              <a:ea typeface="Calibri"/>
              <a:cs typeface="Times New Roman"/>
            </a:endParaRPr>
          </a:p>
          <a:p>
            <a:pPr algn="just">
              <a:lnSpc>
                <a:spcPct val="115000"/>
              </a:lnSpc>
              <a:spcAft>
                <a:spcPts val="1000"/>
              </a:spcAft>
              <a:tabLst>
                <a:tab pos="4770755" algn="l"/>
              </a:tabLst>
            </a:pPr>
            <a:r>
              <a:rPr lang="en-IN" sz="2400" b="1" dirty="0">
                <a:latin typeface="Times New Roman"/>
                <a:ea typeface="Calibri"/>
                <a:cs typeface="Times New Roman"/>
              </a:rPr>
              <a:t>b) </a:t>
            </a:r>
            <a:r>
              <a:rPr lang="en-IN" sz="2400" b="1" dirty="0" err="1">
                <a:latin typeface="Times New Roman"/>
                <a:ea typeface="Calibri"/>
                <a:cs typeface="Times New Roman"/>
              </a:rPr>
              <a:t>Inequigranular</a:t>
            </a:r>
            <a:r>
              <a:rPr lang="en-IN" sz="2400" b="1" dirty="0">
                <a:latin typeface="Times New Roman"/>
                <a:ea typeface="Calibri"/>
                <a:cs typeface="Times New Roman"/>
              </a:rPr>
              <a:t>: </a:t>
            </a:r>
            <a:r>
              <a:rPr lang="en-IN" sz="2400" dirty="0">
                <a:latin typeface="Times New Roman"/>
                <a:ea typeface="Calibri"/>
                <a:cs typeface="Times New Roman"/>
              </a:rPr>
              <a:t>if the mineral grains are different sizes.</a:t>
            </a:r>
            <a:r>
              <a:rPr lang="en-IN" sz="2400" b="1" dirty="0">
                <a:latin typeface="Times New Roman"/>
                <a:ea typeface="Calibri"/>
                <a:cs typeface="Times New Roman"/>
              </a:rPr>
              <a:t> </a:t>
            </a:r>
            <a:r>
              <a:rPr lang="en-IN" sz="2400" dirty="0">
                <a:latin typeface="Times New Roman"/>
                <a:ea typeface="Calibri"/>
                <a:cs typeface="Times New Roman"/>
              </a:rPr>
              <a:t>Among the</a:t>
            </a:r>
            <a:r>
              <a:rPr lang="en-IN" sz="2400" b="1" dirty="0">
                <a:latin typeface="Times New Roman"/>
                <a:ea typeface="Calibri"/>
                <a:cs typeface="Times New Roman"/>
              </a:rPr>
              <a:t> </a:t>
            </a:r>
            <a:r>
              <a:rPr lang="en-IN" sz="2400" dirty="0" err="1">
                <a:latin typeface="Times New Roman"/>
                <a:ea typeface="Calibri"/>
                <a:cs typeface="Times New Roman"/>
              </a:rPr>
              <a:t>inequigranular</a:t>
            </a:r>
            <a:r>
              <a:rPr lang="en-IN" sz="2400" dirty="0">
                <a:latin typeface="Times New Roman"/>
                <a:ea typeface="Calibri"/>
                <a:cs typeface="Times New Roman"/>
              </a:rPr>
              <a:t> rocks the different types of textures are seen. They are </a:t>
            </a:r>
            <a:endParaRPr lang="en-IN" sz="2400" dirty="0">
              <a:ea typeface="Calibri"/>
              <a:cs typeface="Times New Roman"/>
            </a:endParaRPr>
          </a:p>
          <a:p>
            <a:endParaRPr lang="en-IN" sz="2400" dirty="0"/>
          </a:p>
        </p:txBody>
      </p:sp>
    </p:spTree>
    <p:extLst>
      <p:ext uri="{BB962C8B-B14F-4D97-AF65-F5344CB8AC3E}">
        <p14:creationId xmlns:p14="http://schemas.microsoft.com/office/powerpoint/2010/main" val="28374773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fontScale="92500" lnSpcReduction="20000"/>
          </a:bodyPr>
          <a:lstStyle/>
          <a:p>
            <a:pPr algn="just">
              <a:lnSpc>
                <a:spcPct val="115000"/>
              </a:lnSpc>
              <a:spcAft>
                <a:spcPts val="1000"/>
              </a:spcAft>
              <a:tabLst>
                <a:tab pos="4770755" algn="l"/>
              </a:tabLst>
            </a:pPr>
            <a:endParaRPr lang="en-IN" sz="2400" b="1" dirty="0">
              <a:latin typeface="Times New Roman"/>
              <a:ea typeface="Calibri"/>
              <a:cs typeface="Times New Roman"/>
            </a:endParaRPr>
          </a:p>
          <a:p>
            <a:pPr algn="just">
              <a:lnSpc>
                <a:spcPct val="115000"/>
              </a:lnSpc>
              <a:spcAft>
                <a:spcPts val="1000"/>
              </a:spcAft>
              <a:tabLst>
                <a:tab pos="4770755" algn="l"/>
              </a:tabLst>
            </a:pPr>
            <a:r>
              <a:rPr lang="en-IN" sz="2600" b="1" dirty="0">
                <a:latin typeface="Times New Roman"/>
                <a:ea typeface="Calibri"/>
                <a:cs typeface="Times New Roman"/>
              </a:rPr>
              <a:t>a) Porphyritic texture</a:t>
            </a:r>
            <a:r>
              <a:rPr lang="en-IN" sz="2600" dirty="0">
                <a:latin typeface="Times New Roman"/>
                <a:ea typeface="Calibri"/>
                <a:cs typeface="Times New Roman"/>
              </a:rPr>
              <a:t>: The porphyritic texture is that in which a rock mainly consists of smaller crystals or a fine grained mass within which a few large crystals are embedded.   </a:t>
            </a:r>
            <a:endParaRPr lang="en-IN" sz="2600" dirty="0">
              <a:ea typeface="Calibri"/>
              <a:cs typeface="Times New Roman"/>
            </a:endParaRPr>
          </a:p>
          <a:p>
            <a:pPr algn="just">
              <a:lnSpc>
                <a:spcPct val="115000"/>
              </a:lnSpc>
              <a:spcAft>
                <a:spcPts val="1000"/>
              </a:spcAft>
              <a:tabLst>
                <a:tab pos="4770755" algn="l"/>
              </a:tabLst>
            </a:pPr>
            <a:endParaRPr lang="en-IN" sz="2600" b="1" dirty="0">
              <a:latin typeface="Times New Roman"/>
              <a:ea typeface="Calibri"/>
              <a:cs typeface="Times New Roman"/>
            </a:endParaRPr>
          </a:p>
          <a:p>
            <a:pPr algn="just">
              <a:lnSpc>
                <a:spcPct val="115000"/>
              </a:lnSpc>
              <a:spcAft>
                <a:spcPts val="1000"/>
              </a:spcAft>
              <a:tabLst>
                <a:tab pos="4770755" algn="l"/>
              </a:tabLst>
            </a:pPr>
            <a:r>
              <a:rPr lang="en-IN" sz="2600" b="1" dirty="0">
                <a:latin typeface="Times New Roman"/>
                <a:ea typeface="Calibri"/>
                <a:cs typeface="Times New Roman"/>
              </a:rPr>
              <a:t>b) </a:t>
            </a:r>
            <a:r>
              <a:rPr lang="en-IN" sz="2600" b="1" dirty="0" err="1">
                <a:latin typeface="Times New Roman"/>
                <a:ea typeface="Calibri"/>
                <a:cs typeface="Times New Roman"/>
              </a:rPr>
              <a:t>Poikilitic</a:t>
            </a:r>
            <a:r>
              <a:rPr lang="en-IN" sz="2600" b="1" dirty="0">
                <a:latin typeface="Times New Roman"/>
                <a:ea typeface="Calibri"/>
                <a:cs typeface="Times New Roman"/>
              </a:rPr>
              <a:t> Texture</a:t>
            </a:r>
            <a:r>
              <a:rPr lang="en-IN" sz="2600" dirty="0">
                <a:latin typeface="Times New Roman"/>
                <a:ea typeface="Calibri"/>
                <a:cs typeface="Times New Roman"/>
              </a:rPr>
              <a:t>: The </a:t>
            </a:r>
            <a:r>
              <a:rPr lang="en-IN" sz="2600" dirty="0" err="1">
                <a:latin typeface="Times New Roman"/>
                <a:ea typeface="Calibri"/>
                <a:cs typeface="Times New Roman"/>
              </a:rPr>
              <a:t>poikilitic</a:t>
            </a:r>
            <a:r>
              <a:rPr lang="en-IN" sz="2600" dirty="0">
                <a:latin typeface="Times New Roman"/>
                <a:ea typeface="Calibri"/>
                <a:cs typeface="Times New Roman"/>
              </a:rPr>
              <a:t> texture is that in which the rock mainly consists of large crystals within which small crystals are enclosed.  </a:t>
            </a:r>
            <a:endParaRPr lang="en-IN" sz="2600" dirty="0">
              <a:ea typeface="Calibri"/>
              <a:cs typeface="Times New Roman"/>
            </a:endParaRPr>
          </a:p>
          <a:p>
            <a:pPr algn="just">
              <a:lnSpc>
                <a:spcPct val="115000"/>
              </a:lnSpc>
              <a:spcAft>
                <a:spcPts val="1000"/>
              </a:spcAft>
              <a:tabLst>
                <a:tab pos="4770755" algn="l"/>
              </a:tabLst>
            </a:pPr>
            <a:endParaRPr lang="en-IN" sz="2600" b="1" dirty="0">
              <a:latin typeface="Times New Roman"/>
              <a:ea typeface="Calibri"/>
              <a:cs typeface="Times New Roman"/>
            </a:endParaRPr>
          </a:p>
          <a:p>
            <a:pPr algn="just">
              <a:lnSpc>
                <a:spcPct val="115000"/>
              </a:lnSpc>
              <a:spcAft>
                <a:spcPts val="1000"/>
              </a:spcAft>
              <a:tabLst>
                <a:tab pos="4770755" algn="l"/>
              </a:tabLst>
            </a:pPr>
            <a:r>
              <a:rPr lang="en-IN" sz="2600" b="1" dirty="0">
                <a:latin typeface="Times New Roman"/>
                <a:ea typeface="Calibri"/>
                <a:cs typeface="Times New Roman"/>
              </a:rPr>
              <a:t>c) Ophitic Texture: </a:t>
            </a:r>
            <a:r>
              <a:rPr lang="en-IN" sz="2600" dirty="0">
                <a:latin typeface="Times New Roman"/>
                <a:ea typeface="Calibri"/>
                <a:cs typeface="Times New Roman"/>
              </a:rPr>
              <a:t>Inclusions of one mineral within the other gives rise to ophitic texture. </a:t>
            </a:r>
            <a:endParaRPr lang="en-IN" sz="2600" dirty="0">
              <a:ea typeface="Calibri"/>
              <a:cs typeface="Times New Roman"/>
            </a:endParaRPr>
          </a:p>
          <a:p>
            <a:endParaRPr lang="en-IN" dirty="0"/>
          </a:p>
        </p:txBody>
      </p:sp>
    </p:spTree>
    <p:extLst>
      <p:ext uri="{BB962C8B-B14F-4D97-AF65-F5344CB8AC3E}">
        <p14:creationId xmlns:p14="http://schemas.microsoft.com/office/powerpoint/2010/main" val="132901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lnSpc>
                <a:spcPct val="115000"/>
              </a:lnSpc>
              <a:spcAft>
                <a:spcPts val="1000"/>
              </a:spcAft>
            </a:pPr>
            <a:r>
              <a:rPr lang="en-IN" sz="2800" b="1" dirty="0">
                <a:latin typeface="Times New Roman"/>
                <a:ea typeface="Calibri"/>
                <a:cs typeface="Times New Roman"/>
              </a:rPr>
              <a:t>1. Granites</a:t>
            </a:r>
            <a:r>
              <a:rPr lang="en-IN" sz="2800" dirty="0">
                <a:latin typeface="Times New Roman"/>
                <a:ea typeface="Calibri"/>
                <a:cs typeface="Times New Roman"/>
              </a:rPr>
              <a:t>: </a:t>
            </a:r>
            <a:br>
              <a:rPr lang="en-IN" sz="2800" dirty="0">
                <a:ea typeface="Calibri"/>
                <a:cs typeface="Times New Roman"/>
              </a:rPr>
            </a:br>
            <a:endParaRPr lang="en-IN" sz="2800" dirty="0"/>
          </a:p>
        </p:txBody>
      </p:sp>
      <p:sp>
        <p:nvSpPr>
          <p:cNvPr id="3" name="Content Placeholder 2"/>
          <p:cNvSpPr>
            <a:spLocks noGrp="1"/>
          </p:cNvSpPr>
          <p:nvPr>
            <p:ph idx="1"/>
          </p:nvPr>
        </p:nvSpPr>
        <p:spPr>
          <a:xfrm>
            <a:off x="457200" y="1052736"/>
            <a:ext cx="8229600" cy="5073427"/>
          </a:xfrm>
        </p:spPr>
        <p:txBody>
          <a:bodyPr>
            <a:normAutofit fontScale="77500" lnSpcReduction="20000"/>
          </a:bodyPr>
          <a:lstStyle/>
          <a:p>
            <a:pPr algn="just">
              <a:lnSpc>
                <a:spcPct val="115000"/>
              </a:lnSpc>
              <a:spcAft>
                <a:spcPts val="1000"/>
              </a:spcAft>
            </a:pPr>
            <a:r>
              <a:rPr lang="en-IN" sz="3100" b="1" dirty="0">
                <a:latin typeface="Times New Roman"/>
                <a:ea typeface="Calibri"/>
                <a:cs typeface="Times New Roman"/>
              </a:rPr>
              <a:t>Definition</a:t>
            </a:r>
            <a:r>
              <a:rPr lang="en-IN" sz="3100" dirty="0">
                <a:latin typeface="Times New Roman"/>
                <a:ea typeface="Calibri"/>
                <a:cs typeface="Times New Roman"/>
              </a:rPr>
              <a:t>:  Granites may be defined as plutonic light coloured igneous rocks.  These are the most common igneous rocks. </a:t>
            </a:r>
            <a:endParaRPr lang="en-IN" sz="3100" dirty="0">
              <a:ea typeface="Calibri"/>
              <a:cs typeface="Times New Roman"/>
            </a:endParaRPr>
          </a:p>
          <a:p>
            <a:pPr algn="just">
              <a:lnSpc>
                <a:spcPct val="115000"/>
              </a:lnSpc>
              <a:spcAft>
                <a:spcPts val="1000"/>
              </a:spcAft>
            </a:pPr>
            <a:r>
              <a:rPr lang="en-IN" sz="3100" b="1" dirty="0">
                <a:latin typeface="Times New Roman"/>
                <a:ea typeface="Calibri"/>
                <a:cs typeface="Times New Roman"/>
              </a:rPr>
              <a:t>Composition:  </a:t>
            </a:r>
            <a:r>
              <a:rPr lang="en-IN" sz="3100" dirty="0">
                <a:latin typeface="Times New Roman"/>
                <a:ea typeface="Calibri"/>
                <a:cs typeface="Times New Roman"/>
              </a:rPr>
              <a:t>Two most common </a:t>
            </a:r>
            <a:r>
              <a:rPr lang="en-IN" sz="3100" b="1" dirty="0">
                <a:latin typeface="Times New Roman"/>
                <a:ea typeface="Calibri"/>
                <a:cs typeface="Times New Roman"/>
              </a:rPr>
              <a:t>essential minerals</a:t>
            </a:r>
            <a:r>
              <a:rPr lang="en-IN" sz="3100" dirty="0">
                <a:latin typeface="Times New Roman"/>
                <a:ea typeface="Calibri"/>
                <a:cs typeface="Times New Roman"/>
              </a:rPr>
              <a:t> of granite are: Quartz and Feldspar. The </a:t>
            </a:r>
            <a:r>
              <a:rPr lang="en-IN" sz="3100" b="1" dirty="0">
                <a:latin typeface="Times New Roman"/>
                <a:ea typeface="Calibri"/>
                <a:cs typeface="Times New Roman"/>
              </a:rPr>
              <a:t>accessory minerals</a:t>
            </a:r>
            <a:r>
              <a:rPr lang="en-IN" sz="3100" dirty="0">
                <a:latin typeface="Times New Roman"/>
                <a:ea typeface="Calibri"/>
                <a:cs typeface="Times New Roman"/>
              </a:rPr>
              <a:t> are mica (muscovite and </a:t>
            </a:r>
            <a:r>
              <a:rPr lang="en-IN" sz="3100" dirty="0" err="1">
                <a:latin typeface="Times New Roman"/>
                <a:ea typeface="Calibri"/>
                <a:cs typeface="Times New Roman"/>
              </a:rPr>
              <a:t>biotite</a:t>
            </a:r>
            <a:r>
              <a:rPr lang="en-IN" sz="3100" dirty="0">
                <a:latin typeface="Times New Roman"/>
                <a:ea typeface="Calibri"/>
                <a:cs typeface="Times New Roman"/>
              </a:rPr>
              <a:t>), hornblende, </a:t>
            </a:r>
            <a:r>
              <a:rPr lang="en-IN" sz="3100" dirty="0" err="1">
                <a:latin typeface="Times New Roman"/>
                <a:ea typeface="Calibri"/>
                <a:cs typeface="Times New Roman"/>
              </a:rPr>
              <a:t>augite</a:t>
            </a:r>
            <a:r>
              <a:rPr lang="en-IN" sz="3100" dirty="0">
                <a:latin typeface="Times New Roman"/>
                <a:ea typeface="Calibri"/>
                <a:cs typeface="Times New Roman"/>
              </a:rPr>
              <a:t>, hypersthene, magnetite, apatite, garnet and tourmaline. </a:t>
            </a:r>
            <a:endParaRPr lang="en-IN" sz="3100" dirty="0">
              <a:ea typeface="Calibri"/>
              <a:cs typeface="Times New Roman"/>
            </a:endParaRPr>
          </a:p>
          <a:p>
            <a:pPr algn="just">
              <a:lnSpc>
                <a:spcPct val="115000"/>
              </a:lnSpc>
              <a:spcAft>
                <a:spcPts val="1000"/>
              </a:spcAft>
            </a:pPr>
            <a:r>
              <a:rPr lang="en-IN" sz="3100" b="1" dirty="0">
                <a:latin typeface="Times New Roman"/>
                <a:ea typeface="Calibri"/>
                <a:cs typeface="Times New Roman"/>
              </a:rPr>
              <a:t>Colour: </a:t>
            </a:r>
            <a:r>
              <a:rPr lang="en-IN" sz="3100" dirty="0">
                <a:latin typeface="Times New Roman"/>
                <a:ea typeface="Calibri"/>
                <a:cs typeface="Times New Roman"/>
              </a:rPr>
              <a:t>Light coloured (leucocratic) appearance, such as grey, pink, brownish and yellowish. </a:t>
            </a:r>
            <a:endParaRPr lang="en-IN" sz="3100" dirty="0">
              <a:ea typeface="Calibri"/>
              <a:cs typeface="Times New Roman"/>
            </a:endParaRPr>
          </a:p>
          <a:p>
            <a:pPr algn="just">
              <a:lnSpc>
                <a:spcPct val="115000"/>
              </a:lnSpc>
              <a:spcAft>
                <a:spcPts val="1000"/>
              </a:spcAft>
            </a:pPr>
            <a:r>
              <a:rPr lang="en-IN" sz="3100" b="1" dirty="0">
                <a:latin typeface="Times New Roman"/>
                <a:ea typeface="Calibri"/>
                <a:cs typeface="Times New Roman"/>
              </a:rPr>
              <a:t>Texture: </a:t>
            </a:r>
            <a:r>
              <a:rPr lang="en-IN" sz="3100" dirty="0">
                <a:latin typeface="Times New Roman"/>
                <a:ea typeface="Calibri"/>
                <a:cs typeface="Times New Roman"/>
              </a:rPr>
              <a:t>Granites are coarse to medium grained, </a:t>
            </a:r>
            <a:r>
              <a:rPr lang="en-IN" sz="3100" dirty="0" err="1">
                <a:latin typeface="Times New Roman"/>
                <a:ea typeface="Calibri"/>
                <a:cs typeface="Times New Roman"/>
              </a:rPr>
              <a:t>holocrystalline</a:t>
            </a:r>
            <a:r>
              <a:rPr lang="en-IN" sz="3100" dirty="0">
                <a:latin typeface="Times New Roman"/>
                <a:ea typeface="Calibri"/>
                <a:cs typeface="Times New Roman"/>
              </a:rPr>
              <a:t> and </a:t>
            </a:r>
            <a:r>
              <a:rPr lang="en-IN" sz="3100" dirty="0" err="1">
                <a:latin typeface="Times New Roman"/>
                <a:ea typeface="Calibri"/>
                <a:cs typeface="Times New Roman"/>
              </a:rPr>
              <a:t>equigranular</a:t>
            </a:r>
            <a:r>
              <a:rPr lang="en-IN" sz="3100" dirty="0">
                <a:latin typeface="Times New Roman"/>
                <a:ea typeface="Calibri"/>
                <a:cs typeface="Times New Roman"/>
              </a:rPr>
              <a:t> rocks. Granitic, graphic, porphyritic and intergrowth textures are the most common types of textures. </a:t>
            </a:r>
          </a:p>
          <a:p>
            <a:endParaRPr lang="en-IN" dirty="0"/>
          </a:p>
        </p:txBody>
      </p:sp>
    </p:spTree>
    <p:extLst>
      <p:ext uri="{BB962C8B-B14F-4D97-AF65-F5344CB8AC3E}">
        <p14:creationId xmlns:p14="http://schemas.microsoft.com/office/powerpoint/2010/main" val="6156875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4906888" cy="5505475"/>
          </a:xfrm>
        </p:spPr>
        <p:txBody>
          <a:bodyPr>
            <a:normAutofit fontScale="77500" lnSpcReduction="20000"/>
          </a:bodyPr>
          <a:lstStyle/>
          <a:p>
            <a:pPr algn="just"/>
            <a:r>
              <a:rPr lang="en-IN" sz="2600" b="1" dirty="0"/>
              <a:t>Types:  </a:t>
            </a:r>
            <a:r>
              <a:rPr lang="en-IN" sz="2600" dirty="0"/>
              <a:t>Many types of granites are distinguished on the basis of mineral composition.  When muscovite is present it is known as muscovite granite. When </a:t>
            </a:r>
            <a:r>
              <a:rPr lang="en-IN" sz="2600" dirty="0" err="1"/>
              <a:t>biotite</a:t>
            </a:r>
            <a:r>
              <a:rPr lang="en-IN" sz="2600" dirty="0"/>
              <a:t> is rich then granite is called as </a:t>
            </a:r>
            <a:r>
              <a:rPr lang="en-IN" sz="2600" dirty="0" err="1"/>
              <a:t>biotite</a:t>
            </a:r>
            <a:r>
              <a:rPr lang="en-IN" sz="2600" dirty="0"/>
              <a:t> granite. Sometimes granite may also be named on the basis of its texture such as graphic granite, porphyritic granite. </a:t>
            </a:r>
          </a:p>
          <a:p>
            <a:pPr algn="just"/>
            <a:endParaRPr lang="en-IN" sz="2600" b="1" dirty="0"/>
          </a:p>
          <a:p>
            <a:pPr algn="just"/>
            <a:r>
              <a:rPr lang="en-IN" sz="2600" b="1" dirty="0"/>
              <a:t>Occurrence:  </a:t>
            </a:r>
            <a:r>
              <a:rPr lang="en-IN" sz="2600" dirty="0"/>
              <a:t>Granites are the most widely distributed igneous rocks in the crust of the earth.  They occur as deep seated intrusion bodies like sills and batholiths.  </a:t>
            </a:r>
          </a:p>
          <a:p>
            <a:pPr algn="just"/>
            <a:endParaRPr lang="en-IN" sz="2600" b="1" dirty="0"/>
          </a:p>
          <a:p>
            <a:pPr algn="just"/>
            <a:r>
              <a:rPr lang="en-IN" sz="2600" b="1" dirty="0"/>
              <a:t>Uses:  </a:t>
            </a:r>
            <a:r>
              <a:rPr lang="en-IN" sz="2600" dirty="0"/>
              <a:t>Granites find extensive use in architectural and massive construction where they are abundance. These rocks have been used in monuments and memorials, as columns and steps and as flooring in buildings. </a:t>
            </a:r>
          </a:p>
          <a:p>
            <a:endParaRPr lang="en-IN" dirty="0"/>
          </a:p>
        </p:txBody>
      </p:sp>
      <p:pic>
        <p:nvPicPr>
          <p:cNvPr id="2" name="Picture 1">
            <a:extLst>
              <a:ext uri="{FF2B5EF4-FFF2-40B4-BE49-F238E27FC236}">
                <a16:creationId xmlns:a16="http://schemas.microsoft.com/office/drawing/2014/main" id="{308410A9-0F1D-4129-9F3B-26DDE4CB84E8}"/>
              </a:ext>
            </a:extLst>
          </p:cNvPr>
          <p:cNvPicPr>
            <a:picLocks noChangeAspect="1"/>
          </p:cNvPicPr>
          <p:nvPr/>
        </p:nvPicPr>
        <p:blipFill>
          <a:blip r:embed="rId2"/>
          <a:stretch>
            <a:fillRect/>
          </a:stretch>
        </p:blipFill>
        <p:spPr>
          <a:xfrm>
            <a:off x="5471592" y="980728"/>
            <a:ext cx="3672408" cy="4680520"/>
          </a:xfrm>
          <a:prstGeom prst="rect">
            <a:avLst/>
          </a:prstGeom>
        </p:spPr>
      </p:pic>
    </p:spTree>
    <p:extLst>
      <p:ext uri="{BB962C8B-B14F-4D97-AF65-F5344CB8AC3E}">
        <p14:creationId xmlns:p14="http://schemas.microsoft.com/office/powerpoint/2010/main" val="21707739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940"/>
            <a:ext cx="8229600" cy="813772"/>
          </a:xfrm>
        </p:spPr>
        <p:txBody>
          <a:bodyPr>
            <a:normAutofit/>
          </a:bodyPr>
          <a:lstStyle/>
          <a:p>
            <a:r>
              <a:rPr lang="en-IN" sz="2800" b="1" dirty="0">
                <a:latin typeface="Times New Roman"/>
                <a:ea typeface="Calibri"/>
              </a:rPr>
              <a:t>2. Dolerite</a:t>
            </a:r>
            <a:endParaRPr lang="en-IN" sz="2800" dirty="0"/>
          </a:p>
        </p:txBody>
      </p:sp>
      <p:sp>
        <p:nvSpPr>
          <p:cNvPr id="3" name="Content Placeholder 2"/>
          <p:cNvSpPr>
            <a:spLocks noGrp="1"/>
          </p:cNvSpPr>
          <p:nvPr>
            <p:ph idx="1"/>
          </p:nvPr>
        </p:nvSpPr>
        <p:spPr>
          <a:xfrm>
            <a:off x="457200" y="1052736"/>
            <a:ext cx="5338936" cy="5544616"/>
          </a:xfrm>
        </p:spPr>
        <p:txBody>
          <a:bodyPr>
            <a:normAutofit fontScale="55000" lnSpcReduction="20000"/>
          </a:bodyPr>
          <a:lstStyle/>
          <a:p>
            <a:pPr algn="just">
              <a:lnSpc>
                <a:spcPct val="115000"/>
              </a:lnSpc>
              <a:spcAft>
                <a:spcPts val="1000"/>
              </a:spcAft>
            </a:pPr>
            <a:r>
              <a:rPr lang="en-IN" sz="3400" b="1" dirty="0">
                <a:latin typeface="Times New Roman"/>
                <a:ea typeface="Calibri"/>
                <a:cs typeface="Times New Roman"/>
              </a:rPr>
              <a:t>Definition: </a:t>
            </a:r>
            <a:r>
              <a:rPr lang="en-IN" sz="3400" dirty="0">
                <a:latin typeface="Times New Roman"/>
                <a:ea typeface="Calibri"/>
                <a:cs typeface="Times New Roman"/>
              </a:rPr>
              <a:t>These are igneous rocks of </a:t>
            </a:r>
            <a:r>
              <a:rPr lang="en-IN" sz="3400" dirty="0" err="1">
                <a:latin typeface="Times New Roman"/>
                <a:ea typeface="Calibri"/>
                <a:cs typeface="Times New Roman"/>
              </a:rPr>
              <a:t>hypabyssal</a:t>
            </a:r>
            <a:r>
              <a:rPr lang="en-IN" sz="3400" dirty="0">
                <a:latin typeface="Times New Roman"/>
                <a:ea typeface="Calibri"/>
                <a:cs typeface="Times New Roman"/>
              </a:rPr>
              <a:t> origin having formed as shallow sills and dykes. </a:t>
            </a:r>
            <a:endParaRPr lang="en-IN" sz="3400" dirty="0">
              <a:ea typeface="Calibri"/>
              <a:cs typeface="Times New Roman"/>
            </a:endParaRPr>
          </a:p>
          <a:p>
            <a:pPr algn="just">
              <a:lnSpc>
                <a:spcPct val="115000"/>
              </a:lnSpc>
              <a:spcAft>
                <a:spcPts val="1000"/>
              </a:spcAft>
            </a:pPr>
            <a:r>
              <a:rPr lang="en-IN" sz="3400" b="1" dirty="0">
                <a:latin typeface="Times New Roman"/>
                <a:ea typeface="Calibri"/>
                <a:cs typeface="Times New Roman"/>
              </a:rPr>
              <a:t>Composition: </a:t>
            </a:r>
            <a:r>
              <a:rPr lang="en-IN" sz="3400" dirty="0">
                <a:latin typeface="Times New Roman"/>
                <a:ea typeface="Calibri"/>
                <a:cs typeface="Times New Roman"/>
              </a:rPr>
              <a:t>The</a:t>
            </a:r>
            <a:r>
              <a:rPr lang="en-IN" sz="3400" b="1" dirty="0">
                <a:latin typeface="Times New Roman"/>
                <a:ea typeface="Calibri"/>
                <a:cs typeface="Times New Roman"/>
              </a:rPr>
              <a:t> </a:t>
            </a:r>
            <a:r>
              <a:rPr lang="en-IN" sz="3400" dirty="0">
                <a:latin typeface="Times New Roman"/>
                <a:ea typeface="Calibri"/>
                <a:cs typeface="Times New Roman"/>
              </a:rPr>
              <a:t>Essential mineral is calcic plagioclase. Accessory minerals are </a:t>
            </a:r>
            <a:r>
              <a:rPr lang="en-IN" sz="3400" dirty="0" err="1">
                <a:latin typeface="Times New Roman"/>
                <a:ea typeface="Calibri"/>
                <a:cs typeface="Times New Roman"/>
              </a:rPr>
              <a:t>augite</a:t>
            </a:r>
            <a:r>
              <a:rPr lang="en-IN" sz="3400" dirty="0">
                <a:latin typeface="Times New Roman"/>
                <a:ea typeface="Calibri"/>
                <a:cs typeface="Times New Roman"/>
              </a:rPr>
              <a:t>, olivine and iron oxide.  </a:t>
            </a:r>
            <a:endParaRPr lang="en-IN" sz="3400" dirty="0">
              <a:ea typeface="Calibri"/>
              <a:cs typeface="Times New Roman"/>
            </a:endParaRPr>
          </a:p>
          <a:p>
            <a:pPr algn="just">
              <a:lnSpc>
                <a:spcPct val="115000"/>
              </a:lnSpc>
              <a:spcAft>
                <a:spcPts val="1000"/>
              </a:spcAft>
            </a:pPr>
            <a:r>
              <a:rPr lang="en-IN" sz="3400" b="1" dirty="0">
                <a:latin typeface="Times New Roman"/>
                <a:ea typeface="Calibri"/>
                <a:cs typeface="Times New Roman"/>
              </a:rPr>
              <a:t>Colour: </a:t>
            </a:r>
            <a:r>
              <a:rPr lang="en-IN" sz="3400" dirty="0">
                <a:latin typeface="Times New Roman"/>
                <a:ea typeface="Calibri"/>
                <a:cs typeface="Times New Roman"/>
              </a:rPr>
              <a:t>Blackish brown (</a:t>
            </a:r>
            <a:r>
              <a:rPr lang="en-IN" sz="3400" dirty="0" err="1">
                <a:latin typeface="Times New Roman"/>
                <a:ea typeface="Calibri"/>
                <a:cs typeface="Times New Roman"/>
              </a:rPr>
              <a:t>Melanocratic</a:t>
            </a:r>
            <a:r>
              <a:rPr lang="en-IN" sz="3400" dirty="0">
                <a:latin typeface="Times New Roman"/>
                <a:ea typeface="Calibri"/>
                <a:cs typeface="Times New Roman"/>
              </a:rPr>
              <a:t>)</a:t>
            </a:r>
            <a:endParaRPr lang="en-IN" sz="3400" dirty="0">
              <a:ea typeface="Calibri"/>
              <a:cs typeface="Times New Roman"/>
            </a:endParaRPr>
          </a:p>
          <a:p>
            <a:pPr algn="just">
              <a:lnSpc>
                <a:spcPct val="115000"/>
              </a:lnSpc>
              <a:spcAft>
                <a:spcPts val="1000"/>
              </a:spcAft>
            </a:pPr>
            <a:r>
              <a:rPr lang="en-IN" sz="3400" b="1" dirty="0">
                <a:latin typeface="Times New Roman"/>
                <a:ea typeface="Calibri"/>
                <a:cs typeface="Times New Roman"/>
              </a:rPr>
              <a:t>Texture</a:t>
            </a:r>
            <a:r>
              <a:rPr lang="en-IN" sz="3400" dirty="0">
                <a:latin typeface="Times New Roman"/>
                <a:ea typeface="Calibri"/>
                <a:cs typeface="Times New Roman"/>
              </a:rPr>
              <a:t>:  Dolerites are medium to fine grained rocks. Ophitic and porphyritic textures are quite common. </a:t>
            </a:r>
            <a:endParaRPr lang="en-IN" sz="3400" dirty="0">
              <a:ea typeface="Calibri"/>
              <a:cs typeface="Times New Roman"/>
            </a:endParaRPr>
          </a:p>
          <a:p>
            <a:pPr algn="just">
              <a:lnSpc>
                <a:spcPct val="115000"/>
              </a:lnSpc>
              <a:spcAft>
                <a:spcPts val="1000"/>
              </a:spcAft>
            </a:pPr>
            <a:r>
              <a:rPr lang="en-IN" sz="3400" b="1" dirty="0">
                <a:latin typeface="Times New Roman"/>
                <a:ea typeface="Calibri"/>
                <a:cs typeface="Times New Roman"/>
              </a:rPr>
              <a:t>Occurrence:</a:t>
            </a:r>
            <a:r>
              <a:rPr lang="en-IN" sz="3400" dirty="0">
                <a:latin typeface="Times New Roman"/>
                <a:ea typeface="Calibri"/>
                <a:cs typeface="Times New Roman"/>
              </a:rPr>
              <a:t> Sills and dykes of </a:t>
            </a:r>
            <a:r>
              <a:rPr lang="en-IN" sz="3400" dirty="0" err="1">
                <a:latin typeface="Times New Roman"/>
                <a:ea typeface="Calibri"/>
                <a:cs typeface="Times New Roman"/>
              </a:rPr>
              <a:t>doleritic</a:t>
            </a:r>
            <a:r>
              <a:rPr lang="en-IN" sz="3400" dirty="0">
                <a:latin typeface="Times New Roman"/>
                <a:ea typeface="Calibri"/>
                <a:cs typeface="Times New Roman"/>
              </a:rPr>
              <a:t> composition have been recorded at many places associated with magmatic activity.  </a:t>
            </a:r>
            <a:endParaRPr lang="en-IN" sz="3400" dirty="0">
              <a:ea typeface="Calibri"/>
              <a:cs typeface="Times New Roman"/>
            </a:endParaRPr>
          </a:p>
          <a:p>
            <a:pPr algn="just">
              <a:lnSpc>
                <a:spcPct val="115000"/>
              </a:lnSpc>
              <a:spcAft>
                <a:spcPts val="1000"/>
              </a:spcAft>
            </a:pPr>
            <a:r>
              <a:rPr lang="en-IN" sz="3400" b="1" dirty="0">
                <a:latin typeface="Times New Roman"/>
                <a:ea typeface="Calibri"/>
                <a:cs typeface="Times New Roman"/>
              </a:rPr>
              <a:t>Uses: </a:t>
            </a:r>
            <a:r>
              <a:rPr lang="en-IN" sz="3400" dirty="0">
                <a:latin typeface="Times New Roman"/>
                <a:ea typeface="Calibri"/>
                <a:cs typeface="Times New Roman"/>
              </a:rPr>
              <a:t>Dolerites are used as a construction aggregates for road beds, buildings, rail ballast and within dams. </a:t>
            </a:r>
            <a:endParaRPr lang="en-IN" sz="3400" dirty="0">
              <a:ea typeface="Calibri"/>
              <a:cs typeface="Times New Roman"/>
            </a:endParaRPr>
          </a:p>
          <a:p>
            <a:endParaRPr lang="en-IN" dirty="0"/>
          </a:p>
        </p:txBody>
      </p:sp>
      <p:pic>
        <p:nvPicPr>
          <p:cNvPr id="4" name="Picture 3">
            <a:extLst>
              <a:ext uri="{FF2B5EF4-FFF2-40B4-BE49-F238E27FC236}">
                <a16:creationId xmlns:a16="http://schemas.microsoft.com/office/drawing/2014/main" id="{6B5851F3-8A14-43F8-91DF-7CAE0B99910A}"/>
              </a:ext>
            </a:extLst>
          </p:cNvPr>
          <p:cNvPicPr>
            <a:picLocks noChangeAspect="1"/>
          </p:cNvPicPr>
          <p:nvPr/>
        </p:nvPicPr>
        <p:blipFill>
          <a:blip r:embed="rId2"/>
          <a:stretch>
            <a:fillRect/>
          </a:stretch>
        </p:blipFill>
        <p:spPr>
          <a:xfrm>
            <a:off x="6012160" y="1268760"/>
            <a:ext cx="3060948" cy="4104455"/>
          </a:xfrm>
          <a:prstGeom prst="rect">
            <a:avLst/>
          </a:prstGeom>
        </p:spPr>
      </p:pic>
    </p:spTree>
    <p:extLst>
      <p:ext uri="{BB962C8B-B14F-4D97-AF65-F5344CB8AC3E}">
        <p14:creationId xmlns:p14="http://schemas.microsoft.com/office/powerpoint/2010/main" val="19001351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836712"/>
          </a:xfrm>
        </p:spPr>
        <p:txBody>
          <a:bodyPr>
            <a:normAutofit/>
          </a:bodyPr>
          <a:lstStyle/>
          <a:p>
            <a:r>
              <a:rPr lang="en-IN" sz="2800" b="1" dirty="0"/>
              <a:t>3. Basalts</a:t>
            </a:r>
            <a:endParaRPr lang="en-IN" sz="2800" dirty="0"/>
          </a:p>
        </p:txBody>
      </p:sp>
      <p:sp>
        <p:nvSpPr>
          <p:cNvPr id="3" name="Content Placeholder 2"/>
          <p:cNvSpPr>
            <a:spLocks noGrp="1"/>
          </p:cNvSpPr>
          <p:nvPr>
            <p:ph idx="1"/>
          </p:nvPr>
        </p:nvSpPr>
        <p:spPr>
          <a:xfrm>
            <a:off x="457200" y="692696"/>
            <a:ext cx="4762872" cy="5832648"/>
          </a:xfrm>
        </p:spPr>
        <p:txBody>
          <a:bodyPr>
            <a:normAutofit fontScale="25000" lnSpcReduction="20000"/>
          </a:bodyPr>
          <a:lstStyle/>
          <a:p>
            <a:pPr algn="just">
              <a:lnSpc>
                <a:spcPct val="115000"/>
              </a:lnSpc>
              <a:spcAft>
                <a:spcPts val="1000"/>
              </a:spcAft>
            </a:pPr>
            <a:r>
              <a:rPr lang="en-IN" sz="6400" b="1" dirty="0">
                <a:latin typeface="Times New Roman"/>
                <a:ea typeface="Calibri"/>
                <a:cs typeface="Times New Roman"/>
              </a:rPr>
              <a:t>Definition:</a:t>
            </a:r>
            <a:r>
              <a:rPr lang="en-IN" sz="6400" dirty="0">
                <a:latin typeface="Times New Roman"/>
                <a:ea typeface="Calibri"/>
                <a:cs typeface="Times New Roman"/>
              </a:rPr>
              <a:t> Basalts are volcanic igneous rocks formed by rapid cooling from lava flows from volcanoes either over the surface or under water on oceanic floors.  </a:t>
            </a:r>
            <a:endParaRPr lang="en-IN" sz="6400" dirty="0">
              <a:ea typeface="Calibri"/>
              <a:cs typeface="Times New Roman"/>
            </a:endParaRPr>
          </a:p>
          <a:p>
            <a:pPr algn="just">
              <a:lnSpc>
                <a:spcPct val="115000"/>
              </a:lnSpc>
              <a:spcAft>
                <a:spcPts val="1000"/>
              </a:spcAft>
            </a:pPr>
            <a:r>
              <a:rPr lang="en-IN" sz="6400" b="1" dirty="0">
                <a:latin typeface="Times New Roman"/>
                <a:ea typeface="Calibri"/>
                <a:cs typeface="Times New Roman"/>
              </a:rPr>
              <a:t>Composition</a:t>
            </a:r>
            <a:r>
              <a:rPr lang="en-IN" sz="6400" dirty="0">
                <a:latin typeface="Times New Roman"/>
                <a:ea typeface="Calibri"/>
                <a:cs typeface="Times New Roman"/>
              </a:rPr>
              <a:t>: The essential minerals are calcic plagioclase feldspar.  The accessory minerals are ferromagnesian minerals like </a:t>
            </a:r>
            <a:r>
              <a:rPr lang="en-IN" sz="6400" dirty="0" err="1">
                <a:latin typeface="Times New Roman"/>
                <a:ea typeface="Calibri"/>
                <a:cs typeface="Times New Roman"/>
              </a:rPr>
              <a:t>augite</a:t>
            </a:r>
            <a:r>
              <a:rPr lang="en-IN" sz="6400" dirty="0">
                <a:latin typeface="Times New Roman"/>
                <a:ea typeface="Calibri"/>
                <a:cs typeface="Times New Roman"/>
              </a:rPr>
              <a:t>, hornblende, hypersthene, olivine, </a:t>
            </a:r>
            <a:r>
              <a:rPr lang="en-IN" sz="6400" dirty="0" err="1">
                <a:latin typeface="Times New Roman"/>
                <a:ea typeface="Calibri"/>
                <a:cs typeface="Times New Roman"/>
              </a:rPr>
              <a:t>biotite</a:t>
            </a:r>
            <a:r>
              <a:rPr lang="en-IN" sz="6400" dirty="0">
                <a:latin typeface="Times New Roman"/>
                <a:ea typeface="Calibri"/>
                <a:cs typeface="Times New Roman"/>
              </a:rPr>
              <a:t> and iron oxides. </a:t>
            </a:r>
            <a:endParaRPr lang="en-IN" sz="6400" dirty="0">
              <a:ea typeface="Calibri"/>
              <a:cs typeface="Times New Roman"/>
            </a:endParaRPr>
          </a:p>
          <a:p>
            <a:pPr algn="just">
              <a:lnSpc>
                <a:spcPct val="115000"/>
              </a:lnSpc>
              <a:spcAft>
                <a:spcPts val="1000"/>
              </a:spcAft>
            </a:pPr>
            <a:r>
              <a:rPr lang="en-IN" sz="6400" b="1" dirty="0">
                <a:latin typeface="Times New Roman"/>
                <a:ea typeface="Calibri"/>
                <a:cs typeface="Times New Roman"/>
              </a:rPr>
              <a:t>Colour: </a:t>
            </a:r>
            <a:r>
              <a:rPr lang="en-IN" sz="6400" dirty="0">
                <a:latin typeface="Times New Roman"/>
                <a:ea typeface="Calibri"/>
                <a:cs typeface="Times New Roman"/>
              </a:rPr>
              <a:t>Dark grey to Black in colour (</a:t>
            </a:r>
            <a:r>
              <a:rPr lang="en-IN" sz="6400" dirty="0" err="1">
                <a:latin typeface="Times New Roman"/>
                <a:ea typeface="Calibri"/>
                <a:cs typeface="Times New Roman"/>
              </a:rPr>
              <a:t>Melanocratic</a:t>
            </a:r>
            <a:r>
              <a:rPr lang="en-IN" sz="6400" dirty="0">
                <a:latin typeface="Times New Roman"/>
                <a:ea typeface="Calibri"/>
                <a:cs typeface="Times New Roman"/>
              </a:rPr>
              <a:t>)</a:t>
            </a:r>
            <a:endParaRPr lang="en-IN" sz="6400" dirty="0">
              <a:ea typeface="Calibri"/>
              <a:cs typeface="Times New Roman"/>
            </a:endParaRPr>
          </a:p>
          <a:p>
            <a:pPr algn="just">
              <a:lnSpc>
                <a:spcPct val="115000"/>
              </a:lnSpc>
              <a:spcAft>
                <a:spcPts val="1000"/>
              </a:spcAft>
            </a:pPr>
            <a:r>
              <a:rPr lang="en-IN" sz="6400" b="1" dirty="0">
                <a:latin typeface="Times New Roman"/>
                <a:ea typeface="Calibri"/>
                <a:cs typeface="Times New Roman"/>
              </a:rPr>
              <a:t>Texture</a:t>
            </a:r>
            <a:r>
              <a:rPr lang="en-IN" sz="6400" dirty="0">
                <a:latin typeface="Times New Roman"/>
                <a:ea typeface="Calibri"/>
                <a:cs typeface="Times New Roman"/>
              </a:rPr>
              <a:t>: Basalts are fine grained rocks.  Some varieties of basalts show Porphyritic or vesicular texture.</a:t>
            </a:r>
            <a:r>
              <a:rPr lang="en-IN" sz="6400" b="1" dirty="0">
                <a:latin typeface="Times New Roman"/>
                <a:ea typeface="Calibri"/>
                <a:cs typeface="Times New Roman"/>
              </a:rPr>
              <a:t> </a:t>
            </a:r>
            <a:endParaRPr lang="en-IN" sz="6400" dirty="0">
              <a:ea typeface="Calibri"/>
              <a:cs typeface="Times New Roman"/>
            </a:endParaRPr>
          </a:p>
          <a:p>
            <a:pPr algn="just">
              <a:lnSpc>
                <a:spcPct val="115000"/>
              </a:lnSpc>
              <a:spcAft>
                <a:spcPts val="1000"/>
              </a:spcAft>
            </a:pPr>
            <a:r>
              <a:rPr lang="en-IN" sz="6400" b="1" dirty="0">
                <a:latin typeface="Times New Roman"/>
                <a:ea typeface="Calibri"/>
                <a:cs typeface="Times New Roman"/>
              </a:rPr>
              <a:t>Occurrence: </a:t>
            </a:r>
            <a:r>
              <a:rPr lang="en-IN" sz="6400" dirty="0">
                <a:latin typeface="Times New Roman"/>
                <a:ea typeface="Calibri"/>
                <a:cs typeface="Times New Roman"/>
              </a:rPr>
              <a:t> Basaltic rocks form extensive lava flows on the continents and also on the oceanic floors in almost all the regions of the world. </a:t>
            </a:r>
            <a:endParaRPr lang="en-IN" sz="6400" dirty="0">
              <a:ea typeface="Calibri"/>
              <a:cs typeface="Times New Roman"/>
            </a:endParaRPr>
          </a:p>
          <a:p>
            <a:pPr algn="just">
              <a:lnSpc>
                <a:spcPct val="115000"/>
              </a:lnSpc>
              <a:spcAft>
                <a:spcPts val="1000"/>
              </a:spcAft>
            </a:pPr>
            <a:r>
              <a:rPr lang="en-IN" sz="6400" b="1" dirty="0">
                <a:latin typeface="Times New Roman"/>
                <a:ea typeface="Calibri"/>
                <a:cs typeface="Times New Roman"/>
              </a:rPr>
              <a:t>Uses: </a:t>
            </a:r>
            <a:r>
              <a:rPr lang="en-IN" sz="6400" dirty="0">
                <a:latin typeface="Times New Roman"/>
                <a:ea typeface="Calibri"/>
                <a:cs typeface="Times New Roman"/>
              </a:rPr>
              <a:t>Basalt is used in construction as building block or in the ground work, making cobblestone and in making statues. Heating and extruding basalt yields stone wool which as potential to be an excellent thermal insulator. </a:t>
            </a:r>
            <a:endParaRPr lang="en-IN" sz="6400" dirty="0">
              <a:ea typeface="Calibri"/>
              <a:cs typeface="Times New Roman"/>
            </a:endParaRPr>
          </a:p>
          <a:p>
            <a:endParaRPr lang="en-IN" dirty="0"/>
          </a:p>
        </p:txBody>
      </p:sp>
      <p:pic>
        <p:nvPicPr>
          <p:cNvPr id="4" name="Picture 3">
            <a:extLst>
              <a:ext uri="{FF2B5EF4-FFF2-40B4-BE49-F238E27FC236}">
                <a16:creationId xmlns:a16="http://schemas.microsoft.com/office/drawing/2014/main" id="{00E5CB97-0495-428D-AAED-02587E9F86D2}"/>
              </a:ext>
            </a:extLst>
          </p:cNvPr>
          <p:cNvPicPr>
            <a:picLocks noChangeAspect="1"/>
          </p:cNvPicPr>
          <p:nvPr/>
        </p:nvPicPr>
        <p:blipFill>
          <a:blip r:embed="rId2"/>
          <a:stretch>
            <a:fillRect/>
          </a:stretch>
        </p:blipFill>
        <p:spPr>
          <a:xfrm>
            <a:off x="5364089" y="692695"/>
            <a:ext cx="3541786" cy="5112569"/>
          </a:xfrm>
          <a:prstGeom prst="rect">
            <a:avLst/>
          </a:prstGeom>
        </p:spPr>
      </p:pic>
    </p:spTree>
    <p:extLst>
      <p:ext uri="{BB962C8B-B14F-4D97-AF65-F5344CB8AC3E}">
        <p14:creationId xmlns:p14="http://schemas.microsoft.com/office/powerpoint/2010/main" val="25744457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908720"/>
          </a:xfrm>
        </p:spPr>
        <p:txBody>
          <a:bodyPr>
            <a:normAutofit/>
          </a:bodyPr>
          <a:lstStyle/>
          <a:p>
            <a:r>
              <a:rPr lang="en-IN" sz="2800" b="1" dirty="0">
                <a:latin typeface="Times New Roman"/>
                <a:ea typeface="Calibri"/>
              </a:rPr>
              <a:t>4. Pumice</a:t>
            </a:r>
            <a:endParaRPr lang="en-IN" sz="2800" dirty="0"/>
          </a:p>
        </p:txBody>
      </p:sp>
      <p:sp>
        <p:nvSpPr>
          <p:cNvPr id="3" name="Content Placeholder 2"/>
          <p:cNvSpPr>
            <a:spLocks noGrp="1"/>
          </p:cNvSpPr>
          <p:nvPr>
            <p:ph idx="1"/>
          </p:nvPr>
        </p:nvSpPr>
        <p:spPr>
          <a:xfrm>
            <a:off x="457200" y="836712"/>
            <a:ext cx="5050904" cy="5760640"/>
          </a:xfrm>
        </p:spPr>
        <p:txBody>
          <a:bodyPr>
            <a:normAutofit fontScale="92500" lnSpcReduction="20000"/>
          </a:bodyPr>
          <a:lstStyle/>
          <a:p>
            <a:pPr algn="just"/>
            <a:r>
              <a:rPr lang="en-IN" sz="2400" b="1" dirty="0"/>
              <a:t>Definition: </a:t>
            </a:r>
            <a:r>
              <a:rPr lang="en-IN" sz="2400" dirty="0"/>
              <a:t>It is one of the glassy volcanic rocks. Its structure is highly vesicular and the resulting low specific gravity enables pumice lumps to float on water.  </a:t>
            </a:r>
          </a:p>
          <a:p>
            <a:pPr algn="just"/>
            <a:endParaRPr lang="en-IN" sz="2400" b="1" dirty="0"/>
          </a:p>
          <a:p>
            <a:pPr algn="just"/>
            <a:r>
              <a:rPr lang="en-IN" sz="2400" b="1" dirty="0"/>
              <a:t>Composition: </a:t>
            </a:r>
            <a:r>
              <a:rPr lang="en-IN" sz="2400" dirty="0"/>
              <a:t>The essential minerals are quartz and feldspar. The accessory minerals are ferromagnesian minerals like </a:t>
            </a:r>
            <a:r>
              <a:rPr lang="en-IN" sz="2400" dirty="0" err="1"/>
              <a:t>augite</a:t>
            </a:r>
            <a:r>
              <a:rPr lang="en-IN" sz="2400" dirty="0"/>
              <a:t>, hornblende, hypersthene, olivine, </a:t>
            </a:r>
            <a:r>
              <a:rPr lang="en-IN" sz="2400" dirty="0" err="1"/>
              <a:t>biotite</a:t>
            </a:r>
            <a:r>
              <a:rPr lang="en-IN" sz="2400" dirty="0"/>
              <a:t> and iron oxides. </a:t>
            </a:r>
          </a:p>
          <a:p>
            <a:pPr algn="just"/>
            <a:endParaRPr lang="en-IN" sz="2400" b="1" dirty="0"/>
          </a:p>
          <a:p>
            <a:pPr algn="just"/>
            <a:r>
              <a:rPr lang="en-IN" sz="2400" b="1" dirty="0"/>
              <a:t>Colour: </a:t>
            </a:r>
            <a:r>
              <a:rPr lang="en-IN" sz="2400" dirty="0"/>
              <a:t>The colour of Pumice is grey to yellow. </a:t>
            </a:r>
          </a:p>
          <a:p>
            <a:pPr algn="just"/>
            <a:endParaRPr lang="en-IN" sz="2400" b="1" dirty="0"/>
          </a:p>
          <a:p>
            <a:pPr algn="just"/>
            <a:r>
              <a:rPr lang="en-IN" sz="2400" b="1" dirty="0"/>
              <a:t>Texture: </a:t>
            </a:r>
            <a:r>
              <a:rPr lang="en-IN" sz="2400" dirty="0"/>
              <a:t>Pumice consists of highly vesicular rough textured volcanic glass, which may or not may not contain crystals. </a:t>
            </a:r>
          </a:p>
          <a:p>
            <a:endParaRPr lang="en-IN" sz="2400" dirty="0"/>
          </a:p>
        </p:txBody>
      </p:sp>
      <p:pic>
        <p:nvPicPr>
          <p:cNvPr id="4" name="Picture 3">
            <a:extLst>
              <a:ext uri="{FF2B5EF4-FFF2-40B4-BE49-F238E27FC236}">
                <a16:creationId xmlns:a16="http://schemas.microsoft.com/office/drawing/2014/main" id="{53B936A3-E91D-4446-9FC3-5FD4D3335D14}"/>
              </a:ext>
            </a:extLst>
          </p:cNvPr>
          <p:cNvPicPr>
            <a:picLocks noChangeAspect="1"/>
          </p:cNvPicPr>
          <p:nvPr/>
        </p:nvPicPr>
        <p:blipFill>
          <a:blip r:embed="rId2"/>
          <a:stretch>
            <a:fillRect/>
          </a:stretch>
        </p:blipFill>
        <p:spPr>
          <a:xfrm>
            <a:off x="5569768" y="836712"/>
            <a:ext cx="3574232" cy="5184576"/>
          </a:xfrm>
          <a:prstGeom prst="rect">
            <a:avLst/>
          </a:prstGeom>
        </p:spPr>
      </p:pic>
    </p:spTree>
    <p:extLst>
      <p:ext uri="{BB962C8B-B14F-4D97-AF65-F5344CB8AC3E}">
        <p14:creationId xmlns:p14="http://schemas.microsoft.com/office/powerpoint/2010/main" val="1196558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lgn="just"/>
            <a:endParaRPr lang="en-IN" sz="2400" b="1" dirty="0"/>
          </a:p>
          <a:p>
            <a:pPr algn="just"/>
            <a:r>
              <a:rPr lang="en-IN" sz="2400" b="1" dirty="0"/>
              <a:t>Occurrence: </a:t>
            </a:r>
            <a:r>
              <a:rPr lang="en-IN" sz="2400" dirty="0"/>
              <a:t>It forms when volcanic gases </a:t>
            </a:r>
            <a:r>
              <a:rPr lang="en-IN" sz="2400" dirty="0" err="1"/>
              <a:t>exsolving</a:t>
            </a:r>
            <a:r>
              <a:rPr lang="en-IN" sz="2400" dirty="0"/>
              <a:t> from viscous magma from bubbles that remain within the viscous magma as it cools s to glass. Pumice is a common product of explosive eruptions and commonly forms zones in upper parts of silicic lavas. </a:t>
            </a:r>
          </a:p>
          <a:p>
            <a:pPr algn="just"/>
            <a:endParaRPr lang="en-IN" sz="2400" b="1" dirty="0"/>
          </a:p>
          <a:p>
            <a:pPr algn="just"/>
            <a:r>
              <a:rPr lang="en-IN" sz="2400" b="1" dirty="0"/>
              <a:t>Uses: </a:t>
            </a:r>
            <a:r>
              <a:rPr lang="en-IN" sz="2400" dirty="0"/>
              <a:t>Pumice a very light weight, porous and abrasive material and it has been used for centuries in the construction and beauty industry as well as in early medicine. It is also used as an abrasive in polishes and pencil erasers. There is high demand for pumice, particularly for water filtration, chemical spill containment and cement manufacturing. </a:t>
            </a:r>
          </a:p>
          <a:p>
            <a:endParaRPr lang="en-IN" sz="2400" dirty="0"/>
          </a:p>
        </p:txBody>
      </p:sp>
    </p:spTree>
    <p:extLst>
      <p:ext uri="{BB962C8B-B14F-4D97-AF65-F5344CB8AC3E}">
        <p14:creationId xmlns:p14="http://schemas.microsoft.com/office/powerpoint/2010/main" val="592238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lnSpc>
                <a:spcPct val="115000"/>
              </a:lnSpc>
              <a:spcAft>
                <a:spcPts val="1000"/>
              </a:spcAft>
            </a:pPr>
            <a:r>
              <a:rPr lang="en-IN" sz="3100" b="1" dirty="0">
                <a:latin typeface="Times New Roman"/>
                <a:ea typeface="Calibri"/>
                <a:cs typeface="Times New Roman"/>
              </a:rPr>
              <a:t>5</a:t>
            </a:r>
            <a:r>
              <a:rPr lang="en-IN" sz="3100" dirty="0">
                <a:latin typeface="Times New Roman"/>
                <a:ea typeface="Calibri"/>
                <a:cs typeface="Times New Roman"/>
              </a:rPr>
              <a:t>. </a:t>
            </a:r>
            <a:r>
              <a:rPr lang="en-IN" sz="3100" b="1" dirty="0">
                <a:latin typeface="Times New Roman"/>
                <a:ea typeface="Calibri"/>
                <a:cs typeface="Times New Roman"/>
              </a:rPr>
              <a:t>Granite Porphyry</a:t>
            </a:r>
            <a:br>
              <a:rPr lang="en-IN" sz="4000" dirty="0">
                <a:ea typeface="Calibri"/>
                <a:cs typeface="Times New Roman"/>
              </a:rPr>
            </a:br>
            <a:endParaRPr lang="en-IN" dirty="0"/>
          </a:p>
        </p:txBody>
      </p:sp>
      <p:sp>
        <p:nvSpPr>
          <p:cNvPr id="3" name="Content Placeholder 2"/>
          <p:cNvSpPr>
            <a:spLocks noGrp="1"/>
          </p:cNvSpPr>
          <p:nvPr>
            <p:ph idx="1"/>
          </p:nvPr>
        </p:nvSpPr>
        <p:spPr>
          <a:xfrm>
            <a:off x="457200" y="836712"/>
            <a:ext cx="5338936" cy="5832648"/>
          </a:xfrm>
        </p:spPr>
        <p:txBody>
          <a:bodyPr>
            <a:normAutofit fontScale="25000" lnSpcReduction="20000"/>
          </a:bodyPr>
          <a:lstStyle/>
          <a:p>
            <a:pPr algn="just">
              <a:lnSpc>
                <a:spcPct val="115000"/>
              </a:lnSpc>
              <a:spcAft>
                <a:spcPts val="1000"/>
              </a:spcAft>
            </a:pPr>
            <a:r>
              <a:rPr lang="en-IN" sz="6200" b="1" dirty="0">
                <a:latin typeface="Times New Roman"/>
                <a:ea typeface="Calibri"/>
                <a:cs typeface="Times New Roman"/>
              </a:rPr>
              <a:t>Definition</a:t>
            </a:r>
            <a:r>
              <a:rPr lang="en-IN" sz="6200" dirty="0">
                <a:latin typeface="Times New Roman"/>
                <a:ea typeface="Calibri"/>
                <a:cs typeface="Times New Roman"/>
              </a:rPr>
              <a:t>:  Granites may be defined as plutonic light coloured igneous rocks.  These are the most common igneous rocks. </a:t>
            </a:r>
            <a:endParaRPr lang="en-IN" sz="6200" dirty="0">
              <a:ea typeface="Calibri"/>
              <a:cs typeface="Times New Roman"/>
            </a:endParaRPr>
          </a:p>
          <a:p>
            <a:pPr algn="just">
              <a:lnSpc>
                <a:spcPct val="115000"/>
              </a:lnSpc>
              <a:spcAft>
                <a:spcPts val="1000"/>
              </a:spcAft>
            </a:pPr>
            <a:r>
              <a:rPr lang="en-IN" sz="6200" b="1" dirty="0">
                <a:latin typeface="Times New Roman"/>
                <a:ea typeface="Calibri"/>
                <a:cs typeface="Times New Roman"/>
              </a:rPr>
              <a:t>Composition:  </a:t>
            </a:r>
            <a:r>
              <a:rPr lang="en-IN" sz="6200" dirty="0">
                <a:latin typeface="Times New Roman"/>
                <a:ea typeface="Calibri"/>
                <a:cs typeface="Times New Roman"/>
              </a:rPr>
              <a:t>Two most common </a:t>
            </a:r>
            <a:r>
              <a:rPr lang="en-IN" sz="6200" b="1" dirty="0">
                <a:latin typeface="Times New Roman"/>
                <a:ea typeface="Calibri"/>
                <a:cs typeface="Times New Roman"/>
              </a:rPr>
              <a:t>essential minerals</a:t>
            </a:r>
            <a:r>
              <a:rPr lang="en-IN" sz="6200" dirty="0">
                <a:latin typeface="Times New Roman"/>
                <a:ea typeface="Calibri"/>
                <a:cs typeface="Times New Roman"/>
              </a:rPr>
              <a:t> of granite are: Quartz and Feldspar. The </a:t>
            </a:r>
            <a:r>
              <a:rPr lang="en-IN" sz="6200" b="1" dirty="0">
                <a:latin typeface="Times New Roman"/>
                <a:ea typeface="Calibri"/>
                <a:cs typeface="Times New Roman"/>
              </a:rPr>
              <a:t>accessory minerals</a:t>
            </a:r>
            <a:r>
              <a:rPr lang="en-IN" sz="6200" dirty="0">
                <a:latin typeface="Times New Roman"/>
                <a:ea typeface="Calibri"/>
                <a:cs typeface="Times New Roman"/>
              </a:rPr>
              <a:t> are mica (muscovite and </a:t>
            </a:r>
            <a:r>
              <a:rPr lang="en-IN" sz="6200" dirty="0" err="1">
                <a:latin typeface="Times New Roman"/>
                <a:ea typeface="Calibri"/>
                <a:cs typeface="Times New Roman"/>
              </a:rPr>
              <a:t>biotite</a:t>
            </a:r>
            <a:r>
              <a:rPr lang="en-IN" sz="6200" dirty="0">
                <a:latin typeface="Times New Roman"/>
                <a:ea typeface="Calibri"/>
                <a:cs typeface="Times New Roman"/>
              </a:rPr>
              <a:t>), hornblende, </a:t>
            </a:r>
            <a:r>
              <a:rPr lang="en-IN" sz="6200" dirty="0" err="1">
                <a:latin typeface="Times New Roman"/>
                <a:ea typeface="Calibri"/>
                <a:cs typeface="Times New Roman"/>
              </a:rPr>
              <a:t>augite</a:t>
            </a:r>
            <a:r>
              <a:rPr lang="en-IN" sz="6200" dirty="0">
                <a:latin typeface="Times New Roman"/>
                <a:ea typeface="Calibri"/>
                <a:cs typeface="Times New Roman"/>
              </a:rPr>
              <a:t>, hypersthene, magnetite, apatite, garnet and tourmaline. </a:t>
            </a:r>
            <a:endParaRPr lang="en-IN" sz="6200" dirty="0">
              <a:ea typeface="Calibri"/>
              <a:cs typeface="Times New Roman"/>
            </a:endParaRPr>
          </a:p>
          <a:p>
            <a:pPr algn="just">
              <a:lnSpc>
                <a:spcPct val="115000"/>
              </a:lnSpc>
              <a:spcAft>
                <a:spcPts val="1000"/>
              </a:spcAft>
            </a:pPr>
            <a:r>
              <a:rPr lang="en-IN" sz="6200" b="1" dirty="0">
                <a:latin typeface="Times New Roman"/>
                <a:ea typeface="Calibri"/>
                <a:cs typeface="Times New Roman"/>
              </a:rPr>
              <a:t>Colour: </a:t>
            </a:r>
            <a:r>
              <a:rPr lang="en-IN" sz="6200" dirty="0">
                <a:latin typeface="Times New Roman"/>
                <a:ea typeface="Calibri"/>
                <a:cs typeface="Times New Roman"/>
              </a:rPr>
              <a:t>Black colour</a:t>
            </a:r>
            <a:endParaRPr lang="en-IN" sz="6200" dirty="0">
              <a:ea typeface="Calibri"/>
              <a:cs typeface="Times New Roman"/>
            </a:endParaRPr>
          </a:p>
          <a:p>
            <a:pPr algn="just">
              <a:lnSpc>
                <a:spcPct val="115000"/>
              </a:lnSpc>
              <a:spcAft>
                <a:spcPts val="1000"/>
              </a:spcAft>
            </a:pPr>
            <a:r>
              <a:rPr lang="en-IN" sz="6200" b="1" dirty="0">
                <a:latin typeface="Times New Roman"/>
                <a:ea typeface="Calibri"/>
                <a:cs typeface="Times New Roman"/>
              </a:rPr>
              <a:t>Texture: </a:t>
            </a:r>
            <a:r>
              <a:rPr lang="en-IN" sz="6200" dirty="0">
                <a:latin typeface="Times New Roman"/>
                <a:ea typeface="Calibri"/>
                <a:cs typeface="Times New Roman"/>
              </a:rPr>
              <a:t>These are coarse to medium grained, porphyritic and intergrowth textures are the most common types of textures. </a:t>
            </a:r>
            <a:endParaRPr lang="en-IN" sz="6200" dirty="0">
              <a:ea typeface="Calibri"/>
              <a:cs typeface="Times New Roman"/>
            </a:endParaRPr>
          </a:p>
          <a:p>
            <a:pPr algn="just">
              <a:lnSpc>
                <a:spcPct val="115000"/>
              </a:lnSpc>
              <a:spcAft>
                <a:spcPts val="1000"/>
              </a:spcAft>
            </a:pPr>
            <a:r>
              <a:rPr lang="en-IN" sz="6200" b="1" dirty="0">
                <a:latin typeface="Times New Roman"/>
                <a:ea typeface="Calibri"/>
                <a:cs typeface="Times New Roman"/>
              </a:rPr>
              <a:t>Occurrence:  </a:t>
            </a:r>
            <a:r>
              <a:rPr lang="en-IN" sz="6200" dirty="0">
                <a:latin typeface="Times New Roman"/>
                <a:ea typeface="Calibri"/>
                <a:cs typeface="Times New Roman"/>
              </a:rPr>
              <a:t>Granites are the most widely distributed igneous rocks in the crust of the earth.  They occur as deep seated intrusion bodies like sills and batholiths.  </a:t>
            </a:r>
            <a:endParaRPr lang="en-IN" sz="6200" dirty="0">
              <a:ea typeface="Calibri"/>
              <a:cs typeface="Times New Roman"/>
            </a:endParaRPr>
          </a:p>
          <a:p>
            <a:pPr algn="just">
              <a:lnSpc>
                <a:spcPct val="115000"/>
              </a:lnSpc>
              <a:spcAft>
                <a:spcPts val="1000"/>
              </a:spcAft>
            </a:pPr>
            <a:r>
              <a:rPr lang="en-IN" sz="6200" b="1" dirty="0">
                <a:latin typeface="Times New Roman"/>
                <a:ea typeface="Calibri"/>
                <a:cs typeface="Times New Roman"/>
              </a:rPr>
              <a:t>Uses:  </a:t>
            </a:r>
            <a:r>
              <a:rPr lang="en-IN" sz="6200" dirty="0">
                <a:latin typeface="Times New Roman"/>
                <a:ea typeface="Calibri"/>
                <a:cs typeface="Times New Roman"/>
              </a:rPr>
              <a:t>Granites find extensive use in architectural and massive construction where they are abundance. These rocks have been used in monuments and memorials, as columns and steps and as flooring in buildings. </a:t>
            </a:r>
            <a:endParaRPr lang="en-IN" sz="6200" dirty="0">
              <a:ea typeface="Calibri"/>
              <a:cs typeface="Times New Roman"/>
            </a:endParaRPr>
          </a:p>
          <a:p>
            <a:endParaRPr lang="en-IN" dirty="0"/>
          </a:p>
        </p:txBody>
      </p:sp>
      <p:pic>
        <p:nvPicPr>
          <p:cNvPr id="4" name="Picture 3">
            <a:extLst>
              <a:ext uri="{FF2B5EF4-FFF2-40B4-BE49-F238E27FC236}">
                <a16:creationId xmlns:a16="http://schemas.microsoft.com/office/drawing/2014/main" id="{6A6CEC7F-70EC-40FB-A52E-9B6F09C93695}"/>
              </a:ext>
            </a:extLst>
          </p:cNvPr>
          <p:cNvPicPr>
            <a:picLocks noChangeAspect="1"/>
          </p:cNvPicPr>
          <p:nvPr/>
        </p:nvPicPr>
        <p:blipFill>
          <a:blip r:embed="rId2"/>
          <a:stretch>
            <a:fillRect/>
          </a:stretch>
        </p:blipFill>
        <p:spPr>
          <a:xfrm>
            <a:off x="5724128" y="1124744"/>
            <a:ext cx="3419872" cy="3672407"/>
          </a:xfrm>
          <a:prstGeom prst="rect">
            <a:avLst/>
          </a:prstGeom>
        </p:spPr>
      </p:pic>
    </p:spTree>
    <p:extLst>
      <p:ext uri="{BB962C8B-B14F-4D97-AF65-F5344CB8AC3E}">
        <p14:creationId xmlns:p14="http://schemas.microsoft.com/office/powerpoint/2010/main" val="3564182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836712"/>
          </a:xfrm>
        </p:spPr>
        <p:txBody>
          <a:bodyPr>
            <a:normAutofit fontScale="90000"/>
          </a:bodyPr>
          <a:lstStyle/>
          <a:p>
            <a:pPr algn="just">
              <a:lnSpc>
                <a:spcPct val="115000"/>
              </a:lnSpc>
              <a:spcAft>
                <a:spcPts val="1000"/>
              </a:spcAft>
            </a:pPr>
            <a:r>
              <a:rPr lang="en-IN" sz="2800" b="1" dirty="0">
                <a:latin typeface="Times New Roman"/>
                <a:ea typeface="Calibri"/>
                <a:cs typeface="Times New Roman"/>
              </a:rPr>
              <a:t>Engineering Importance of Igneous Rocks: </a:t>
            </a:r>
            <a:br>
              <a:rPr lang="en-IN" sz="2800" dirty="0">
                <a:ea typeface="Calibri"/>
                <a:cs typeface="Times New Roman"/>
              </a:rPr>
            </a:br>
            <a:endParaRPr lang="en-IN" sz="2800" dirty="0"/>
          </a:p>
        </p:txBody>
      </p:sp>
      <p:sp>
        <p:nvSpPr>
          <p:cNvPr id="3" name="Content Placeholder 2"/>
          <p:cNvSpPr>
            <a:spLocks noGrp="1"/>
          </p:cNvSpPr>
          <p:nvPr>
            <p:ph idx="1"/>
          </p:nvPr>
        </p:nvSpPr>
        <p:spPr>
          <a:xfrm>
            <a:off x="457200" y="836712"/>
            <a:ext cx="8229600" cy="5289451"/>
          </a:xfrm>
        </p:spPr>
        <p:txBody>
          <a:bodyPr>
            <a:normAutofit fontScale="62500" lnSpcReduction="20000"/>
          </a:bodyPr>
          <a:lstStyle/>
          <a:p>
            <a:pPr lvl="0" algn="just">
              <a:lnSpc>
                <a:spcPct val="115000"/>
              </a:lnSpc>
              <a:buFont typeface="Symbol"/>
              <a:buChar char=""/>
            </a:pPr>
            <a:r>
              <a:rPr lang="en-IN" dirty="0">
                <a:latin typeface="Times New Roman"/>
                <a:ea typeface="Calibri"/>
                <a:cs typeface="Times New Roman"/>
              </a:rPr>
              <a:t>Many of igneous rocks are extensively used as materials for construction. Granites and dolerites are characterized by very high crushing strengths and hence can be easily trusted in most of construction works. </a:t>
            </a:r>
            <a:endParaRPr lang="en-IN" sz="2800" dirty="0">
              <a:ea typeface="Calibri"/>
              <a:cs typeface="Times New Roman"/>
            </a:endParaRPr>
          </a:p>
          <a:p>
            <a:pPr lvl="0" algn="just">
              <a:lnSpc>
                <a:spcPct val="115000"/>
              </a:lnSpc>
              <a:buFont typeface="Symbol"/>
              <a:buChar char=""/>
            </a:pPr>
            <a:endParaRPr lang="en-IN" dirty="0">
              <a:latin typeface="Times New Roman"/>
              <a:ea typeface="Calibri"/>
              <a:cs typeface="Times New Roman"/>
            </a:endParaRPr>
          </a:p>
          <a:p>
            <a:pPr lvl="0" algn="just">
              <a:lnSpc>
                <a:spcPct val="115000"/>
              </a:lnSpc>
              <a:buFont typeface="Symbol"/>
              <a:buChar char=""/>
            </a:pPr>
            <a:r>
              <a:rPr lang="en-IN" dirty="0">
                <a:latin typeface="Times New Roman"/>
                <a:ea typeface="Calibri"/>
                <a:cs typeface="Times New Roman"/>
              </a:rPr>
              <a:t>Basalts and other dark coloured igneous rocks, though equally strong, may not be used in residential building but find much use as foundation and road stones. </a:t>
            </a:r>
            <a:endParaRPr lang="en-IN" sz="2800" dirty="0">
              <a:ea typeface="Calibri"/>
              <a:cs typeface="Times New Roman"/>
            </a:endParaRPr>
          </a:p>
          <a:p>
            <a:pPr lvl="0" algn="just">
              <a:lnSpc>
                <a:spcPct val="115000"/>
              </a:lnSpc>
              <a:buFont typeface="Symbol"/>
              <a:buChar char=""/>
            </a:pPr>
            <a:endParaRPr lang="en-IN" dirty="0">
              <a:latin typeface="Times New Roman"/>
              <a:ea typeface="Calibri"/>
              <a:cs typeface="Times New Roman"/>
            </a:endParaRPr>
          </a:p>
          <a:p>
            <a:pPr lvl="0" algn="just">
              <a:lnSpc>
                <a:spcPct val="115000"/>
              </a:lnSpc>
              <a:buFont typeface="Symbol"/>
              <a:buChar char=""/>
            </a:pPr>
            <a:r>
              <a:rPr lang="en-IN" dirty="0">
                <a:latin typeface="Times New Roman"/>
                <a:ea typeface="Calibri"/>
                <a:cs typeface="Times New Roman"/>
              </a:rPr>
              <a:t>The igneous rocks are typically impervious, hard and strong and for very strong foundations for most of civil engineering projects such as dams and reservoirs. They can be trusted as wall and roof rocks in tunnels of all types unless traversed by joints. </a:t>
            </a:r>
            <a:endParaRPr lang="en-IN" sz="2800" dirty="0">
              <a:ea typeface="Calibri"/>
              <a:cs typeface="Times New Roman"/>
            </a:endParaRPr>
          </a:p>
          <a:p>
            <a:pPr lvl="0" algn="just">
              <a:lnSpc>
                <a:spcPct val="115000"/>
              </a:lnSpc>
              <a:spcAft>
                <a:spcPts val="1000"/>
              </a:spcAft>
              <a:buFont typeface="Symbol"/>
              <a:buChar char=""/>
            </a:pPr>
            <a:endParaRPr lang="en-IN" dirty="0">
              <a:latin typeface="Times New Roman"/>
              <a:ea typeface="Calibri"/>
              <a:cs typeface="Times New Roman"/>
            </a:endParaRPr>
          </a:p>
          <a:p>
            <a:pPr lvl="0" algn="just">
              <a:lnSpc>
                <a:spcPct val="115000"/>
              </a:lnSpc>
              <a:spcAft>
                <a:spcPts val="1000"/>
              </a:spcAft>
              <a:buFont typeface="Symbol"/>
              <a:buChar char=""/>
            </a:pPr>
            <a:r>
              <a:rPr lang="en-IN" dirty="0">
                <a:latin typeface="Times New Roman"/>
                <a:ea typeface="Calibri"/>
                <a:cs typeface="Times New Roman"/>
              </a:rPr>
              <a:t>Some igneous rocks like </a:t>
            </a:r>
            <a:r>
              <a:rPr lang="en-IN" dirty="0" err="1">
                <a:latin typeface="Times New Roman"/>
                <a:ea typeface="Calibri"/>
                <a:cs typeface="Times New Roman"/>
              </a:rPr>
              <a:t>peridotites</a:t>
            </a:r>
            <a:r>
              <a:rPr lang="en-IN" dirty="0">
                <a:latin typeface="Times New Roman"/>
                <a:ea typeface="Calibri"/>
                <a:cs typeface="Times New Roman"/>
              </a:rPr>
              <a:t> and </a:t>
            </a:r>
            <a:r>
              <a:rPr lang="en-IN" dirty="0" err="1">
                <a:latin typeface="Times New Roman"/>
                <a:ea typeface="Calibri"/>
                <a:cs typeface="Times New Roman"/>
              </a:rPr>
              <a:t>pegmatites</a:t>
            </a:r>
            <a:r>
              <a:rPr lang="en-IN" dirty="0">
                <a:latin typeface="Times New Roman"/>
                <a:ea typeface="Calibri"/>
                <a:cs typeface="Times New Roman"/>
              </a:rPr>
              <a:t> are valuable as they may contain many valuable minerals of much economic worth.  </a:t>
            </a:r>
            <a:endParaRPr lang="en-IN" sz="2800" dirty="0">
              <a:ea typeface="Calibri"/>
              <a:cs typeface="Times New Roman"/>
            </a:endParaRPr>
          </a:p>
          <a:p>
            <a:endParaRPr lang="en-IN" dirty="0"/>
          </a:p>
        </p:txBody>
      </p:sp>
    </p:spTree>
    <p:extLst>
      <p:ext uri="{BB962C8B-B14F-4D97-AF65-F5344CB8AC3E}">
        <p14:creationId xmlns:p14="http://schemas.microsoft.com/office/powerpoint/2010/main" val="3763444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115000"/>
              </a:lnSpc>
              <a:spcAft>
                <a:spcPts val="1000"/>
              </a:spcAft>
              <a:tabLst>
                <a:tab pos="1295400" algn="l"/>
              </a:tabLst>
            </a:pPr>
            <a:r>
              <a:rPr lang="en-IN" sz="2800" b="1" u="sng" dirty="0">
                <a:latin typeface="Times New Roman"/>
                <a:ea typeface="Calibri"/>
                <a:cs typeface="Times New Roman"/>
              </a:rPr>
              <a:t>2. Sedimentary Rocks</a:t>
            </a:r>
            <a:br>
              <a:rPr lang="en-IN" sz="2800" dirty="0">
                <a:ea typeface="Calibri"/>
                <a:cs typeface="Times New Roman"/>
              </a:rPr>
            </a:br>
            <a:endParaRPr lang="en-IN" sz="2800" dirty="0"/>
          </a:p>
        </p:txBody>
      </p:sp>
      <p:sp>
        <p:nvSpPr>
          <p:cNvPr id="3" name="Content Placeholder 2"/>
          <p:cNvSpPr>
            <a:spLocks noGrp="1"/>
          </p:cNvSpPr>
          <p:nvPr>
            <p:ph idx="1"/>
          </p:nvPr>
        </p:nvSpPr>
        <p:spPr>
          <a:xfrm>
            <a:off x="467544" y="1124744"/>
            <a:ext cx="8229600" cy="5733256"/>
          </a:xfrm>
        </p:spPr>
        <p:txBody>
          <a:bodyPr>
            <a:noAutofit/>
          </a:bodyPr>
          <a:lstStyle/>
          <a:p>
            <a:pPr algn="just">
              <a:lnSpc>
                <a:spcPct val="115000"/>
              </a:lnSpc>
              <a:spcAft>
                <a:spcPts val="1000"/>
              </a:spcAft>
            </a:pPr>
            <a:r>
              <a:rPr lang="en-IN" sz="2400" dirty="0">
                <a:latin typeface="Times New Roman"/>
                <a:ea typeface="Calibri"/>
                <a:cs typeface="Times New Roman"/>
              </a:rPr>
              <a:t>Sedimentary rocks are also called </a:t>
            </a:r>
            <a:r>
              <a:rPr lang="en-IN" sz="2400" b="1" dirty="0">
                <a:latin typeface="Times New Roman"/>
                <a:ea typeface="Calibri"/>
                <a:cs typeface="Times New Roman"/>
              </a:rPr>
              <a:t>secondary rocks</a:t>
            </a:r>
            <a:r>
              <a:rPr lang="en-IN" sz="2400" dirty="0">
                <a:latin typeface="Times New Roman"/>
                <a:ea typeface="Calibri"/>
                <a:cs typeface="Times New Roman"/>
              </a:rPr>
              <a:t>. This group includes a wide variety of rocks formed by the accumulation, compaction and consolidation of sediments. </a:t>
            </a:r>
          </a:p>
          <a:p>
            <a:pPr algn="just">
              <a:lnSpc>
                <a:spcPct val="115000"/>
              </a:lnSpc>
              <a:spcAft>
                <a:spcPts val="1000"/>
              </a:spcAft>
            </a:pPr>
            <a:r>
              <a:rPr lang="en-IN" sz="2400" dirty="0">
                <a:latin typeface="Times New Roman"/>
                <a:ea typeface="Calibri"/>
                <a:cs typeface="Times New Roman"/>
              </a:rPr>
              <a:t>The sediments may be defined as particles produced from the decay and weathering of </a:t>
            </a:r>
            <a:r>
              <a:rPr lang="en-IN" sz="2400" b="1" dirty="0">
                <a:latin typeface="Times New Roman"/>
                <a:ea typeface="Calibri"/>
                <a:cs typeface="Times New Roman"/>
              </a:rPr>
              <a:t>pre-existing rocks</a:t>
            </a:r>
            <a:r>
              <a:rPr lang="en-IN" sz="2400" dirty="0">
                <a:latin typeface="Times New Roman"/>
                <a:ea typeface="Calibri"/>
                <a:cs typeface="Times New Roman"/>
              </a:rPr>
              <a:t> or may be derived from remains of Dead Sea or land animals in suitable environments. </a:t>
            </a:r>
          </a:p>
          <a:p>
            <a:pPr algn="just">
              <a:lnSpc>
                <a:spcPct val="115000"/>
              </a:lnSpc>
              <a:spcAft>
                <a:spcPts val="1000"/>
              </a:spcAft>
            </a:pPr>
            <a:r>
              <a:rPr lang="en-IN" sz="2400" dirty="0">
                <a:latin typeface="Times New Roman"/>
                <a:ea typeface="Calibri"/>
                <a:cs typeface="Times New Roman"/>
              </a:rPr>
              <a:t>The accumulation and compaction of these sediments commonly takes place under water or at least in the process of water. </a:t>
            </a:r>
            <a:endParaRPr lang="en-IN" sz="2400" dirty="0">
              <a:ea typeface="Calibri"/>
              <a:cs typeface="Times New Roman"/>
            </a:endParaRPr>
          </a:p>
          <a:p>
            <a:endParaRPr lang="en-IN" sz="2400" dirty="0"/>
          </a:p>
        </p:txBody>
      </p:sp>
    </p:spTree>
    <p:extLst>
      <p:ext uri="{BB962C8B-B14F-4D97-AF65-F5344CB8AC3E}">
        <p14:creationId xmlns:p14="http://schemas.microsoft.com/office/powerpoint/2010/main" val="30837893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925"/>
            <a:ext cx="8229600" cy="682771"/>
          </a:xfrm>
        </p:spPr>
        <p:txBody>
          <a:bodyPr>
            <a:normAutofit/>
          </a:bodyPr>
          <a:lstStyle/>
          <a:p>
            <a:r>
              <a:rPr lang="en-IN" sz="2800" b="1" dirty="0"/>
              <a:t>Formation of Sedimentary Rocks: </a:t>
            </a:r>
          </a:p>
        </p:txBody>
      </p:sp>
      <p:sp>
        <p:nvSpPr>
          <p:cNvPr id="3" name="Content Placeholder 2"/>
          <p:cNvSpPr>
            <a:spLocks noGrp="1"/>
          </p:cNvSpPr>
          <p:nvPr>
            <p:ph idx="1"/>
          </p:nvPr>
        </p:nvSpPr>
        <p:spPr>
          <a:xfrm>
            <a:off x="179512" y="764704"/>
            <a:ext cx="8784976" cy="5976664"/>
          </a:xfrm>
        </p:spPr>
        <p:txBody>
          <a:bodyPr>
            <a:normAutofit fontScale="70000" lnSpcReduction="20000"/>
          </a:bodyPr>
          <a:lstStyle/>
          <a:p>
            <a:pPr lvl="0" algn="just"/>
            <a:r>
              <a:rPr lang="en-IN" dirty="0"/>
              <a:t>The process of sedimentary rocks is ever prevailing. Even present, millions of tonnes of existing rocks are broken every year in different areas of the earth by natural process. </a:t>
            </a:r>
          </a:p>
          <a:p>
            <a:pPr lvl="0" algn="just"/>
            <a:endParaRPr lang="en-IN" dirty="0"/>
          </a:p>
          <a:p>
            <a:pPr lvl="0" algn="just"/>
            <a:r>
              <a:rPr lang="en-IN" dirty="0"/>
              <a:t>The sediments so produced are transported to the settling basins such as sea floors where they are deposited, get compact and consolidated and transported into a </a:t>
            </a:r>
            <a:r>
              <a:rPr lang="en-IN" b="1" dirty="0"/>
              <a:t>cohesive solid mass</a:t>
            </a:r>
            <a:r>
              <a:rPr lang="en-IN" dirty="0"/>
              <a:t>.  That is a </a:t>
            </a:r>
            <a:r>
              <a:rPr lang="en-IN" b="1" dirty="0"/>
              <a:t>sedimentary rock. </a:t>
            </a:r>
            <a:endParaRPr lang="en-IN" dirty="0"/>
          </a:p>
          <a:p>
            <a:pPr lvl="0" algn="just"/>
            <a:endParaRPr lang="en-IN" dirty="0"/>
          </a:p>
          <a:p>
            <a:pPr lvl="0" algn="just"/>
            <a:r>
              <a:rPr lang="en-IN" dirty="0"/>
              <a:t>Similarly, millions of sea and oceanic organisms die every month and their hard parts are accumulating at the floors of these water bodies. </a:t>
            </a:r>
          </a:p>
          <a:p>
            <a:pPr lvl="0" algn="just"/>
            <a:endParaRPr lang="en-IN" dirty="0"/>
          </a:p>
          <a:p>
            <a:pPr lvl="0" algn="just"/>
            <a:r>
              <a:rPr lang="en-IN" dirty="0"/>
              <a:t>These hard parts gradually get compacted and converted into sedimentary rocks of a different origin. </a:t>
            </a:r>
          </a:p>
          <a:p>
            <a:pPr lvl="0" algn="just"/>
            <a:endParaRPr lang="en-IN" dirty="0"/>
          </a:p>
          <a:p>
            <a:pPr lvl="0" algn="just"/>
            <a:r>
              <a:rPr lang="en-IN" dirty="0"/>
              <a:t>Some chemical processes especially evaporation and precipitation regularly operate on surface of water bodies containing dissolved salts and produce solids that settle down in those bodies.  </a:t>
            </a:r>
          </a:p>
          <a:p>
            <a:endParaRPr lang="en-IN" dirty="0"/>
          </a:p>
        </p:txBody>
      </p:sp>
    </p:spTree>
    <p:extLst>
      <p:ext uri="{BB962C8B-B14F-4D97-AF65-F5344CB8AC3E}">
        <p14:creationId xmlns:p14="http://schemas.microsoft.com/office/powerpoint/2010/main" val="25942024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t>Classification of Sedimentary Rocks:</a:t>
            </a:r>
            <a:br>
              <a:rPr lang="en-IN" sz="3200" dirty="0"/>
            </a:br>
            <a:endParaRPr lang="en-IN" sz="3200" dirty="0"/>
          </a:p>
        </p:txBody>
      </p:sp>
      <p:sp>
        <p:nvSpPr>
          <p:cNvPr id="3" name="Content Placeholder 2"/>
          <p:cNvSpPr>
            <a:spLocks noGrp="1"/>
          </p:cNvSpPr>
          <p:nvPr>
            <p:ph idx="1"/>
          </p:nvPr>
        </p:nvSpPr>
        <p:spPr/>
        <p:txBody>
          <a:bodyPr/>
          <a:lstStyle/>
          <a:p>
            <a:r>
              <a:rPr lang="en-IN" dirty="0"/>
              <a:t>Sedimentary rocks ate grouped into three classes on the basis of their mode of formation. </a:t>
            </a:r>
          </a:p>
          <a:p>
            <a:endParaRPr lang="en-IN" dirty="0"/>
          </a:p>
          <a:p>
            <a:r>
              <a:rPr lang="en-IN" dirty="0"/>
              <a:t>I. Mechanically formed or Clastic rocks</a:t>
            </a:r>
          </a:p>
          <a:p>
            <a:endParaRPr lang="en-IN" dirty="0"/>
          </a:p>
          <a:p>
            <a:r>
              <a:rPr lang="en-IN" dirty="0"/>
              <a:t>II. Non Clastic Rocks</a:t>
            </a:r>
          </a:p>
          <a:p>
            <a:endParaRPr lang="en-IN" dirty="0"/>
          </a:p>
        </p:txBody>
      </p:sp>
    </p:spTree>
    <p:extLst>
      <p:ext uri="{BB962C8B-B14F-4D97-AF65-F5344CB8AC3E}">
        <p14:creationId xmlns:p14="http://schemas.microsoft.com/office/powerpoint/2010/main" val="20985337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latin typeface="Times New Roman"/>
                <a:ea typeface="Calibri"/>
              </a:rPr>
              <a:t>1. Clastic (Mechanically formed) Rocks: </a:t>
            </a:r>
            <a:endParaRPr lang="en-IN" sz="2800" b="1" dirty="0"/>
          </a:p>
        </p:txBody>
      </p:sp>
      <p:sp>
        <p:nvSpPr>
          <p:cNvPr id="3" name="Content Placeholder 2"/>
          <p:cNvSpPr>
            <a:spLocks noGrp="1"/>
          </p:cNvSpPr>
          <p:nvPr>
            <p:ph idx="1"/>
          </p:nvPr>
        </p:nvSpPr>
        <p:spPr/>
        <p:txBody>
          <a:bodyPr>
            <a:normAutofit/>
          </a:bodyPr>
          <a:lstStyle/>
          <a:p>
            <a:pPr algn="just"/>
            <a:r>
              <a:rPr lang="en-IN" sz="2400" b="1" dirty="0"/>
              <a:t>a) Decay and Disintegration:</a:t>
            </a:r>
            <a:r>
              <a:rPr lang="en-IN" sz="2400" dirty="0"/>
              <a:t>  Rocks existing on the surface of the earth are exposed to decay and disintegration by the action of natural agencies like atmosphere, water and ice on them. The rock bodies are broken down into smaller and still smaller fragments, grains and particles. The disintegrated, loosened material so formed and accumulated near the source is called </a:t>
            </a:r>
            <a:r>
              <a:rPr lang="en-IN" sz="2400" b="1" dirty="0"/>
              <a:t>detritus</a:t>
            </a:r>
            <a:r>
              <a:rPr lang="en-IN" sz="2400" dirty="0"/>
              <a:t>.  Hence, </a:t>
            </a:r>
            <a:r>
              <a:rPr lang="en-IN" sz="2400" dirty="0" err="1"/>
              <a:t>clastic</a:t>
            </a:r>
            <a:r>
              <a:rPr lang="en-IN" sz="2400" dirty="0"/>
              <a:t> rocks are often called as </a:t>
            </a:r>
            <a:r>
              <a:rPr lang="en-IN" sz="2400" b="1" dirty="0"/>
              <a:t>detrital rocks. </a:t>
            </a:r>
            <a:endParaRPr lang="en-IN" sz="2400" dirty="0"/>
          </a:p>
          <a:p>
            <a:endParaRPr lang="en-IN" dirty="0"/>
          </a:p>
        </p:txBody>
      </p:sp>
    </p:spTree>
    <p:extLst>
      <p:ext uri="{BB962C8B-B14F-4D97-AF65-F5344CB8AC3E}">
        <p14:creationId xmlns:p14="http://schemas.microsoft.com/office/powerpoint/2010/main" val="6107618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r>
              <a:rPr lang="en-IN" sz="2400" b="1" dirty="0"/>
              <a:t>b) Transport of Sediments: </a:t>
            </a:r>
            <a:r>
              <a:rPr lang="en-IN" sz="2400" dirty="0"/>
              <a:t>The detritus produced from the decay and disintegration of the pre-existing rocks forms the source of the sedimentary rocks but it has to be transported to a suitable place for transformation again into a rock mass. The wind, running water and ice in the form of glaciers are the agents of transport for carrying tonnes of sediments and particles from one place to another including seas and oceans. </a:t>
            </a:r>
          </a:p>
          <a:p>
            <a:endParaRPr lang="en-IN" dirty="0"/>
          </a:p>
        </p:txBody>
      </p:sp>
    </p:spTree>
    <p:extLst>
      <p:ext uri="{BB962C8B-B14F-4D97-AF65-F5344CB8AC3E}">
        <p14:creationId xmlns:p14="http://schemas.microsoft.com/office/powerpoint/2010/main" val="16173814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a:bodyPr>
          <a:lstStyle/>
          <a:p>
            <a:pPr algn="just"/>
            <a:r>
              <a:rPr lang="en-IN" sz="2600" b="1" dirty="0"/>
              <a:t>c) Gradual Deposition: </a:t>
            </a:r>
            <a:r>
              <a:rPr lang="en-IN" sz="2600" dirty="0"/>
              <a:t>The sediments as produced through weathering and erosion are transported to settling basins. These basins may be located in different environments such as on the continents, along the seashores or in deep sea environments. As such sedimentary rocks formed in different environments will show different characters. </a:t>
            </a:r>
          </a:p>
          <a:p>
            <a:pPr algn="just"/>
            <a:r>
              <a:rPr lang="en-IN" sz="2600" dirty="0"/>
              <a:t>The sediments deposited in the settling basins gradually get converted to cohesive, hard and massive rock formations through the process of compaction, consolidation and cementation, which is known as </a:t>
            </a:r>
            <a:r>
              <a:rPr lang="en-IN" sz="2600" dirty="0" err="1"/>
              <a:t>diagenesis</a:t>
            </a:r>
            <a:r>
              <a:rPr lang="en-IN" sz="2600" dirty="0"/>
              <a:t>. </a:t>
            </a:r>
          </a:p>
          <a:p>
            <a:endParaRPr lang="en-IN" dirty="0"/>
          </a:p>
        </p:txBody>
      </p:sp>
    </p:spTree>
    <p:extLst>
      <p:ext uri="{BB962C8B-B14F-4D97-AF65-F5344CB8AC3E}">
        <p14:creationId xmlns:p14="http://schemas.microsoft.com/office/powerpoint/2010/main" val="37348783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just"/>
            <a:r>
              <a:rPr lang="en-IN" sz="2400" b="1" dirty="0"/>
              <a:t>d) </a:t>
            </a:r>
            <a:r>
              <a:rPr lang="en-IN" sz="2400" b="1" dirty="0" err="1"/>
              <a:t>Diagenesis</a:t>
            </a:r>
            <a:r>
              <a:rPr lang="en-IN" sz="2400" dirty="0"/>
              <a:t>: The process of transformation of loose sediments deposited in the settlement basins to solid cohesive rock masses either under pressure or because of cementation is known as </a:t>
            </a:r>
            <a:r>
              <a:rPr lang="en-IN" sz="2400" b="1" dirty="0" err="1"/>
              <a:t>diagenesis</a:t>
            </a:r>
            <a:r>
              <a:rPr lang="en-IN" sz="2400" b="1" dirty="0"/>
              <a:t>.</a:t>
            </a:r>
            <a:r>
              <a:rPr lang="en-IN" sz="2400" dirty="0"/>
              <a:t>  It may be achieved by two methods: </a:t>
            </a:r>
            <a:r>
              <a:rPr lang="en-IN" sz="2400" b="1" dirty="0"/>
              <a:t>i) welding     ii) cementation</a:t>
            </a:r>
            <a:endParaRPr lang="en-IN" sz="2400" dirty="0"/>
          </a:p>
          <a:p>
            <a:endParaRPr lang="en-IN" dirty="0"/>
          </a:p>
        </p:txBody>
      </p:sp>
    </p:spTree>
    <p:extLst>
      <p:ext uri="{BB962C8B-B14F-4D97-AF65-F5344CB8AC3E}">
        <p14:creationId xmlns:p14="http://schemas.microsoft.com/office/powerpoint/2010/main" val="1992197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7500" lnSpcReduction="20000"/>
          </a:bodyPr>
          <a:lstStyle/>
          <a:p>
            <a:pPr algn="just"/>
            <a:r>
              <a:rPr lang="en-IN" sz="3100" b="1" dirty="0"/>
              <a:t>i) Welding: </a:t>
            </a:r>
            <a:r>
              <a:rPr lang="en-IN" sz="3100" dirty="0"/>
              <a:t>is the process of compaction of the sediments accumulated in lower layers of a basin due to the pressure exerted by the load of the overlying sediments. This results in squeezing out all or most of the water from in between the sediments, thus bringing them closer and closer and consolidating them virtually in a solid rock mass. </a:t>
            </a:r>
          </a:p>
          <a:p>
            <a:pPr algn="just"/>
            <a:endParaRPr lang="en-IN" sz="3100" b="1" dirty="0"/>
          </a:p>
          <a:p>
            <a:pPr algn="just"/>
            <a:r>
              <a:rPr lang="en-IN" sz="3100" b="1" dirty="0"/>
              <a:t>ii) Cementation: </a:t>
            </a:r>
            <a:r>
              <a:rPr lang="en-IN" sz="3100" dirty="0"/>
              <a:t>is the process by which loose grains or sediments in a settlement basin get held together by binding material. The binding material maybe derived from within the accumulated particles or the fluids that percolate through them and also evaporate or precipitate around those particles thus binding them in a rock like mass.     </a:t>
            </a:r>
          </a:p>
          <a:p>
            <a:endParaRPr lang="en-IN" dirty="0"/>
          </a:p>
        </p:txBody>
      </p:sp>
    </p:spTree>
    <p:extLst>
      <p:ext uri="{BB962C8B-B14F-4D97-AF65-F5344CB8AC3E}">
        <p14:creationId xmlns:p14="http://schemas.microsoft.com/office/powerpoint/2010/main" val="27893381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t>Classification of Clastic Rocks</a:t>
            </a:r>
          </a:p>
        </p:txBody>
      </p:sp>
      <p:sp>
        <p:nvSpPr>
          <p:cNvPr id="3" name="Content Placeholder 2"/>
          <p:cNvSpPr>
            <a:spLocks noGrp="1"/>
          </p:cNvSpPr>
          <p:nvPr>
            <p:ph idx="1"/>
          </p:nvPr>
        </p:nvSpPr>
        <p:spPr/>
        <p:txBody>
          <a:bodyPr/>
          <a:lstStyle/>
          <a:p>
            <a:r>
              <a:rPr lang="en-IN" sz="2400" b="1" dirty="0"/>
              <a:t>Clastic rocks</a:t>
            </a:r>
            <a:r>
              <a:rPr lang="en-IN" sz="2400" dirty="0"/>
              <a:t> are classified based on the average grain size or grade of the sediments making the rock.  </a:t>
            </a:r>
          </a:p>
          <a:p>
            <a:endParaRPr lang="en-IN" sz="2400" dirty="0"/>
          </a:p>
          <a:p>
            <a:r>
              <a:rPr lang="en-IN" sz="2400" dirty="0"/>
              <a:t>They are i. Gravels    </a:t>
            </a:r>
          </a:p>
          <a:p>
            <a:endParaRPr lang="en-IN" sz="2400" dirty="0"/>
          </a:p>
          <a:p>
            <a:r>
              <a:rPr lang="en-IN" sz="2400" dirty="0"/>
              <a:t>ii. Sands      </a:t>
            </a:r>
          </a:p>
          <a:p>
            <a:endParaRPr lang="en-IN" sz="2400" dirty="0"/>
          </a:p>
          <a:p>
            <a:r>
              <a:rPr lang="en-IN" sz="2400" dirty="0"/>
              <a:t> iii. Silts      </a:t>
            </a:r>
          </a:p>
          <a:p>
            <a:r>
              <a:rPr lang="en-IN" sz="2400" dirty="0"/>
              <a:t> </a:t>
            </a:r>
          </a:p>
          <a:p>
            <a:r>
              <a:rPr lang="en-IN" sz="2400" dirty="0"/>
              <a:t>iv. Clays.</a:t>
            </a:r>
          </a:p>
          <a:p>
            <a:endParaRPr lang="en-IN" dirty="0"/>
          </a:p>
        </p:txBody>
      </p:sp>
    </p:spTree>
    <p:extLst>
      <p:ext uri="{BB962C8B-B14F-4D97-AF65-F5344CB8AC3E}">
        <p14:creationId xmlns:p14="http://schemas.microsoft.com/office/powerpoint/2010/main" val="31964793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823"/>
            <a:ext cx="8229600" cy="1143000"/>
          </a:xfrm>
        </p:spPr>
        <p:txBody>
          <a:bodyPr>
            <a:normAutofit/>
          </a:bodyPr>
          <a:lstStyle/>
          <a:p>
            <a:r>
              <a:rPr lang="en-IN" sz="2800" b="1" dirty="0"/>
              <a:t>i. Gravels</a:t>
            </a:r>
            <a:endParaRPr lang="en-IN" sz="2800" dirty="0"/>
          </a:p>
        </p:txBody>
      </p:sp>
      <p:sp>
        <p:nvSpPr>
          <p:cNvPr id="3" name="Content Placeholder 2"/>
          <p:cNvSpPr>
            <a:spLocks noGrp="1"/>
          </p:cNvSpPr>
          <p:nvPr>
            <p:ph idx="1"/>
          </p:nvPr>
        </p:nvSpPr>
        <p:spPr>
          <a:xfrm>
            <a:off x="457200" y="1124744"/>
            <a:ext cx="8229600" cy="5001419"/>
          </a:xfrm>
        </p:spPr>
        <p:txBody>
          <a:bodyPr>
            <a:normAutofit/>
          </a:bodyPr>
          <a:lstStyle/>
          <a:p>
            <a:r>
              <a:rPr lang="en-IN" sz="2400" dirty="0"/>
              <a:t>All sediments and </a:t>
            </a:r>
            <a:r>
              <a:rPr lang="en-IN" sz="2400" dirty="0" err="1"/>
              <a:t>clastic</a:t>
            </a:r>
            <a:r>
              <a:rPr lang="en-IN" sz="2400" dirty="0"/>
              <a:t> fragments of rocks above the size of 2mm irrespective of their composition and shape are broadly termed as gravels. However, specific terms are used to name the gravels on the basis of their range of grain size in which they actually fall</a:t>
            </a:r>
          </a:p>
          <a:p>
            <a:endParaRPr lang="en-IN" sz="2400" b="1" dirty="0"/>
          </a:p>
          <a:p>
            <a:r>
              <a:rPr lang="en-IN" sz="2400" b="1" dirty="0"/>
              <a:t>a) Boulders</a:t>
            </a:r>
            <a:r>
              <a:rPr lang="en-IN" sz="2400" dirty="0"/>
              <a:t>: Grain size is bigger than 256mm</a:t>
            </a:r>
          </a:p>
          <a:p>
            <a:endParaRPr lang="en-IN" sz="2400" b="1" dirty="0"/>
          </a:p>
          <a:p>
            <a:r>
              <a:rPr lang="en-IN" sz="2400" b="1" dirty="0"/>
              <a:t>b) Cobbles</a:t>
            </a:r>
            <a:r>
              <a:rPr lang="en-IN" sz="2400" dirty="0"/>
              <a:t>: Grain size is between 256-16 mm</a:t>
            </a:r>
          </a:p>
          <a:p>
            <a:endParaRPr lang="en-IN" sz="2400" b="1" dirty="0"/>
          </a:p>
          <a:p>
            <a:r>
              <a:rPr lang="en-IN" sz="2400" b="1" dirty="0"/>
              <a:t>c) Pebbles:</a:t>
            </a:r>
            <a:r>
              <a:rPr lang="en-IN" sz="2400" dirty="0"/>
              <a:t> Grain size lies between 16-2 mm. </a:t>
            </a:r>
          </a:p>
          <a:p>
            <a:endParaRPr lang="en-IN" sz="2400" dirty="0"/>
          </a:p>
        </p:txBody>
      </p:sp>
    </p:spTree>
    <p:extLst>
      <p:ext uri="{BB962C8B-B14F-4D97-AF65-F5344CB8AC3E}">
        <p14:creationId xmlns:p14="http://schemas.microsoft.com/office/powerpoint/2010/main" val="40198595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t>ii. Sands:</a:t>
            </a:r>
            <a:endParaRPr lang="en-IN" sz="3200" dirty="0"/>
          </a:p>
        </p:txBody>
      </p:sp>
      <p:sp>
        <p:nvSpPr>
          <p:cNvPr id="3" name="Content Placeholder 2"/>
          <p:cNvSpPr>
            <a:spLocks noGrp="1"/>
          </p:cNvSpPr>
          <p:nvPr>
            <p:ph idx="1"/>
          </p:nvPr>
        </p:nvSpPr>
        <p:spPr/>
        <p:txBody>
          <a:bodyPr>
            <a:normAutofit/>
          </a:bodyPr>
          <a:lstStyle/>
          <a:p>
            <a:pPr algn="just"/>
            <a:r>
              <a:rPr lang="en-IN" sz="2400" dirty="0"/>
              <a:t>All sediments that lie within the size range of 2 mm and 1/16 mm are grouped as sands. </a:t>
            </a:r>
            <a:r>
              <a:rPr lang="en-IN" sz="2400" dirty="0" err="1"/>
              <a:t>Pertologically</a:t>
            </a:r>
            <a:r>
              <a:rPr lang="en-IN" sz="2400" dirty="0"/>
              <a:t> the term is generally used for </a:t>
            </a:r>
            <a:r>
              <a:rPr lang="en-IN" sz="2400" b="1" dirty="0"/>
              <a:t>siliceous sediments. </a:t>
            </a:r>
            <a:r>
              <a:rPr lang="en-IN" sz="2400" dirty="0"/>
              <a:t>Sand may be further divided into three sub-groups on the basis of grain size as follows</a:t>
            </a:r>
          </a:p>
          <a:p>
            <a:pPr algn="just"/>
            <a:endParaRPr lang="en-IN" sz="2400" b="1" dirty="0"/>
          </a:p>
          <a:p>
            <a:pPr algn="just"/>
            <a:r>
              <a:rPr lang="en-IN" sz="2400" b="1" dirty="0"/>
              <a:t>a) Coarse sands: </a:t>
            </a:r>
            <a:r>
              <a:rPr lang="en-IN" sz="2400" dirty="0"/>
              <a:t>Size range between 2mm and ½ mm</a:t>
            </a:r>
          </a:p>
          <a:p>
            <a:pPr algn="just"/>
            <a:endParaRPr lang="en-IN" sz="2400" b="1" dirty="0"/>
          </a:p>
          <a:p>
            <a:pPr algn="just"/>
            <a:r>
              <a:rPr lang="en-IN" sz="2400" b="1" dirty="0"/>
              <a:t>b) Medium sands:</a:t>
            </a:r>
            <a:r>
              <a:rPr lang="en-IN" sz="2400" dirty="0"/>
              <a:t> Size range between ½ mm to ¼ mm </a:t>
            </a:r>
          </a:p>
          <a:p>
            <a:pPr algn="just"/>
            <a:endParaRPr lang="en-IN" sz="2400" b="1" dirty="0"/>
          </a:p>
          <a:p>
            <a:pPr algn="just"/>
            <a:r>
              <a:rPr lang="en-IN" sz="2400" b="1" dirty="0"/>
              <a:t>c) Fine sands</a:t>
            </a:r>
            <a:r>
              <a:rPr lang="en-IN" sz="2400" dirty="0"/>
              <a:t>: Size range between ¼ mm to 1/16 mm </a:t>
            </a:r>
          </a:p>
          <a:p>
            <a:endParaRPr lang="en-IN" sz="2400" dirty="0"/>
          </a:p>
        </p:txBody>
      </p:sp>
    </p:spTree>
    <p:extLst>
      <p:ext uri="{BB962C8B-B14F-4D97-AF65-F5344CB8AC3E}">
        <p14:creationId xmlns:p14="http://schemas.microsoft.com/office/powerpoint/2010/main" val="580185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anim calcmode="lin" valueType="num">
                                      <p:cBhvr>
                                        <p:cTn id="2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just"/>
            <a:r>
              <a:rPr lang="en-IN" sz="2400" b="1" dirty="0"/>
              <a:t>iii. Silts: </a:t>
            </a:r>
            <a:r>
              <a:rPr lang="en-IN" sz="2400" dirty="0"/>
              <a:t>These are very fine sized particles of varying composition lying in the range between 1/16 mm to 1/256 mm. They are </a:t>
            </a:r>
            <a:r>
              <a:rPr lang="en-IN" sz="2400" dirty="0" err="1"/>
              <a:t>furher</a:t>
            </a:r>
            <a:r>
              <a:rPr lang="en-IN" sz="2400" dirty="0"/>
              <a:t> divided into coarse, medium and fine silts.</a:t>
            </a:r>
          </a:p>
          <a:p>
            <a:pPr algn="just"/>
            <a:endParaRPr lang="en-IN" sz="2400" b="1" dirty="0"/>
          </a:p>
          <a:p>
            <a:pPr algn="just"/>
            <a:endParaRPr lang="en-IN" sz="2400" b="1" dirty="0"/>
          </a:p>
          <a:p>
            <a:pPr algn="just"/>
            <a:r>
              <a:rPr lang="en-IN" sz="2400" b="1" dirty="0"/>
              <a:t>iv. Clays:</a:t>
            </a:r>
            <a:r>
              <a:rPr lang="en-IN" sz="2400" dirty="0"/>
              <a:t> All particles finer in size than 1/256 mm are commonly referred to as clays. </a:t>
            </a:r>
          </a:p>
          <a:p>
            <a:endParaRPr lang="en-IN" dirty="0"/>
          </a:p>
        </p:txBody>
      </p:sp>
    </p:spTree>
    <p:extLst>
      <p:ext uri="{BB962C8B-B14F-4D97-AF65-F5344CB8AC3E}">
        <p14:creationId xmlns:p14="http://schemas.microsoft.com/office/powerpoint/2010/main" val="40070919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196752"/>
            <a:ext cx="8229600" cy="4536503"/>
          </a:xfrm>
          <a:prstGeom prst="rect">
            <a:avLst/>
          </a:prstGeom>
          <a:noFill/>
          <a:ln>
            <a:noFill/>
          </a:ln>
        </p:spPr>
      </p:pic>
    </p:spTree>
    <p:extLst>
      <p:ext uri="{BB962C8B-B14F-4D97-AF65-F5344CB8AC3E}">
        <p14:creationId xmlns:p14="http://schemas.microsoft.com/office/powerpoint/2010/main" val="32233298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r>
              <a:rPr lang="en-IN" sz="2400" dirty="0"/>
              <a:t>Based on the predominance of sediments of a particular grade , the </a:t>
            </a:r>
            <a:r>
              <a:rPr lang="en-IN" sz="2400" dirty="0" err="1"/>
              <a:t>clastic</a:t>
            </a:r>
            <a:r>
              <a:rPr lang="en-IN" sz="2400" dirty="0"/>
              <a:t> rocks are further sub divided into following three groups:</a:t>
            </a:r>
          </a:p>
          <a:p>
            <a:pPr algn="just"/>
            <a:r>
              <a:rPr lang="en-IN" sz="2400" b="1" dirty="0"/>
              <a:t>a. </a:t>
            </a:r>
            <a:r>
              <a:rPr lang="en-IN" sz="2400" b="1" dirty="0" err="1"/>
              <a:t>Rudites</a:t>
            </a:r>
            <a:r>
              <a:rPr lang="en-IN" sz="2400" b="1" dirty="0"/>
              <a:t>: </a:t>
            </a:r>
            <a:r>
              <a:rPr lang="en-IN" sz="2400" dirty="0"/>
              <a:t>These are also called </a:t>
            </a:r>
            <a:r>
              <a:rPr lang="en-IN" sz="2400" b="1" dirty="0" err="1"/>
              <a:t>rudaceous</a:t>
            </a:r>
            <a:r>
              <a:rPr lang="en-IN" sz="2400" dirty="0"/>
              <a:t> rocks and include all coarse </a:t>
            </a:r>
            <a:r>
              <a:rPr lang="en-IN" sz="2400" dirty="0" err="1"/>
              <a:t>garined</a:t>
            </a:r>
            <a:r>
              <a:rPr lang="en-IN" sz="2400" dirty="0"/>
              <a:t> rocks of heterogeneous composition. The average grain size is greater than 2 mm. </a:t>
            </a:r>
          </a:p>
          <a:p>
            <a:pPr algn="just"/>
            <a:endParaRPr lang="en-IN" sz="2400" b="1" dirty="0"/>
          </a:p>
          <a:p>
            <a:pPr algn="just"/>
            <a:r>
              <a:rPr lang="en-IN" sz="2400" b="1" dirty="0"/>
              <a:t>b.</a:t>
            </a:r>
            <a:r>
              <a:rPr lang="en-IN" sz="2400" dirty="0"/>
              <a:t> </a:t>
            </a:r>
            <a:r>
              <a:rPr lang="en-IN" sz="2400" b="1" dirty="0" err="1"/>
              <a:t>Arenites</a:t>
            </a:r>
            <a:r>
              <a:rPr lang="en-IN" sz="2400" dirty="0"/>
              <a:t>: These are called </a:t>
            </a:r>
            <a:r>
              <a:rPr lang="en-IN" sz="2400" b="1" dirty="0" err="1"/>
              <a:t>arenaceous</a:t>
            </a:r>
            <a:r>
              <a:rPr lang="en-IN" sz="2400" dirty="0"/>
              <a:t> rocks. These are made up of sediments of sand grade (2mm -1/16 mm). </a:t>
            </a:r>
          </a:p>
          <a:p>
            <a:pPr algn="just"/>
            <a:endParaRPr lang="en-IN" sz="2400" b="1" dirty="0"/>
          </a:p>
          <a:p>
            <a:pPr algn="just"/>
            <a:r>
              <a:rPr lang="en-IN" sz="2400" b="1" dirty="0"/>
              <a:t>c. </a:t>
            </a:r>
            <a:r>
              <a:rPr lang="en-IN" sz="2400" b="1" dirty="0" err="1"/>
              <a:t>Lutites</a:t>
            </a:r>
            <a:r>
              <a:rPr lang="en-IN" sz="2400" dirty="0"/>
              <a:t>: These are called argillaceous rocks. </a:t>
            </a:r>
            <a:r>
              <a:rPr lang="en-IN" sz="2400" dirty="0" err="1"/>
              <a:t>Lutites</a:t>
            </a:r>
            <a:r>
              <a:rPr lang="en-IN" sz="2400" dirty="0"/>
              <a:t> may be defined as sedimentary rocks of the finest grain size (less than 1/16 mm).  E.g.: </a:t>
            </a:r>
            <a:r>
              <a:rPr lang="en-IN" sz="2400" dirty="0" err="1"/>
              <a:t>Shales</a:t>
            </a:r>
            <a:r>
              <a:rPr lang="en-IN" sz="2400" dirty="0"/>
              <a:t>, Siltstones. </a:t>
            </a:r>
          </a:p>
          <a:p>
            <a:endParaRPr lang="en-IN" sz="2400" dirty="0"/>
          </a:p>
        </p:txBody>
      </p:sp>
    </p:spTree>
    <p:extLst>
      <p:ext uri="{BB962C8B-B14F-4D97-AF65-F5344CB8AC3E}">
        <p14:creationId xmlns:p14="http://schemas.microsoft.com/office/powerpoint/2010/main" val="2981134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t>II. Non Clastic Rocks</a:t>
            </a:r>
            <a:endParaRPr lang="en-IN" sz="3200" dirty="0"/>
          </a:p>
        </p:txBody>
      </p:sp>
      <p:sp>
        <p:nvSpPr>
          <p:cNvPr id="3" name="Content Placeholder 2"/>
          <p:cNvSpPr>
            <a:spLocks noGrp="1"/>
          </p:cNvSpPr>
          <p:nvPr>
            <p:ph idx="1"/>
          </p:nvPr>
        </p:nvSpPr>
        <p:spPr/>
        <p:txBody>
          <a:bodyPr/>
          <a:lstStyle/>
          <a:p>
            <a:pPr algn="just"/>
            <a:r>
              <a:rPr lang="en-IN" sz="2400" b="1" dirty="0"/>
              <a:t>i</a:t>
            </a:r>
            <a:r>
              <a:rPr lang="en-IN" sz="2400" dirty="0"/>
              <a:t>. </a:t>
            </a:r>
            <a:r>
              <a:rPr lang="en-IN" sz="2400" b="1" dirty="0"/>
              <a:t>Operation of simple chemical processes</a:t>
            </a:r>
            <a:r>
              <a:rPr lang="en-IN" sz="2400" dirty="0"/>
              <a:t> such as evaporation, precipitation and crystallization at ordinary temperature and pressure from natural solution in different environments. </a:t>
            </a:r>
          </a:p>
          <a:p>
            <a:pPr algn="just"/>
            <a:endParaRPr lang="en-IN" sz="2400" b="1" dirty="0"/>
          </a:p>
          <a:p>
            <a:pPr algn="just"/>
            <a:r>
              <a:rPr lang="en-IN" sz="2400" b="1" dirty="0"/>
              <a:t>ii. Accumulation of hard parts of organisms or </a:t>
            </a:r>
            <a:r>
              <a:rPr lang="en-IN" sz="2400" dirty="0"/>
              <a:t>remains of plant life followed by their compaction and consolidation. </a:t>
            </a:r>
          </a:p>
          <a:p>
            <a:pPr algn="just"/>
            <a:endParaRPr lang="en-IN" sz="2400" dirty="0"/>
          </a:p>
          <a:p>
            <a:r>
              <a:rPr lang="en-IN" sz="2400" dirty="0"/>
              <a:t>The non-</a:t>
            </a:r>
            <a:r>
              <a:rPr lang="en-IN" sz="2400" dirty="0" err="1"/>
              <a:t>clastic</a:t>
            </a:r>
            <a:r>
              <a:rPr lang="en-IN" sz="2400" dirty="0"/>
              <a:t> rocks are also called </a:t>
            </a:r>
            <a:r>
              <a:rPr lang="en-IN" sz="2400" b="1" dirty="0"/>
              <a:t>non-detrital rocks.</a:t>
            </a:r>
            <a:r>
              <a:rPr lang="en-IN" sz="2400" dirty="0"/>
              <a:t> </a:t>
            </a:r>
          </a:p>
          <a:p>
            <a:r>
              <a:rPr lang="en-IN" sz="2400" dirty="0"/>
              <a:t>Non </a:t>
            </a:r>
            <a:r>
              <a:rPr lang="en-IN" sz="2400" dirty="0" err="1"/>
              <a:t>clastic</a:t>
            </a:r>
            <a:r>
              <a:rPr lang="en-IN" sz="2400" dirty="0"/>
              <a:t> rocks further divided into two sub divisions: i. Chemically formed rocks and     ii. Organically formed rocks. </a:t>
            </a:r>
          </a:p>
          <a:p>
            <a:pPr algn="just"/>
            <a:endParaRPr lang="en-IN" sz="2400" dirty="0"/>
          </a:p>
          <a:p>
            <a:endParaRPr lang="en-IN" dirty="0"/>
          </a:p>
        </p:txBody>
      </p:sp>
    </p:spTree>
    <p:extLst>
      <p:ext uri="{BB962C8B-B14F-4D97-AF65-F5344CB8AC3E}">
        <p14:creationId xmlns:p14="http://schemas.microsoft.com/office/powerpoint/2010/main" val="41359078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8640"/>
            <a:ext cx="9144000" cy="6480720"/>
          </a:xfrm>
        </p:spPr>
        <p:txBody>
          <a:bodyPr>
            <a:normAutofit fontScale="70000" lnSpcReduction="20000"/>
          </a:bodyPr>
          <a:lstStyle/>
          <a:p>
            <a:pPr algn="just"/>
            <a:r>
              <a:rPr lang="en-IN" b="1" dirty="0"/>
              <a:t>i. Chemically Formed Rocks: </a:t>
            </a:r>
            <a:r>
              <a:rPr lang="en-IN" dirty="0"/>
              <a:t>They are generally formed by precipitation, evaporation or crystallization from natural aqueous solutions carrying the weathered material in the form of dissolved load.  These are sub divided into following groups:</a:t>
            </a:r>
          </a:p>
          <a:p>
            <a:pPr algn="just"/>
            <a:r>
              <a:rPr lang="en-IN" b="1" dirty="0"/>
              <a:t>a) Siliceous Deposits:</a:t>
            </a:r>
            <a:r>
              <a:rPr lang="en-IN" dirty="0"/>
              <a:t>  In which silica is the chief constituent. When solutions saturated with silica enter environments where evaporation is possible, deposits of siliceous masses are made. </a:t>
            </a:r>
          </a:p>
          <a:p>
            <a:pPr algn="just"/>
            <a:r>
              <a:rPr lang="en-IN" b="1" dirty="0"/>
              <a:t>b) Carbonate Deposits:  </a:t>
            </a:r>
            <a:r>
              <a:rPr lang="en-IN" dirty="0"/>
              <a:t>These are precipitated from carbonate rich water under different conditions that control the concentration of carbon dioxide.</a:t>
            </a:r>
          </a:p>
          <a:p>
            <a:pPr algn="just"/>
            <a:r>
              <a:rPr lang="en-IN" b="1" dirty="0"/>
              <a:t>c) Ferruginous Deposits:  </a:t>
            </a:r>
            <a:r>
              <a:rPr lang="en-IN" dirty="0"/>
              <a:t>Oxides and hydroxides of iron are examples of chemically precipitated iron deposits. At places</a:t>
            </a:r>
            <a:r>
              <a:rPr lang="en-IN" b="1" dirty="0"/>
              <a:t> </a:t>
            </a:r>
            <a:r>
              <a:rPr lang="en-IN" dirty="0"/>
              <a:t>these deposits make huge formations extending over several kilometres so that they can be extracted as a source of iron. </a:t>
            </a:r>
          </a:p>
          <a:p>
            <a:pPr algn="just"/>
            <a:r>
              <a:rPr lang="en-IN" b="1" dirty="0"/>
              <a:t>d)</a:t>
            </a:r>
            <a:r>
              <a:rPr lang="en-IN" dirty="0"/>
              <a:t> </a:t>
            </a:r>
            <a:r>
              <a:rPr lang="en-IN" b="1" dirty="0" err="1"/>
              <a:t>Phosphatic</a:t>
            </a:r>
            <a:r>
              <a:rPr lang="en-IN" b="1" dirty="0"/>
              <a:t> Deposits: </a:t>
            </a:r>
            <a:r>
              <a:rPr lang="en-IN" dirty="0"/>
              <a:t>These deposits form from sea waters rich in phosphoric acid. </a:t>
            </a:r>
          </a:p>
          <a:p>
            <a:pPr algn="just"/>
            <a:r>
              <a:rPr lang="en-IN" b="1" dirty="0"/>
              <a:t>e)  </a:t>
            </a:r>
            <a:r>
              <a:rPr lang="en-IN" b="1" dirty="0" err="1"/>
              <a:t>Evaporites</a:t>
            </a:r>
            <a:r>
              <a:rPr lang="en-IN" b="1" dirty="0"/>
              <a:t>: </a:t>
            </a:r>
            <a:r>
              <a:rPr lang="en-IN" dirty="0"/>
              <a:t>These may be treated as a distinct class of sedimentary rocks formed by the process of evaporation. Loss of moisture from bodies of sea water (such as bays and estuaries) due to evaporation with passage of time increased the concentration of the salts to an extent that salts separated out as rock masses. </a:t>
            </a:r>
          </a:p>
          <a:p>
            <a:endParaRPr lang="en-IN" dirty="0"/>
          </a:p>
        </p:txBody>
      </p:sp>
    </p:spTree>
    <p:extLst>
      <p:ext uri="{BB962C8B-B14F-4D97-AF65-F5344CB8AC3E}">
        <p14:creationId xmlns:p14="http://schemas.microsoft.com/office/powerpoint/2010/main" val="24171448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just"/>
            <a:r>
              <a:rPr lang="en-IN" sz="2400" b="1" dirty="0"/>
              <a:t>ii. Organically Formed Rocks: </a:t>
            </a:r>
            <a:r>
              <a:rPr lang="en-IN" sz="2400" dirty="0"/>
              <a:t>Sedimentary deposits formed from remains of organisms (both plants and animals) fall under this group. The rocks in which the bulk of their material is made of the remains of the organisms have their </a:t>
            </a:r>
            <a:r>
              <a:rPr lang="en-IN" sz="2400" b="1" dirty="0"/>
              <a:t>direct contribution</a:t>
            </a:r>
            <a:r>
              <a:rPr lang="en-IN" sz="2400" dirty="0"/>
              <a:t>. E.g. Coral Lime stone. Indirect contribution is made by organism in a different manner. Some bacteria may help or even be solely responsible for precipitating the rock components from solution. </a:t>
            </a:r>
          </a:p>
          <a:p>
            <a:pPr algn="just"/>
            <a:r>
              <a:rPr lang="en-IN" sz="2400" dirty="0"/>
              <a:t>Following types of organic deposits are distinguished on the basis of their chemical composition. </a:t>
            </a:r>
          </a:p>
          <a:p>
            <a:pPr algn="just"/>
            <a:r>
              <a:rPr lang="en-IN" sz="2400" b="1" dirty="0"/>
              <a:t>a) Carbonate Rocks</a:t>
            </a:r>
            <a:r>
              <a:rPr lang="en-IN" sz="2400" dirty="0"/>
              <a:t>: A great part of the lime stones found in different areas of the world is actually marine and organic in origin.  It has been formed by gradual accumulation and compaction of shells and skeletal bones of sea organisms like foraminifera, corals etc. </a:t>
            </a:r>
          </a:p>
          <a:p>
            <a:pPr algn="just"/>
            <a:endParaRPr lang="en-IN" sz="2400" dirty="0"/>
          </a:p>
        </p:txBody>
      </p:sp>
    </p:spTree>
    <p:extLst>
      <p:ext uri="{BB962C8B-B14F-4D97-AF65-F5344CB8AC3E}">
        <p14:creationId xmlns:p14="http://schemas.microsoft.com/office/powerpoint/2010/main" val="36073354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632"/>
            <a:ext cx="8229600" cy="6624736"/>
          </a:xfrm>
        </p:spPr>
        <p:txBody>
          <a:bodyPr>
            <a:normAutofit fontScale="70000" lnSpcReduction="20000"/>
          </a:bodyPr>
          <a:lstStyle/>
          <a:p>
            <a:pPr algn="just"/>
            <a:r>
              <a:rPr lang="en-IN" sz="3400" b="1" dirty="0"/>
              <a:t>b) Carbonaceous Rocks</a:t>
            </a:r>
            <a:r>
              <a:rPr lang="en-IN" sz="3400" dirty="0"/>
              <a:t>: Sedimentary rocks rich in carbon are called as carbonaceous rocks. In their formation, the source material for carbon is derived from plants. </a:t>
            </a:r>
          </a:p>
          <a:p>
            <a:pPr algn="just"/>
            <a:endParaRPr lang="en-IN" sz="3400" b="1" dirty="0"/>
          </a:p>
          <a:p>
            <a:pPr algn="just"/>
            <a:endParaRPr lang="en-IN" sz="3400" b="1" dirty="0"/>
          </a:p>
          <a:p>
            <a:pPr algn="just"/>
            <a:r>
              <a:rPr lang="en-IN" sz="3400" b="1" dirty="0"/>
              <a:t>c) </a:t>
            </a:r>
            <a:r>
              <a:rPr lang="en-IN" sz="3400" b="1" dirty="0" err="1"/>
              <a:t>Phosphatic</a:t>
            </a:r>
            <a:r>
              <a:rPr lang="en-IN" sz="3400" b="1" dirty="0"/>
              <a:t> Deposits-Guano:  </a:t>
            </a:r>
            <a:r>
              <a:rPr lang="en-IN" sz="3400" dirty="0"/>
              <a:t>Guano is the name given to small volumes of </a:t>
            </a:r>
            <a:r>
              <a:rPr lang="en-IN" sz="3400" dirty="0" err="1"/>
              <a:t>phosphatic</a:t>
            </a:r>
            <a:r>
              <a:rPr lang="en-IN" sz="3400" dirty="0"/>
              <a:t> composition that are actually accumulation of excreta of some birds and hence considered organic in origin. These birds live on islands and mostly eat fish. Their excreta naturally contain high content of phosphate. When accumulated over a period of time guano forms rich source of phosphate salt.    </a:t>
            </a:r>
          </a:p>
          <a:p>
            <a:pPr algn="just"/>
            <a:endParaRPr lang="en-IN" sz="3400" b="1" dirty="0"/>
          </a:p>
          <a:p>
            <a:pPr algn="just"/>
            <a:endParaRPr lang="en-IN" sz="3400" b="1" dirty="0"/>
          </a:p>
          <a:p>
            <a:pPr algn="just"/>
            <a:r>
              <a:rPr lang="en-IN" sz="3400" b="1" dirty="0"/>
              <a:t>d) Ferruginous Deposits: </a:t>
            </a:r>
            <a:r>
              <a:rPr lang="en-IN" sz="3400" dirty="0"/>
              <a:t>These are mostly iron carbonate deposits of good volume. In many fresh water lakes and also in swamps some bacteria are thought to be responsible for reduction of ferric oxide to ferrous oxide and finally to its precipitation of iron carbonate. </a:t>
            </a:r>
          </a:p>
          <a:p>
            <a:endParaRPr lang="en-IN" dirty="0"/>
          </a:p>
        </p:txBody>
      </p:sp>
    </p:spTree>
    <p:extLst>
      <p:ext uri="{BB962C8B-B14F-4D97-AF65-F5344CB8AC3E}">
        <p14:creationId xmlns:p14="http://schemas.microsoft.com/office/powerpoint/2010/main" val="19822000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764704"/>
          </a:xfrm>
        </p:spPr>
        <p:txBody>
          <a:bodyPr>
            <a:normAutofit/>
          </a:bodyPr>
          <a:lstStyle/>
          <a:p>
            <a:r>
              <a:rPr lang="en-IN" sz="2800" b="1" dirty="0">
                <a:latin typeface="Times New Roman"/>
                <a:ea typeface="Calibri"/>
              </a:rPr>
              <a:t>Textures of Sedimentary Rocks</a:t>
            </a:r>
            <a:endParaRPr lang="en-IN" sz="2800" dirty="0"/>
          </a:p>
        </p:txBody>
      </p:sp>
      <p:sp>
        <p:nvSpPr>
          <p:cNvPr id="3" name="Content Placeholder 2"/>
          <p:cNvSpPr>
            <a:spLocks noGrp="1"/>
          </p:cNvSpPr>
          <p:nvPr>
            <p:ph idx="1"/>
          </p:nvPr>
        </p:nvSpPr>
        <p:spPr>
          <a:xfrm>
            <a:off x="457200" y="764704"/>
            <a:ext cx="8229600" cy="5361459"/>
          </a:xfrm>
        </p:spPr>
        <p:txBody>
          <a:bodyPr>
            <a:normAutofit fontScale="92500" lnSpcReduction="10000"/>
          </a:bodyPr>
          <a:lstStyle/>
          <a:p>
            <a:pPr algn="just"/>
            <a:r>
              <a:rPr lang="en-IN" sz="2400" b="1" dirty="0"/>
              <a:t>i. Origin of Grains: </a:t>
            </a:r>
            <a:r>
              <a:rPr lang="en-IN" sz="2400" dirty="0"/>
              <a:t>A sedimentary rock may be partially or wholly composed of </a:t>
            </a:r>
            <a:r>
              <a:rPr lang="en-IN" sz="2400" dirty="0" err="1"/>
              <a:t>clastic</a:t>
            </a:r>
            <a:r>
              <a:rPr lang="en-IN" sz="2400" dirty="0"/>
              <a:t> grains, or of chemically formed or organically contributed parts. Thus the rock may show a </a:t>
            </a:r>
            <a:r>
              <a:rPr lang="en-IN" sz="2400" dirty="0" err="1"/>
              <a:t>clastic</a:t>
            </a:r>
            <a:r>
              <a:rPr lang="en-IN" sz="2400" dirty="0"/>
              <a:t> texture and non-</a:t>
            </a:r>
            <a:r>
              <a:rPr lang="en-IN" sz="2400" dirty="0" err="1"/>
              <a:t>clastic</a:t>
            </a:r>
            <a:r>
              <a:rPr lang="en-IN" sz="2400" dirty="0"/>
              <a:t> texture. </a:t>
            </a:r>
          </a:p>
          <a:p>
            <a:endParaRPr lang="en-IN" dirty="0"/>
          </a:p>
          <a:p>
            <a:pPr algn="just">
              <a:lnSpc>
                <a:spcPct val="115000"/>
              </a:lnSpc>
              <a:spcAft>
                <a:spcPts val="1000"/>
              </a:spcAft>
            </a:pPr>
            <a:r>
              <a:rPr lang="en-IN" sz="2600" b="1" dirty="0">
                <a:latin typeface="Times New Roman"/>
                <a:ea typeface="Calibri"/>
                <a:cs typeface="Times New Roman"/>
              </a:rPr>
              <a:t>ii.</a:t>
            </a:r>
            <a:r>
              <a:rPr lang="en-IN" sz="2600" dirty="0">
                <a:latin typeface="Times New Roman"/>
                <a:ea typeface="Calibri"/>
                <a:cs typeface="Times New Roman"/>
              </a:rPr>
              <a:t> </a:t>
            </a:r>
            <a:r>
              <a:rPr lang="en-IN" sz="2600" b="1" dirty="0">
                <a:latin typeface="Times New Roman"/>
                <a:ea typeface="Calibri"/>
                <a:cs typeface="Times New Roman"/>
              </a:rPr>
              <a:t>Size of Grains</a:t>
            </a:r>
            <a:r>
              <a:rPr lang="en-IN" sz="2600" dirty="0">
                <a:latin typeface="Times New Roman"/>
                <a:ea typeface="Calibri"/>
                <a:cs typeface="Times New Roman"/>
              </a:rPr>
              <a:t>: The grain size of the sedimentary rocks varies within wide limits. Individual grains of less than 0.002 mm and more than 250 mm may form a part or whole of these rocks. Three textures recognized on the basis of grain size are</a:t>
            </a:r>
            <a:endParaRPr lang="en-IN" sz="2600" dirty="0">
              <a:ea typeface="Calibri"/>
              <a:cs typeface="Times New Roman"/>
            </a:endParaRPr>
          </a:p>
          <a:p>
            <a:pPr algn="just"/>
            <a:r>
              <a:rPr lang="en-IN" sz="2600" b="1" dirty="0"/>
              <a:t>Coarse grained rocks</a:t>
            </a:r>
            <a:r>
              <a:rPr lang="en-IN" sz="2600" dirty="0"/>
              <a:t>- average grain size &gt;5 mm</a:t>
            </a:r>
          </a:p>
          <a:p>
            <a:pPr algn="just"/>
            <a:r>
              <a:rPr lang="en-IN" sz="2600" b="1" dirty="0"/>
              <a:t>Medium grained rocks</a:t>
            </a:r>
            <a:r>
              <a:rPr lang="en-IN" sz="2600" dirty="0"/>
              <a:t>- average grain size between 5 and 1 mm</a:t>
            </a:r>
          </a:p>
          <a:p>
            <a:pPr algn="just"/>
            <a:r>
              <a:rPr lang="en-IN" sz="2600" b="1" dirty="0"/>
              <a:t>Fine grained rocks</a:t>
            </a:r>
            <a:r>
              <a:rPr lang="en-IN" sz="2600" dirty="0"/>
              <a:t>- average grain size &lt; 1 mm </a:t>
            </a:r>
            <a:r>
              <a:rPr lang="en-IN" dirty="0"/>
              <a:t>  </a:t>
            </a:r>
          </a:p>
          <a:p>
            <a:endParaRPr lang="en-IN" dirty="0"/>
          </a:p>
        </p:txBody>
      </p:sp>
    </p:spTree>
    <p:extLst>
      <p:ext uri="{BB962C8B-B14F-4D97-AF65-F5344CB8AC3E}">
        <p14:creationId xmlns:p14="http://schemas.microsoft.com/office/powerpoint/2010/main" val="41116980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289451"/>
          </a:xfrm>
        </p:spPr>
        <p:txBody>
          <a:bodyPr>
            <a:normAutofit/>
          </a:bodyPr>
          <a:lstStyle/>
          <a:p>
            <a:pPr algn="just"/>
            <a:endParaRPr lang="en-IN" sz="2400" b="1" dirty="0"/>
          </a:p>
          <a:p>
            <a:pPr algn="just"/>
            <a:r>
              <a:rPr lang="en-IN" sz="2400" b="1" dirty="0"/>
              <a:t>iii. Shape of Grains: </a:t>
            </a:r>
            <a:r>
              <a:rPr lang="en-IN" sz="2400" dirty="0"/>
              <a:t>The sediments making the rocks may be of various shapes: rounded, sub rounded, angular and sub angular.  They show </a:t>
            </a:r>
            <a:r>
              <a:rPr lang="en-IN" sz="2400" dirty="0" err="1"/>
              <a:t>spherecity</a:t>
            </a:r>
            <a:r>
              <a:rPr lang="en-IN" sz="2400" dirty="0"/>
              <a:t> to various degrees. Roundness and </a:t>
            </a:r>
            <a:r>
              <a:rPr lang="en-IN" sz="2400" dirty="0" err="1"/>
              <a:t>spherecity</a:t>
            </a:r>
            <a:r>
              <a:rPr lang="en-IN" sz="2400" dirty="0"/>
              <a:t> are the indications of varying degree of transport and abrasion suffered during that process. </a:t>
            </a:r>
          </a:p>
          <a:p>
            <a:pPr algn="just"/>
            <a:endParaRPr lang="en-IN" sz="2400" b="1" dirty="0"/>
          </a:p>
          <a:p>
            <a:pPr algn="just"/>
            <a:r>
              <a:rPr lang="en-IN" sz="2400" b="1" dirty="0"/>
              <a:t>iv. Packing of Grains: </a:t>
            </a:r>
            <a:r>
              <a:rPr lang="en-IN" sz="2400" dirty="0"/>
              <a:t>Sedimentary rocks may be open packed or porous in textures or densely packed depending upon their environment of formation. The degree of packing is generally related to the load of the overlying sediments during the process of deposition. </a:t>
            </a:r>
          </a:p>
          <a:p>
            <a:endParaRPr lang="en-IN" dirty="0"/>
          </a:p>
        </p:txBody>
      </p:sp>
    </p:spTree>
    <p:extLst>
      <p:ext uri="{BB962C8B-B14F-4D97-AF65-F5344CB8AC3E}">
        <p14:creationId xmlns:p14="http://schemas.microsoft.com/office/powerpoint/2010/main" val="1949069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normAutofit/>
          </a:bodyPr>
          <a:lstStyle/>
          <a:p>
            <a:pPr algn="just"/>
            <a:endParaRPr lang="en-IN" sz="2600" b="1" dirty="0"/>
          </a:p>
          <a:p>
            <a:pPr algn="just"/>
            <a:r>
              <a:rPr lang="en-IN" sz="2600" b="1" dirty="0"/>
              <a:t>v. Fabric of Grains: </a:t>
            </a:r>
            <a:r>
              <a:rPr lang="en-IN" sz="2600" dirty="0"/>
              <a:t>A given sedimentary rock may contain many elongated particles. Their orientation is studied and described in terms orientation of their longer axes. </a:t>
            </a:r>
          </a:p>
          <a:p>
            <a:pPr algn="just"/>
            <a:endParaRPr lang="en-IN" sz="2600" b="1" dirty="0"/>
          </a:p>
          <a:p>
            <a:pPr algn="just"/>
            <a:r>
              <a:rPr lang="en-IN" sz="2600" b="1" dirty="0"/>
              <a:t>vi. Crystallization</a:t>
            </a:r>
            <a:r>
              <a:rPr lang="en-IN" sz="2600" dirty="0"/>
              <a:t> </a:t>
            </a:r>
            <a:r>
              <a:rPr lang="en-IN" sz="2600" b="1" dirty="0"/>
              <a:t>Trend:</a:t>
            </a:r>
            <a:r>
              <a:rPr lang="en-IN" sz="2600" dirty="0"/>
              <a:t> In sedimentary rocks of chemical origin, the texture is generally defined by the degree and nature of the crystallized grains. Rocks may show perfectly interlocking grains giving rise to crystallization granular texture or they made be made up of non-crystalline, colloidal particles when they are termed as amorphous. </a:t>
            </a:r>
          </a:p>
          <a:p>
            <a:endParaRPr lang="en-IN" dirty="0"/>
          </a:p>
        </p:txBody>
      </p:sp>
    </p:spTree>
    <p:extLst>
      <p:ext uri="{BB962C8B-B14F-4D97-AF65-F5344CB8AC3E}">
        <p14:creationId xmlns:p14="http://schemas.microsoft.com/office/powerpoint/2010/main" val="1403669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t>Structures of Sedimentary Rocks:</a:t>
            </a:r>
            <a:endParaRPr lang="en-IN" sz="2800" dirty="0"/>
          </a:p>
        </p:txBody>
      </p:sp>
      <p:sp>
        <p:nvSpPr>
          <p:cNvPr id="3" name="Content Placeholder 2"/>
          <p:cNvSpPr>
            <a:spLocks noGrp="1"/>
          </p:cNvSpPr>
          <p:nvPr>
            <p:ph idx="1"/>
          </p:nvPr>
        </p:nvSpPr>
        <p:spPr/>
        <p:txBody>
          <a:bodyPr/>
          <a:lstStyle/>
          <a:p>
            <a:pPr algn="just">
              <a:lnSpc>
                <a:spcPct val="115000"/>
              </a:lnSpc>
              <a:spcAft>
                <a:spcPts val="1000"/>
              </a:spcAft>
            </a:pPr>
            <a:r>
              <a:rPr lang="en-IN" sz="2400" b="1" dirty="0">
                <a:latin typeface="Times New Roman"/>
                <a:ea typeface="Calibri"/>
                <a:cs typeface="Times New Roman"/>
              </a:rPr>
              <a:t>1. Mechanical Structure: </a:t>
            </a:r>
            <a:r>
              <a:rPr lang="en-IN" sz="2400" dirty="0">
                <a:latin typeface="Times New Roman"/>
                <a:ea typeface="Calibri"/>
                <a:cs typeface="Times New Roman"/>
              </a:rPr>
              <a:t> These are</a:t>
            </a:r>
            <a:r>
              <a:rPr lang="en-IN" sz="2400" b="1" dirty="0">
                <a:latin typeface="Times New Roman"/>
                <a:ea typeface="Calibri"/>
                <a:cs typeface="Times New Roman"/>
              </a:rPr>
              <a:t> </a:t>
            </a:r>
            <a:r>
              <a:rPr lang="en-IN" sz="2400" dirty="0">
                <a:latin typeface="Times New Roman"/>
                <a:ea typeface="Calibri"/>
                <a:cs typeface="Times New Roman"/>
              </a:rPr>
              <a:t>the most prevalent structures of </a:t>
            </a:r>
            <a:r>
              <a:rPr lang="en-IN" sz="2400" dirty="0" err="1">
                <a:latin typeface="Times New Roman"/>
                <a:ea typeface="Calibri"/>
                <a:cs typeface="Times New Roman"/>
              </a:rPr>
              <a:t>clastic</a:t>
            </a:r>
            <a:r>
              <a:rPr lang="en-IN" sz="2400" dirty="0">
                <a:latin typeface="Times New Roman"/>
                <a:ea typeface="Calibri"/>
                <a:cs typeface="Times New Roman"/>
              </a:rPr>
              <a:t> group of sedimentary rocks. They are developed due to physical processes operating at the time of deposition of the sediments. </a:t>
            </a:r>
          </a:p>
          <a:p>
            <a:pPr algn="just">
              <a:lnSpc>
                <a:spcPct val="115000"/>
              </a:lnSpc>
              <a:spcAft>
                <a:spcPts val="1000"/>
              </a:spcAft>
            </a:pPr>
            <a:r>
              <a:rPr lang="en-IN" sz="2400" dirty="0">
                <a:latin typeface="Times New Roman"/>
                <a:ea typeface="Calibri"/>
                <a:cs typeface="Times New Roman"/>
              </a:rPr>
              <a:t>The different types of mechanical structures are as follows</a:t>
            </a:r>
            <a:endParaRPr lang="en-IN" sz="2400" dirty="0">
              <a:ea typeface="Calibri"/>
              <a:cs typeface="Times New Roman"/>
            </a:endParaRPr>
          </a:p>
          <a:p>
            <a:endParaRPr lang="en-IN" dirty="0"/>
          </a:p>
        </p:txBody>
      </p:sp>
    </p:spTree>
    <p:extLst>
      <p:ext uri="{BB962C8B-B14F-4D97-AF65-F5344CB8AC3E}">
        <p14:creationId xmlns:p14="http://schemas.microsoft.com/office/powerpoint/2010/main" val="23301470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lstStyle/>
          <a:p>
            <a:r>
              <a:rPr lang="en-IN" sz="2400" b="1" dirty="0"/>
              <a:t>i.</a:t>
            </a:r>
            <a:r>
              <a:rPr lang="en-IN" sz="2400" dirty="0"/>
              <a:t> </a:t>
            </a:r>
            <a:r>
              <a:rPr lang="en-IN" sz="2400" b="1" dirty="0"/>
              <a:t>Stratification:</a:t>
            </a:r>
            <a:r>
              <a:rPr lang="en-IN" sz="2400" dirty="0"/>
              <a:t> is a </a:t>
            </a:r>
            <a:r>
              <a:rPr lang="en-IN" sz="2400" b="1" dirty="0"/>
              <a:t>layered arraignment</a:t>
            </a:r>
            <a:r>
              <a:rPr lang="en-IN" sz="2400" dirty="0"/>
              <a:t> in a sedimentary rock. The different layers, also called beds or strata may be similar or dissimilar in colour, composition, grains size and texture. The thickness of each layer in a sedimentary formation may show great variation: from a few </a:t>
            </a:r>
            <a:r>
              <a:rPr lang="en-IN" sz="2400" dirty="0" err="1"/>
              <a:t>centimeteres</a:t>
            </a:r>
            <a:r>
              <a:rPr lang="en-IN" sz="2400" dirty="0"/>
              <a:t> to many meters and sometimes for several meters to hundreds of </a:t>
            </a:r>
            <a:r>
              <a:rPr lang="en-IN" sz="2400" dirty="0" err="1"/>
              <a:t>kilometers</a:t>
            </a:r>
            <a:r>
              <a:rPr lang="en-IN" sz="2400" dirty="0"/>
              <a:t>.  </a:t>
            </a:r>
          </a:p>
          <a:p>
            <a:endParaRPr lang="en-IN"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140968"/>
            <a:ext cx="7344816" cy="2873871"/>
          </a:xfrm>
          <a:prstGeom prst="rect">
            <a:avLst/>
          </a:prstGeom>
          <a:noFill/>
          <a:ln>
            <a:noFill/>
          </a:ln>
        </p:spPr>
      </p:pic>
    </p:spTree>
    <p:extLst>
      <p:ext uri="{BB962C8B-B14F-4D97-AF65-F5344CB8AC3E}">
        <p14:creationId xmlns:p14="http://schemas.microsoft.com/office/powerpoint/2010/main" val="9328058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just"/>
            <a:r>
              <a:rPr lang="en-IN" sz="2400" b="1" dirty="0"/>
              <a:t>ii. Lamination: </a:t>
            </a:r>
            <a:r>
              <a:rPr lang="en-IN" sz="2400" dirty="0"/>
              <a:t>This is also a layered structure similar to stratification. In lamination the individual layers are quite thin (less than 1 cm), Lamination is a characteristic structure of fine grained sedimentary rocks like clays and </a:t>
            </a:r>
            <a:r>
              <a:rPr lang="en-IN" sz="2400" dirty="0" err="1"/>
              <a:t>shales</a:t>
            </a:r>
            <a:r>
              <a:rPr lang="en-IN" sz="2400" dirty="0"/>
              <a:t>.  The individual layers are called</a:t>
            </a:r>
            <a:r>
              <a:rPr lang="en-IN" sz="2400" b="1" dirty="0"/>
              <a:t> </a:t>
            </a:r>
            <a:r>
              <a:rPr lang="en-IN" sz="2400" b="1" dirty="0" err="1"/>
              <a:t>laminae</a:t>
            </a:r>
            <a:r>
              <a:rPr lang="en-IN" sz="2400" b="1" dirty="0"/>
              <a:t> </a:t>
            </a:r>
            <a:r>
              <a:rPr lang="en-IN" sz="2400" dirty="0"/>
              <a:t>and are distinguished commonly on the basis of difference in colour.  </a:t>
            </a:r>
          </a:p>
          <a:p>
            <a:endParaRPr lang="en-IN" dirty="0"/>
          </a:p>
        </p:txBody>
      </p:sp>
    </p:spTree>
    <p:extLst>
      <p:ext uri="{BB962C8B-B14F-4D97-AF65-F5344CB8AC3E}">
        <p14:creationId xmlns:p14="http://schemas.microsoft.com/office/powerpoint/2010/main" val="3461186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741368"/>
          </a:xfrm>
        </p:spPr>
        <p:txBody>
          <a:bodyPr>
            <a:normAutofit/>
          </a:bodyPr>
          <a:lstStyle/>
          <a:p>
            <a:pPr algn="just"/>
            <a:r>
              <a:rPr lang="en-IN" sz="2000" b="1" dirty="0"/>
              <a:t>iii. Cross Bedding</a:t>
            </a:r>
            <a:r>
              <a:rPr lang="en-IN" sz="2000" dirty="0"/>
              <a:t>: It is a sedimentary structure in which various layers lying one above another are not parallel but bear in irregular or inclined relationship to each other.  Such a structure often results from deposition having taken place in a shallow water environment. The structure is sometimes referred as </a:t>
            </a:r>
            <a:r>
              <a:rPr lang="en-IN" sz="2000" b="1" dirty="0"/>
              <a:t>false bedding or current bedding.  </a:t>
            </a:r>
            <a:r>
              <a:rPr lang="en-IN" sz="2000" dirty="0"/>
              <a:t>Common types are</a:t>
            </a:r>
          </a:p>
          <a:p>
            <a:pPr algn="just"/>
            <a:endParaRPr lang="en-IN" sz="2000" dirty="0"/>
          </a:p>
          <a:p>
            <a:pPr algn="just"/>
            <a:r>
              <a:rPr lang="en-IN" sz="2000" dirty="0"/>
              <a:t>a</a:t>
            </a:r>
            <a:r>
              <a:rPr lang="en-IN" sz="2000" b="1" dirty="0"/>
              <a:t>) Tabular</a:t>
            </a:r>
            <a:r>
              <a:rPr lang="en-IN" sz="2000" dirty="0"/>
              <a:t>- here cross bedding in which the top and bottom surfaces of the deposit are essentially parallel. </a:t>
            </a:r>
          </a:p>
          <a:p>
            <a:pPr algn="just"/>
            <a:endParaRPr lang="en-IN" sz="2000" b="1" dirty="0"/>
          </a:p>
          <a:p>
            <a:pPr algn="just"/>
            <a:r>
              <a:rPr lang="en-IN" sz="2000" b="1" dirty="0"/>
              <a:t>b) Lenticular:</a:t>
            </a:r>
            <a:r>
              <a:rPr lang="en-IN" sz="2000" dirty="0"/>
              <a:t> All the layers are extreme irregularity in their shape and disposition; each individual layer may be intersected by many others lying at different angles.  </a:t>
            </a:r>
          </a:p>
          <a:p>
            <a:pPr algn="just"/>
            <a:endParaRPr lang="en-IN" sz="2000" b="1" dirty="0"/>
          </a:p>
          <a:p>
            <a:pPr algn="just"/>
            <a:r>
              <a:rPr lang="en-IN" sz="2000" b="1" dirty="0"/>
              <a:t>c) Wedge shaped:</a:t>
            </a:r>
            <a:r>
              <a:rPr lang="en-IN" sz="2000" dirty="0"/>
              <a:t> In this, the cross bedding structure is highly complex: the individual layers exit in well-defined sets of parallel layers but these  sets bear angular relationships to each other. </a:t>
            </a:r>
          </a:p>
          <a:p>
            <a:endParaRPr lang="en-IN"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259632" y="5656006"/>
            <a:ext cx="7488832" cy="1219200"/>
          </a:xfrm>
          <a:prstGeom prst="rect">
            <a:avLst/>
          </a:prstGeom>
          <a:noFill/>
          <a:ln>
            <a:noFill/>
          </a:ln>
        </p:spPr>
      </p:pic>
    </p:spTree>
    <p:extLst>
      <p:ext uri="{BB962C8B-B14F-4D97-AF65-F5344CB8AC3E}">
        <p14:creationId xmlns:p14="http://schemas.microsoft.com/office/powerpoint/2010/main" val="5489174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just"/>
            <a:r>
              <a:rPr lang="en-IN" sz="2400" b="1" dirty="0"/>
              <a:t>iv. Graded Bedding</a:t>
            </a:r>
            <a:r>
              <a:rPr lang="en-IN" sz="2400" dirty="0"/>
              <a:t>: In some stratified rocks the component sediments in each layer appear to be characteristically sorted and arranged according to their grain size, the coarsest being placed at the bottom and the finest at the top. Such an individual layer is said to be graded. When a sequence of rocks is made of such graded layers, the structure is called graded bedding. </a:t>
            </a:r>
          </a:p>
          <a:p>
            <a:endParaRPr lang="en-IN" dirty="0"/>
          </a:p>
        </p:txBody>
      </p:sp>
    </p:spTree>
    <p:extLst>
      <p:ext uri="{BB962C8B-B14F-4D97-AF65-F5344CB8AC3E}">
        <p14:creationId xmlns:p14="http://schemas.microsoft.com/office/powerpoint/2010/main" val="29492287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126163"/>
          </a:xfrm>
        </p:spPr>
        <p:txBody>
          <a:bodyPr>
            <a:normAutofit/>
          </a:bodyPr>
          <a:lstStyle/>
          <a:p>
            <a:pPr algn="just"/>
            <a:r>
              <a:rPr lang="en-IN" sz="2400" b="1" dirty="0"/>
              <a:t>v. Mud Cracks: </a:t>
            </a:r>
            <a:r>
              <a:rPr lang="en-IN" sz="2400" dirty="0"/>
              <a:t>These are common structural features of many fine grained sedimentary rocks. The structures consist of polygonal or irregular cracks spread along the surface of an exposed sedimentary layer. Their development is explained by an analogy of development of similar cracks on the surface of drying mud in shallow environments even at present.  Once these cracks are covered under further layers of mud, they get preserved in the body of the deposits.   </a:t>
            </a:r>
          </a:p>
          <a:p>
            <a:endParaRPr lang="en-IN" dirty="0"/>
          </a:p>
        </p:txBody>
      </p:sp>
      <p:pic>
        <p:nvPicPr>
          <p:cNvPr id="4" name="Picture 3" descr="Basics--Depositional Environments"/>
          <p:cNvPicPr/>
          <p:nvPr/>
        </p:nvPicPr>
        <p:blipFill>
          <a:blip r:embed="rId2">
            <a:extLst>
              <a:ext uri="{28A0092B-C50C-407E-A947-70E740481C1C}">
                <a14:useLocalDpi xmlns:a14="http://schemas.microsoft.com/office/drawing/2010/main" val="0"/>
              </a:ext>
            </a:extLst>
          </a:blip>
          <a:srcRect/>
          <a:stretch>
            <a:fillRect/>
          </a:stretch>
        </p:blipFill>
        <p:spPr bwMode="auto">
          <a:xfrm>
            <a:off x="2915816" y="2996952"/>
            <a:ext cx="3960440" cy="2406005"/>
          </a:xfrm>
          <a:prstGeom prst="rect">
            <a:avLst/>
          </a:prstGeom>
          <a:noFill/>
          <a:ln>
            <a:noFill/>
          </a:ln>
        </p:spPr>
      </p:pic>
    </p:spTree>
    <p:extLst>
      <p:ext uri="{BB962C8B-B14F-4D97-AF65-F5344CB8AC3E}">
        <p14:creationId xmlns:p14="http://schemas.microsoft.com/office/powerpoint/2010/main" val="18986285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a:bodyPr>
          <a:lstStyle/>
          <a:p>
            <a:pPr algn="just"/>
            <a:r>
              <a:rPr lang="en-IN" sz="2400" b="1" dirty="0"/>
              <a:t>vi. Rain prints:</a:t>
            </a:r>
            <a:r>
              <a:rPr lang="en-IN" sz="2400" dirty="0"/>
              <a:t> These are irregular, small crater shaped depressions seen on fine grained dried sediments. Rain falling forcefully on fine grained compacted clays often makes crater like depressions. These may get dried up and subsequently preserved under another layer of mud. The imprints become a part of the deposit.</a:t>
            </a:r>
          </a:p>
          <a:p>
            <a:pPr algn="just"/>
            <a:endParaRPr lang="en-IN" sz="2400" b="1" dirty="0"/>
          </a:p>
          <a:p>
            <a:pPr algn="just"/>
            <a:r>
              <a:rPr lang="en-IN" sz="2400" b="1" dirty="0"/>
              <a:t>vii. Ripple Marks: </a:t>
            </a:r>
            <a:r>
              <a:rPr lang="en-IN" sz="2400" dirty="0"/>
              <a:t>These are quite common types of sedimentary structures of mechanical origin found in deposits made in shallow water environment. They are defined as symmetrical or asymmetrical wave like undulation or irregularly in a layer. Ripple marks generally result from interplay of wind action and wave action during the process of deposition.  </a:t>
            </a:r>
          </a:p>
          <a:p>
            <a:endParaRPr lang="en-IN" dirty="0"/>
          </a:p>
        </p:txBody>
      </p:sp>
    </p:spTree>
    <p:extLst>
      <p:ext uri="{BB962C8B-B14F-4D97-AF65-F5344CB8AC3E}">
        <p14:creationId xmlns:p14="http://schemas.microsoft.com/office/powerpoint/2010/main" val="3047449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latin typeface="Times New Roman"/>
                <a:ea typeface="Calibri"/>
              </a:rPr>
              <a:t>II. Chemical Structures</a:t>
            </a:r>
            <a:endParaRPr lang="en-IN" sz="3200" b="1" dirty="0"/>
          </a:p>
        </p:txBody>
      </p:sp>
      <p:sp>
        <p:nvSpPr>
          <p:cNvPr id="3" name="Content Placeholder 2"/>
          <p:cNvSpPr>
            <a:spLocks noGrp="1"/>
          </p:cNvSpPr>
          <p:nvPr>
            <p:ph idx="1"/>
          </p:nvPr>
        </p:nvSpPr>
        <p:spPr/>
        <p:txBody>
          <a:bodyPr/>
          <a:lstStyle/>
          <a:p>
            <a:pPr algn="just">
              <a:lnSpc>
                <a:spcPct val="115000"/>
              </a:lnSpc>
              <a:spcAft>
                <a:spcPts val="1000"/>
              </a:spcAft>
            </a:pPr>
            <a:endParaRPr lang="en-IN" sz="2400" dirty="0">
              <a:latin typeface="Times New Roman"/>
              <a:ea typeface="Calibri"/>
              <a:cs typeface="Times New Roman"/>
            </a:endParaRPr>
          </a:p>
          <a:p>
            <a:pPr algn="just">
              <a:lnSpc>
                <a:spcPct val="115000"/>
              </a:lnSpc>
              <a:spcAft>
                <a:spcPts val="1000"/>
              </a:spcAft>
            </a:pPr>
            <a:r>
              <a:rPr lang="en-IN" sz="2400" dirty="0">
                <a:latin typeface="Times New Roman"/>
                <a:ea typeface="Calibri"/>
                <a:cs typeface="Times New Roman"/>
              </a:rPr>
              <a:t>Many sedimentary rocks are formed due to chemical processes such as evaporation, precipitation and crystallisation. </a:t>
            </a:r>
          </a:p>
          <a:p>
            <a:pPr algn="just">
              <a:lnSpc>
                <a:spcPct val="115000"/>
              </a:lnSpc>
              <a:spcAft>
                <a:spcPts val="1000"/>
              </a:spcAft>
            </a:pPr>
            <a:endParaRPr lang="en-IN" sz="2400" dirty="0">
              <a:latin typeface="Times New Roman"/>
              <a:ea typeface="Calibri"/>
              <a:cs typeface="Times New Roman"/>
            </a:endParaRPr>
          </a:p>
          <a:p>
            <a:pPr algn="just">
              <a:lnSpc>
                <a:spcPct val="115000"/>
              </a:lnSpc>
              <a:spcAft>
                <a:spcPts val="1000"/>
              </a:spcAft>
            </a:pPr>
            <a:r>
              <a:rPr lang="en-IN" sz="2400" dirty="0">
                <a:latin typeface="Times New Roman"/>
                <a:ea typeface="Calibri"/>
                <a:cs typeface="Times New Roman"/>
              </a:rPr>
              <a:t>These rocks often show peculiar structures quite different from those found in </a:t>
            </a:r>
            <a:r>
              <a:rPr lang="en-IN" sz="2400" dirty="0" err="1">
                <a:latin typeface="Times New Roman"/>
                <a:ea typeface="Calibri"/>
                <a:cs typeface="Times New Roman"/>
              </a:rPr>
              <a:t>clastic</a:t>
            </a:r>
            <a:r>
              <a:rPr lang="en-IN" sz="2400" dirty="0">
                <a:latin typeface="Times New Roman"/>
                <a:ea typeface="Calibri"/>
                <a:cs typeface="Times New Roman"/>
              </a:rPr>
              <a:t> rocks. </a:t>
            </a:r>
            <a:endParaRPr lang="en-IN" sz="2400" dirty="0">
              <a:ea typeface="Calibri"/>
              <a:cs typeface="Times New Roman"/>
            </a:endParaRPr>
          </a:p>
          <a:p>
            <a:endParaRPr lang="en-IN" dirty="0"/>
          </a:p>
        </p:txBody>
      </p:sp>
    </p:spTree>
    <p:extLst>
      <p:ext uri="{BB962C8B-B14F-4D97-AF65-F5344CB8AC3E}">
        <p14:creationId xmlns:p14="http://schemas.microsoft.com/office/powerpoint/2010/main" val="931774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latin typeface="Times New Roman"/>
                <a:ea typeface="Calibri"/>
              </a:rPr>
              <a:t>i. Concretionary Structures</a:t>
            </a:r>
            <a:endParaRPr lang="en-IN" sz="2800" b="1" dirty="0"/>
          </a:p>
        </p:txBody>
      </p:sp>
      <p:sp>
        <p:nvSpPr>
          <p:cNvPr id="3" name="Content Placeholder 2"/>
          <p:cNvSpPr>
            <a:spLocks noGrp="1"/>
          </p:cNvSpPr>
          <p:nvPr>
            <p:ph idx="1"/>
          </p:nvPr>
        </p:nvSpPr>
        <p:spPr>
          <a:xfrm>
            <a:off x="457200" y="1196752"/>
            <a:ext cx="4474840" cy="4929411"/>
          </a:xfrm>
        </p:spPr>
        <p:txBody>
          <a:bodyPr>
            <a:normAutofit fontScale="92500"/>
          </a:bodyPr>
          <a:lstStyle/>
          <a:p>
            <a:pPr algn="just"/>
            <a:r>
              <a:rPr lang="en-IN" sz="2400" dirty="0"/>
              <a:t>In certain sedimentary rocks, rounded bodies with irregular shapes are found embedded in the main rock masses. </a:t>
            </a:r>
          </a:p>
          <a:p>
            <a:pPr algn="just"/>
            <a:endParaRPr lang="en-IN" sz="2400" dirty="0"/>
          </a:p>
          <a:p>
            <a:pPr algn="just"/>
            <a:r>
              <a:rPr lang="en-IN" sz="2400" dirty="0"/>
              <a:t>This foreign material generally differs from the adjoining rock mass, in its chemical as well as mineralogical composition. </a:t>
            </a:r>
          </a:p>
          <a:p>
            <a:pPr algn="just"/>
            <a:endParaRPr lang="en-IN" sz="2400" dirty="0"/>
          </a:p>
          <a:p>
            <a:pPr algn="just"/>
            <a:r>
              <a:rPr lang="en-IN" sz="2400" dirty="0"/>
              <a:t>This material is called concretions, and such a structure in a rock is called </a:t>
            </a:r>
            <a:r>
              <a:rPr lang="en-IN" sz="2400" b="1" dirty="0"/>
              <a:t>concretionary structure.</a:t>
            </a:r>
            <a:endParaRPr lang="en-IN" sz="2400" dirty="0"/>
          </a:p>
        </p:txBody>
      </p:sp>
      <p:pic>
        <p:nvPicPr>
          <p:cNvPr id="4" name="Picture 3"/>
          <p:cNvPicPr/>
          <p:nvPr/>
        </p:nvPicPr>
        <p:blipFill>
          <a:blip>
            <a:extLst>
              <a:ext uri="{28A0092B-C50C-407E-A947-70E740481C1C}">
                <a14:useLocalDpi xmlns:a14="http://schemas.microsoft.com/office/drawing/2010/main" val="0"/>
              </a:ext>
            </a:extLst>
          </a:blip>
          <a:srcRect/>
          <a:stretch>
            <a:fillRect/>
          </a:stretch>
        </p:blipFill>
        <p:spPr bwMode="auto">
          <a:xfrm>
            <a:off x="5448300" y="1484784"/>
            <a:ext cx="3444180" cy="4320480"/>
          </a:xfrm>
          <a:prstGeom prst="rect">
            <a:avLst/>
          </a:prstGeom>
          <a:noFill/>
          <a:ln>
            <a:noFill/>
          </a:ln>
        </p:spPr>
      </p:pic>
    </p:spTree>
    <p:extLst>
      <p:ext uri="{BB962C8B-B14F-4D97-AF65-F5344CB8AC3E}">
        <p14:creationId xmlns:p14="http://schemas.microsoft.com/office/powerpoint/2010/main" val="4399552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IN" sz="3200" b="1" dirty="0"/>
              <a:t>ii. </a:t>
            </a:r>
            <a:r>
              <a:rPr lang="en-IN" sz="3200" b="1" dirty="0" err="1"/>
              <a:t>Oolitic</a:t>
            </a:r>
            <a:r>
              <a:rPr lang="en-IN" sz="3200" b="1" dirty="0"/>
              <a:t> and </a:t>
            </a:r>
            <a:r>
              <a:rPr lang="en-IN" sz="3200" b="1" dirty="0" err="1"/>
              <a:t>Pisolitic</a:t>
            </a:r>
            <a:r>
              <a:rPr lang="en-IN" sz="3200" b="1" dirty="0"/>
              <a:t> structures</a:t>
            </a:r>
            <a:br>
              <a:rPr lang="en-IN" sz="3200" b="1" dirty="0"/>
            </a:br>
            <a:endParaRPr lang="en-IN" sz="3200" b="1" dirty="0"/>
          </a:p>
        </p:txBody>
      </p:sp>
      <p:sp>
        <p:nvSpPr>
          <p:cNvPr id="3" name="Content Placeholder 2"/>
          <p:cNvSpPr>
            <a:spLocks noGrp="1"/>
          </p:cNvSpPr>
          <p:nvPr>
            <p:ph idx="1"/>
          </p:nvPr>
        </p:nvSpPr>
        <p:spPr>
          <a:xfrm>
            <a:off x="457200" y="1052736"/>
            <a:ext cx="8229600" cy="5073427"/>
          </a:xfrm>
        </p:spPr>
        <p:txBody>
          <a:bodyPr>
            <a:normAutofit/>
          </a:bodyPr>
          <a:lstStyle/>
          <a:p>
            <a:pPr algn="just"/>
            <a:r>
              <a:rPr lang="en-IN" sz="2400" dirty="0"/>
              <a:t>Certain varieties of sedimentary rocks are made up of small spherical rounded grains (ranging between 0.1 to 1 mm in size), resembling insect’ eggs in appearance. </a:t>
            </a:r>
          </a:p>
          <a:p>
            <a:pPr algn="just"/>
            <a:endParaRPr lang="en-IN" sz="2400" dirty="0"/>
          </a:p>
          <a:p>
            <a:pPr algn="just"/>
            <a:r>
              <a:rPr lang="en-IN" sz="2400" dirty="0"/>
              <a:t>These particles are called </a:t>
            </a:r>
            <a:r>
              <a:rPr lang="en-IN" sz="2400" b="1" dirty="0" err="1"/>
              <a:t>oolitics</a:t>
            </a:r>
            <a:r>
              <a:rPr lang="en-IN" sz="2400" dirty="0"/>
              <a:t>, and the rock is then said to have </a:t>
            </a:r>
            <a:r>
              <a:rPr lang="en-IN" sz="2400" b="1" dirty="0" err="1"/>
              <a:t>Oolitic</a:t>
            </a:r>
            <a:r>
              <a:rPr lang="en-IN" sz="2400" b="1" dirty="0"/>
              <a:t> structure</a:t>
            </a:r>
            <a:r>
              <a:rPr lang="en-IN" sz="2400" dirty="0"/>
              <a:t>.  </a:t>
            </a:r>
          </a:p>
          <a:p>
            <a:pPr algn="just"/>
            <a:endParaRPr lang="en-IN" sz="2400" dirty="0"/>
          </a:p>
          <a:p>
            <a:pPr algn="just">
              <a:lnSpc>
                <a:spcPct val="115000"/>
              </a:lnSpc>
              <a:spcAft>
                <a:spcPts val="1000"/>
              </a:spcAft>
            </a:pPr>
            <a:r>
              <a:rPr lang="en-IN" sz="2400" b="1" dirty="0">
                <a:latin typeface="Times New Roman"/>
                <a:ea typeface="Calibri"/>
                <a:cs typeface="Times New Roman"/>
              </a:rPr>
              <a:t>iii. Geode structure</a:t>
            </a:r>
            <a:r>
              <a:rPr lang="en-IN" sz="2400" dirty="0">
                <a:latin typeface="Times New Roman"/>
                <a:ea typeface="Calibri"/>
                <a:cs typeface="Times New Roman"/>
              </a:rPr>
              <a:t>: Geode structure is represented by the presence of a hollow shell, which is made up of one mineral, and contains lining of projecting crystals of another mineral inside the shell. </a:t>
            </a:r>
            <a:endParaRPr lang="en-IN" sz="2400" dirty="0">
              <a:ea typeface="Calibri"/>
              <a:cs typeface="Times New Roman"/>
            </a:endParaRPr>
          </a:p>
          <a:p>
            <a:pPr algn="just"/>
            <a:endParaRPr lang="en-IN" sz="2400" dirty="0"/>
          </a:p>
          <a:p>
            <a:pPr algn="just"/>
            <a:endParaRPr lang="en-IN" sz="2400" dirty="0"/>
          </a:p>
        </p:txBody>
      </p:sp>
    </p:spTree>
    <p:extLst>
      <p:ext uri="{BB962C8B-B14F-4D97-AF65-F5344CB8AC3E}">
        <p14:creationId xmlns:p14="http://schemas.microsoft.com/office/powerpoint/2010/main" val="39906767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980728"/>
          </a:xfrm>
        </p:spPr>
        <p:txBody>
          <a:bodyPr>
            <a:normAutofit/>
          </a:bodyPr>
          <a:lstStyle/>
          <a:p>
            <a:r>
              <a:rPr lang="en-IN" sz="3200" b="1" dirty="0"/>
              <a:t>III. Organic Structures</a:t>
            </a:r>
            <a:endParaRPr lang="en-IN" sz="3200" dirty="0"/>
          </a:p>
        </p:txBody>
      </p:sp>
      <p:sp>
        <p:nvSpPr>
          <p:cNvPr id="3" name="Content Placeholder 2"/>
          <p:cNvSpPr>
            <a:spLocks noGrp="1"/>
          </p:cNvSpPr>
          <p:nvPr>
            <p:ph idx="1"/>
          </p:nvPr>
        </p:nvSpPr>
        <p:spPr>
          <a:xfrm>
            <a:off x="395536" y="1196752"/>
            <a:ext cx="8496944" cy="5112568"/>
          </a:xfrm>
        </p:spPr>
        <p:txBody>
          <a:bodyPr>
            <a:normAutofit fontScale="77500" lnSpcReduction="20000"/>
          </a:bodyPr>
          <a:lstStyle/>
          <a:p>
            <a:pPr algn="just"/>
            <a:endParaRPr lang="en-IN" sz="2400" dirty="0"/>
          </a:p>
          <a:p>
            <a:pPr algn="just"/>
            <a:r>
              <a:rPr lang="en-IN" sz="2800" dirty="0"/>
              <a:t>Some structures develop in the sedimentary rocks due to the manner in which the organic source material gets accumulated and compacted to form a rock.  </a:t>
            </a:r>
          </a:p>
          <a:p>
            <a:pPr algn="just"/>
            <a:endParaRPr lang="en-IN" sz="2800" dirty="0"/>
          </a:p>
          <a:p>
            <a:pPr algn="just"/>
            <a:r>
              <a:rPr lang="en-IN" sz="2800" dirty="0"/>
              <a:t>The </a:t>
            </a:r>
            <a:r>
              <a:rPr lang="en-IN" sz="2800" b="1" dirty="0" err="1"/>
              <a:t>fossiliferous</a:t>
            </a:r>
            <a:r>
              <a:rPr lang="en-IN" sz="2800" b="1" dirty="0"/>
              <a:t> structure</a:t>
            </a:r>
            <a:r>
              <a:rPr lang="en-IN" sz="2800" dirty="0"/>
              <a:t> and the </a:t>
            </a:r>
            <a:r>
              <a:rPr lang="en-IN" sz="2800" b="1" dirty="0" err="1"/>
              <a:t>stromatolitic</a:t>
            </a:r>
            <a:r>
              <a:rPr lang="en-IN" sz="2800" b="1" dirty="0"/>
              <a:t> structures</a:t>
            </a:r>
            <a:r>
              <a:rPr lang="en-IN" sz="2800" dirty="0"/>
              <a:t> may be known as organic structures.  </a:t>
            </a:r>
          </a:p>
          <a:p>
            <a:pPr algn="just"/>
            <a:endParaRPr lang="en-IN" sz="2800" dirty="0"/>
          </a:p>
          <a:p>
            <a:pPr algn="just">
              <a:lnSpc>
                <a:spcPct val="115000"/>
              </a:lnSpc>
              <a:spcAft>
                <a:spcPts val="1000"/>
              </a:spcAft>
            </a:pPr>
            <a:r>
              <a:rPr lang="en-IN" sz="2800" dirty="0">
                <a:latin typeface="Times New Roman"/>
                <a:ea typeface="Calibri"/>
                <a:cs typeface="Times New Roman"/>
              </a:rPr>
              <a:t>The </a:t>
            </a:r>
            <a:r>
              <a:rPr lang="en-IN" sz="2800" b="1" dirty="0" err="1">
                <a:latin typeface="Times New Roman"/>
                <a:ea typeface="Calibri"/>
                <a:cs typeface="Times New Roman"/>
              </a:rPr>
              <a:t>fossiliferous</a:t>
            </a:r>
            <a:r>
              <a:rPr lang="en-IN" sz="2800" b="1" dirty="0">
                <a:latin typeface="Times New Roman"/>
                <a:ea typeface="Calibri"/>
                <a:cs typeface="Times New Roman"/>
              </a:rPr>
              <a:t> structure</a:t>
            </a:r>
            <a:r>
              <a:rPr lang="en-IN" sz="2800" dirty="0">
                <a:latin typeface="Times New Roman"/>
                <a:ea typeface="Calibri"/>
                <a:cs typeface="Times New Roman"/>
              </a:rPr>
              <a:t> is due to the presence of fossils of plants or animal life in the rocks. Sedimentary rocks are known as the only source of fossils.  </a:t>
            </a:r>
          </a:p>
          <a:p>
            <a:pPr algn="just">
              <a:lnSpc>
                <a:spcPct val="115000"/>
              </a:lnSpc>
              <a:spcAft>
                <a:spcPts val="1000"/>
              </a:spcAft>
            </a:pPr>
            <a:endParaRPr lang="en-IN" sz="2800" dirty="0">
              <a:latin typeface="Times New Roman"/>
              <a:ea typeface="Calibri"/>
              <a:cs typeface="Times New Roman"/>
            </a:endParaRPr>
          </a:p>
          <a:p>
            <a:pPr algn="just">
              <a:lnSpc>
                <a:spcPct val="115000"/>
              </a:lnSpc>
              <a:spcAft>
                <a:spcPts val="1000"/>
              </a:spcAft>
            </a:pPr>
            <a:r>
              <a:rPr lang="en-IN" sz="2800" dirty="0">
                <a:latin typeface="Times New Roman"/>
                <a:ea typeface="Calibri"/>
                <a:cs typeface="Times New Roman"/>
              </a:rPr>
              <a:t>The </a:t>
            </a:r>
            <a:r>
              <a:rPr lang="en-IN" sz="2800" b="1" dirty="0" err="1">
                <a:latin typeface="Times New Roman"/>
                <a:ea typeface="Calibri"/>
                <a:cs typeface="Times New Roman"/>
              </a:rPr>
              <a:t>stromatolitic</a:t>
            </a:r>
            <a:r>
              <a:rPr lang="en-IN" sz="2800" b="1" dirty="0">
                <a:latin typeface="Times New Roman"/>
                <a:ea typeface="Calibri"/>
                <a:cs typeface="Times New Roman"/>
              </a:rPr>
              <a:t> structure</a:t>
            </a:r>
            <a:r>
              <a:rPr lang="en-IN" sz="2800" dirty="0">
                <a:latin typeface="Times New Roman"/>
                <a:ea typeface="Calibri"/>
                <a:cs typeface="Times New Roman"/>
              </a:rPr>
              <a:t> is produce by the presence of remains of algae. </a:t>
            </a:r>
            <a:endParaRPr lang="en-IN" sz="2800" dirty="0">
              <a:ea typeface="Calibri"/>
              <a:cs typeface="Times New Roman"/>
            </a:endParaRPr>
          </a:p>
          <a:p>
            <a:pPr marL="0" indent="0">
              <a:buNone/>
            </a:pPr>
            <a:endParaRPr lang="en-IN" dirty="0"/>
          </a:p>
        </p:txBody>
      </p:sp>
    </p:spTree>
    <p:extLst>
      <p:ext uri="{BB962C8B-B14F-4D97-AF65-F5344CB8AC3E}">
        <p14:creationId xmlns:p14="http://schemas.microsoft.com/office/powerpoint/2010/main" val="28344934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t>1. Sandstone</a:t>
            </a:r>
            <a:endParaRPr lang="en-IN" sz="2800" dirty="0"/>
          </a:p>
        </p:txBody>
      </p:sp>
      <p:sp>
        <p:nvSpPr>
          <p:cNvPr id="3" name="Content Placeholder 2"/>
          <p:cNvSpPr>
            <a:spLocks noGrp="1"/>
          </p:cNvSpPr>
          <p:nvPr>
            <p:ph idx="1"/>
          </p:nvPr>
        </p:nvSpPr>
        <p:spPr>
          <a:xfrm>
            <a:off x="457200" y="1196752"/>
            <a:ext cx="8229600" cy="4929411"/>
          </a:xfrm>
        </p:spPr>
        <p:txBody>
          <a:bodyPr>
            <a:normAutofit fontScale="70000" lnSpcReduction="20000"/>
          </a:bodyPr>
          <a:lstStyle/>
          <a:p>
            <a:pPr algn="just"/>
            <a:r>
              <a:rPr lang="en-IN" sz="3100" b="1" dirty="0"/>
              <a:t>Definition: </a:t>
            </a:r>
            <a:r>
              <a:rPr lang="en-IN" sz="3100" dirty="0"/>
              <a:t>Sandstones are mechanically formed sedimentary rocks of Arenaceous Group. These are formed by the </a:t>
            </a:r>
            <a:r>
              <a:rPr lang="en-IN" sz="3100" dirty="0" err="1"/>
              <a:t>lithification</a:t>
            </a:r>
            <a:r>
              <a:rPr lang="en-IN" sz="3100" dirty="0"/>
              <a:t> of sand beds. The component grains of sandstone range in size between 2 mm and 1/16 mm. </a:t>
            </a:r>
          </a:p>
          <a:p>
            <a:pPr algn="just"/>
            <a:endParaRPr lang="en-IN" sz="3100" b="1" dirty="0"/>
          </a:p>
          <a:p>
            <a:pPr algn="just"/>
            <a:r>
              <a:rPr lang="en-IN" sz="3100" b="1" dirty="0"/>
              <a:t>Colour:  </a:t>
            </a:r>
            <a:r>
              <a:rPr lang="en-IN" sz="3100" dirty="0"/>
              <a:t>Sandstones naturally occur in a variety of colours: red, brown, grey and white being the most common colours. </a:t>
            </a:r>
          </a:p>
          <a:p>
            <a:pPr algn="just"/>
            <a:endParaRPr lang="en-IN" sz="3100" b="1" dirty="0"/>
          </a:p>
          <a:p>
            <a:pPr algn="just"/>
            <a:r>
              <a:rPr lang="en-IN" sz="3100" b="1" dirty="0"/>
              <a:t>Composition: </a:t>
            </a:r>
            <a:r>
              <a:rPr lang="en-IN" sz="3100" dirty="0"/>
              <a:t>Essential mineral is Quartz and accessory minerals are Feldspar, Mica, Garnet and magnetite.</a:t>
            </a:r>
            <a:r>
              <a:rPr lang="en-IN" sz="3100" b="1" dirty="0"/>
              <a:t>  </a:t>
            </a:r>
            <a:r>
              <a:rPr lang="en-IN" sz="3100" dirty="0"/>
              <a:t>The cementing material may be siliceous, argillaceous, ferruginous or carbonate in nature. </a:t>
            </a:r>
          </a:p>
          <a:p>
            <a:pPr algn="just"/>
            <a:endParaRPr lang="en-IN" sz="3100" b="1" dirty="0"/>
          </a:p>
          <a:p>
            <a:pPr algn="just"/>
            <a:r>
              <a:rPr lang="en-IN" sz="3100" b="1" dirty="0"/>
              <a:t>Texture and Structures</a:t>
            </a:r>
            <a:r>
              <a:rPr lang="en-IN" sz="3100" dirty="0"/>
              <a:t>: Depending upon their grain size, they may be of coarse or fine grained varieties. They exhibit common structures like cross bedding, ripple marks, rain marks and fossils. </a:t>
            </a:r>
          </a:p>
          <a:p>
            <a:endParaRPr lang="en-IN" dirty="0"/>
          </a:p>
        </p:txBody>
      </p:sp>
    </p:spTree>
    <p:extLst>
      <p:ext uri="{BB962C8B-B14F-4D97-AF65-F5344CB8AC3E}">
        <p14:creationId xmlns:p14="http://schemas.microsoft.com/office/powerpoint/2010/main" val="20134646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692696"/>
          </a:xfrm>
        </p:spPr>
        <p:txBody>
          <a:bodyPr>
            <a:normAutofit/>
          </a:bodyPr>
          <a:lstStyle/>
          <a:p>
            <a:r>
              <a:rPr lang="en-IN" sz="2800" b="1" dirty="0"/>
              <a:t>Types</a:t>
            </a:r>
            <a:endParaRPr lang="en-IN" sz="2800" dirty="0"/>
          </a:p>
        </p:txBody>
      </p:sp>
      <p:sp>
        <p:nvSpPr>
          <p:cNvPr id="3" name="Content Placeholder 2"/>
          <p:cNvSpPr>
            <a:spLocks noGrp="1"/>
          </p:cNvSpPr>
          <p:nvPr>
            <p:ph idx="1"/>
          </p:nvPr>
        </p:nvSpPr>
        <p:spPr>
          <a:xfrm>
            <a:off x="0" y="1124744"/>
            <a:ext cx="9144000" cy="5733256"/>
          </a:xfrm>
        </p:spPr>
        <p:txBody>
          <a:bodyPr>
            <a:noAutofit/>
          </a:bodyPr>
          <a:lstStyle/>
          <a:p>
            <a:r>
              <a:rPr lang="en-IN" sz="2400" b="1" dirty="0"/>
              <a:t>i. Siliceous Sandstones</a:t>
            </a:r>
            <a:r>
              <a:rPr lang="en-IN" sz="2400" dirty="0"/>
              <a:t>: They are those which contain silica as the cementing material.</a:t>
            </a:r>
          </a:p>
          <a:p>
            <a:endParaRPr lang="en-IN" sz="2400" b="1" dirty="0"/>
          </a:p>
          <a:p>
            <a:r>
              <a:rPr lang="en-IN" sz="2400" b="1" dirty="0"/>
              <a:t>ii</a:t>
            </a:r>
            <a:r>
              <a:rPr lang="en-IN" sz="2400" dirty="0"/>
              <a:t>. </a:t>
            </a:r>
            <a:r>
              <a:rPr lang="en-IN" sz="2400" b="1" dirty="0"/>
              <a:t>Calcareous Sandstones</a:t>
            </a:r>
            <a:r>
              <a:rPr lang="en-IN" sz="2400" dirty="0"/>
              <a:t>: They are those which contain calcium and magnesium carbonates as cementing material.</a:t>
            </a:r>
          </a:p>
          <a:p>
            <a:endParaRPr lang="en-IN" sz="2400" b="1" dirty="0"/>
          </a:p>
          <a:p>
            <a:r>
              <a:rPr lang="en-IN" sz="2400" b="1" dirty="0"/>
              <a:t>iii. Argillaceous Sandstones: </a:t>
            </a:r>
            <a:r>
              <a:rPr lang="en-IN" sz="2400" dirty="0"/>
              <a:t>They are those in which clayey matter forms the cementing matrix. </a:t>
            </a:r>
          </a:p>
          <a:p>
            <a:endParaRPr lang="en-IN" sz="2400" b="1" dirty="0"/>
          </a:p>
          <a:p>
            <a:r>
              <a:rPr lang="en-IN" sz="2400" b="1" dirty="0"/>
              <a:t>iv. Ferruginous Sandstones: </a:t>
            </a:r>
            <a:r>
              <a:rPr lang="en-IN" sz="2400" dirty="0"/>
              <a:t>They are those in which iron compounds form the cements. </a:t>
            </a:r>
          </a:p>
          <a:p>
            <a:endParaRPr lang="en-IN" sz="2000" dirty="0"/>
          </a:p>
        </p:txBody>
      </p:sp>
    </p:spTree>
    <p:extLst>
      <p:ext uri="{BB962C8B-B14F-4D97-AF65-F5344CB8AC3E}">
        <p14:creationId xmlns:p14="http://schemas.microsoft.com/office/powerpoint/2010/main" val="4771682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fontScale="62500" lnSpcReduction="20000"/>
          </a:bodyPr>
          <a:lstStyle/>
          <a:p>
            <a:pPr algn="just"/>
            <a:r>
              <a:rPr lang="en-IN" sz="3400" dirty="0"/>
              <a:t>On the basis of their mineralogical composition, the following varieties of sandstones are generally recognized. </a:t>
            </a:r>
          </a:p>
          <a:p>
            <a:pPr algn="just"/>
            <a:endParaRPr lang="en-IN" sz="3400" b="1" dirty="0"/>
          </a:p>
          <a:p>
            <a:pPr algn="just"/>
            <a:r>
              <a:rPr lang="en-IN" sz="3400" b="1" dirty="0"/>
              <a:t>i. Arkoses</a:t>
            </a:r>
            <a:r>
              <a:rPr lang="en-IN" sz="3400" dirty="0"/>
              <a:t>: They are those sandstones, which are exceptionally rich in Feldspars. They are derived from granitic parent rocks. </a:t>
            </a:r>
          </a:p>
          <a:p>
            <a:pPr algn="just"/>
            <a:endParaRPr lang="en-IN" sz="3400" b="1" dirty="0"/>
          </a:p>
          <a:p>
            <a:pPr algn="just"/>
            <a:r>
              <a:rPr lang="en-IN" sz="3400" b="1" dirty="0"/>
              <a:t>ii. </a:t>
            </a:r>
            <a:r>
              <a:rPr lang="en-IN" sz="3400" b="1" dirty="0" err="1"/>
              <a:t>Greywacks</a:t>
            </a:r>
            <a:r>
              <a:rPr lang="en-IN" sz="3400" dirty="0"/>
              <a:t>: </a:t>
            </a:r>
            <a:r>
              <a:rPr lang="en-IN" sz="3400" dirty="0" err="1"/>
              <a:t>Greywacks</a:t>
            </a:r>
            <a:r>
              <a:rPr lang="en-IN" sz="3400" dirty="0"/>
              <a:t> are impure Sandstones of grey colour, and contain Quartz, Feldspars and pieces of rocks like Granite, Feldspars, </a:t>
            </a:r>
            <a:r>
              <a:rPr lang="en-IN" sz="3400" dirty="0" err="1"/>
              <a:t>Shales</a:t>
            </a:r>
            <a:r>
              <a:rPr lang="en-IN" sz="3400" dirty="0"/>
              <a:t>, etc. </a:t>
            </a:r>
          </a:p>
          <a:p>
            <a:pPr algn="just"/>
            <a:endParaRPr lang="en-IN" sz="3400" b="1" dirty="0"/>
          </a:p>
          <a:p>
            <a:pPr algn="just"/>
            <a:r>
              <a:rPr lang="en-IN" sz="3400" b="1" dirty="0"/>
              <a:t>iii. Flagstones</a:t>
            </a:r>
            <a:r>
              <a:rPr lang="en-IN" sz="3400" dirty="0"/>
              <a:t>: Flagstones is the name given to those Sandstones which are rich in Mica. The mica is generally present in these stones in the form of thin layers and the rock can easily split along them.  </a:t>
            </a:r>
          </a:p>
          <a:p>
            <a:pPr algn="just"/>
            <a:endParaRPr lang="en-IN" sz="3400" b="1" dirty="0"/>
          </a:p>
          <a:p>
            <a:pPr algn="just"/>
            <a:r>
              <a:rPr lang="en-IN" sz="3400" b="1" dirty="0"/>
              <a:t>iv. Freestones</a:t>
            </a:r>
            <a:r>
              <a:rPr lang="en-IN" sz="3400" dirty="0"/>
              <a:t>: The massive fine grained variety of Sandstones, containing almost no layering, a compact character is called Freestone. </a:t>
            </a:r>
          </a:p>
          <a:p>
            <a:pPr algn="just"/>
            <a:endParaRPr lang="en-IN" sz="3400" b="1" dirty="0"/>
          </a:p>
          <a:p>
            <a:pPr algn="just"/>
            <a:r>
              <a:rPr lang="en-IN" sz="3400" b="1" dirty="0"/>
              <a:t>v. Glauconitic Sandstones</a:t>
            </a:r>
            <a:r>
              <a:rPr lang="en-IN" sz="3400" dirty="0"/>
              <a:t>: These are those which contain some amount of </a:t>
            </a:r>
            <a:r>
              <a:rPr lang="en-IN" sz="3400" dirty="0" err="1"/>
              <a:t>Glauconite</a:t>
            </a:r>
            <a:r>
              <a:rPr lang="en-IN" sz="3400" dirty="0"/>
              <a:t>. </a:t>
            </a:r>
          </a:p>
          <a:p>
            <a:endParaRPr lang="en-IN" dirty="0"/>
          </a:p>
        </p:txBody>
      </p:sp>
    </p:spTree>
    <p:extLst>
      <p:ext uri="{BB962C8B-B14F-4D97-AF65-F5344CB8AC3E}">
        <p14:creationId xmlns:p14="http://schemas.microsoft.com/office/powerpoint/2010/main" val="11790953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r>
              <a:rPr lang="en-IN" sz="2600" b="1" dirty="0"/>
              <a:t>Occurrence: </a:t>
            </a:r>
            <a:r>
              <a:rPr lang="en-IN" sz="2600" dirty="0"/>
              <a:t>Sandstones are the most abundant sedimentary rocks, constituting about 15% of the total sedimentary rocks in the Earth’s crust.  They generally occur in thick or thin beds and sometimes as lenticular bodies within the beds of other rocks.  </a:t>
            </a:r>
          </a:p>
          <a:p>
            <a:pPr algn="just"/>
            <a:endParaRPr lang="en-IN" sz="2600" b="1" dirty="0"/>
          </a:p>
          <a:p>
            <a:pPr algn="just"/>
            <a:r>
              <a:rPr lang="en-IN" sz="2600" b="1" dirty="0"/>
              <a:t>Uses: </a:t>
            </a:r>
            <a:r>
              <a:rPr lang="en-IN" sz="2600" dirty="0"/>
              <a:t>Sandstones are most commonly used as materials of construction, building stones, pavements stones and road stones and also as a source material for concrete.  </a:t>
            </a:r>
          </a:p>
          <a:p>
            <a:endParaRPr lang="en-IN" dirty="0"/>
          </a:p>
        </p:txBody>
      </p:sp>
    </p:spTree>
    <p:extLst>
      <p:ext uri="{BB962C8B-B14F-4D97-AF65-F5344CB8AC3E}">
        <p14:creationId xmlns:p14="http://schemas.microsoft.com/office/powerpoint/2010/main" val="23660567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229600" cy="692696"/>
          </a:xfrm>
        </p:spPr>
        <p:txBody>
          <a:bodyPr>
            <a:normAutofit fontScale="90000"/>
          </a:bodyPr>
          <a:lstStyle/>
          <a:p>
            <a:r>
              <a:rPr lang="en-IN" b="1" dirty="0"/>
              <a:t>2. </a:t>
            </a:r>
            <a:r>
              <a:rPr lang="en-IN" b="1" dirty="0" err="1"/>
              <a:t>Limestones</a:t>
            </a:r>
            <a:r>
              <a:rPr lang="en-IN" b="1" dirty="0"/>
              <a:t>: </a:t>
            </a:r>
            <a:br>
              <a:rPr lang="en-IN" dirty="0"/>
            </a:br>
            <a:endParaRPr lang="en-IN" dirty="0"/>
          </a:p>
        </p:txBody>
      </p:sp>
      <p:sp>
        <p:nvSpPr>
          <p:cNvPr id="3" name="Content Placeholder 2"/>
          <p:cNvSpPr>
            <a:spLocks noGrp="1"/>
          </p:cNvSpPr>
          <p:nvPr>
            <p:ph idx="1"/>
          </p:nvPr>
        </p:nvSpPr>
        <p:spPr>
          <a:xfrm>
            <a:off x="107504" y="764704"/>
            <a:ext cx="8928992" cy="5904656"/>
          </a:xfrm>
        </p:spPr>
        <p:txBody>
          <a:bodyPr>
            <a:noAutofit/>
          </a:bodyPr>
          <a:lstStyle/>
          <a:p>
            <a:pPr algn="just"/>
            <a:r>
              <a:rPr lang="en-IN" sz="2000" b="1" dirty="0"/>
              <a:t>Definition:  </a:t>
            </a:r>
            <a:r>
              <a:rPr lang="en-IN" sz="2000" dirty="0"/>
              <a:t>These are the most common sedimentary rocks from the non-</a:t>
            </a:r>
            <a:r>
              <a:rPr lang="en-IN" sz="2000" dirty="0" err="1"/>
              <a:t>clastic</a:t>
            </a:r>
            <a:r>
              <a:rPr lang="en-IN" sz="2000" dirty="0"/>
              <a:t> group and are composed chiefly of carbonate of calcium with properties of carbonate of magnesium. They are formed both biochemically and mechanically. </a:t>
            </a:r>
          </a:p>
          <a:p>
            <a:pPr algn="just"/>
            <a:endParaRPr lang="en-IN" sz="2000" b="1" dirty="0"/>
          </a:p>
          <a:p>
            <a:pPr algn="just"/>
            <a:r>
              <a:rPr lang="en-IN" sz="2000" b="1" dirty="0"/>
              <a:t>Colour</a:t>
            </a:r>
            <a:r>
              <a:rPr lang="en-IN" sz="2000" dirty="0"/>
              <a:t>: White, Pink, Pale Blue</a:t>
            </a:r>
          </a:p>
          <a:p>
            <a:pPr algn="just"/>
            <a:endParaRPr lang="en-IN" sz="2000" b="1" dirty="0"/>
          </a:p>
          <a:p>
            <a:pPr algn="just"/>
            <a:r>
              <a:rPr lang="en-IN" sz="2000" b="1" dirty="0"/>
              <a:t>Composition: </a:t>
            </a:r>
            <a:r>
              <a:rPr lang="en-IN" sz="2000" dirty="0"/>
              <a:t>Essential mineral is Calcite. Accessory minerals are Dolomite, Quartz, Feldspar, Pyrite, Clay etc. </a:t>
            </a:r>
          </a:p>
          <a:p>
            <a:pPr algn="just"/>
            <a:r>
              <a:rPr lang="en-IN" sz="2000" dirty="0"/>
              <a:t> </a:t>
            </a:r>
          </a:p>
          <a:p>
            <a:pPr algn="just"/>
            <a:r>
              <a:rPr lang="en-IN" sz="2000" b="1" dirty="0"/>
              <a:t>Texture and Structures: </a:t>
            </a:r>
            <a:r>
              <a:rPr lang="en-IN" sz="2000" dirty="0"/>
              <a:t>Lime stones are generally fine grained compact rocks. The rocks formed by the accumulation and cementation of organic remains may be sometimes be loosely packed and thus exhibit coarse textures.  </a:t>
            </a:r>
          </a:p>
          <a:p>
            <a:pPr algn="just"/>
            <a:endParaRPr lang="en-IN" sz="2000" dirty="0"/>
          </a:p>
          <a:p>
            <a:pPr algn="just"/>
            <a:r>
              <a:rPr lang="en-IN" sz="2000" dirty="0"/>
              <a:t>Lime stones are generally compact and massive but sometimes exhibit </a:t>
            </a:r>
            <a:r>
              <a:rPr lang="en-IN" sz="2000" dirty="0" err="1"/>
              <a:t>oolitic</a:t>
            </a:r>
            <a:r>
              <a:rPr lang="en-IN" sz="2000" dirty="0"/>
              <a:t>, </a:t>
            </a:r>
            <a:r>
              <a:rPr lang="en-IN" sz="2000" dirty="0" err="1"/>
              <a:t>pisolitic</a:t>
            </a:r>
            <a:r>
              <a:rPr lang="en-IN" sz="2000" dirty="0"/>
              <a:t> and concretionary structures. The organic structures such as fossils are also found in many </a:t>
            </a:r>
            <a:r>
              <a:rPr lang="en-IN" sz="2000" dirty="0" err="1"/>
              <a:t>Limestones</a:t>
            </a:r>
            <a:r>
              <a:rPr lang="en-IN" sz="2000" dirty="0"/>
              <a:t>. </a:t>
            </a:r>
          </a:p>
          <a:p>
            <a:pPr algn="just"/>
            <a:endParaRPr lang="en-IN" sz="2000" dirty="0"/>
          </a:p>
        </p:txBody>
      </p:sp>
    </p:spTree>
    <p:extLst>
      <p:ext uri="{BB962C8B-B14F-4D97-AF65-F5344CB8AC3E}">
        <p14:creationId xmlns:p14="http://schemas.microsoft.com/office/powerpoint/2010/main" val="11684567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836712"/>
          </a:xfrm>
        </p:spPr>
        <p:txBody>
          <a:bodyPr>
            <a:normAutofit/>
          </a:bodyPr>
          <a:lstStyle/>
          <a:p>
            <a:r>
              <a:rPr lang="en-IN" sz="2800" b="1" dirty="0"/>
              <a:t>Varieties</a:t>
            </a:r>
            <a:endParaRPr lang="en-IN" sz="2800" dirty="0"/>
          </a:p>
        </p:txBody>
      </p:sp>
      <p:sp>
        <p:nvSpPr>
          <p:cNvPr id="3" name="Content Placeholder 2"/>
          <p:cNvSpPr>
            <a:spLocks noGrp="1"/>
          </p:cNvSpPr>
          <p:nvPr>
            <p:ph idx="1"/>
          </p:nvPr>
        </p:nvSpPr>
        <p:spPr>
          <a:xfrm>
            <a:off x="457200" y="836712"/>
            <a:ext cx="8435280" cy="5760640"/>
          </a:xfrm>
        </p:spPr>
        <p:txBody>
          <a:bodyPr>
            <a:normAutofit fontScale="55000" lnSpcReduction="20000"/>
          </a:bodyPr>
          <a:lstStyle/>
          <a:p>
            <a:pPr algn="just"/>
            <a:r>
              <a:rPr lang="en-IN" b="1" dirty="0"/>
              <a:t>i. Chalk</a:t>
            </a:r>
            <a:r>
              <a:rPr lang="en-IN" dirty="0"/>
              <a:t>: It is the purest form of Lime stone (i.e., pure CaCO</a:t>
            </a:r>
            <a:r>
              <a:rPr lang="en-IN" baseline="-25000" dirty="0"/>
              <a:t>3</a:t>
            </a:r>
            <a:r>
              <a:rPr lang="en-IN" dirty="0"/>
              <a:t>). It is white in colour and is having fine grained earthy texture. It is very soft in nature.</a:t>
            </a:r>
          </a:p>
          <a:p>
            <a:pPr algn="just"/>
            <a:endParaRPr lang="en-IN" b="1" dirty="0"/>
          </a:p>
          <a:p>
            <a:pPr algn="just"/>
            <a:r>
              <a:rPr lang="en-IN" b="1" dirty="0"/>
              <a:t>ii</a:t>
            </a:r>
            <a:r>
              <a:rPr lang="en-IN" dirty="0"/>
              <a:t>. </a:t>
            </a:r>
            <a:r>
              <a:rPr lang="en-IN" b="1" dirty="0"/>
              <a:t>Argillaceous Lime stones</a:t>
            </a:r>
            <a:r>
              <a:rPr lang="en-IN" dirty="0"/>
              <a:t>: These are those which contain clay in considerable properties. When the CaCO</a:t>
            </a:r>
            <a:r>
              <a:rPr lang="en-IN" baseline="-25000" dirty="0"/>
              <a:t>3</a:t>
            </a:r>
            <a:r>
              <a:rPr lang="en-IN" dirty="0"/>
              <a:t> and clay are present is roughly equal amounts, the rock is called Marl. </a:t>
            </a:r>
          </a:p>
          <a:p>
            <a:pPr algn="just"/>
            <a:endParaRPr lang="en-IN" b="1" dirty="0"/>
          </a:p>
          <a:p>
            <a:pPr algn="just"/>
            <a:r>
              <a:rPr lang="en-IN" b="1" dirty="0"/>
              <a:t>iii. Shelley </a:t>
            </a:r>
            <a:r>
              <a:rPr lang="en-IN" b="1" dirty="0" err="1"/>
              <a:t>Limestones</a:t>
            </a:r>
            <a:r>
              <a:rPr lang="en-IN" dirty="0"/>
              <a:t>: These are those </a:t>
            </a:r>
            <a:r>
              <a:rPr lang="en-IN" dirty="0" err="1"/>
              <a:t>fosiliferous</a:t>
            </a:r>
            <a:r>
              <a:rPr lang="en-IN" dirty="0"/>
              <a:t> </a:t>
            </a:r>
            <a:r>
              <a:rPr lang="en-IN" dirty="0" err="1"/>
              <a:t>limestones</a:t>
            </a:r>
            <a:r>
              <a:rPr lang="en-IN" dirty="0"/>
              <a:t> in which some remains of organisms are found buried or preserved as fossils.  </a:t>
            </a:r>
          </a:p>
          <a:p>
            <a:pPr algn="just"/>
            <a:endParaRPr lang="en-IN" b="1" dirty="0"/>
          </a:p>
          <a:p>
            <a:pPr algn="just"/>
            <a:r>
              <a:rPr lang="en-IN" b="1" dirty="0"/>
              <a:t>iv. Lithographic </a:t>
            </a:r>
            <a:r>
              <a:rPr lang="en-IN" b="1" dirty="0" err="1"/>
              <a:t>Limestones</a:t>
            </a:r>
            <a:r>
              <a:rPr lang="en-IN" b="1" dirty="0"/>
              <a:t>: </a:t>
            </a:r>
            <a:r>
              <a:rPr lang="en-IN" dirty="0"/>
              <a:t>The compact, homogeneous and extremely fine grained calcareous variety of Limestone is called Lithographic limestone. </a:t>
            </a:r>
          </a:p>
          <a:p>
            <a:pPr algn="just"/>
            <a:endParaRPr lang="en-IN" b="1" dirty="0"/>
          </a:p>
          <a:p>
            <a:pPr algn="just"/>
            <a:r>
              <a:rPr lang="en-IN" b="1" dirty="0"/>
              <a:t>v. </a:t>
            </a:r>
            <a:r>
              <a:rPr lang="en-IN" b="1" dirty="0" err="1"/>
              <a:t>Kankar</a:t>
            </a:r>
            <a:r>
              <a:rPr lang="en-IN" b="1" dirty="0"/>
              <a:t>: </a:t>
            </a:r>
            <a:r>
              <a:rPr lang="en-IN" dirty="0"/>
              <a:t>The nodules or concretions made more or less of CaCO</a:t>
            </a:r>
            <a:r>
              <a:rPr lang="en-IN" baseline="-25000" dirty="0"/>
              <a:t>3</a:t>
            </a:r>
            <a:r>
              <a:rPr lang="en-IN" dirty="0"/>
              <a:t>, and generally found present in the soil just near the surface is called </a:t>
            </a:r>
            <a:r>
              <a:rPr lang="en-IN" dirty="0" err="1"/>
              <a:t>kankar</a:t>
            </a:r>
            <a:r>
              <a:rPr lang="en-IN" dirty="0"/>
              <a:t>.  </a:t>
            </a:r>
          </a:p>
          <a:p>
            <a:pPr algn="just"/>
            <a:endParaRPr lang="en-IN" b="1" dirty="0"/>
          </a:p>
          <a:p>
            <a:pPr algn="just"/>
            <a:r>
              <a:rPr lang="en-IN" b="1" dirty="0"/>
              <a:t>vi. Siliceous </a:t>
            </a:r>
            <a:r>
              <a:rPr lang="en-IN" b="1" dirty="0" err="1"/>
              <a:t>Limestones</a:t>
            </a:r>
            <a:r>
              <a:rPr lang="en-IN" b="1" dirty="0"/>
              <a:t>: </a:t>
            </a:r>
            <a:r>
              <a:rPr lang="en-IN" dirty="0"/>
              <a:t>These are those which contain silica as the chief accessory constituent. These </a:t>
            </a:r>
            <a:r>
              <a:rPr lang="en-IN" dirty="0" err="1"/>
              <a:t>limestones</a:t>
            </a:r>
            <a:r>
              <a:rPr lang="en-IN" dirty="0"/>
              <a:t> are hard and tough, and more resistant to weathering. </a:t>
            </a:r>
          </a:p>
          <a:p>
            <a:pPr algn="just"/>
            <a:endParaRPr lang="en-IN" b="1" dirty="0"/>
          </a:p>
          <a:p>
            <a:pPr algn="just"/>
            <a:r>
              <a:rPr lang="en-IN" b="1" dirty="0"/>
              <a:t>vii. Calc-Tuff: </a:t>
            </a:r>
            <a:r>
              <a:rPr lang="en-IN" dirty="0"/>
              <a:t>It is the carbonate residue deposited by spring water. It is also called as Travertine. </a:t>
            </a:r>
          </a:p>
          <a:p>
            <a:pPr algn="just"/>
            <a:endParaRPr lang="en-IN" dirty="0"/>
          </a:p>
        </p:txBody>
      </p:sp>
    </p:spTree>
    <p:extLst>
      <p:ext uri="{BB962C8B-B14F-4D97-AF65-F5344CB8AC3E}">
        <p14:creationId xmlns:p14="http://schemas.microsoft.com/office/powerpoint/2010/main" val="620470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70000" lnSpcReduction="20000"/>
          </a:bodyPr>
          <a:lstStyle/>
          <a:p>
            <a:pPr algn="just"/>
            <a:endParaRPr lang="en-IN" b="1" dirty="0"/>
          </a:p>
          <a:p>
            <a:pPr algn="just"/>
            <a:r>
              <a:rPr lang="en-IN" b="1" dirty="0"/>
              <a:t>Occurrence:</a:t>
            </a:r>
            <a:r>
              <a:rPr lang="en-IN" dirty="0"/>
              <a:t> Lime stones generally occur as thin and thick beds (up to 30 m or more). They may also occur in the form of concretions as </a:t>
            </a:r>
            <a:r>
              <a:rPr lang="en-IN" dirty="0" err="1"/>
              <a:t>kankar</a:t>
            </a:r>
            <a:r>
              <a:rPr lang="en-IN" dirty="0"/>
              <a:t>, and also organically formed structures. Organic or inorganic, they are generally marine in origin, and occur in sea beds.    </a:t>
            </a:r>
          </a:p>
          <a:p>
            <a:pPr algn="just"/>
            <a:endParaRPr lang="en-IN" b="1" dirty="0"/>
          </a:p>
          <a:p>
            <a:pPr algn="just"/>
            <a:r>
              <a:rPr lang="en-IN" b="1" dirty="0"/>
              <a:t>Uses:</a:t>
            </a:r>
            <a:r>
              <a:rPr lang="en-IN" dirty="0"/>
              <a:t> Lime stones are used as crushed stones, for load making, for concrete aggregates, etc. They are also used as a fluxing stones in metallurgical fields.  Lime stones are one of the leading building stones, being utilised both for internal and external work. </a:t>
            </a:r>
          </a:p>
          <a:p>
            <a:pPr algn="just"/>
            <a:endParaRPr lang="en-IN" dirty="0"/>
          </a:p>
          <a:p>
            <a:pPr algn="just"/>
            <a:r>
              <a:rPr lang="en-IN" dirty="0"/>
              <a:t>Lime stones are used as the chief ingredient in the manufacture of cement.  Lime stones may also be used in the manufacture of rock wool, glass manufacture, sugar refining etc.    </a:t>
            </a:r>
          </a:p>
          <a:p>
            <a:endParaRPr lang="en-IN" dirty="0"/>
          </a:p>
        </p:txBody>
      </p:sp>
    </p:spTree>
    <p:extLst>
      <p:ext uri="{BB962C8B-B14F-4D97-AF65-F5344CB8AC3E}">
        <p14:creationId xmlns:p14="http://schemas.microsoft.com/office/powerpoint/2010/main" val="17926898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92696"/>
          </a:xfrm>
        </p:spPr>
        <p:txBody>
          <a:bodyPr>
            <a:normAutofit fontScale="90000"/>
          </a:bodyPr>
          <a:lstStyle/>
          <a:p>
            <a:r>
              <a:rPr lang="en-IN" sz="3200" b="1" dirty="0"/>
              <a:t>3. Shale</a:t>
            </a:r>
            <a:br>
              <a:rPr lang="en-IN" sz="3200" b="1" dirty="0"/>
            </a:br>
            <a:endParaRPr lang="en-IN" sz="3200" b="1" dirty="0"/>
          </a:p>
        </p:txBody>
      </p:sp>
      <p:sp>
        <p:nvSpPr>
          <p:cNvPr id="3" name="Content Placeholder 2"/>
          <p:cNvSpPr>
            <a:spLocks noGrp="1"/>
          </p:cNvSpPr>
          <p:nvPr>
            <p:ph idx="1"/>
          </p:nvPr>
        </p:nvSpPr>
        <p:spPr>
          <a:xfrm>
            <a:off x="179512" y="620688"/>
            <a:ext cx="8856984" cy="6120680"/>
          </a:xfrm>
        </p:spPr>
        <p:txBody>
          <a:bodyPr>
            <a:normAutofit fontScale="55000" lnSpcReduction="20000"/>
          </a:bodyPr>
          <a:lstStyle/>
          <a:p>
            <a:pPr algn="just"/>
            <a:r>
              <a:rPr lang="en-IN" sz="3600" b="1" dirty="0"/>
              <a:t>Definition:  </a:t>
            </a:r>
            <a:r>
              <a:rPr lang="en-IN" sz="3600" dirty="0" err="1"/>
              <a:t>Shales</a:t>
            </a:r>
            <a:r>
              <a:rPr lang="en-IN" sz="3600" dirty="0"/>
              <a:t> are in general are argillaceous </a:t>
            </a:r>
            <a:r>
              <a:rPr lang="en-IN" sz="3600" dirty="0" err="1"/>
              <a:t>clastic</a:t>
            </a:r>
            <a:r>
              <a:rPr lang="en-IN" sz="3600" dirty="0"/>
              <a:t> sedimentary rocks, formed by clay particles of less than 0.01 mm in size.  </a:t>
            </a:r>
          </a:p>
          <a:p>
            <a:pPr algn="just"/>
            <a:endParaRPr lang="en-IN" sz="3600" b="1" dirty="0"/>
          </a:p>
          <a:p>
            <a:pPr algn="just"/>
            <a:r>
              <a:rPr lang="en-IN" sz="3600" b="1" dirty="0"/>
              <a:t>Colour</a:t>
            </a:r>
            <a:r>
              <a:rPr lang="en-IN" sz="3600" dirty="0"/>
              <a:t>: Grey, Red, Purple, Green, Black depending upon the clay minerals and the impurities present in the rock. </a:t>
            </a:r>
          </a:p>
          <a:p>
            <a:pPr algn="just"/>
            <a:endParaRPr lang="en-IN" sz="3600" b="1" dirty="0"/>
          </a:p>
          <a:p>
            <a:pPr algn="just"/>
            <a:r>
              <a:rPr lang="en-IN" sz="3600" b="1" dirty="0"/>
              <a:t>Composition: </a:t>
            </a:r>
            <a:r>
              <a:rPr lang="en-IN" sz="3600" dirty="0"/>
              <a:t>Essential minerals are Kaolinite, </a:t>
            </a:r>
            <a:r>
              <a:rPr lang="en-IN" sz="3600" dirty="0" err="1"/>
              <a:t>Montmorillonite</a:t>
            </a:r>
            <a:r>
              <a:rPr lang="en-IN" sz="3600" dirty="0"/>
              <a:t> and </a:t>
            </a:r>
            <a:r>
              <a:rPr lang="en-IN" sz="3600" dirty="0" err="1"/>
              <a:t>Illite</a:t>
            </a:r>
            <a:r>
              <a:rPr lang="en-IN" sz="3600" dirty="0"/>
              <a:t>.  Accessory minerals such as Mica, Chlorite, Quartz. Besides these minerals, several impurities in the form of carbonaceous material and calcareous particles may also be present.   </a:t>
            </a:r>
          </a:p>
          <a:p>
            <a:pPr algn="just"/>
            <a:endParaRPr lang="en-IN" sz="3600" b="1" dirty="0"/>
          </a:p>
          <a:p>
            <a:pPr algn="just"/>
            <a:endParaRPr lang="en-IN" sz="3600" b="1" dirty="0"/>
          </a:p>
          <a:p>
            <a:pPr algn="just"/>
            <a:r>
              <a:rPr lang="en-IN" sz="3600" b="1" dirty="0"/>
              <a:t>Texture and Structures: </a:t>
            </a:r>
            <a:r>
              <a:rPr lang="en-IN" sz="3600" dirty="0"/>
              <a:t>Shale is a fine grained rock and the variable shapes of the various clay minerals present. </a:t>
            </a:r>
            <a:r>
              <a:rPr lang="en-IN" sz="3600" dirty="0" err="1"/>
              <a:t>Shales</a:t>
            </a:r>
            <a:r>
              <a:rPr lang="en-IN" sz="3600" dirty="0"/>
              <a:t> are generally porous. The linear arrangement of </a:t>
            </a:r>
            <a:r>
              <a:rPr lang="en-IN" sz="3600" dirty="0" err="1"/>
              <a:t>flakey</a:t>
            </a:r>
            <a:r>
              <a:rPr lang="en-IN" sz="3600" dirty="0"/>
              <a:t> minerals parallel to bedding enables the </a:t>
            </a:r>
            <a:r>
              <a:rPr lang="en-IN" sz="3600" dirty="0" err="1"/>
              <a:t>Shales</a:t>
            </a:r>
            <a:r>
              <a:rPr lang="en-IN" sz="3600" dirty="0"/>
              <a:t> to split into parallel flat fragments. This important characteristic feature of </a:t>
            </a:r>
            <a:r>
              <a:rPr lang="en-IN" sz="3600" dirty="0" err="1"/>
              <a:t>Shales</a:t>
            </a:r>
            <a:r>
              <a:rPr lang="en-IN" sz="3600" dirty="0"/>
              <a:t> is called feasibility. </a:t>
            </a:r>
          </a:p>
          <a:p>
            <a:pPr algn="just"/>
            <a:endParaRPr lang="en-IN" sz="3600" dirty="0"/>
          </a:p>
          <a:p>
            <a:pPr algn="just"/>
            <a:r>
              <a:rPr lang="en-IN" sz="3600" dirty="0" err="1"/>
              <a:t>Shales</a:t>
            </a:r>
            <a:r>
              <a:rPr lang="en-IN" sz="3600" dirty="0"/>
              <a:t> may exhibit structures such as mud cracks, rain prints, ripple marks, concretionary structures and some organic structures. </a:t>
            </a:r>
          </a:p>
          <a:p>
            <a:endParaRPr lang="en-IN" dirty="0"/>
          </a:p>
        </p:txBody>
      </p:sp>
    </p:spTree>
    <p:extLst>
      <p:ext uri="{BB962C8B-B14F-4D97-AF65-F5344CB8AC3E}">
        <p14:creationId xmlns:p14="http://schemas.microsoft.com/office/powerpoint/2010/main" val="15941366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908720"/>
          </a:xfrm>
        </p:spPr>
        <p:txBody>
          <a:bodyPr>
            <a:normAutofit/>
          </a:bodyPr>
          <a:lstStyle/>
          <a:p>
            <a:r>
              <a:rPr lang="en-IN" sz="3200" b="1" dirty="0"/>
              <a:t>Varieties:</a:t>
            </a:r>
            <a:endParaRPr lang="en-IN" sz="3200" dirty="0"/>
          </a:p>
        </p:txBody>
      </p:sp>
      <p:sp>
        <p:nvSpPr>
          <p:cNvPr id="3" name="Content Placeholder 2"/>
          <p:cNvSpPr>
            <a:spLocks noGrp="1"/>
          </p:cNvSpPr>
          <p:nvPr>
            <p:ph idx="1"/>
          </p:nvPr>
        </p:nvSpPr>
        <p:spPr>
          <a:xfrm>
            <a:off x="457200" y="1124744"/>
            <a:ext cx="8229600" cy="5001419"/>
          </a:xfrm>
        </p:spPr>
        <p:txBody>
          <a:bodyPr>
            <a:normAutofit fontScale="85000" lnSpcReduction="10000"/>
          </a:bodyPr>
          <a:lstStyle/>
          <a:p>
            <a:pPr algn="just"/>
            <a:r>
              <a:rPr lang="en-IN" sz="2600" b="1" dirty="0"/>
              <a:t>i. </a:t>
            </a:r>
            <a:r>
              <a:rPr lang="en-IN" sz="2600" b="1" dirty="0" err="1"/>
              <a:t>Calcerous</a:t>
            </a:r>
            <a:r>
              <a:rPr lang="en-IN" sz="2600" b="1" dirty="0"/>
              <a:t> </a:t>
            </a:r>
            <a:r>
              <a:rPr lang="en-IN" sz="2600" b="1" dirty="0" err="1"/>
              <a:t>Shales</a:t>
            </a:r>
            <a:r>
              <a:rPr lang="en-IN" sz="2600" dirty="0"/>
              <a:t>: These are those which contain calcium and magnesium carbonate as a accessory constituent.</a:t>
            </a:r>
          </a:p>
          <a:p>
            <a:pPr algn="just"/>
            <a:endParaRPr lang="en-IN" sz="2600" b="1" dirty="0"/>
          </a:p>
          <a:p>
            <a:pPr algn="just"/>
            <a:r>
              <a:rPr lang="en-IN" sz="2600" b="1" dirty="0"/>
              <a:t>ii. Siliceous or Sandy </a:t>
            </a:r>
            <a:r>
              <a:rPr lang="en-IN" sz="2600" b="1" dirty="0" err="1"/>
              <a:t>Shales</a:t>
            </a:r>
            <a:r>
              <a:rPr lang="en-IN" sz="2600" dirty="0"/>
              <a:t>: These are those which contain some prominent quantities of sand.</a:t>
            </a:r>
          </a:p>
          <a:p>
            <a:pPr algn="just"/>
            <a:endParaRPr lang="en-IN" sz="2600" b="1" dirty="0"/>
          </a:p>
          <a:p>
            <a:pPr algn="just"/>
            <a:r>
              <a:rPr lang="en-IN" sz="2600" b="1" dirty="0"/>
              <a:t>iii. Carbonaceous or Bituminous </a:t>
            </a:r>
            <a:r>
              <a:rPr lang="en-IN" sz="2600" b="1" dirty="0" err="1"/>
              <a:t>Shales</a:t>
            </a:r>
            <a:r>
              <a:rPr lang="en-IN" sz="2600" dirty="0"/>
              <a:t>: These are those which are rich in organic matter, especially carbon, and re generally black</a:t>
            </a:r>
          </a:p>
          <a:p>
            <a:pPr algn="just"/>
            <a:endParaRPr lang="en-IN" sz="2600" b="1" dirty="0"/>
          </a:p>
          <a:p>
            <a:pPr algn="just"/>
            <a:r>
              <a:rPr lang="en-IN" sz="2600" b="1" dirty="0"/>
              <a:t>iv. Alum </a:t>
            </a:r>
            <a:r>
              <a:rPr lang="en-IN" sz="2600" b="1" dirty="0" err="1"/>
              <a:t>Shales</a:t>
            </a:r>
            <a:r>
              <a:rPr lang="en-IN" sz="2600" dirty="0"/>
              <a:t>: These are those which are rich in iron sulphide or iron sulphate.  </a:t>
            </a:r>
          </a:p>
          <a:p>
            <a:pPr algn="just"/>
            <a:endParaRPr lang="en-IN" sz="2600" b="1" dirty="0"/>
          </a:p>
          <a:p>
            <a:pPr algn="just"/>
            <a:r>
              <a:rPr lang="en-IN" sz="2600" b="1" dirty="0"/>
              <a:t>v. Oil </a:t>
            </a:r>
            <a:r>
              <a:rPr lang="en-IN" sz="2600" b="1" dirty="0" err="1"/>
              <a:t>Shales</a:t>
            </a:r>
            <a:r>
              <a:rPr lang="en-IN" sz="2600" b="1" dirty="0"/>
              <a:t>: </a:t>
            </a:r>
            <a:r>
              <a:rPr lang="en-IN" sz="2600" dirty="0"/>
              <a:t>These are actually those carbonaceous </a:t>
            </a:r>
            <a:r>
              <a:rPr lang="en-IN" sz="2600" dirty="0" err="1"/>
              <a:t>Shales</a:t>
            </a:r>
            <a:r>
              <a:rPr lang="en-IN" sz="2600" dirty="0"/>
              <a:t> which yield oil on destructive distillation. </a:t>
            </a:r>
          </a:p>
          <a:p>
            <a:endParaRPr lang="en-IN" dirty="0"/>
          </a:p>
        </p:txBody>
      </p:sp>
    </p:spTree>
    <p:extLst>
      <p:ext uri="{BB962C8B-B14F-4D97-AF65-F5344CB8AC3E}">
        <p14:creationId xmlns:p14="http://schemas.microsoft.com/office/powerpoint/2010/main" val="26816461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289451"/>
          </a:xfrm>
        </p:spPr>
        <p:txBody>
          <a:bodyPr>
            <a:normAutofit/>
          </a:bodyPr>
          <a:lstStyle/>
          <a:p>
            <a:pPr algn="just"/>
            <a:endParaRPr lang="en-IN" sz="2400" b="1" dirty="0"/>
          </a:p>
          <a:p>
            <a:pPr algn="just"/>
            <a:r>
              <a:rPr lang="en-IN" sz="2400" b="1" dirty="0"/>
              <a:t>Occurrence: </a:t>
            </a:r>
            <a:r>
              <a:rPr lang="en-IN" sz="2400" dirty="0" err="1"/>
              <a:t>Shales</a:t>
            </a:r>
            <a:r>
              <a:rPr lang="en-IN" sz="2400" dirty="0"/>
              <a:t> occur as thin and thick beds; and sometimes as small bands and irregular inclusions within other sedimentary rock formations. Of all types of sedimentary rocks, </a:t>
            </a:r>
            <a:r>
              <a:rPr lang="en-IN" sz="2400" dirty="0" err="1"/>
              <a:t>Shales</a:t>
            </a:r>
            <a:r>
              <a:rPr lang="en-IN" sz="2400" dirty="0"/>
              <a:t> are most abundant, forming 70-80% of the sedimentary rocks of the earth’s crust.</a:t>
            </a:r>
            <a:r>
              <a:rPr lang="en-IN" sz="2400" b="1" dirty="0"/>
              <a:t> </a:t>
            </a:r>
            <a:endParaRPr lang="en-IN" sz="2400" dirty="0"/>
          </a:p>
          <a:p>
            <a:pPr algn="just"/>
            <a:endParaRPr lang="en-IN" sz="2400" b="1" dirty="0"/>
          </a:p>
          <a:p>
            <a:pPr algn="just"/>
            <a:r>
              <a:rPr lang="en-IN" sz="2400" b="1" dirty="0"/>
              <a:t>Uses</a:t>
            </a:r>
            <a:r>
              <a:rPr lang="en-IN" sz="2400" dirty="0"/>
              <a:t>:  </a:t>
            </a:r>
            <a:r>
              <a:rPr lang="en-IN" sz="2400" dirty="0" err="1"/>
              <a:t>Shales</a:t>
            </a:r>
            <a:r>
              <a:rPr lang="en-IN" sz="2400" dirty="0"/>
              <a:t> are used in the manufacture of clay products, such as brocks, tiles, sewer pipes and Portland cement.</a:t>
            </a:r>
            <a:r>
              <a:rPr lang="en-IN" sz="2400" b="1" dirty="0"/>
              <a:t> </a:t>
            </a:r>
            <a:endParaRPr lang="en-IN" sz="2400" dirty="0"/>
          </a:p>
          <a:p>
            <a:endParaRPr lang="en-IN" dirty="0"/>
          </a:p>
        </p:txBody>
      </p:sp>
    </p:spTree>
    <p:extLst>
      <p:ext uri="{BB962C8B-B14F-4D97-AF65-F5344CB8AC3E}">
        <p14:creationId xmlns:p14="http://schemas.microsoft.com/office/powerpoint/2010/main" val="87437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908720"/>
          </a:xfrm>
        </p:spPr>
        <p:txBody>
          <a:bodyPr>
            <a:noAutofit/>
          </a:bodyPr>
          <a:lstStyle/>
          <a:p>
            <a:r>
              <a:rPr lang="en-IN" sz="2800" b="1" dirty="0"/>
              <a:t>4. Laterites</a:t>
            </a:r>
            <a:br>
              <a:rPr lang="en-IN" sz="2800" dirty="0"/>
            </a:br>
            <a:endParaRPr lang="en-IN" sz="2800" dirty="0"/>
          </a:p>
        </p:txBody>
      </p:sp>
      <p:sp>
        <p:nvSpPr>
          <p:cNvPr id="3" name="Content Placeholder 2"/>
          <p:cNvSpPr>
            <a:spLocks noGrp="1"/>
          </p:cNvSpPr>
          <p:nvPr>
            <p:ph idx="1"/>
          </p:nvPr>
        </p:nvSpPr>
        <p:spPr>
          <a:xfrm>
            <a:off x="457200" y="692696"/>
            <a:ext cx="8435280" cy="5433467"/>
          </a:xfrm>
        </p:spPr>
        <p:txBody>
          <a:bodyPr>
            <a:normAutofit fontScale="92500"/>
          </a:bodyPr>
          <a:lstStyle/>
          <a:p>
            <a:pPr algn="just"/>
            <a:r>
              <a:rPr lang="en-IN" sz="2400" b="1" dirty="0"/>
              <a:t>Definition: </a:t>
            </a:r>
            <a:r>
              <a:rPr lang="en-IN" sz="2400" dirty="0"/>
              <a:t>Laterite is a soil and rock type rich in </a:t>
            </a:r>
            <a:r>
              <a:rPr lang="en-IN" sz="2400" dirty="0">
                <a:hlinkClick r:id="rId2" tooltip="Iron"/>
              </a:rPr>
              <a:t>iron</a:t>
            </a:r>
            <a:r>
              <a:rPr lang="en-IN" sz="2400" dirty="0"/>
              <a:t> and </a:t>
            </a:r>
            <a:r>
              <a:rPr lang="en-IN" sz="2400" dirty="0">
                <a:hlinkClick r:id="rId3" tooltip="Aluminium"/>
              </a:rPr>
              <a:t>aluminium</a:t>
            </a:r>
            <a:r>
              <a:rPr lang="en-IN" sz="2400" dirty="0"/>
              <a:t> and is commonly considered to have formed in hot and wet tropical areas. Nearly all laterites are of rusty-red coloration, because of high </a:t>
            </a:r>
            <a:r>
              <a:rPr lang="en-IN" sz="2400" dirty="0">
                <a:hlinkClick r:id="rId4" tooltip="Iron oxide"/>
              </a:rPr>
              <a:t>iron oxide</a:t>
            </a:r>
            <a:r>
              <a:rPr lang="en-IN" sz="2400" dirty="0"/>
              <a:t> content. They develop by intensive and prolonged </a:t>
            </a:r>
            <a:r>
              <a:rPr lang="en-IN" sz="2400" dirty="0">
                <a:hlinkClick r:id="rId5" tooltip="Weathering"/>
              </a:rPr>
              <a:t>weathering</a:t>
            </a:r>
            <a:r>
              <a:rPr lang="en-IN" sz="2400" dirty="0"/>
              <a:t> of the underlying </a:t>
            </a:r>
            <a:r>
              <a:rPr lang="en-IN" sz="2400" dirty="0">
                <a:hlinkClick r:id="rId6" tooltip="Parent rock"/>
              </a:rPr>
              <a:t>parent rock</a:t>
            </a:r>
            <a:r>
              <a:rPr lang="en-IN" sz="2400" dirty="0"/>
              <a:t>.</a:t>
            </a:r>
          </a:p>
          <a:p>
            <a:pPr algn="just"/>
            <a:endParaRPr lang="en-IN" sz="2400" b="1" dirty="0"/>
          </a:p>
          <a:p>
            <a:pPr algn="just"/>
            <a:r>
              <a:rPr lang="en-IN" sz="2400" b="1" dirty="0"/>
              <a:t>Composition</a:t>
            </a:r>
            <a:r>
              <a:rPr lang="en-IN" sz="2400" dirty="0"/>
              <a:t>: Laterites are a source of aluminium </a:t>
            </a:r>
            <a:r>
              <a:rPr lang="en-IN" sz="2400" dirty="0">
                <a:hlinkClick r:id="rId7" tooltip="Ore"/>
              </a:rPr>
              <a:t>ore</a:t>
            </a:r>
            <a:r>
              <a:rPr lang="en-IN" sz="2400" dirty="0"/>
              <a:t>; the ore exists largely in </a:t>
            </a:r>
            <a:r>
              <a:rPr lang="en-IN" sz="2400" dirty="0">
                <a:hlinkClick r:id="rId8" tooltip="Clay mineral"/>
              </a:rPr>
              <a:t>clay minerals</a:t>
            </a:r>
            <a:r>
              <a:rPr lang="en-IN" sz="2400" dirty="0"/>
              <a:t> and the </a:t>
            </a:r>
            <a:r>
              <a:rPr lang="en-IN" sz="2400" dirty="0">
                <a:hlinkClick r:id="rId9" tooltip="Hydroxide"/>
              </a:rPr>
              <a:t>hydroxides</a:t>
            </a:r>
            <a:r>
              <a:rPr lang="en-IN" sz="2400" dirty="0"/>
              <a:t>, </a:t>
            </a:r>
            <a:r>
              <a:rPr lang="en-IN" sz="2400" dirty="0">
                <a:hlinkClick r:id="rId10" tooltip="Gibbsite"/>
              </a:rPr>
              <a:t>gibbsite</a:t>
            </a:r>
            <a:r>
              <a:rPr lang="en-IN" sz="2400" dirty="0"/>
              <a:t>, </a:t>
            </a:r>
            <a:r>
              <a:rPr lang="en-IN" sz="2400" dirty="0" err="1">
                <a:hlinkClick r:id="rId11" tooltip="Boehmite"/>
              </a:rPr>
              <a:t>boehmite</a:t>
            </a:r>
            <a:r>
              <a:rPr lang="en-IN" sz="2400" dirty="0"/>
              <a:t>, and </a:t>
            </a:r>
            <a:r>
              <a:rPr lang="en-IN" sz="2400" dirty="0" err="1">
                <a:hlinkClick r:id="rId12" tooltip="Diaspore"/>
              </a:rPr>
              <a:t>diaspore</a:t>
            </a:r>
            <a:r>
              <a:rPr lang="en-IN" sz="2400" dirty="0"/>
              <a:t>, which resembles the composition of </a:t>
            </a:r>
            <a:r>
              <a:rPr lang="en-IN" sz="2400" dirty="0">
                <a:hlinkClick r:id="rId13" tooltip="Bauxite"/>
              </a:rPr>
              <a:t>bauxite</a:t>
            </a:r>
            <a:r>
              <a:rPr lang="en-IN" sz="2400" dirty="0"/>
              <a:t>.</a:t>
            </a:r>
          </a:p>
          <a:p>
            <a:pPr algn="just"/>
            <a:endParaRPr lang="en-IN" sz="2400" dirty="0"/>
          </a:p>
          <a:p>
            <a:pPr algn="just"/>
            <a:r>
              <a:rPr lang="en-IN" sz="2400" b="1" dirty="0"/>
              <a:t>Uses: </a:t>
            </a:r>
            <a:r>
              <a:rPr lang="en-IN" sz="2400" dirty="0"/>
              <a:t>Laterite soils have high clay content, which mean they have higher </a:t>
            </a:r>
            <a:r>
              <a:rPr lang="en-IN" sz="2400" dirty="0" err="1">
                <a:hlinkClick r:id="rId14" tooltip="Cation exchange capacity"/>
              </a:rPr>
              <a:t>cation</a:t>
            </a:r>
            <a:r>
              <a:rPr lang="en-IN" sz="2400" dirty="0">
                <a:hlinkClick r:id="rId14" tooltip="Cation exchange capacity"/>
              </a:rPr>
              <a:t> exchange capacity</a:t>
            </a:r>
            <a:r>
              <a:rPr lang="en-IN" sz="2400" dirty="0"/>
              <a:t> and water-holding capacity than sandy soils. Laterites are also used as a building stones, road blocks etc. </a:t>
            </a:r>
          </a:p>
          <a:p>
            <a:endParaRPr lang="en-IN" dirty="0"/>
          </a:p>
        </p:txBody>
      </p:sp>
    </p:spTree>
    <p:extLst>
      <p:ext uri="{BB962C8B-B14F-4D97-AF65-F5344CB8AC3E}">
        <p14:creationId xmlns:p14="http://schemas.microsoft.com/office/powerpoint/2010/main" val="18728978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a:t>5. Conglomerates</a:t>
            </a:r>
            <a:br>
              <a:rPr lang="en-IN" dirty="0"/>
            </a:br>
            <a:endParaRPr lang="en-IN" dirty="0"/>
          </a:p>
        </p:txBody>
      </p:sp>
      <p:sp>
        <p:nvSpPr>
          <p:cNvPr id="3" name="Content Placeholder 2"/>
          <p:cNvSpPr>
            <a:spLocks noGrp="1"/>
          </p:cNvSpPr>
          <p:nvPr>
            <p:ph idx="1"/>
          </p:nvPr>
        </p:nvSpPr>
        <p:spPr>
          <a:xfrm>
            <a:off x="457200" y="1052736"/>
            <a:ext cx="8229600" cy="5073427"/>
          </a:xfrm>
        </p:spPr>
        <p:txBody>
          <a:bodyPr>
            <a:normAutofit fontScale="62500" lnSpcReduction="20000"/>
          </a:bodyPr>
          <a:lstStyle/>
          <a:p>
            <a:r>
              <a:rPr lang="en-IN" b="1" dirty="0"/>
              <a:t>Definition:  </a:t>
            </a:r>
            <a:r>
              <a:rPr lang="en-IN" dirty="0"/>
              <a:t>These are sedimentary rocks of </a:t>
            </a:r>
            <a:r>
              <a:rPr lang="en-IN" dirty="0" err="1"/>
              <a:t>clastic</a:t>
            </a:r>
            <a:r>
              <a:rPr lang="en-IN" dirty="0"/>
              <a:t> nature and also belong to </a:t>
            </a:r>
            <a:r>
              <a:rPr lang="en-IN" dirty="0" err="1"/>
              <a:t>rudaceous</a:t>
            </a:r>
            <a:r>
              <a:rPr lang="en-IN" dirty="0"/>
              <a:t> group. They consist of rounded fragments of various sizes but generally above 2 mm, cemented together in clayey or ferruginous or mixed matrix. </a:t>
            </a:r>
          </a:p>
          <a:p>
            <a:endParaRPr lang="en-IN" b="1" dirty="0"/>
          </a:p>
          <a:p>
            <a:r>
              <a:rPr lang="en-IN" b="1" dirty="0"/>
              <a:t>Colour</a:t>
            </a:r>
            <a:r>
              <a:rPr lang="en-IN" dirty="0"/>
              <a:t>: Reddish Brown</a:t>
            </a:r>
          </a:p>
          <a:p>
            <a:endParaRPr lang="en-IN" b="1" dirty="0"/>
          </a:p>
          <a:p>
            <a:r>
              <a:rPr lang="en-IN" b="1" dirty="0"/>
              <a:t>Composition: </a:t>
            </a:r>
            <a:r>
              <a:rPr lang="en-IN" dirty="0"/>
              <a:t>The constituent gravels of conglomerates may differ considerably in their chemical composition: they may be the pure minerals or rock gravels of different classes that got cemented together in a natural manner. .   </a:t>
            </a:r>
          </a:p>
          <a:p>
            <a:endParaRPr lang="en-IN" b="1" dirty="0"/>
          </a:p>
          <a:p>
            <a:r>
              <a:rPr lang="en-IN" b="1" dirty="0"/>
              <a:t>Types: </a:t>
            </a:r>
            <a:r>
              <a:rPr lang="en-IN" dirty="0"/>
              <a:t>Conglomerates are generally distinguished on the basis of the dominant grade of the constituent gravels in following three types.   </a:t>
            </a:r>
          </a:p>
          <a:p>
            <a:r>
              <a:rPr lang="en-IN" dirty="0"/>
              <a:t>1. Boulder Conglomerates (gravels &gt; 256 mm)  </a:t>
            </a:r>
          </a:p>
          <a:p>
            <a:r>
              <a:rPr lang="en-IN" dirty="0"/>
              <a:t>2. Cobble Conglomerate (gravels 64-256 mm)</a:t>
            </a:r>
          </a:p>
          <a:p>
            <a:r>
              <a:rPr lang="en-IN" dirty="0"/>
              <a:t>3. Pebble Conglomerate (gravels 2-64 mm)</a:t>
            </a:r>
          </a:p>
          <a:p>
            <a:endParaRPr lang="en-IN" dirty="0"/>
          </a:p>
        </p:txBody>
      </p:sp>
    </p:spTree>
    <p:extLst>
      <p:ext uri="{BB962C8B-B14F-4D97-AF65-F5344CB8AC3E}">
        <p14:creationId xmlns:p14="http://schemas.microsoft.com/office/powerpoint/2010/main" val="2295089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91264" cy="5649491"/>
          </a:xfrm>
        </p:spPr>
        <p:txBody>
          <a:bodyPr>
            <a:normAutofit fontScale="70000" lnSpcReduction="20000"/>
          </a:bodyPr>
          <a:lstStyle/>
          <a:p>
            <a:pPr algn="just"/>
            <a:r>
              <a:rPr lang="en-IN" dirty="0"/>
              <a:t>Sometimes Conglomerates are distinguished on the basis of the source of fragments, such as </a:t>
            </a:r>
            <a:r>
              <a:rPr lang="en-IN" b="1" dirty="0"/>
              <a:t>a)</a:t>
            </a:r>
            <a:r>
              <a:rPr lang="en-IN" dirty="0"/>
              <a:t> </a:t>
            </a:r>
            <a:r>
              <a:rPr lang="en-IN" b="1" dirty="0"/>
              <a:t>Volcanic conglomerates</a:t>
            </a:r>
            <a:r>
              <a:rPr lang="en-IN" dirty="0"/>
              <a:t>-having fragments of volcanic origin</a:t>
            </a:r>
          </a:p>
          <a:p>
            <a:pPr algn="just"/>
            <a:endParaRPr lang="en-IN" b="1" dirty="0"/>
          </a:p>
          <a:p>
            <a:pPr algn="just"/>
            <a:r>
              <a:rPr lang="en-IN" b="1" dirty="0"/>
              <a:t>b) Basal conglomerates</a:t>
            </a:r>
            <a:r>
              <a:rPr lang="en-IN" dirty="0"/>
              <a:t>: having been deposited by sea waves during their advance over subsiding land mass</a:t>
            </a:r>
          </a:p>
          <a:p>
            <a:pPr algn="just"/>
            <a:endParaRPr lang="en-IN" b="1" dirty="0"/>
          </a:p>
          <a:p>
            <a:pPr algn="just"/>
            <a:r>
              <a:rPr lang="en-IN" b="1" dirty="0"/>
              <a:t>c) Glacial Conglomerates</a:t>
            </a:r>
            <a:r>
              <a:rPr lang="en-IN" dirty="0"/>
              <a:t>: In which gravel making the conglomerates are distinctly of glacial origin. </a:t>
            </a:r>
          </a:p>
          <a:p>
            <a:pPr algn="just"/>
            <a:endParaRPr lang="en-IN" b="1" dirty="0"/>
          </a:p>
          <a:p>
            <a:pPr algn="just"/>
            <a:r>
              <a:rPr lang="en-IN" b="1" dirty="0"/>
              <a:t>Occurrence</a:t>
            </a:r>
            <a:r>
              <a:rPr lang="en-IN" dirty="0"/>
              <a:t>: Conglomerates generally occur as thick beds and have variety of colours, and texturally present a heterogeneous appearance. </a:t>
            </a:r>
          </a:p>
          <a:p>
            <a:pPr algn="just"/>
            <a:endParaRPr lang="en-IN" b="1" dirty="0"/>
          </a:p>
          <a:p>
            <a:pPr algn="just"/>
            <a:r>
              <a:rPr lang="en-IN" b="1" dirty="0"/>
              <a:t>Uses</a:t>
            </a:r>
            <a:r>
              <a:rPr lang="en-IN" dirty="0"/>
              <a:t>: The harder and denser varieties of conglomerates may be used as mile stones. Because of their hardness and durability, they are used as crushed stones for roads, making concretes and as railroad ballasts. </a:t>
            </a:r>
          </a:p>
          <a:p>
            <a:endParaRPr lang="en-IN" dirty="0"/>
          </a:p>
        </p:txBody>
      </p:sp>
    </p:spTree>
    <p:extLst>
      <p:ext uri="{BB962C8B-B14F-4D97-AF65-F5344CB8AC3E}">
        <p14:creationId xmlns:p14="http://schemas.microsoft.com/office/powerpoint/2010/main" val="40533920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t>Engineering importance:</a:t>
            </a:r>
            <a:br>
              <a:rPr lang="en-IN" sz="2800" dirty="0"/>
            </a:br>
            <a:endParaRPr lang="en-IN" sz="2800" dirty="0"/>
          </a:p>
        </p:txBody>
      </p:sp>
      <p:sp>
        <p:nvSpPr>
          <p:cNvPr id="3" name="Content Placeholder 2"/>
          <p:cNvSpPr>
            <a:spLocks noGrp="1"/>
          </p:cNvSpPr>
          <p:nvPr>
            <p:ph idx="1"/>
          </p:nvPr>
        </p:nvSpPr>
        <p:spPr/>
        <p:txBody>
          <a:bodyPr/>
          <a:lstStyle/>
          <a:p>
            <a:pPr lvl="0" algn="just"/>
            <a:endParaRPr lang="en-IN" sz="2400" dirty="0"/>
          </a:p>
          <a:p>
            <a:pPr lvl="0" algn="just"/>
            <a:r>
              <a:rPr lang="en-IN" sz="2400" dirty="0"/>
              <a:t>Sedimentary rocks cover a great part of the crust of the earth; they make up more that 75% of the surface area of the land mass. </a:t>
            </a:r>
          </a:p>
          <a:p>
            <a:pPr lvl="0" algn="just"/>
            <a:endParaRPr lang="en-IN" sz="2400" dirty="0"/>
          </a:p>
          <a:p>
            <a:pPr lvl="0" algn="just"/>
            <a:r>
              <a:rPr lang="en-IN" sz="2400" dirty="0"/>
              <a:t>It is with these types of rocks that an engineer has to deal with in majority of cases. Sedimentary rocks are the most important rocks to act as natural reservoirs of oil and ground water supplies. </a:t>
            </a:r>
          </a:p>
          <a:p>
            <a:endParaRPr lang="en-IN" dirty="0"/>
          </a:p>
        </p:txBody>
      </p:sp>
    </p:spTree>
    <p:extLst>
      <p:ext uri="{BB962C8B-B14F-4D97-AF65-F5344CB8AC3E}">
        <p14:creationId xmlns:p14="http://schemas.microsoft.com/office/powerpoint/2010/main" val="1810537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925"/>
            <a:ext cx="8229600" cy="898795"/>
          </a:xfrm>
        </p:spPr>
        <p:txBody>
          <a:bodyPr>
            <a:normAutofit/>
          </a:bodyPr>
          <a:lstStyle/>
          <a:p>
            <a:r>
              <a:rPr lang="en-IN" sz="3200" b="1" u="sng" dirty="0"/>
              <a:t>III. Metamorphic Rocks</a:t>
            </a:r>
            <a:endParaRPr lang="en-IN" sz="3200" dirty="0"/>
          </a:p>
        </p:txBody>
      </p:sp>
      <p:sp>
        <p:nvSpPr>
          <p:cNvPr id="3" name="Content Placeholder 2"/>
          <p:cNvSpPr>
            <a:spLocks noGrp="1"/>
          </p:cNvSpPr>
          <p:nvPr>
            <p:ph idx="1"/>
          </p:nvPr>
        </p:nvSpPr>
        <p:spPr>
          <a:xfrm>
            <a:off x="457200" y="1052736"/>
            <a:ext cx="8229600" cy="5073427"/>
          </a:xfrm>
        </p:spPr>
        <p:txBody>
          <a:bodyPr>
            <a:normAutofit lnSpcReduction="10000"/>
          </a:bodyPr>
          <a:lstStyle/>
          <a:p>
            <a:pPr algn="just"/>
            <a:r>
              <a:rPr lang="en-IN" sz="2400" dirty="0"/>
              <a:t>The new rocks which are formed from the alteration of the pre-existing rocks of any type, by the process of metamorphism are called </a:t>
            </a:r>
            <a:r>
              <a:rPr lang="en-IN" sz="2400" b="1" dirty="0"/>
              <a:t>metamorphic rocks. </a:t>
            </a:r>
            <a:endParaRPr lang="en-IN" sz="2400" dirty="0"/>
          </a:p>
          <a:p>
            <a:pPr algn="just"/>
            <a:endParaRPr lang="en-IN" sz="2400" b="1" dirty="0"/>
          </a:p>
          <a:p>
            <a:pPr algn="just"/>
            <a:r>
              <a:rPr lang="en-IN" sz="2400" b="1" dirty="0"/>
              <a:t>Metamorphic rocks </a:t>
            </a:r>
            <a:r>
              <a:rPr lang="en-IN" sz="2400" dirty="0"/>
              <a:t>are defined as those rocks which have formed through the operation of various types of metamorphic processes on the pre-existing igneous and sedimentary rocks involving changes in textures, structures and mineralogical composition. </a:t>
            </a:r>
          </a:p>
          <a:p>
            <a:pPr algn="just"/>
            <a:endParaRPr lang="en-IN" sz="2400" dirty="0"/>
          </a:p>
          <a:p>
            <a:pPr algn="just"/>
            <a:r>
              <a:rPr lang="en-IN" sz="2400" dirty="0"/>
              <a:t>The direction of change depends upon the type of the original rock and the type of metamorphic process that operates on the rock.  </a:t>
            </a:r>
          </a:p>
          <a:p>
            <a:endParaRPr lang="en-IN" dirty="0"/>
          </a:p>
        </p:txBody>
      </p:sp>
    </p:spTree>
    <p:extLst>
      <p:ext uri="{BB962C8B-B14F-4D97-AF65-F5344CB8AC3E}">
        <p14:creationId xmlns:p14="http://schemas.microsoft.com/office/powerpoint/2010/main" val="19017817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t>Metamorphism</a:t>
            </a:r>
            <a:endParaRPr lang="en-IN" sz="3200" dirty="0"/>
          </a:p>
        </p:txBody>
      </p:sp>
      <p:sp>
        <p:nvSpPr>
          <p:cNvPr id="3" name="Content Placeholder 2"/>
          <p:cNvSpPr>
            <a:spLocks noGrp="1"/>
          </p:cNvSpPr>
          <p:nvPr>
            <p:ph idx="1"/>
          </p:nvPr>
        </p:nvSpPr>
        <p:spPr>
          <a:xfrm>
            <a:off x="457200" y="1196752"/>
            <a:ext cx="8229600" cy="4929411"/>
          </a:xfrm>
        </p:spPr>
        <p:txBody>
          <a:bodyPr>
            <a:normAutofit fontScale="70000" lnSpcReduction="20000"/>
          </a:bodyPr>
          <a:lstStyle/>
          <a:p>
            <a:pPr algn="just"/>
            <a:r>
              <a:rPr lang="en-IN" b="1" dirty="0"/>
              <a:t>Metamorphism</a:t>
            </a:r>
            <a:r>
              <a:rPr lang="en-IN" dirty="0"/>
              <a:t> is in fact, a natural process whereby the existing rocks are altered under conditions of high pressure and temperature associated with depths several thousand meters beneath the surface. </a:t>
            </a:r>
          </a:p>
          <a:p>
            <a:pPr algn="just"/>
            <a:endParaRPr lang="en-IN" dirty="0"/>
          </a:p>
          <a:p>
            <a:pPr algn="just"/>
            <a:r>
              <a:rPr lang="en-IN" dirty="0"/>
              <a:t>Also, the formation of metamorphic rocks takes place in the </a:t>
            </a:r>
            <a:r>
              <a:rPr lang="en-IN" b="1" dirty="0"/>
              <a:t>solid state</a:t>
            </a:r>
            <a:r>
              <a:rPr lang="en-IN" dirty="0"/>
              <a:t> (Solid state- The rocks remain solid and do not undergo melting) although some kinds of metamorphic processes take place in the presence of hot liquids and gases, chiefly water.  </a:t>
            </a:r>
          </a:p>
          <a:p>
            <a:pPr algn="just"/>
            <a:endParaRPr lang="en-IN" dirty="0"/>
          </a:p>
          <a:p>
            <a:pPr algn="just"/>
            <a:r>
              <a:rPr lang="en-IN" dirty="0"/>
              <a:t>The igneous and sedimentary rocks when subjected to metamorphism undergo changes that are either physical, chemical, or both. Physical changes are reflected as changes produced in the texture of the old rocks, whereas chemical changes produce the formation of new minerals; thus, giving rise to this new group of rocks, called metamorphic rocks.  </a:t>
            </a:r>
          </a:p>
          <a:p>
            <a:endParaRPr lang="en-IN" dirty="0"/>
          </a:p>
        </p:txBody>
      </p:sp>
    </p:spTree>
    <p:extLst>
      <p:ext uri="{BB962C8B-B14F-4D97-AF65-F5344CB8AC3E}">
        <p14:creationId xmlns:p14="http://schemas.microsoft.com/office/powerpoint/2010/main" val="3928778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a:bodyPr>
          <a:lstStyle/>
          <a:p>
            <a:pPr algn="just"/>
            <a:r>
              <a:rPr lang="en-IN" sz="2400" dirty="0"/>
              <a:t>E.g.: </a:t>
            </a:r>
            <a:r>
              <a:rPr lang="en-IN" sz="2400" b="1" dirty="0"/>
              <a:t>Granite</a:t>
            </a:r>
            <a:r>
              <a:rPr lang="en-IN" sz="2400" dirty="0"/>
              <a:t>, an igneous rock on metamorphism produces a metamorphic rock </a:t>
            </a:r>
            <a:r>
              <a:rPr lang="en-IN" sz="2400" b="1" dirty="0"/>
              <a:t>Gneiss.</a:t>
            </a:r>
            <a:r>
              <a:rPr lang="en-IN" sz="2400" dirty="0"/>
              <a:t>  </a:t>
            </a:r>
          </a:p>
          <a:p>
            <a:pPr algn="just"/>
            <a:endParaRPr lang="en-IN" sz="2400" b="1" dirty="0"/>
          </a:p>
          <a:p>
            <a:pPr algn="just"/>
            <a:r>
              <a:rPr lang="en-IN" sz="2400" b="1" dirty="0"/>
              <a:t>Sandstone</a:t>
            </a:r>
            <a:r>
              <a:rPr lang="en-IN" sz="2400" dirty="0"/>
              <a:t>, a sedimentary rock on metamorphism produces a metamorphic rock called </a:t>
            </a:r>
            <a:r>
              <a:rPr lang="en-IN" sz="2400" b="1" dirty="0"/>
              <a:t>Quartzite.</a:t>
            </a:r>
            <a:r>
              <a:rPr lang="en-IN" sz="2400" dirty="0"/>
              <a:t>  </a:t>
            </a:r>
          </a:p>
          <a:p>
            <a:pPr algn="just"/>
            <a:endParaRPr lang="en-IN" sz="2400" b="1" dirty="0"/>
          </a:p>
          <a:p>
            <a:pPr algn="just"/>
            <a:r>
              <a:rPr lang="en-IN" sz="2400" b="1" dirty="0"/>
              <a:t>Limestone</a:t>
            </a:r>
            <a:r>
              <a:rPr lang="en-IN" sz="2400" dirty="0"/>
              <a:t> changes into metamorphic rock called </a:t>
            </a:r>
            <a:r>
              <a:rPr lang="en-IN" sz="2400" b="1" dirty="0"/>
              <a:t>Marble</a:t>
            </a:r>
            <a:r>
              <a:rPr lang="en-IN" sz="2400" dirty="0"/>
              <a:t>. </a:t>
            </a:r>
          </a:p>
          <a:p>
            <a:pPr algn="just"/>
            <a:endParaRPr lang="en-IN" sz="2400" b="1" dirty="0"/>
          </a:p>
          <a:p>
            <a:pPr algn="just"/>
            <a:r>
              <a:rPr lang="en-IN" sz="2400" b="1" dirty="0"/>
              <a:t>Shale</a:t>
            </a:r>
            <a:r>
              <a:rPr lang="en-IN" sz="2400" dirty="0"/>
              <a:t> gives rise to a metamorphic rock called </a:t>
            </a:r>
            <a:r>
              <a:rPr lang="en-IN" sz="2400" b="1" dirty="0"/>
              <a:t>Slate</a:t>
            </a:r>
            <a:r>
              <a:rPr lang="en-IN" sz="2400" dirty="0"/>
              <a:t> and </a:t>
            </a:r>
            <a:r>
              <a:rPr lang="en-IN" sz="2400" b="1" dirty="0"/>
              <a:t>Conglomerates</a:t>
            </a:r>
            <a:r>
              <a:rPr lang="en-IN" sz="2400" dirty="0"/>
              <a:t> results in the formation of </a:t>
            </a:r>
            <a:r>
              <a:rPr lang="en-IN" sz="2400" b="1" dirty="0"/>
              <a:t>Conglomerate Schist. </a:t>
            </a:r>
            <a:endParaRPr lang="en-IN" sz="2400" dirty="0"/>
          </a:p>
          <a:p>
            <a:endParaRPr lang="en-IN" dirty="0"/>
          </a:p>
        </p:txBody>
      </p:sp>
    </p:spTree>
    <p:extLst>
      <p:ext uri="{BB962C8B-B14F-4D97-AF65-F5344CB8AC3E}">
        <p14:creationId xmlns:p14="http://schemas.microsoft.com/office/powerpoint/2010/main" val="12943232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t>Types of Metamorphism</a:t>
            </a:r>
            <a:endParaRPr lang="en-IN" sz="3200" dirty="0"/>
          </a:p>
        </p:txBody>
      </p:sp>
      <p:sp>
        <p:nvSpPr>
          <p:cNvPr id="3" name="Content Placeholder 2"/>
          <p:cNvSpPr>
            <a:spLocks noGrp="1"/>
          </p:cNvSpPr>
          <p:nvPr>
            <p:ph idx="1"/>
          </p:nvPr>
        </p:nvSpPr>
        <p:spPr/>
        <p:txBody>
          <a:bodyPr/>
          <a:lstStyle/>
          <a:p>
            <a:r>
              <a:rPr lang="en-IN" dirty="0"/>
              <a:t>i. Thermal metamorphism</a:t>
            </a:r>
          </a:p>
          <a:p>
            <a:endParaRPr lang="en-IN" dirty="0"/>
          </a:p>
          <a:p>
            <a:r>
              <a:rPr lang="en-IN" dirty="0"/>
              <a:t>ii. Dynamic metamorphism</a:t>
            </a:r>
          </a:p>
          <a:p>
            <a:endParaRPr lang="en-IN" dirty="0"/>
          </a:p>
          <a:p>
            <a:r>
              <a:rPr lang="en-IN" dirty="0"/>
              <a:t>iii. </a:t>
            </a:r>
            <a:r>
              <a:rPr lang="en-IN" dirty="0" err="1"/>
              <a:t>Dynamothermal</a:t>
            </a:r>
            <a:r>
              <a:rPr lang="en-IN" dirty="0"/>
              <a:t> metamorphism</a:t>
            </a:r>
          </a:p>
          <a:p>
            <a:endParaRPr lang="en-IN" dirty="0"/>
          </a:p>
        </p:txBody>
      </p:sp>
    </p:spTree>
    <p:extLst>
      <p:ext uri="{BB962C8B-B14F-4D97-AF65-F5344CB8AC3E}">
        <p14:creationId xmlns:p14="http://schemas.microsoft.com/office/powerpoint/2010/main" val="42624663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t>i. Thermal metamorphism</a:t>
            </a:r>
            <a:endParaRPr lang="en-IN" sz="3200" dirty="0"/>
          </a:p>
        </p:txBody>
      </p:sp>
      <p:sp>
        <p:nvSpPr>
          <p:cNvPr id="3" name="Content Placeholder 2"/>
          <p:cNvSpPr>
            <a:spLocks noGrp="1"/>
          </p:cNvSpPr>
          <p:nvPr>
            <p:ph idx="1"/>
          </p:nvPr>
        </p:nvSpPr>
        <p:spPr/>
        <p:txBody>
          <a:bodyPr>
            <a:normAutofit/>
          </a:bodyPr>
          <a:lstStyle/>
          <a:p>
            <a:pPr algn="just"/>
            <a:r>
              <a:rPr lang="en-IN" sz="2400" dirty="0"/>
              <a:t>All those metamorphic processes in which heat is the chief gent of metamorphism and pressure and fluids play only secondary roles are included under the term</a:t>
            </a:r>
            <a:r>
              <a:rPr lang="en-IN" sz="2400" b="1" dirty="0"/>
              <a:t> thermal metamorphism. </a:t>
            </a:r>
          </a:p>
          <a:p>
            <a:pPr algn="just"/>
            <a:endParaRPr lang="en-IN" sz="2400" b="1" dirty="0"/>
          </a:p>
          <a:p>
            <a:pPr algn="just"/>
            <a:r>
              <a:rPr lang="en-IN" sz="2400" dirty="0"/>
              <a:t>The most important type of thermal metamorphism is called </a:t>
            </a:r>
            <a:r>
              <a:rPr lang="en-IN" sz="2400" b="1" dirty="0"/>
              <a:t>contact metamorphism.</a:t>
            </a:r>
            <a:r>
              <a:rPr lang="en-IN" sz="2400" dirty="0"/>
              <a:t>  And other types of thermal metamorphism are pyro- metamorphism and plutonic metamorphism. </a:t>
            </a:r>
          </a:p>
          <a:p>
            <a:endParaRPr lang="en-IN" dirty="0"/>
          </a:p>
        </p:txBody>
      </p:sp>
    </p:spTree>
    <p:extLst>
      <p:ext uri="{BB962C8B-B14F-4D97-AF65-F5344CB8AC3E}">
        <p14:creationId xmlns:p14="http://schemas.microsoft.com/office/powerpoint/2010/main" val="19382385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fontScale="85000" lnSpcReduction="20000"/>
          </a:bodyPr>
          <a:lstStyle/>
          <a:p>
            <a:pPr algn="just"/>
            <a:r>
              <a:rPr lang="en-IN" b="1" dirty="0"/>
              <a:t>a) Contact Metamorphism:</a:t>
            </a:r>
            <a:r>
              <a:rPr lang="en-IN" dirty="0"/>
              <a:t> is a common type of thermal metamorphism observed in rocks existing close to the magmatic intrusions, injections and lava flows. In this case, the heat from magmatic source travels through the body of the surrounded rocks those undergo structural and mineralogical changes depending upon their original composition and intensity of the heating effects.  </a:t>
            </a:r>
          </a:p>
          <a:p>
            <a:pPr algn="just"/>
            <a:endParaRPr lang="en-IN" b="1" dirty="0"/>
          </a:p>
          <a:p>
            <a:pPr algn="just"/>
            <a:r>
              <a:rPr lang="en-IN" b="1" dirty="0"/>
              <a:t>b) Pyro-Metamorphism: </a:t>
            </a:r>
            <a:r>
              <a:rPr lang="en-IN" dirty="0"/>
              <a:t>is another type of thermal metamorphism in which represents very much localised metamorphic changes produced by heat, such as in the case of block of sedimentary rock incidentally falling in to a body of flowing lava, and undergoing recrystallization and formation of new minerals.    </a:t>
            </a:r>
          </a:p>
          <a:p>
            <a:pPr algn="just"/>
            <a:endParaRPr lang="en-IN" dirty="0"/>
          </a:p>
        </p:txBody>
      </p:sp>
    </p:spTree>
    <p:extLst>
      <p:ext uri="{BB962C8B-B14F-4D97-AF65-F5344CB8AC3E}">
        <p14:creationId xmlns:p14="http://schemas.microsoft.com/office/powerpoint/2010/main" val="25171503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just"/>
            <a:r>
              <a:rPr lang="en-IN" sz="2400" b="1" dirty="0"/>
              <a:t>c) Plutonic Metamorphism: </a:t>
            </a:r>
            <a:r>
              <a:rPr lang="en-IN" sz="2400" dirty="0"/>
              <a:t>is a process of metamorphism that takes place due to equally important role of imposed loads (due to burial at great depths) and very high temperatures that become natural at those great depths. </a:t>
            </a:r>
          </a:p>
          <a:p>
            <a:pPr algn="just"/>
            <a:endParaRPr lang="en-IN" sz="2400" dirty="0"/>
          </a:p>
          <a:p>
            <a:pPr algn="just"/>
            <a:r>
              <a:rPr lang="en-IN" sz="2400" dirty="0"/>
              <a:t>Such changes take place in rocks that are pushed down during crustal movements to positions where high temperature and high pressure become almost a permanent feature.   </a:t>
            </a:r>
          </a:p>
          <a:p>
            <a:endParaRPr lang="en-IN" dirty="0"/>
          </a:p>
        </p:txBody>
      </p:sp>
    </p:spTree>
    <p:extLst>
      <p:ext uri="{BB962C8B-B14F-4D97-AF65-F5344CB8AC3E}">
        <p14:creationId xmlns:p14="http://schemas.microsoft.com/office/powerpoint/2010/main" val="39088114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980728"/>
          </a:xfrm>
        </p:spPr>
        <p:txBody>
          <a:bodyPr>
            <a:normAutofit/>
          </a:bodyPr>
          <a:lstStyle/>
          <a:p>
            <a:r>
              <a:rPr lang="en-IN" sz="3200" b="1" dirty="0"/>
              <a:t>ii</a:t>
            </a:r>
            <a:r>
              <a:rPr lang="en-IN" sz="3200" dirty="0"/>
              <a:t>. </a:t>
            </a:r>
            <a:r>
              <a:rPr lang="en-IN" sz="3200" b="1" dirty="0"/>
              <a:t>Dynamic or </a:t>
            </a:r>
            <a:r>
              <a:rPr lang="en-IN" sz="3200" b="1" dirty="0" err="1"/>
              <a:t>Cata-clastic</a:t>
            </a:r>
            <a:r>
              <a:rPr lang="en-IN" sz="3200" b="1" dirty="0"/>
              <a:t> Metamorphism</a:t>
            </a:r>
            <a:endParaRPr lang="en-IN" sz="3200" dirty="0"/>
          </a:p>
        </p:txBody>
      </p:sp>
      <p:sp>
        <p:nvSpPr>
          <p:cNvPr id="3" name="Content Placeholder 2"/>
          <p:cNvSpPr>
            <a:spLocks noGrp="1"/>
          </p:cNvSpPr>
          <p:nvPr>
            <p:ph idx="1"/>
          </p:nvPr>
        </p:nvSpPr>
        <p:spPr>
          <a:xfrm>
            <a:off x="457200" y="1052736"/>
            <a:ext cx="8229600" cy="5472608"/>
          </a:xfrm>
        </p:spPr>
        <p:txBody>
          <a:bodyPr>
            <a:normAutofit fontScale="92500"/>
          </a:bodyPr>
          <a:lstStyle/>
          <a:p>
            <a:pPr algn="just"/>
            <a:r>
              <a:rPr lang="en-IN" sz="2400" dirty="0"/>
              <a:t>It is also known as </a:t>
            </a:r>
            <a:r>
              <a:rPr lang="en-IN" sz="2400" b="1" dirty="0"/>
              <a:t>mechanical metamorphism or dislocation metamorphism. </a:t>
            </a:r>
          </a:p>
          <a:p>
            <a:pPr algn="just"/>
            <a:endParaRPr lang="en-IN" sz="2400" dirty="0"/>
          </a:p>
          <a:p>
            <a:pPr algn="just"/>
            <a:r>
              <a:rPr lang="en-IN" sz="2400" dirty="0"/>
              <a:t>All those metamorphic changes in which the dynamic or lateral pressure caused by the earth movements is the dominating agent of metamorphism, and heat and fluids play only secondary roles are included under the term </a:t>
            </a:r>
            <a:r>
              <a:rPr lang="en-IN" sz="2400" b="1" dirty="0"/>
              <a:t>dynamic metamorphism.</a:t>
            </a:r>
            <a:r>
              <a:rPr lang="en-IN" sz="2400" dirty="0"/>
              <a:t> </a:t>
            </a:r>
          </a:p>
          <a:p>
            <a:pPr algn="just"/>
            <a:endParaRPr lang="en-IN" sz="2400" dirty="0"/>
          </a:p>
          <a:p>
            <a:pPr algn="just"/>
            <a:r>
              <a:rPr lang="en-IN" sz="2400" dirty="0"/>
              <a:t>This is an important type of metamorphism, as very effective changes are produced in the rocks in the form of production of folds and other structures, such as joints, faults, foliations etc.   </a:t>
            </a:r>
          </a:p>
          <a:p>
            <a:pPr algn="just"/>
            <a:endParaRPr lang="en-IN" sz="2400" dirty="0"/>
          </a:p>
          <a:p>
            <a:pPr algn="just"/>
            <a:r>
              <a:rPr lang="en-IN" sz="2400" dirty="0"/>
              <a:t>In this type of metamorphism, there is no or very little formation of new minerals. </a:t>
            </a:r>
          </a:p>
          <a:p>
            <a:endParaRPr lang="en-IN" dirty="0"/>
          </a:p>
        </p:txBody>
      </p:sp>
    </p:spTree>
    <p:extLst>
      <p:ext uri="{BB962C8B-B14F-4D97-AF65-F5344CB8AC3E}">
        <p14:creationId xmlns:p14="http://schemas.microsoft.com/office/powerpoint/2010/main" val="50914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t>iii. Dynamo-thermal Metamorphism or Regional Metamorphism</a:t>
            </a:r>
          </a:p>
        </p:txBody>
      </p:sp>
      <p:sp>
        <p:nvSpPr>
          <p:cNvPr id="3" name="Content Placeholder 2"/>
          <p:cNvSpPr>
            <a:spLocks noGrp="1"/>
          </p:cNvSpPr>
          <p:nvPr>
            <p:ph idx="1"/>
          </p:nvPr>
        </p:nvSpPr>
        <p:spPr/>
        <p:txBody>
          <a:bodyPr>
            <a:normAutofit/>
          </a:bodyPr>
          <a:lstStyle/>
          <a:p>
            <a:pPr algn="just"/>
            <a:endParaRPr lang="en-IN" sz="2400" dirty="0"/>
          </a:p>
          <a:p>
            <a:pPr algn="just"/>
            <a:r>
              <a:rPr lang="en-IN" sz="2400" dirty="0"/>
              <a:t>It is considered as the most important as well as prevalent type of metamorphic processes. </a:t>
            </a:r>
          </a:p>
          <a:p>
            <a:pPr algn="just"/>
            <a:endParaRPr lang="en-IN" sz="2400" dirty="0"/>
          </a:p>
          <a:p>
            <a:pPr algn="just"/>
            <a:r>
              <a:rPr lang="en-IN" sz="2400" dirty="0"/>
              <a:t>This involves development of large scale changes in the structural and chemical constitution of the pre-existing rocks under the combined action of pressure, temperature and fluids. </a:t>
            </a:r>
          </a:p>
        </p:txBody>
      </p:sp>
    </p:spTree>
    <p:extLst>
      <p:ext uri="{BB962C8B-B14F-4D97-AF65-F5344CB8AC3E}">
        <p14:creationId xmlns:p14="http://schemas.microsoft.com/office/powerpoint/2010/main" val="9935857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t>Textures of Metamorphic Rocks</a:t>
            </a:r>
            <a:endParaRPr lang="en-IN" sz="3200" dirty="0"/>
          </a:p>
        </p:txBody>
      </p:sp>
      <p:sp>
        <p:nvSpPr>
          <p:cNvPr id="3" name="Content Placeholder 2"/>
          <p:cNvSpPr>
            <a:spLocks noGrp="1"/>
          </p:cNvSpPr>
          <p:nvPr>
            <p:ph idx="1"/>
          </p:nvPr>
        </p:nvSpPr>
        <p:spPr/>
        <p:txBody>
          <a:bodyPr>
            <a:normAutofit/>
          </a:bodyPr>
          <a:lstStyle/>
          <a:p>
            <a:endParaRPr lang="en-IN" b="1" dirty="0"/>
          </a:p>
          <a:p>
            <a:pPr algn="just"/>
            <a:r>
              <a:rPr lang="en-IN" sz="2600" b="1" dirty="0"/>
              <a:t>a) Crystalloblastic Textures</a:t>
            </a:r>
            <a:r>
              <a:rPr lang="en-IN" sz="2600" dirty="0"/>
              <a:t>: which include all those textures that have been newly imposed upon the rock during the process of metamorphism and are, therefore, essentially product of metamorphism. </a:t>
            </a:r>
          </a:p>
          <a:p>
            <a:pPr algn="just"/>
            <a:endParaRPr lang="en-IN" sz="2600" b="1" dirty="0"/>
          </a:p>
          <a:p>
            <a:pPr algn="just"/>
            <a:r>
              <a:rPr lang="en-IN" sz="2600" b="1" dirty="0"/>
              <a:t>b) Palimpsest Textures</a:t>
            </a:r>
            <a:r>
              <a:rPr lang="en-IN" sz="2600" dirty="0"/>
              <a:t>: That includes textures which were present in the parent rock and have been retained by the rock despite metamorphic changes in other aspects.  </a:t>
            </a:r>
          </a:p>
        </p:txBody>
      </p:sp>
    </p:spTree>
    <p:extLst>
      <p:ext uri="{BB962C8B-B14F-4D97-AF65-F5344CB8AC3E}">
        <p14:creationId xmlns:p14="http://schemas.microsoft.com/office/powerpoint/2010/main" val="19200157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t>Structures of Metamorphic Rocks:  </a:t>
            </a:r>
            <a:br>
              <a:rPr lang="en-IN" sz="3200" dirty="0"/>
            </a:br>
            <a:endParaRPr lang="en-IN" sz="3200" dirty="0"/>
          </a:p>
        </p:txBody>
      </p:sp>
      <p:sp>
        <p:nvSpPr>
          <p:cNvPr id="3" name="Content Placeholder 2"/>
          <p:cNvSpPr>
            <a:spLocks noGrp="1"/>
          </p:cNvSpPr>
          <p:nvPr>
            <p:ph idx="1"/>
          </p:nvPr>
        </p:nvSpPr>
        <p:spPr>
          <a:xfrm>
            <a:off x="457200" y="1052736"/>
            <a:ext cx="8229600" cy="5073427"/>
          </a:xfrm>
        </p:spPr>
        <p:txBody>
          <a:bodyPr>
            <a:normAutofit fontScale="77500" lnSpcReduction="20000"/>
          </a:bodyPr>
          <a:lstStyle/>
          <a:p>
            <a:pPr algn="just"/>
            <a:r>
              <a:rPr lang="en-IN" b="1" dirty="0"/>
              <a:t>i. </a:t>
            </a:r>
            <a:r>
              <a:rPr lang="en-IN" b="1" dirty="0" err="1"/>
              <a:t>Cataclastic</a:t>
            </a:r>
            <a:r>
              <a:rPr lang="en-IN" b="1" dirty="0"/>
              <a:t> Structure</a:t>
            </a:r>
            <a:r>
              <a:rPr lang="en-IN" dirty="0"/>
              <a:t>: It is characterized by the development of extremely fine rock mass under the influence of severe crushing and shearing effects of stresses operating during metamorphism.  E.g.: Breccia, Slate</a:t>
            </a:r>
          </a:p>
          <a:p>
            <a:pPr algn="just"/>
            <a:endParaRPr lang="en-IN" b="1" dirty="0"/>
          </a:p>
          <a:p>
            <a:pPr algn="just"/>
            <a:r>
              <a:rPr lang="en-IN" b="1" dirty="0"/>
              <a:t>ii</a:t>
            </a:r>
            <a:r>
              <a:rPr lang="en-IN" dirty="0"/>
              <a:t>. </a:t>
            </a:r>
            <a:r>
              <a:rPr lang="en-IN" b="1" dirty="0"/>
              <a:t>Schistose Structure</a:t>
            </a:r>
            <a:r>
              <a:rPr lang="en-IN" dirty="0"/>
              <a:t>: The rock with schistose structure is made up of broadly parallel or sub parallel layers or bands of flaky, platy or rod like minerals making it very weak in the direction of parallelism. E.g.; Schist</a:t>
            </a:r>
          </a:p>
          <a:p>
            <a:pPr algn="just"/>
            <a:endParaRPr lang="en-IN" b="1" dirty="0"/>
          </a:p>
          <a:p>
            <a:pPr algn="just"/>
            <a:r>
              <a:rPr lang="en-IN" b="1" dirty="0"/>
              <a:t>iii. Gneissose Structure:  </a:t>
            </a:r>
            <a:r>
              <a:rPr lang="en-IN" dirty="0"/>
              <a:t>In this structure, bands or folia of platy and flaky minerals alternate with those of </a:t>
            </a:r>
            <a:r>
              <a:rPr lang="en-IN" dirty="0" err="1"/>
              <a:t>equidimenisonal</a:t>
            </a:r>
            <a:r>
              <a:rPr lang="en-IN" dirty="0"/>
              <a:t> and granular minerals. These bands are generally of contrasting colours, composition and textures.  </a:t>
            </a:r>
          </a:p>
          <a:p>
            <a:endParaRPr lang="en-IN" dirty="0"/>
          </a:p>
        </p:txBody>
      </p:sp>
    </p:spTree>
    <p:extLst>
      <p:ext uri="{BB962C8B-B14F-4D97-AF65-F5344CB8AC3E}">
        <p14:creationId xmlns:p14="http://schemas.microsoft.com/office/powerpoint/2010/main" val="31483956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fontScale="70000" lnSpcReduction="20000"/>
          </a:bodyPr>
          <a:lstStyle/>
          <a:p>
            <a:pPr algn="just"/>
            <a:r>
              <a:rPr lang="en-IN" sz="3400" b="1" dirty="0"/>
              <a:t>iv. </a:t>
            </a:r>
            <a:r>
              <a:rPr lang="en-IN" sz="3400" b="1" dirty="0" err="1"/>
              <a:t>Maculose</a:t>
            </a:r>
            <a:r>
              <a:rPr lang="en-IN" sz="3400" b="1" dirty="0"/>
              <a:t> Structure: </a:t>
            </a:r>
            <a:r>
              <a:rPr lang="en-IN" sz="3400" dirty="0"/>
              <a:t>It is characterised by a spotted appearance of the rock that may be caused due to the formation of large sized crystals (</a:t>
            </a:r>
            <a:r>
              <a:rPr lang="en-IN" sz="3400" dirty="0" err="1"/>
              <a:t>porphyroblasts</a:t>
            </a:r>
            <a:r>
              <a:rPr lang="en-IN" sz="3400" dirty="0"/>
              <a:t>) within an otherwise fine grained rock. </a:t>
            </a:r>
          </a:p>
          <a:p>
            <a:pPr algn="just"/>
            <a:endParaRPr lang="en-IN" sz="3400" b="1" dirty="0"/>
          </a:p>
          <a:p>
            <a:pPr algn="just"/>
            <a:r>
              <a:rPr lang="en-IN" sz="3400" b="1" dirty="0" err="1"/>
              <a:t>Augen</a:t>
            </a:r>
            <a:r>
              <a:rPr lang="en-IN" sz="3400" b="1" dirty="0"/>
              <a:t> Structure</a:t>
            </a:r>
            <a:r>
              <a:rPr lang="en-IN" sz="3400" dirty="0"/>
              <a:t> is similar to </a:t>
            </a:r>
            <a:r>
              <a:rPr lang="en-IN" sz="3400" dirty="0" err="1"/>
              <a:t>maculose</a:t>
            </a:r>
            <a:r>
              <a:rPr lang="en-IN" sz="3400" dirty="0"/>
              <a:t> type and is typical metamorphic rocks in which the effects of crushing under the pressure and clearly associated with recrystallization. In this structure some minerals get deformed into thin, lenticular, </a:t>
            </a:r>
            <a:r>
              <a:rPr lang="en-IN" sz="3400" dirty="0" err="1"/>
              <a:t>lense</a:t>
            </a:r>
            <a:r>
              <a:rPr lang="en-IN" sz="3400" dirty="0"/>
              <a:t> like shapes giving a characteristic appearance to the rock. </a:t>
            </a:r>
          </a:p>
          <a:p>
            <a:pPr algn="just"/>
            <a:endParaRPr lang="en-IN" sz="3400" b="1" dirty="0"/>
          </a:p>
          <a:p>
            <a:pPr algn="just"/>
            <a:r>
              <a:rPr lang="en-IN" sz="3400" b="1" dirty="0"/>
              <a:t>v. Granulose Structure</a:t>
            </a:r>
            <a:r>
              <a:rPr lang="en-IN" sz="3400" dirty="0"/>
              <a:t>: It is typical structure of metamorphic rocks like marble and Quartzite and is characterized by an essentially granular character of the constituent minerals. </a:t>
            </a:r>
          </a:p>
          <a:p>
            <a:endParaRPr lang="en-IN" dirty="0"/>
          </a:p>
        </p:txBody>
      </p:sp>
    </p:spTree>
    <p:extLst>
      <p:ext uri="{BB962C8B-B14F-4D97-AF65-F5344CB8AC3E}">
        <p14:creationId xmlns:p14="http://schemas.microsoft.com/office/powerpoint/2010/main" val="4365789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fontScale="90000"/>
          </a:bodyPr>
          <a:lstStyle/>
          <a:p>
            <a:r>
              <a:rPr lang="en-IN" sz="3200" b="1" dirty="0"/>
              <a:t>1. Gneiss: </a:t>
            </a:r>
            <a:br>
              <a:rPr lang="en-IN" sz="3200" b="1" dirty="0"/>
            </a:br>
            <a:endParaRPr lang="en-IN" sz="3200" b="1" dirty="0"/>
          </a:p>
        </p:txBody>
      </p:sp>
      <p:sp>
        <p:nvSpPr>
          <p:cNvPr id="3" name="Content Placeholder 2"/>
          <p:cNvSpPr>
            <a:spLocks noGrp="1"/>
          </p:cNvSpPr>
          <p:nvPr>
            <p:ph idx="1"/>
          </p:nvPr>
        </p:nvSpPr>
        <p:spPr>
          <a:xfrm>
            <a:off x="457200" y="836712"/>
            <a:ext cx="8686800" cy="6021288"/>
          </a:xfrm>
        </p:spPr>
        <p:txBody>
          <a:bodyPr>
            <a:normAutofit fontScale="62500" lnSpcReduction="20000"/>
          </a:bodyPr>
          <a:lstStyle/>
          <a:p>
            <a:r>
              <a:rPr lang="en-IN" b="1" dirty="0"/>
              <a:t>Definition</a:t>
            </a:r>
            <a:r>
              <a:rPr lang="en-IN" dirty="0"/>
              <a:t>: Gneiss is a </a:t>
            </a:r>
            <a:r>
              <a:rPr lang="en-IN" dirty="0" err="1"/>
              <a:t>megascopically</a:t>
            </a:r>
            <a:r>
              <a:rPr lang="en-IN" dirty="0"/>
              <a:t> crystalline foliated metamorphic rock characterised by segregation of constituent minerals into layers or bands of contrasting colour, texture and composition. </a:t>
            </a:r>
          </a:p>
          <a:p>
            <a:endParaRPr lang="en-IN" b="1" dirty="0"/>
          </a:p>
          <a:p>
            <a:r>
              <a:rPr lang="en-IN" b="1" dirty="0"/>
              <a:t>Composition: </a:t>
            </a:r>
            <a:r>
              <a:rPr lang="en-IN" dirty="0"/>
              <a:t>Essential minerals are feldspar and quartz. Accessory minerals are  pyroxene and amphibole group minerals. </a:t>
            </a:r>
          </a:p>
          <a:p>
            <a:r>
              <a:rPr lang="en-IN" dirty="0"/>
              <a:t>Texture and Structure: Coarsely crystalline texture and gneissose structures. They called </a:t>
            </a:r>
            <a:r>
              <a:rPr lang="en-IN" b="1" dirty="0" err="1"/>
              <a:t>augen</a:t>
            </a:r>
            <a:r>
              <a:rPr lang="en-IN" b="1" dirty="0"/>
              <a:t> gneisses show a </a:t>
            </a:r>
            <a:r>
              <a:rPr lang="en-IN" b="1" dirty="0" err="1"/>
              <a:t>cataclastic</a:t>
            </a:r>
            <a:r>
              <a:rPr lang="en-IN" b="1" dirty="0"/>
              <a:t> structure. </a:t>
            </a:r>
            <a:endParaRPr lang="en-IN" dirty="0"/>
          </a:p>
          <a:p>
            <a:endParaRPr lang="en-IN" b="1" dirty="0"/>
          </a:p>
          <a:p>
            <a:r>
              <a:rPr lang="en-IN" b="1" dirty="0"/>
              <a:t>Varieties:  </a:t>
            </a:r>
            <a:endParaRPr lang="en-IN" dirty="0"/>
          </a:p>
          <a:p>
            <a:r>
              <a:rPr lang="en-IN" b="1" dirty="0"/>
              <a:t>i. </a:t>
            </a:r>
            <a:r>
              <a:rPr lang="en-IN" b="1" dirty="0" err="1"/>
              <a:t>Orthogneiss</a:t>
            </a:r>
            <a:r>
              <a:rPr lang="en-IN" b="1" dirty="0"/>
              <a:t>: </a:t>
            </a:r>
            <a:r>
              <a:rPr lang="en-IN" dirty="0"/>
              <a:t>formed as a result of metamorphism of Granites and other igneous rocks. </a:t>
            </a:r>
          </a:p>
          <a:p>
            <a:endParaRPr lang="en-IN" b="1" dirty="0"/>
          </a:p>
          <a:p>
            <a:r>
              <a:rPr lang="en-IN" b="1" dirty="0"/>
              <a:t>ii.</a:t>
            </a:r>
            <a:r>
              <a:rPr lang="en-IN" dirty="0"/>
              <a:t> </a:t>
            </a:r>
            <a:r>
              <a:rPr lang="en-IN" b="1" dirty="0" err="1"/>
              <a:t>Paragneiss</a:t>
            </a:r>
            <a:r>
              <a:rPr lang="en-IN" dirty="0"/>
              <a:t>: these are formed from metamorphism of sedimentary rocks like sandstones.</a:t>
            </a:r>
          </a:p>
          <a:p>
            <a:endParaRPr lang="en-IN" b="1" dirty="0"/>
          </a:p>
          <a:p>
            <a:r>
              <a:rPr lang="en-IN" b="1" dirty="0"/>
              <a:t>iii. Banded gneiss</a:t>
            </a:r>
            <a:r>
              <a:rPr lang="en-IN" dirty="0"/>
              <a:t>: in which tabular and flaky minerals are segregated in very conspicuous bands of alternating dark and light colours.</a:t>
            </a:r>
          </a:p>
          <a:p>
            <a:endParaRPr lang="en-IN" b="1" dirty="0"/>
          </a:p>
          <a:p>
            <a:r>
              <a:rPr lang="en-IN" dirty="0"/>
              <a:t>. </a:t>
            </a:r>
          </a:p>
          <a:p>
            <a:endParaRPr lang="en-IN" dirty="0"/>
          </a:p>
        </p:txBody>
      </p:sp>
    </p:spTree>
    <p:extLst>
      <p:ext uri="{BB962C8B-B14F-4D97-AF65-F5344CB8AC3E}">
        <p14:creationId xmlns:p14="http://schemas.microsoft.com/office/powerpoint/2010/main" val="402902720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sz="2400" b="1" dirty="0"/>
          </a:p>
          <a:p>
            <a:r>
              <a:rPr lang="en-IN" sz="2400" b="1" dirty="0"/>
              <a:t>iv. </a:t>
            </a:r>
            <a:r>
              <a:rPr lang="en-IN" sz="2400" b="1" dirty="0" err="1"/>
              <a:t>Augen</a:t>
            </a:r>
            <a:r>
              <a:rPr lang="en-IN" sz="2400" b="1" dirty="0"/>
              <a:t> gneiss: </a:t>
            </a:r>
            <a:r>
              <a:rPr lang="en-IN" sz="2400" dirty="0"/>
              <a:t>formed as a result of dynamic metamorphism of granites and sedimentary rocks showing a typically </a:t>
            </a:r>
            <a:r>
              <a:rPr lang="en-IN" sz="2400" dirty="0" err="1"/>
              <a:t>cataclastic</a:t>
            </a:r>
            <a:r>
              <a:rPr lang="en-IN" sz="2400" dirty="0"/>
              <a:t> structure</a:t>
            </a:r>
            <a:endParaRPr lang="en-IN" sz="2400" b="1" dirty="0"/>
          </a:p>
          <a:p>
            <a:endParaRPr lang="en-IN" sz="2400" b="1" dirty="0"/>
          </a:p>
          <a:p>
            <a:r>
              <a:rPr lang="en-IN" sz="2400" b="1" dirty="0"/>
              <a:t>Occurrence: </a:t>
            </a:r>
            <a:r>
              <a:rPr lang="en-IN" sz="2400" dirty="0"/>
              <a:t>Gneisses of all varieties are generally the result of advanced stages of metamorphism. </a:t>
            </a:r>
          </a:p>
          <a:p>
            <a:endParaRPr lang="en-IN" sz="2400" b="1" dirty="0"/>
          </a:p>
          <a:p>
            <a:r>
              <a:rPr lang="en-IN" sz="2400" b="1" dirty="0"/>
              <a:t>Uses: </a:t>
            </a:r>
            <a:r>
              <a:rPr lang="en-IN" sz="2400" dirty="0"/>
              <a:t>These rocks are used as road stones and in some cases as building stones.</a:t>
            </a:r>
            <a:r>
              <a:rPr lang="en-IN" sz="2400" b="1" dirty="0"/>
              <a:t> </a:t>
            </a:r>
            <a:endParaRPr lang="en-IN" sz="2400" dirty="0"/>
          </a:p>
          <a:p>
            <a:endParaRPr lang="en-IN" dirty="0"/>
          </a:p>
        </p:txBody>
      </p:sp>
    </p:spTree>
    <p:extLst>
      <p:ext uri="{BB962C8B-B14F-4D97-AF65-F5344CB8AC3E}">
        <p14:creationId xmlns:p14="http://schemas.microsoft.com/office/powerpoint/2010/main" val="30421374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a:t>2. Slate: </a:t>
            </a:r>
            <a:br>
              <a:rPr lang="en-IN" sz="2800" dirty="0"/>
            </a:br>
            <a:endParaRPr lang="en-IN" sz="2800" dirty="0"/>
          </a:p>
        </p:txBody>
      </p:sp>
      <p:sp>
        <p:nvSpPr>
          <p:cNvPr id="3" name="Content Placeholder 2"/>
          <p:cNvSpPr>
            <a:spLocks noGrp="1"/>
          </p:cNvSpPr>
          <p:nvPr>
            <p:ph idx="1"/>
          </p:nvPr>
        </p:nvSpPr>
        <p:spPr>
          <a:xfrm>
            <a:off x="457200" y="1052736"/>
            <a:ext cx="8229600" cy="5073427"/>
          </a:xfrm>
        </p:spPr>
        <p:txBody>
          <a:bodyPr>
            <a:normAutofit fontScale="92500" lnSpcReduction="10000"/>
          </a:bodyPr>
          <a:lstStyle/>
          <a:p>
            <a:r>
              <a:rPr lang="en-IN" sz="2800" b="1" dirty="0"/>
              <a:t>Definition: </a:t>
            </a:r>
            <a:r>
              <a:rPr lang="en-IN" sz="2800" dirty="0"/>
              <a:t>Slate is fine grained metamorphic rock characterized by a </a:t>
            </a:r>
            <a:r>
              <a:rPr lang="en-IN" sz="2800" dirty="0" err="1"/>
              <a:t>slaty</a:t>
            </a:r>
            <a:r>
              <a:rPr lang="en-IN" sz="2800" dirty="0"/>
              <a:t> cleavage by virtue of which it can be split into thin sheets having parallel smooth surfaces. </a:t>
            </a:r>
          </a:p>
          <a:p>
            <a:endParaRPr lang="en-IN" sz="2800" b="1" dirty="0"/>
          </a:p>
          <a:p>
            <a:r>
              <a:rPr lang="en-IN" sz="2800" b="1" dirty="0"/>
              <a:t>Composition</a:t>
            </a:r>
            <a:r>
              <a:rPr lang="en-IN" sz="2800" dirty="0"/>
              <a:t>: Essential minerals are mica, chlorite. Accessory minerals are quartz, feldspar, oxides of iron. </a:t>
            </a:r>
          </a:p>
          <a:p>
            <a:endParaRPr lang="en-IN" sz="2800" b="1" dirty="0"/>
          </a:p>
          <a:p>
            <a:r>
              <a:rPr lang="en-IN" sz="2800" b="1" dirty="0"/>
              <a:t>Occurrence: </a:t>
            </a:r>
            <a:r>
              <a:rPr lang="en-IN" sz="2800" dirty="0"/>
              <a:t>Slate is a product of low grade regional metamorphism of argillaceous rocks like clays and </a:t>
            </a:r>
            <a:r>
              <a:rPr lang="en-IN" sz="2800" dirty="0" err="1"/>
              <a:t>Shales</a:t>
            </a:r>
            <a:r>
              <a:rPr lang="en-IN" sz="2800" dirty="0"/>
              <a:t>.</a:t>
            </a:r>
          </a:p>
          <a:p>
            <a:endParaRPr lang="en-IN" sz="2800" b="1" dirty="0"/>
          </a:p>
          <a:p>
            <a:r>
              <a:rPr lang="en-IN" sz="2800" b="1" dirty="0"/>
              <a:t>Uses:</a:t>
            </a:r>
            <a:r>
              <a:rPr lang="en-IN" sz="2800" dirty="0"/>
              <a:t> Slate is used locally for construction purpose as a roofing and paving material.  </a:t>
            </a:r>
          </a:p>
          <a:p>
            <a:endParaRPr lang="en-IN" dirty="0"/>
          </a:p>
        </p:txBody>
      </p:sp>
    </p:spTree>
    <p:extLst>
      <p:ext uri="{BB962C8B-B14F-4D97-AF65-F5344CB8AC3E}">
        <p14:creationId xmlns:p14="http://schemas.microsoft.com/office/powerpoint/2010/main" val="30719446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IN" sz="3100" b="1" dirty="0"/>
              <a:t>3. Muscovite &amp; </a:t>
            </a:r>
            <a:r>
              <a:rPr lang="en-IN" sz="3100" b="1" dirty="0" err="1"/>
              <a:t>Biotite</a:t>
            </a:r>
            <a:r>
              <a:rPr lang="en-IN" sz="3100" b="1" dirty="0"/>
              <a:t> schist: </a:t>
            </a:r>
            <a:br>
              <a:rPr lang="en-IN" dirty="0"/>
            </a:br>
            <a:endParaRPr lang="en-IN" dirty="0"/>
          </a:p>
        </p:txBody>
      </p:sp>
      <p:sp>
        <p:nvSpPr>
          <p:cNvPr id="3" name="Content Placeholder 2"/>
          <p:cNvSpPr>
            <a:spLocks noGrp="1"/>
          </p:cNvSpPr>
          <p:nvPr>
            <p:ph idx="1"/>
          </p:nvPr>
        </p:nvSpPr>
        <p:spPr/>
        <p:txBody>
          <a:bodyPr>
            <a:normAutofit/>
          </a:bodyPr>
          <a:lstStyle/>
          <a:p>
            <a:pPr algn="just">
              <a:lnSpc>
                <a:spcPct val="115000"/>
              </a:lnSpc>
              <a:spcAft>
                <a:spcPts val="1000"/>
              </a:spcAft>
            </a:pPr>
            <a:r>
              <a:rPr lang="en-IN" sz="2400" b="1" dirty="0">
                <a:latin typeface="Times New Roman"/>
                <a:ea typeface="Calibri"/>
                <a:cs typeface="Times New Roman"/>
              </a:rPr>
              <a:t>Definition</a:t>
            </a:r>
            <a:r>
              <a:rPr lang="en-IN" sz="2400" dirty="0">
                <a:latin typeface="Times New Roman"/>
                <a:ea typeface="Calibri"/>
                <a:cs typeface="Times New Roman"/>
              </a:rPr>
              <a:t>: these are </a:t>
            </a:r>
            <a:r>
              <a:rPr lang="en-IN" sz="2400" dirty="0" err="1">
                <a:latin typeface="Times New Roman"/>
                <a:ea typeface="Calibri"/>
                <a:cs typeface="Times New Roman"/>
              </a:rPr>
              <a:t>megascopically</a:t>
            </a:r>
            <a:r>
              <a:rPr lang="en-IN" sz="2400" dirty="0">
                <a:latin typeface="Times New Roman"/>
                <a:ea typeface="Calibri"/>
                <a:cs typeface="Times New Roman"/>
              </a:rPr>
              <a:t> crystalline foliated metamorphic rocks characterized by a typical schistose structure. </a:t>
            </a:r>
            <a:endParaRPr lang="en-IN" sz="2400" dirty="0">
              <a:ea typeface="Calibri"/>
              <a:cs typeface="Times New Roman"/>
            </a:endParaRPr>
          </a:p>
          <a:p>
            <a:pPr algn="just">
              <a:lnSpc>
                <a:spcPct val="115000"/>
              </a:lnSpc>
              <a:spcAft>
                <a:spcPts val="1000"/>
              </a:spcAft>
            </a:pPr>
            <a:r>
              <a:rPr lang="en-IN" sz="2400" b="1" dirty="0">
                <a:latin typeface="Times New Roman"/>
                <a:ea typeface="Calibri"/>
                <a:cs typeface="Times New Roman"/>
              </a:rPr>
              <a:t>Composition</a:t>
            </a:r>
            <a:r>
              <a:rPr lang="en-IN" sz="2400" dirty="0">
                <a:latin typeface="Times New Roman"/>
                <a:ea typeface="Calibri"/>
                <a:cs typeface="Times New Roman"/>
              </a:rPr>
              <a:t>: Essential minerals are Muscovite and </a:t>
            </a:r>
            <a:r>
              <a:rPr lang="en-IN" sz="2400" dirty="0" err="1">
                <a:latin typeface="Times New Roman"/>
                <a:ea typeface="Calibri"/>
                <a:cs typeface="Times New Roman"/>
              </a:rPr>
              <a:t>Biotite</a:t>
            </a:r>
            <a:r>
              <a:rPr lang="en-IN" sz="2400" dirty="0">
                <a:latin typeface="Times New Roman"/>
                <a:ea typeface="Calibri"/>
                <a:cs typeface="Times New Roman"/>
              </a:rPr>
              <a:t>. Accessory minerals are chlorite, hornblende, </a:t>
            </a:r>
            <a:r>
              <a:rPr lang="en-IN" sz="2400" dirty="0" err="1">
                <a:latin typeface="Times New Roman"/>
                <a:ea typeface="Calibri"/>
                <a:cs typeface="Times New Roman"/>
              </a:rPr>
              <a:t>kyanite</a:t>
            </a:r>
            <a:r>
              <a:rPr lang="en-IN" sz="2400" dirty="0">
                <a:latin typeface="Times New Roman"/>
                <a:ea typeface="Calibri"/>
                <a:cs typeface="Times New Roman"/>
              </a:rPr>
              <a:t> etc. </a:t>
            </a:r>
            <a:endParaRPr lang="en-IN" sz="2400" dirty="0">
              <a:ea typeface="Calibri"/>
              <a:cs typeface="Times New Roman"/>
            </a:endParaRPr>
          </a:p>
          <a:p>
            <a:pPr algn="just">
              <a:lnSpc>
                <a:spcPct val="115000"/>
              </a:lnSpc>
              <a:spcAft>
                <a:spcPts val="1000"/>
              </a:spcAft>
            </a:pPr>
            <a:r>
              <a:rPr lang="en-IN" sz="2400" b="1" dirty="0">
                <a:latin typeface="Times New Roman"/>
                <a:ea typeface="Calibri"/>
                <a:cs typeface="Times New Roman"/>
              </a:rPr>
              <a:t>Texture and Structure: </a:t>
            </a:r>
            <a:r>
              <a:rPr lang="en-IN" sz="2400" dirty="0">
                <a:latin typeface="Times New Roman"/>
                <a:ea typeface="Calibri"/>
                <a:cs typeface="Times New Roman"/>
              </a:rPr>
              <a:t>Crystalline texture and schistose structure. </a:t>
            </a:r>
            <a:endParaRPr lang="en-IN" sz="2400" dirty="0">
              <a:ea typeface="Calibri"/>
              <a:cs typeface="Times New Roman"/>
            </a:endParaRPr>
          </a:p>
          <a:p>
            <a:pPr algn="just">
              <a:lnSpc>
                <a:spcPct val="115000"/>
              </a:lnSpc>
              <a:spcAft>
                <a:spcPts val="1000"/>
              </a:spcAft>
            </a:pPr>
            <a:r>
              <a:rPr lang="en-IN" sz="2400" b="1" dirty="0">
                <a:latin typeface="Times New Roman"/>
                <a:ea typeface="Calibri"/>
                <a:cs typeface="Times New Roman"/>
              </a:rPr>
              <a:t>Uses: </a:t>
            </a:r>
            <a:r>
              <a:rPr lang="en-IN" sz="2400" dirty="0">
                <a:latin typeface="Times New Roman"/>
                <a:ea typeface="Calibri"/>
                <a:cs typeface="Times New Roman"/>
              </a:rPr>
              <a:t>because of low strength no economic uses.</a:t>
            </a:r>
            <a:r>
              <a:rPr lang="en-IN" sz="2400" b="1" dirty="0">
                <a:latin typeface="Times New Roman"/>
                <a:ea typeface="Calibri"/>
                <a:cs typeface="Times New Roman"/>
              </a:rPr>
              <a:t> </a:t>
            </a:r>
            <a:endParaRPr lang="en-IN" sz="2400" dirty="0">
              <a:ea typeface="Calibri"/>
              <a:cs typeface="Times New Roman"/>
            </a:endParaRPr>
          </a:p>
          <a:p>
            <a:endParaRPr lang="en-IN" sz="2400" dirty="0"/>
          </a:p>
        </p:txBody>
      </p:sp>
    </p:spTree>
    <p:extLst>
      <p:ext uri="{BB962C8B-B14F-4D97-AF65-F5344CB8AC3E}">
        <p14:creationId xmlns:p14="http://schemas.microsoft.com/office/powerpoint/2010/main" val="6355454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908720"/>
          </a:xfrm>
        </p:spPr>
        <p:txBody>
          <a:bodyPr>
            <a:normAutofit/>
          </a:bodyPr>
          <a:lstStyle/>
          <a:p>
            <a:r>
              <a:rPr lang="en-IN" sz="3200" b="1" dirty="0"/>
              <a:t>4. Marble:</a:t>
            </a:r>
            <a:endParaRPr lang="en-IN" sz="3200" dirty="0"/>
          </a:p>
        </p:txBody>
      </p:sp>
      <p:sp>
        <p:nvSpPr>
          <p:cNvPr id="3" name="Content Placeholder 2"/>
          <p:cNvSpPr>
            <a:spLocks noGrp="1"/>
          </p:cNvSpPr>
          <p:nvPr>
            <p:ph idx="1"/>
          </p:nvPr>
        </p:nvSpPr>
        <p:spPr>
          <a:xfrm>
            <a:off x="457200" y="836712"/>
            <a:ext cx="8229600" cy="5289451"/>
          </a:xfrm>
        </p:spPr>
        <p:txBody>
          <a:bodyPr>
            <a:noAutofit/>
          </a:bodyPr>
          <a:lstStyle/>
          <a:p>
            <a:pPr algn="just"/>
            <a:r>
              <a:rPr lang="en-IN" sz="2000" b="1" dirty="0"/>
              <a:t>Definition: Marble is granular metamorphic rock composed of recrystallized lime stone.  </a:t>
            </a:r>
            <a:endParaRPr lang="en-IN" sz="2000" dirty="0"/>
          </a:p>
          <a:p>
            <a:pPr algn="just"/>
            <a:r>
              <a:rPr lang="en-IN" sz="2000" b="1" dirty="0"/>
              <a:t>Composition: </a:t>
            </a:r>
            <a:r>
              <a:rPr lang="en-IN" sz="2000" dirty="0"/>
              <a:t>Essential mineral is Calcite (CaCO</a:t>
            </a:r>
            <a:r>
              <a:rPr lang="en-IN" sz="2000" baseline="-25000" dirty="0"/>
              <a:t>3</a:t>
            </a:r>
            <a:r>
              <a:rPr lang="en-IN" sz="2000" dirty="0"/>
              <a:t>) in its recrystallized form. Accessory minerals are olivine, garnet, and serpentine.</a:t>
            </a:r>
          </a:p>
          <a:p>
            <a:pPr algn="just"/>
            <a:r>
              <a:rPr lang="en-IN" sz="2000" b="1" dirty="0"/>
              <a:t>Texture and Structure</a:t>
            </a:r>
            <a:r>
              <a:rPr lang="en-IN" sz="2000" dirty="0"/>
              <a:t>: Granulose texture and banded structure. </a:t>
            </a:r>
          </a:p>
          <a:p>
            <a:pPr algn="just"/>
            <a:r>
              <a:rPr lang="en-IN" sz="2000" b="1" dirty="0"/>
              <a:t>Varieties: </a:t>
            </a:r>
            <a:r>
              <a:rPr lang="en-IN" sz="2000" dirty="0"/>
              <a:t>Various types of marble are distinguished on the basis of their colour, composition and structure. White marble, pink marble and black marble are known on the basis of their colours. </a:t>
            </a:r>
          </a:p>
          <a:p>
            <a:pPr algn="just"/>
            <a:r>
              <a:rPr lang="en-IN" sz="2000" b="1" dirty="0"/>
              <a:t>Dolomitic Marble</a:t>
            </a:r>
            <a:r>
              <a:rPr lang="en-IN" sz="2000" dirty="0"/>
              <a:t> is variety distinguished on the basis of composition; it may show schistose structure.  </a:t>
            </a:r>
          </a:p>
          <a:p>
            <a:pPr algn="just"/>
            <a:r>
              <a:rPr lang="en-IN" sz="2000" b="1" dirty="0"/>
              <a:t>Occurrence</a:t>
            </a:r>
            <a:r>
              <a:rPr lang="en-IN" sz="2000" dirty="0"/>
              <a:t>: marble is formed from contact metamorphism of carbonate group of sedimentary rocks. Pure white marble results from pure lime stones.  </a:t>
            </a:r>
          </a:p>
          <a:p>
            <a:pPr algn="just"/>
            <a:r>
              <a:rPr lang="en-IN" sz="2000" b="1" dirty="0"/>
              <a:t>Uses: </a:t>
            </a:r>
            <a:r>
              <a:rPr lang="en-IN" sz="2000" dirty="0"/>
              <a:t>Marble is commonly used in the construction of monumental buildings in the form of blocks, slabs, arches and in the crushed form as chips for flooring. Because of its restricted occurrence and transport costs, it is mostly used as ornamental stone in costly construction.   </a:t>
            </a:r>
          </a:p>
          <a:p>
            <a:pPr algn="just"/>
            <a:endParaRPr lang="en-IN" sz="2000" dirty="0"/>
          </a:p>
        </p:txBody>
      </p:sp>
    </p:spTree>
    <p:extLst>
      <p:ext uri="{BB962C8B-B14F-4D97-AF65-F5344CB8AC3E}">
        <p14:creationId xmlns:p14="http://schemas.microsoft.com/office/powerpoint/2010/main" val="72301829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229600" cy="980728"/>
          </a:xfrm>
        </p:spPr>
        <p:txBody>
          <a:bodyPr>
            <a:normAutofit/>
          </a:bodyPr>
          <a:lstStyle/>
          <a:p>
            <a:r>
              <a:rPr lang="en-IN" sz="3200" b="1" dirty="0"/>
              <a:t>5. Quartzite</a:t>
            </a:r>
            <a:endParaRPr lang="en-IN" sz="3200" dirty="0"/>
          </a:p>
        </p:txBody>
      </p:sp>
      <p:sp>
        <p:nvSpPr>
          <p:cNvPr id="3" name="Content Placeholder 2"/>
          <p:cNvSpPr>
            <a:spLocks noGrp="1"/>
          </p:cNvSpPr>
          <p:nvPr>
            <p:ph idx="1"/>
          </p:nvPr>
        </p:nvSpPr>
        <p:spPr>
          <a:xfrm>
            <a:off x="457200" y="836712"/>
            <a:ext cx="8229600" cy="5289451"/>
          </a:xfrm>
        </p:spPr>
        <p:txBody>
          <a:bodyPr>
            <a:normAutofit fontScale="55000" lnSpcReduction="20000"/>
          </a:bodyPr>
          <a:lstStyle/>
          <a:p>
            <a:pPr algn="just"/>
            <a:r>
              <a:rPr lang="en-IN" sz="3800" b="1" dirty="0"/>
              <a:t>Definition</a:t>
            </a:r>
            <a:r>
              <a:rPr lang="en-IN" sz="3800" dirty="0"/>
              <a:t>: </a:t>
            </a:r>
            <a:r>
              <a:rPr lang="en-IN" sz="3800" dirty="0" err="1"/>
              <a:t>Quartzites</a:t>
            </a:r>
            <a:r>
              <a:rPr lang="en-IN" sz="3800" dirty="0"/>
              <a:t> are granular metamorphic rocks composed chiefly of </a:t>
            </a:r>
            <a:r>
              <a:rPr lang="en-IN" sz="3800" dirty="0" err="1"/>
              <a:t>intersutured</a:t>
            </a:r>
            <a:r>
              <a:rPr lang="en-IN" sz="3800" dirty="0"/>
              <a:t> grains of quartz.  </a:t>
            </a:r>
          </a:p>
          <a:p>
            <a:pPr algn="just"/>
            <a:endParaRPr lang="en-IN" sz="3800" b="1" dirty="0"/>
          </a:p>
          <a:p>
            <a:pPr algn="just"/>
            <a:r>
              <a:rPr lang="en-IN" sz="3800" b="1" dirty="0"/>
              <a:t>Composition: </a:t>
            </a:r>
            <a:r>
              <a:rPr lang="en-IN" sz="3800" dirty="0"/>
              <a:t>Essential mineral is quartz and accessory minerals ate mica, feldspar, garnets and amphiboles. </a:t>
            </a:r>
          </a:p>
          <a:p>
            <a:pPr algn="just"/>
            <a:endParaRPr lang="en-IN" sz="3800" b="1" dirty="0"/>
          </a:p>
          <a:p>
            <a:pPr algn="just"/>
            <a:r>
              <a:rPr lang="en-IN" sz="3800" b="1" dirty="0"/>
              <a:t>Occurrence</a:t>
            </a:r>
            <a:r>
              <a:rPr lang="en-IN" sz="3800" dirty="0"/>
              <a:t>: Metamorphic </a:t>
            </a:r>
            <a:r>
              <a:rPr lang="en-IN" sz="3800" dirty="0" err="1"/>
              <a:t>quartzites</a:t>
            </a:r>
            <a:r>
              <a:rPr lang="en-IN" sz="3800" dirty="0"/>
              <a:t> result from the recrystallization of rather pure sandstones under the influence of contact and dynamic metamorphism.  </a:t>
            </a:r>
          </a:p>
          <a:p>
            <a:pPr algn="just"/>
            <a:r>
              <a:rPr lang="en-IN" sz="3800" b="1" dirty="0"/>
              <a:t>Varieties: </a:t>
            </a:r>
            <a:endParaRPr lang="en-IN" sz="3800" dirty="0"/>
          </a:p>
          <a:p>
            <a:pPr algn="just"/>
            <a:endParaRPr lang="en-IN" sz="3800" b="1" dirty="0"/>
          </a:p>
          <a:p>
            <a:pPr algn="just"/>
            <a:r>
              <a:rPr lang="en-IN" sz="3800" b="1" dirty="0" err="1"/>
              <a:t>Orthoquartzite</a:t>
            </a:r>
            <a:r>
              <a:rPr lang="en-IN" sz="3800" b="1" dirty="0"/>
              <a:t>:</a:t>
            </a:r>
            <a:r>
              <a:rPr lang="en-IN" sz="3800" dirty="0"/>
              <a:t>  is used for a sedimentary rock of similar composition but having a different origin, in which quartz grains are cemented tighter by siliceous cement. </a:t>
            </a:r>
          </a:p>
          <a:p>
            <a:pPr algn="just"/>
            <a:endParaRPr lang="en-IN" sz="3800" b="1" dirty="0"/>
          </a:p>
          <a:p>
            <a:pPr algn="just"/>
            <a:r>
              <a:rPr lang="en-IN" sz="3800" b="1" dirty="0"/>
              <a:t>Uses:  </a:t>
            </a:r>
            <a:r>
              <a:rPr lang="en-IN" sz="3800" dirty="0"/>
              <a:t>The rock is generally very hard, strong, and dense and uniformly grained. It finds extensive use in building and road construction. </a:t>
            </a:r>
          </a:p>
          <a:p>
            <a:endParaRPr lang="en-IN" dirty="0"/>
          </a:p>
        </p:txBody>
      </p:sp>
    </p:spTree>
    <p:extLst>
      <p:ext uri="{BB962C8B-B14F-4D97-AF65-F5344CB8AC3E}">
        <p14:creationId xmlns:p14="http://schemas.microsoft.com/office/powerpoint/2010/main" val="15848546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1A4E-5351-4B57-BD3B-82E6470E889A}"/>
              </a:ext>
            </a:extLst>
          </p:cNvPr>
          <p:cNvSpPr>
            <a:spLocks noGrp="1"/>
          </p:cNvSpPr>
          <p:nvPr>
            <p:ph type="title"/>
          </p:nvPr>
        </p:nvSpPr>
        <p:spPr/>
        <p:txBody>
          <a:bodyPr>
            <a:normAutofit/>
          </a:bodyPr>
          <a:lstStyle/>
          <a:p>
            <a:r>
              <a:rPr lang="en-US" sz="3200" b="1" dirty="0"/>
              <a:t>Useful Weblinks</a:t>
            </a:r>
            <a:endParaRPr lang="en-IN" sz="3200" b="1" dirty="0"/>
          </a:p>
        </p:txBody>
      </p:sp>
      <p:sp>
        <p:nvSpPr>
          <p:cNvPr id="3" name="Content Placeholder 2">
            <a:extLst>
              <a:ext uri="{FF2B5EF4-FFF2-40B4-BE49-F238E27FC236}">
                <a16:creationId xmlns:a16="http://schemas.microsoft.com/office/drawing/2014/main" id="{BAC1ED6F-5819-40C4-960B-255AA5D4777D}"/>
              </a:ext>
            </a:extLst>
          </p:cNvPr>
          <p:cNvSpPr>
            <a:spLocks noGrp="1"/>
          </p:cNvSpPr>
          <p:nvPr>
            <p:ph idx="1"/>
          </p:nvPr>
        </p:nvSpPr>
        <p:spPr/>
        <p:txBody>
          <a:bodyPr/>
          <a:lstStyle/>
          <a:p>
            <a:r>
              <a:rPr lang="en-IN" dirty="0">
                <a:hlinkClick r:id="rId2"/>
              </a:rPr>
              <a:t>https://www.youtube.com/watch?v=PrN7jygu4cQ</a:t>
            </a:r>
            <a:endParaRPr lang="en-IN" dirty="0"/>
          </a:p>
          <a:p>
            <a:r>
              <a:rPr lang="en-IN">
                <a:hlinkClick r:id="rId3"/>
              </a:rPr>
              <a:t>https://www.nptelvideos.com/video.php?id=1721&amp;c=11</a:t>
            </a:r>
            <a:endParaRPr lang="en-IN"/>
          </a:p>
          <a:p>
            <a:endParaRPr lang="en-IN"/>
          </a:p>
        </p:txBody>
      </p:sp>
    </p:spTree>
    <p:extLst>
      <p:ext uri="{BB962C8B-B14F-4D97-AF65-F5344CB8AC3E}">
        <p14:creationId xmlns:p14="http://schemas.microsoft.com/office/powerpoint/2010/main" val="449162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811</TotalTime>
  <Words>9670</Words>
  <Application>Microsoft Office PowerPoint</Application>
  <PresentationFormat>On-screen Show (4:3)</PresentationFormat>
  <Paragraphs>586</Paragraphs>
  <Slides>106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106</vt:i4>
      </vt:variant>
    </vt:vector>
  </HeadingPairs>
  <TitlesOfParts>
    <vt:vector size="111" baseType="lpstr">
      <vt:lpstr>Arial</vt:lpstr>
      <vt:lpstr>Calibri</vt:lpstr>
      <vt:lpstr>Symbol</vt:lpstr>
      <vt:lpstr>Times New Roman</vt:lpstr>
      <vt:lpstr>Office Theme</vt:lpstr>
      <vt:lpstr>Module 2</vt:lpstr>
      <vt:lpstr>Petrology </vt:lpstr>
      <vt:lpstr>1. Igneous Rocks</vt:lpstr>
      <vt:lpstr>Formation of Igneous Rocks</vt:lpstr>
      <vt:lpstr>PowerPoint Presentation</vt:lpstr>
      <vt:lpstr>Intrusive and Extrusive Igneous Rocks: </vt:lpstr>
      <vt:lpstr>PowerPoint Presentation</vt:lpstr>
      <vt:lpstr>PowerPoint Presentation</vt:lpstr>
      <vt:lpstr>PowerPoint Presentation</vt:lpstr>
      <vt:lpstr>a. Plutonic Rocks</vt:lpstr>
      <vt:lpstr>b. Hypabyssal Rocks</vt:lpstr>
      <vt:lpstr>c. Volcanic Rocks</vt:lpstr>
      <vt:lpstr>PowerPoint Presentation</vt:lpstr>
      <vt:lpstr>Mode of occurrence of Igneous Rocks</vt:lpstr>
      <vt:lpstr>Forms of Intrusive Igneous Rocks:  </vt:lpstr>
      <vt:lpstr>PowerPoint Presentation</vt:lpstr>
      <vt:lpstr>1.ConcordantBodies:  </vt:lpstr>
      <vt:lpstr>PowerPoint Presentation</vt:lpstr>
      <vt:lpstr>b. Phacoliths</vt:lpstr>
      <vt:lpstr>c. Laccoliths</vt:lpstr>
      <vt:lpstr>II. Discordant Bodies</vt:lpstr>
      <vt:lpstr>ii. Volcanic Necks</vt:lpstr>
      <vt:lpstr>iii. Batholiths</vt:lpstr>
      <vt:lpstr>PowerPoint Presentation</vt:lpstr>
      <vt:lpstr>Forms of Extrusive Rocks: </vt:lpstr>
      <vt:lpstr>PowerPoint Presentation</vt:lpstr>
      <vt:lpstr>b) Pyroclastics</vt:lpstr>
      <vt:lpstr>Classification of Igneous Rocks: </vt:lpstr>
      <vt:lpstr>2. Textural Classification</vt:lpstr>
      <vt:lpstr>ii. Granularity</vt:lpstr>
      <vt:lpstr>iii. Outline of the Crystals</vt:lpstr>
      <vt:lpstr>iv. Inner relationship of the minerals</vt:lpstr>
      <vt:lpstr>PowerPoint Presentation</vt:lpstr>
      <vt:lpstr>1. Granites:  </vt:lpstr>
      <vt:lpstr>PowerPoint Presentation</vt:lpstr>
      <vt:lpstr>2. Dolerite</vt:lpstr>
      <vt:lpstr>3. Basalts</vt:lpstr>
      <vt:lpstr>4. Pumice</vt:lpstr>
      <vt:lpstr>PowerPoint Presentation</vt:lpstr>
      <vt:lpstr>5. Granite Porphyry </vt:lpstr>
      <vt:lpstr>Engineering Importance of Igneous Rocks:  </vt:lpstr>
      <vt:lpstr>2. Sedimentary Rocks </vt:lpstr>
      <vt:lpstr>Formation of Sedimentary Rocks: </vt:lpstr>
      <vt:lpstr>Classification of Sedimentary Rocks: </vt:lpstr>
      <vt:lpstr>1. Clastic (Mechanically formed) Rocks: </vt:lpstr>
      <vt:lpstr>PowerPoint Presentation</vt:lpstr>
      <vt:lpstr>PowerPoint Presentation</vt:lpstr>
      <vt:lpstr>PowerPoint Presentation</vt:lpstr>
      <vt:lpstr>PowerPoint Presentation</vt:lpstr>
      <vt:lpstr>Classification of Clastic Rocks</vt:lpstr>
      <vt:lpstr>i. Gravels</vt:lpstr>
      <vt:lpstr>ii. Sands:</vt:lpstr>
      <vt:lpstr>PowerPoint Presentation</vt:lpstr>
      <vt:lpstr>PowerPoint Presentation</vt:lpstr>
      <vt:lpstr>PowerPoint Presentation</vt:lpstr>
      <vt:lpstr>II. Non Clastic Rocks</vt:lpstr>
      <vt:lpstr>PowerPoint Presentation</vt:lpstr>
      <vt:lpstr>PowerPoint Presentation</vt:lpstr>
      <vt:lpstr>PowerPoint Presentation</vt:lpstr>
      <vt:lpstr>Textures of Sedimentary Rocks</vt:lpstr>
      <vt:lpstr>PowerPoint Presentation</vt:lpstr>
      <vt:lpstr>PowerPoint Presentation</vt:lpstr>
      <vt:lpstr>Structures of Sedimentary Rocks:</vt:lpstr>
      <vt:lpstr>PowerPoint Presentation</vt:lpstr>
      <vt:lpstr>PowerPoint Presentation</vt:lpstr>
      <vt:lpstr>PowerPoint Presentation</vt:lpstr>
      <vt:lpstr>PowerPoint Presentation</vt:lpstr>
      <vt:lpstr>PowerPoint Presentation</vt:lpstr>
      <vt:lpstr>PowerPoint Presentation</vt:lpstr>
      <vt:lpstr>II. Chemical Structures</vt:lpstr>
      <vt:lpstr>i. Concretionary Structures</vt:lpstr>
      <vt:lpstr>ii. Oolitic and Pisolitic structures </vt:lpstr>
      <vt:lpstr>III. Organic Structures</vt:lpstr>
      <vt:lpstr>1. Sandstone</vt:lpstr>
      <vt:lpstr>Types</vt:lpstr>
      <vt:lpstr>PowerPoint Presentation</vt:lpstr>
      <vt:lpstr>PowerPoint Presentation</vt:lpstr>
      <vt:lpstr>2. Limestones:  </vt:lpstr>
      <vt:lpstr>Varieties</vt:lpstr>
      <vt:lpstr>PowerPoint Presentation</vt:lpstr>
      <vt:lpstr>3. Shale </vt:lpstr>
      <vt:lpstr>Varieties:</vt:lpstr>
      <vt:lpstr>PowerPoint Presentation</vt:lpstr>
      <vt:lpstr>4. Laterites </vt:lpstr>
      <vt:lpstr>5. Conglomerates </vt:lpstr>
      <vt:lpstr>PowerPoint Presentation</vt:lpstr>
      <vt:lpstr>Engineering importance: </vt:lpstr>
      <vt:lpstr>III. Metamorphic Rocks</vt:lpstr>
      <vt:lpstr>Metamorphism</vt:lpstr>
      <vt:lpstr>PowerPoint Presentation</vt:lpstr>
      <vt:lpstr>Types of Metamorphism</vt:lpstr>
      <vt:lpstr>i. Thermal metamorphism</vt:lpstr>
      <vt:lpstr>PowerPoint Presentation</vt:lpstr>
      <vt:lpstr>PowerPoint Presentation</vt:lpstr>
      <vt:lpstr>ii. Dynamic or Cata-clastic Metamorphism</vt:lpstr>
      <vt:lpstr>iii. Dynamo-thermal Metamorphism or Regional Metamorphism</vt:lpstr>
      <vt:lpstr>Textures of Metamorphic Rocks</vt:lpstr>
      <vt:lpstr>Structures of Metamorphic Rocks:   </vt:lpstr>
      <vt:lpstr>PowerPoint Presentation</vt:lpstr>
      <vt:lpstr>1. Gneiss:  </vt:lpstr>
      <vt:lpstr>PowerPoint Presentation</vt:lpstr>
      <vt:lpstr>2. Slate:  </vt:lpstr>
      <vt:lpstr>3. Muscovite &amp; Biotite schist:  </vt:lpstr>
      <vt:lpstr>4. Marble:</vt:lpstr>
      <vt:lpstr>5. Quartzite</vt:lpstr>
      <vt:lpstr>Useful Weblinks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dc:title>
  <dc:creator>vyshali</dc:creator>
  <cp:lastModifiedBy>Vyshali</cp:lastModifiedBy>
  <cp:revision>115</cp:revision>
  <dcterms:created xsi:type="dcterms:W3CDTF">2019-08-16T07:49:37Z</dcterms:created>
  <dcterms:modified xsi:type="dcterms:W3CDTF">2022-04-04T08:56:37Z</dcterms:modified>
</cp:coreProperties>
</file>