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1C851242-8612-4226-8FF1-FA34D4D43082}" type="datetimeFigureOut">
              <a:rPr lang="en-US" smtClean="0"/>
              <a:pPr/>
              <a:t>9/17/2021</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EAE8376-C0F6-4116-B0B2-28A9A60261E8}"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fld id="{1C851242-8612-4226-8FF1-FA34D4D43082}" type="datetimeFigureOut">
              <a:rPr lang="en-US" smtClean="0"/>
              <a:pPr/>
              <a:t>9/17/2021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7EAE8376-C0F6-4116-B0B2-28A9A60261E8}"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C851242-8612-4226-8FF1-FA34D4D43082}" type="datetimeFigureOut">
              <a:rPr lang="en-US" smtClean="0"/>
              <a:pPr/>
              <a:t>9/17/2021</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EAE8376-C0F6-4116-B0B2-28A9A60261E8}"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p:spPr>
        <p:txBody>
          <a:bodyPr/>
          <a:lstStyle/>
          <a:p>
            <a:fld id="{1C851242-8612-4226-8FF1-FA34D4D43082}" type="datetimeFigureOut">
              <a:rPr lang="en-US" smtClean="0"/>
              <a:pPr/>
              <a:t>9/17/2021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E8376-C0F6-4116-B0B2-28A9A60261E8}"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1C851242-8612-4226-8FF1-FA34D4D43082}" type="datetimeFigureOut">
              <a:rPr lang="en-US" smtClean="0"/>
              <a:pPr/>
              <a:t>9/17/2021</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7EAE8376-C0F6-4116-B0B2-28A9A60261E8}"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1C851242-8612-4226-8FF1-FA34D4D43082}" type="datetimeFigureOut">
              <a:rPr lang="en-US" smtClean="0"/>
              <a:pPr/>
              <a:t>9/17/2021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7EAE8376-C0F6-4116-B0B2-28A9A60261E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C851242-8612-4226-8FF1-FA34D4D43082}" type="datetimeFigureOut">
              <a:rPr lang="en-US" smtClean="0"/>
              <a:pPr/>
              <a:t>9/17/2021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7EAE8376-C0F6-4116-B0B2-28A9A60261E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7EAE8376-C0F6-4116-B0B2-28A9A60261E8}"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C851242-8612-4226-8FF1-FA34D4D43082}" type="datetimeFigureOut">
              <a:rPr lang="en-US" smtClean="0"/>
              <a:pPr/>
              <a:t>9/17/2021</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7EAE8376-C0F6-4116-B0B2-28A9A60261E8}"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C851242-8612-4226-8FF1-FA34D4D43082}" type="datetimeFigureOut">
              <a:rPr lang="en-US" smtClean="0"/>
              <a:pPr/>
              <a:t>9/17/2021</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C851242-8612-4226-8FF1-FA34D4D43082}" type="datetimeFigureOut">
              <a:rPr lang="en-US" smtClean="0"/>
              <a:pPr/>
              <a:t>9/17/2021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E8376-C0F6-4116-B0B2-28A9A60261E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7EAE8376-C0F6-4116-B0B2-28A9A60261E8}"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C851242-8612-4226-8FF1-FA34D4D43082}" type="datetimeFigureOut">
              <a:rPr lang="en-US" smtClean="0"/>
              <a:pPr/>
              <a:t>9/17/2021</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C851242-8612-4226-8FF1-FA34D4D43082}" type="datetimeFigureOut">
              <a:rPr lang="en-US" smtClean="0"/>
              <a:pPr/>
              <a:t>9/17/2021</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7EAE8376-C0F6-4116-B0B2-28A9A60261E8}"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 TargetMode="External"/><Relationship Id="rId2" Type="http://schemas.openxmlformats.org/officeDocument/2006/relationships/hyperlink" Target="https://www.youtube.com/watch?v=ApKw5qWqYF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geodetic surveying images"/>
          <p:cNvPicPr>
            <a:picLocks noChangeAspect="1" noChangeArrowheads="1"/>
          </p:cNvPicPr>
          <p:nvPr/>
        </p:nvPicPr>
        <p:blipFill>
          <a:blip r:embed="rId2"/>
          <a:stretch>
            <a:fillRect/>
          </a:stretch>
        </p:blipFill>
        <p:spPr bwMode="auto">
          <a:xfrm>
            <a:off x="0" y="0"/>
            <a:ext cx="9144000" cy="6858000"/>
          </a:xfrm>
          <a:prstGeom prst="rect">
            <a:avLst/>
          </a:prstGeom>
          <a:noFill/>
          <a:ln>
            <a:noFill/>
          </a:ln>
        </p:spPr>
      </p:pic>
      <p:sp>
        <p:nvSpPr>
          <p:cNvPr id="3" name="Subtitle 2"/>
          <p:cNvSpPr>
            <a:spLocks noGrp="1"/>
          </p:cNvSpPr>
          <p:nvPr>
            <p:ph type="subTitle" idx="1"/>
          </p:nvPr>
        </p:nvSpPr>
        <p:spPr>
          <a:xfrm>
            <a:off x="152400" y="732998"/>
            <a:ext cx="8839200" cy="6161445"/>
          </a:xfrm>
        </p:spPr>
        <p:txBody>
          <a:bodyPr>
            <a:normAutofit/>
          </a:bodyPr>
          <a:lstStyle/>
          <a:p>
            <a:r>
              <a:rPr lang="en-US" sz="4000" b="1" dirty="0">
                <a:solidFill>
                  <a:srgbClr val="7030A0"/>
                </a:solidFill>
              </a:rPr>
              <a:t>GEODETIC SURVEYING</a:t>
            </a:r>
          </a:p>
          <a:p>
            <a:pPr algn="l"/>
            <a:r>
              <a:rPr lang="en-US" sz="4000" b="0" i="1" u="sng" dirty="0">
                <a:solidFill>
                  <a:srgbClr val="7030A0"/>
                </a:solidFill>
                <a:highlight>
                  <a:srgbClr val="FFFF00"/>
                </a:highlight>
              </a:rPr>
              <a:t>Subject   &amp;  Subject CODE</a:t>
            </a:r>
          </a:p>
          <a:p>
            <a:pPr algn="l"/>
            <a:r>
              <a:rPr lang="en-US" sz="3200" dirty="0">
                <a:solidFill>
                  <a:srgbClr val="7030A0"/>
                </a:solidFill>
              </a:rPr>
              <a:t>Advanced surveying (18CV45)</a:t>
            </a:r>
          </a:p>
          <a:p>
            <a:pPr algn="l"/>
            <a:r>
              <a:rPr lang="en-US" sz="3600" b="0" i="1" u="sng" dirty="0">
                <a:solidFill>
                  <a:srgbClr val="7030A0"/>
                </a:solidFill>
                <a:highlight>
                  <a:srgbClr val="FFFF00"/>
                </a:highlight>
              </a:rPr>
              <a:t>Name 0f the Faculty:</a:t>
            </a:r>
          </a:p>
          <a:p>
            <a:pPr algn="l"/>
            <a:r>
              <a:rPr lang="en-US" sz="3200" dirty="0">
                <a:solidFill>
                  <a:srgbClr val="7030A0"/>
                </a:solidFill>
              </a:rPr>
              <a:t>SHASHI PRASAD N</a:t>
            </a:r>
          </a:p>
          <a:p>
            <a:pPr algn="l"/>
            <a:endParaRPr lang="en-US" sz="3200" dirty="0">
              <a:solidFill>
                <a:srgbClr val="7030A0"/>
              </a:solidFill>
            </a:endParaRPr>
          </a:p>
          <a:p>
            <a:pPr algn="l"/>
            <a:endParaRPr lang="en-US" sz="3200" dirty="0">
              <a:solidFill>
                <a:srgbClr val="7030A0"/>
              </a:solidFill>
            </a:endParaRPr>
          </a:p>
          <a:p>
            <a:pPr algn="l"/>
            <a:endParaRPr lang="en-US" sz="3200" dirty="0">
              <a:solidFill>
                <a:srgbClr val="7030A0"/>
              </a:solidFill>
            </a:endParaRPr>
          </a:p>
          <a:p>
            <a:r>
              <a:rPr lang="en-US" sz="3200" dirty="0">
                <a:solidFill>
                  <a:srgbClr val="7030A0"/>
                </a:solidFill>
              </a:rPr>
              <a:t>Dept. of civil </a:t>
            </a:r>
            <a:r>
              <a:rPr lang="en-US" sz="3200" dirty="0" err="1">
                <a:solidFill>
                  <a:srgbClr val="7030A0"/>
                </a:solidFill>
              </a:rPr>
              <a:t>engg</a:t>
            </a:r>
            <a:endParaRPr lang="en-US" sz="3200" dirty="0">
              <a:solidFill>
                <a:srgbClr val="7030A0"/>
              </a:solidFill>
            </a:endParaRPr>
          </a:p>
          <a:p>
            <a:r>
              <a:rPr lang="en-US" sz="2800" dirty="0">
                <a:solidFill>
                  <a:srgbClr val="7030A0"/>
                </a:solidFill>
              </a:rPr>
              <a:t>K s school of </a:t>
            </a:r>
            <a:r>
              <a:rPr lang="en-US" sz="2800" dirty="0" err="1">
                <a:solidFill>
                  <a:srgbClr val="7030A0"/>
                </a:solidFill>
              </a:rPr>
              <a:t>engg</a:t>
            </a:r>
            <a:r>
              <a:rPr lang="en-US" sz="2800" dirty="0">
                <a:solidFill>
                  <a:srgbClr val="7030A0"/>
                </a:solidFill>
              </a:rPr>
              <a:t> &amp; management</a:t>
            </a:r>
          </a:p>
          <a:p>
            <a:pPr algn="l"/>
            <a:endParaRPr lang="en-US" sz="3200" dirty="0">
              <a:solidFill>
                <a:srgbClr val="FF0000"/>
              </a:solidFill>
            </a:endParaRPr>
          </a:p>
        </p:txBody>
      </p:sp>
      <p:sp>
        <p:nvSpPr>
          <p:cNvPr id="5" name="Rectangle 4"/>
          <p:cNvSpPr/>
          <p:nvPr/>
        </p:nvSpPr>
        <p:spPr>
          <a:xfrm>
            <a:off x="0" y="-36443"/>
            <a:ext cx="9677399" cy="769441"/>
          </a:xfrm>
          <a:prstGeom prst="rect">
            <a:avLst/>
          </a:prstGeom>
          <a:noFill/>
          <a:effectLst>
            <a:innerShdw blurRad="114300">
              <a:prstClr val="black"/>
            </a:innerShdw>
          </a:effectLst>
        </p:spPr>
        <p:txBody>
          <a:bodyPr wrap="square" lIns="91440" tIns="45720" rIns="91440" bIns="45720">
            <a:spAutoFit/>
          </a:bodyPr>
          <a:lstStyle/>
          <a:p>
            <a:pPr algn="ctr"/>
            <a:r>
              <a:rPr lang="en-US" sz="4400" b="1" spc="300" dirty="0">
                <a:ln w="11430" cmpd="sng">
                  <a:solidFill>
                    <a:srgbClr val="00B0F0"/>
                  </a:solidFill>
                  <a:prstDash val="solid"/>
                  <a:miter lim="800000"/>
                </a:ln>
                <a:solidFill>
                  <a:srgbClr val="FF0000"/>
                </a:solidFill>
                <a:effectLst>
                  <a:glow rad="45500">
                    <a:schemeClr val="accent1">
                      <a:satMod val="220000"/>
                      <a:alpha val="35000"/>
                    </a:schemeClr>
                  </a:glow>
                </a:effectLst>
              </a:rPr>
              <a:t>MODULE-2</a:t>
            </a:r>
            <a:endParaRPr lang="en-US" sz="4800" b="1" spc="300" dirty="0">
              <a:ln w="11430" cmpd="sng">
                <a:solidFill>
                  <a:srgbClr val="00B0F0"/>
                </a:solidFill>
                <a:prstDash val="solid"/>
                <a:miter lim="800000"/>
              </a:ln>
              <a:solidFill>
                <a:srgbClr val="FF0000"/>
              </a:solidFill>
              <a:effectLst>
                <a:glow rad="45500">
                  <a:schemeClr val="accent1">
                    <a:satMod val="220000"/>
                    <a:alpha val="35000"/>
                  </a:schemeClr>
                </a:glow>
              </a:effectLst>
            </a:endParaRPr>
          </a:p>
        </p:txBody>
      </p:sp>
      <p:pic>
        <p:nvPicPr>
          <p:cNvPr id="6" name="image1.jpg">
            <a:extLst>
              <a:ext uri="{FF2B5EF4-FFF2-40B4-BE49-F238E27FC236}">
                <a16:creationId xmlns:a16="http://schemas.microsoft.com/office/drawing/2014/main" xmlns="" id="{9471CD12-4A53-47A7-A210-624C20C6FABF}"/>
              </a:ext>
            </a:extLst>
          </p:cNvPr>
          <p:cNvPicPr/>
          <p:nvPr/>
        </p:nvPicPr>
        <p:blipFill>
          <a:blip r:embed="rId3"/>
          <a:srcRect/>
          <a:stretch>
            <a:fillRect/>
          </a:stretch>
        </p:blipFill>
        <p:spPr>
          <a:xfrm>
            <a:off x="3657600" y="3962400"/>
            <a:ext cx="1828800" cy="1752600"/>
          </a:xfrm>
          <a:prstGeom prst="rect">
            <a:avLst/>
          </a:prstGeom>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dirty="0"/>
              <a:t>Geodetic Surveying</a:t>
            </a:r>
            <a:endParaRPr lang="en-US" i="1" u="sng" dirty="0"/>
          </a:p>
        </p:txBody>
      </p:sp>
      <p:sp>
        <p:nvSpPr>
          <p:cNvPr id="3" name="Content Placeholder 2"/>
          <p:cNvSpPr>
            <a:spLocks noGrp="1"/>
          </p:cNvSpPr>
          <p:nvPr>
            <p:ph sz="quarter" idx="1"/>
          </p:nvPr>
        </p:nvSpPr>
        <p:spPr>
          <a:xfrm>
            <a:off x="457200" y="1600200"/>
            <a:ext cx="4343400" cy="5029200"/>
          </a:xfrm>
        </p:spPr>
        <p:txBody>
          <a:bodyPr>
            <a:normAutofit fontScale="92500"/>
          </a:bodyPr>
          <a:lstStyle/>
          <a:p>
            <a:pPr algn="just"/>
            <a:r>
              <a:rPr lang="en-US" sz="2800" dirty="0"/>
              <a:t>It is defined as the surveying which is used to determine very precisely the relative or absolute positions on the earth surface of a system of widely separated points.</a:t>
            </a:r>
          </a:p>
          <a:p>
            <a:pPr algn="just"/>
            <a:r>
              <a:rPr lang="en-US" sz="2800" dirty="0"/>
              <a:t>The relative positions are determined in the terms of lengths and azimuths of the line joining them.</a:t>
            </a:r>
          </a:p>
          <a:p>
            <a:endParaRPr lang="en-US" dirty="0"/>
          </a:p>
          <a:p>
            <a:endParaRPr lang="en-US" dirty="0"/>
          </a:p>
        </p:txBody>
      </p:sp>
      <p:pic>
        <p:nvPicPr>
          <p:cNvPr id="1026" name="Picture 2" descr="Related image"/>
          <p:cNvPicPr>
            <a:picLocks noChangeAspect="1" noChangeArrowheads="1"/>
          </p:cNvPicPr>
          <p:nvPr/>
        </p:nvPicPr>
        <p:blipFill>
          <a:blip r:embed="rId2"/>
          <a:srcRect/>
          <a:stretch>
            <a:fillRect/>
          </a:stretch>
        </p:blipFill>
        <p:spPr bwMode="auto">
          <a:xfrm>
            <a:off x="4876800" y="2057400"/>
            <a:ext cx="3962400" cy="3952876"/>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1143000"/>
          </a:xfrm>
        </p:spPr>
        <p:txBody>
          <a:bodyPr>
            <a:normAutofit/>
          </a:bodyPr>
          <a:lstStyle/>
          <a:p>
            <a:r>
              <a:rPr lang="en-US" sz="4400" i="1" u="sng" dirty="0">
                <a:solidFill>
                  <a:srgbClr val="FF0000"/>
                </a:solidFill>
              </a:rPr>
              <a:t>Triangulation</a:t>
            </a:r>
          </a:p>
        </p:txBody>
      </p:sp>
      <p:sp>
        <p:nvSpPr>
          <p:cNvPr id="3" name="Content Placeholder 2"/>
          <p:cNvSpPr>
            <a:spLocks noGrp="1"/>
          </p:cNvSpPr>
          <p:nvPr>
            <p:ph sz="quarter" idx="1"/>
          </p:nvPr>
        </p:nvSpPr>
        <p:spPr>
          <a:xfrm>
            <a:off x="0" y="1295400"/>
            <a:ext cx="4876800" cy="5257800"/>
          </a:xfrm>
        </p:spPr>
        <p:txBody>
          <a:bodyPr>
            <a:noAutofit/>
          </a:bodyPr>
          <a:lstStyle/>
          <a:p>
            <a:pPr algn="just"/>
            <a:r>
              <a:rPr lang="en-US" dirty="0">
                <a:latin typeface="Times New Roman" pitchFamily="18" charset="0"/>
                <a:cs typeface="Times New Roman" pitchFamily="18" charset="0"/>
              </a:rPr>
              <a:t>It is a system consists of a number of inter connected triangles in which the base line and the angles of the triangles are measured very precisely.</a:t>
            </a:r>
          </a:p>
          <a:p>
            <a:pPr algn="just"/>
            <a:r>
              <a:rPr lang="en-US" dirty="0">
                <a:latin typeface="Times New Roman" pitchFamily="18" charset="0"/>
                <a:cs typeface="Times New Roman" pitchFamily="18" charset="0"/>
              </a:rPr>
              <a:t>With the known length of one side and the three angles, the length of the other two sides of each triangle is computed.</a:t>
            </a:r>
          </a:p>
          <a:p>
            <a:pPr algn="just"/>
            <a:r>
              <a:rPr lang="en-US" dirty="0">
                <a:latin typeface="Times New Roman" pitchFamily="18" charset="0"/>
                <a:cs typeface="Times New Roman" pitchFamily="18" charset="0"/>
              </a:rPr>
              <a:t>The apexes of the triangles is known as triangulation station.</a:t>
            </a:r>
          </a:p>
        </p:txBody>
      </p:sp>
      <p:pic>
        <p:nvPicPr>
          <p:cNvPr id="15362" name="Picture 2" descr="Image result for triangulation"/>
          <p:cNvPicPr>
            <a:picLocks noChangeAspect="1" noChangeArrowheads="1"/>
          </p:cNvPicPr>
          <p:nvPr/>
        </p:nvPicPr>
        <p:blipFill>
          <a:blip r:embed="rId2"/>
          <a:srcRect/>
          <a:stretch>
            <a:fillRect/>
          </a:stretch>
        </p:blipFill>
        <p:spPr bwMode="auto">
          <a:xfrm>
            <a:off x="4876800" y="1676400"/>
            <a:ext cx="4114800" cy="4257676"/>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534400" cy="758952"/>
          </a:xfrm>
        </p:spPr>
        <p:txBody>
          <a:bodyPr>
            <a:noAutofit/>
          </a:bodyPr>
          <a:lstStyle/>
          <a:p>
            <a:r>
              <a:rPr lang="en-US" sz="4000" dirty="0">
                <a:solidFill>
                  <a:srgbClr val="FF0000"/>
                </a:solidFill>
              </a:rPr>
              <a:t>Principles of the triangulation system</a:t>
            </a:r>
          </a:p>
        </p:txBody>
      </p:sp>
      <p:sp>
        <p:nvSpPr>
          <p:cNvPr id="3" name="Content Placeholder 2"/>
          <p:cNvSpPr>
            <a:spLocks noGrp="1"/>
          </p:cNvSpPr>
          <p:nvPr>
            <p:ph sz="quarter" idx="1"/>
          </p:nvPr>
        </p:nvSpPr>
        <p:spPr>
          <a:xfrm>
            <a:off x="457200" y="1600200"/>
            <a:ext cx="4114800" cy="4709160"/>
          </a:xfrm>
        </p:spPr>
        <p:txBody>
          <a:bodyPr>
            <a:normAutofit lnSpcReduction="10000"/>
          </a:bodyPr>
          <a:lstStyle/>
          <a:p>
            <a:pPr lvl="0" algn="just"/>
            <a:r>
              <a:rPr lang="en-US" dirty="0"/>
              <a:t>To provide the most accurate system of the horizontal control points on which the less precise triangles may be based, in which in turn may form a framework to which cadastral, topographical, hydro graphical, engineering and other surveys may be referred.</a:t>
            </a:r>
          </a:p>
          <a:p>
            <a:endParaRPr lang="en-US" dirty="0"/>
          </a:p>
        </p:txBody>
      </p:sp>
      <p:pic>
        <p:nvPicPr>
          <p:cNvPr id="28674" name="Picture 2" descr="Related image"/>
          <p:cNvPicPr>
            <a:picLocks noChangeAspect="1" noChangeArrowheads="1"/>
          </p:cNvPicPr>
          <p:nvPr/>
        </p:nvPicPr>
        <p:blipFill>
          <a:blip r:embed="rId2"/>
          <a:srcRect/>
          <a:stretch>
            <a:fillRect/>
          </a:stretch>
        </p:blipFill>
        <p:spPr bwMode="auto">
          <a:xfrm>
            <a:off x="4648200" y="1600200"/>
            <a:ext cx="4495800" cy="4038601"/>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8534400" cy="758952"/>
          </a:xfrm>
        </p:spPr>
        <p:txBody>
          <a:bodyPr>
            <a:normAutofit fontScale="90000"/>
          </a:bodyPr>
          <a:lstStyle/>
          <a:p>
            <a:r>
              <a:rPr lang="en-US" sz="4400" dirty="0">
                <a:solidFill>
                  <a:srgbClr val="FF0000"/>
                </a:solidFill>
              </a:rPr>
              <a:t>Principles of the triangulation system</a:t>
            </a:r>
            <a:endParaRPr lang="en-US" dirty="0">
              <a:solidFill>
                <a:srgbClr val="FF0000"/>
              </a:solidFill>
            </a:endParaRPr>
          </a:p>
        </p:txBody>
      </p:sp>
      <p:sp>
        <p:nvSpPr>
          <p:cNvPr id="3" name="Content Placeholder 2"/>
          <p:cNvSpPr>
            <a:spLocks noGrp="1"/>
          </p:cNvSpPr>
          <p:nvPr>
            <p:ph sz="quarter" idx="1"/>
          </p:nvPr>
        </p:nvSpPr>
        <p:spPr>
          <a:xfrm>
            <a:off x="457200" y="1600200"/>
            <a:ext cx="3276600" cy="4648200"/>
          </a:xfrm>
        </p:spPr>
        <p:txBody>
          <a:bodyPr/>
          <a:lstStyle/>
          <a:p>
            <a:pPr lvl="0" algn="just"/>
            <a:r>
              <a:rPr lang="en-US" dirty="0"/>
              <a:t>To assist in the determination of the size and shape of the earth by making observations for latitude, longitude and gravity.</a:t>
            </a:r>
          </a:p>
          <a:p>
            <a:pPr>
              <a:buNone/>
            </a:pPr>
            <a:endParaRPr lang="en-US" dirty="0"/>
          </a:p>
        </p:txBody>
      </p:sp>
      <p:pic>
        <p:nvPicPr>
          <p:cNvPr id="1026" name="Picture 2" descr="Image result for triangulation meaning shape and size of the earth"/>
          <p:cNvPicPr>
            <a:picLocks noChangeAspect="1" noChangeArrowheads="1"/>
          </p:cNvPicPr>
          <p:nvPr/>
        </p:nvPicPr>
        <p:blipFill>
          <a:blip r:embed="rId2"/>
          <a:srcRect/>
          <a:stretch>
            <a:fillRect/>
          </a:stretch>
        </p:blipFill>
        <p:spPr bwMode="auto">
          <a:xfrm>
            <a:off x="4724400" y="2057400"/>
            <a:ext cx="3886200" cy="3505201"/>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a:solidFill>
                  <a:srgbClr val="FF0000"/>
                </a:solidFill>
              </a:rPr>
              <a:t>Classification or order of triangulation system</a:t>
            </a:r>
          </a:p>
        </p:txBody>
      </p:sp>
      <p:sp>
        <p:nvSpPr>
          <p:cNvPr id="3" name="Content Placeholder 2"/>
          <p:cNvSpPr>
            <a:spLocks noGrp="1"/>
          </p:cNvSpPr>
          <p:nvPr>
            <p:ph sz="quarter" idx="1"/>
          </p:nvPr>
        </p:nvSpPr>
        <p:spPr>
          <a:xfrm>
            <a:off x="457200" y="2209800"/>
            <a:ext cx="7772400" cy="3733800"/>
          </a:xfrm>
        </p:spPr>
        <p:txBody>
          <a:bodyPr/>
          <a:lstStyle/>
          <a:p>
            <a:pPr algn="just"/>
            <a:r>
              <a:rPr lang="en-US" dirty="0"/>
              <a:t>The following are the classification of triangulation system. </a:t>
            </a:r>
          </a:p>
          <a:p>
            <a:pPr lvl="0" algn="just"/>
            <a:r>
              <a:rPr lang="en-US" dirty="0"/>
              <a:t>First order or Primary triangulation.</a:t>
            </a:r>
          </a:p>
          <a:p>
            <a:pPr lvl="0" algn="just"/>
            <a:r>
              <a:rPr lang="en-US" dirty="0"/>
              <a:t>Second order or Secondary triangulation.</a:t>
            </a:r>
          </a:p>
          <a:p>
            <a:pPr algn="just"/>
            <a:r>
              <a:rPr lang="en-US" dirty="0"/>
              <a:t>Third order or Tertiary triangulation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0000"/>
                </a:solidFill>
              </a:rPr>
              <a:t>First order or Primary triangulation</a:t>
            </a:r>
          </a:p>
        </p:txBody>
      </p:sp>
      <p:sp>
        <p:nvSpPr>
          <p:cNvPr id="3" name="Content Placeholder 2"/>
          <p:cNvSpPr>
            <a:spLocks noGrp="1"/>
          </p:cNvSpPr>
          <p:nvPr>
            <p:ph sz="quarter" idx="1"/>
          </p:nvPr>
        </p:nvSpPr>
        <p:spPr>
          <a:xfrm>
            <a:off x="457200" y="1600200"/>
            <a:ext cx="4495800" cy="4876800"/>
          </a:xfrm>
        </p:spPr>
        <p:txBody>
          <a:bodyPr>
            <a:noAutofit/>
          </a:bodyPr>
          <a:lstStyle/>
          <a:p>
            <a:pPr algn="just"/>
            <a:r>
              <a:rPr lang="en-US" sz="2000" dirty="0"/>
              <a:t>The first order triangulation is of the highest order and is employed either to determine the earth’s figure or to furnish the most precise control points to which the secondary triangulations may be connected.</a:t>
            </a:r>
          </a:p>
          <a:p>
            <a:pPr algn="just"/>
            <a:r>
              <a:rPr lang="en-US" sz="2000" dirty="0"/>
              <a:t>The primary triangulation system embraces the vast area.</a:t>
            </a:r>
          </a:p>
          <a:p>
            <a:pPr algn="just"/>
            <a:r>
              <a:rPr lang="en-US" sz="2000" dirty="0"/>
              <a:t>Every precaution is taken in making the linear and angular measurements and in performing the reductions.</a:t>
            </a:r>
          </a:p>
        </p:txBody>
      </p:sp>
      <p:pic>
        <p:nvPicPr>
          <p:cNvPr id="18434" name="Picture 2" descr="Related image"/>
          <p:cNvPicPr>
            <a:picLocks noChangeAspect="1" noChangeArrowheads="1"/>
          </p:cNvPicPr>
          <p:nvPr/>
        </p:nvPicPr>
        <p:blipFill>
          <a:blip r:embed="rId2" cstate="print"/>
          <a:srcRect/>
          <a:stretch>
            <a:fillRect/>
          </a:stretch>
        </p:blipFill>
        <p:spPr bwMode="auto">
          <a:xfrm>
            <a:off x="5105400" y="1600200"/>
            <a:ext cx="4038600" cy="43434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152400"/>
            <a:ext cx="8382000" cy="6705600"/>
          </a:xfrm>
        </p:spPr>
        <p:txBody>
          <a:bodyPr/>
          <a:lstStyle/>
          <a:p>
            <a:r>
              <a:rPr lang="en-US" i="1" u="sng" dirty="0">
                <a:solidFill>
                  <a:srgbClr val="FF0000"/>
                </a:solidFill>
              </a:rPr>
              <a:t>The following are the general specifications of the primary triangulations.</a:t>
            </a:r>
          </a:p>
          <a:p>
            <a:pPr>
              <a:buNone/>
            </a:pPr>
            <a:endParaRPr lang="en-US" dirty="0"/>
          </a:p>
        </p:txBody>
      </p:sp>
      <p:graphicFrame>
        <p:nvGraphicFramePr>
          <p:cNvPr id="5" name="Table 4"/>
          <p:cNvGraphicFramePr>
            <a:graphicFrameLocks noGrp="1"/>
          </p:cNvGraphicFramePr>
          <p:nvPr/>
        </p:nvGraphicFramePr>
        <p:xfrm>
          <a:off x="609600" y="1371600"/>
          <a:ext cx="7924800" cy="4869122"/>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xmlns="" val="20000"/>
                    </a:ext>
                  </a:extLst>
                </a:gridCol>
                <a:gridCol w="3911600">
                  <a:extLst>
                    <a:ext uri="{9D8B030D-6E8A-4147-A177-3AD203B41FA5}">
                      <a16:colId xmlns:a16="http://schemas.microsoft.com/office/drawing/2014/main" xmlns="" val="20001"/>
                    </a:ext>
                  </a:extLst>
                </a:gridCol>
                <a:gridCol w="2641600">
                  <a:extLst>
                    <a:ext uri="{9D8B030D-6E8A-4147-A177-3AD203B41FA5}">
                      <a16:colId xmlns:a16="http://schemas.microsoft.com/office/drawing/2014/main" xmlns="" val="20002"/>
                    </a:ext>
                  </a:extLst>
                </a:gridCol>
              </a:tblGrid>
              <a:tr h="467153">
                <a:tc>
                  <a:txBody>
                    <a:bodyPr/>
                    <a:lstStyle/>
                    <a:p>
                      <a:pPr marL="0" marR="0" algn="ctr">
                        <a:lnSpc>
                          <a:spcPct val="107000"/>
                        </a:lnSpc>
                        <a:spcBef>
                          <a:spcPts val="0"/>
                        </a:spcBef>
                        <a:spcAft>
                          <a:spcPts val="0"/>
                        </a:spcAft>
                      </a:pPr>
                      <a:r>
                        <a:rPr lang="en-US" sz="1800" b="1" dirty="0">
                          <a:solidFill>
                            <a:schemeClr val="bg1"/>
                          </a:solidFill>
                          <a:latin typeface="Times New Roman"/>
                          <a:ea typeface="Calibri"/>
                          <a:cs typeface="Times New Roman"/>
                        </a:rPr>
                        <a:t>Sl.No</a:t>
                      </a:r>
                      <a:endParaRPr lang="en-US" sz="1600" dirty="0">
                        <a:solidFill>
                          <a:schemeClr val="bg1"/>
                        </a:solidFill>
                        <a:latin typeface="Calibri"/>
                        <a:ea typeface="Calibri"/>
                        <a:cs typeface="Times New Roman"/>
                      </a:endParaRPr>
                    </a:p>
                  </a:txBody>
                  <a:tcPr marL="68580" marR="68580" marT="0" marB="0"/>
                </a:tc>
                <a:tc>
                  <a:txBody>
                    <a:bodyPr/>
                    <a:lstStyle/>
                    <a:p>
                      <a:pPr marL="0" marR="0" algn="ctr">
                        <a:lnSpc>
                          <a:spcPct val="107000"/>
                        </a:lnSpc>
                        <a:spcBef>
                          <a:spcPts val="0"/>
                        </a:spcBef>
                        <a:spcAft>
                          <a:spcPts val="0"/>
                        </a:spcAft>
                      </a:pPr>
                      <a:r>
                        <a:rPr lang="en-US" sz="1800" b="1" dirty="0">
                          <a:solidFill>
                            <a:schemeClr val="bg1"/>
                          </a:solidFill>
                          <a:latin typeface="Times New Roman"/>
                          <a:ea typeface="Calibri"/>
                          <a:cs typeface="Times New Roman"/>
                        </a:rPr>
                        <a:t>Particulars</a:t>
                      </a:r>
                      <a:endParaRPr lang="en-US" sz="1600" dirty="0">
                        <a:solidFill>
                          <a:schemeClr val="bg1"/>
                        </a:solidFill>
                        <a:latin typeface="Calibri"/>
                        <a:ea typeface="Calibri"/>
                        <a:cs typeface="Times New Roman"/>
                      </a:endParaRPr>
                    </a:p>
                  </a:txBody>
                  <a:tcPr marL="68580" marR="68580" marT="0" marB="0"/>
                </a:tc>
                <a:tc>
                  <a:txBody>
                    <a:bodyPr/>
                    <a:lstStyle/>
                    <a:p>
                      <a:pPr marL="0" marR="0" algn="ctr">
                        <a:lnSpc>
                          <a:spcPct val="107000"/>
                        </a:lnSpc>
                        <a:spcBef>
                          <a:spcPts val="0"/>
                        </a:spcBef>
                        <a:spcAft>
                          <a:spcPts val="0"/>
                        </a:spcAft>
                      </a:pPr>
                      <a:r>
                        <a:rPr lang="en-US" sz="1800" b="1" dirty="0">
                          <a:solidFill>
                            <a:schemeClr val="bg1"/>
                          </a:solidFill>
                          <a:latin typeface="Times New Roman"/>
                          <a:ea typeface="Calibri"/>
                          <a:cs typeface="Times New Roman"/>
                        </a:rPr>
                        <a:t>Specifications</a:t>
                      </a:r>
                      <a:endParaRPr lang="en-US" sz="1600" dirty="0">
                        <a:solidFill>
                          <a:schemeClr val="bg1"/>
                        </a:solidFill>
                        <a:latin typeface="Calibri"/>
                        <a:ea typeface="Calibri"/>
                        <a:cs typeface="Times New Roman"/>
                      </a:endParaRPr>
                    </a:p>
                  </a:txBody>
                  <a:tcPr marL="68580" marR="68580" marT="0" marB="0"/>
                </a:tc>
                <a:extLst>
                  <a:ext uri="{0D108BD9-81ED-4DB2-BD59-A6C34878D82A}">
                    <a16:rowId xmlns:a16="http://schemas.microsoft.com/office/drawing/2014/main" xmlns="" val="10000"/>
                  </a:ext>
                </a:extLst>
              </a:tr>
              <a:tr h="467153">
                <a:tc>
                  <a:txBody>
                    <a:bodyPr/>
                    <a:lstStyle/>
                    <a:p>
                      <a:pPr marL="0" marR="0" algn="ctr">
                        <a:lnSpc>
                          <a:spcPct val="107000"/>
                        </a:lnSpc>
                        <a:spcBef>
                          <a:spcPts val="0"/>
                        </a:spcBef>
                        <a:spcAft>
                          <a:spcPts val="0"/>
                        </a:spcAft>
                      </a:pPr>
                      <a:r>
                        <a:rPr lang="en-US" sz="1800" dirty="0">
                          <a:latin typeface="Times New Roman"/>
                          <a:ea typeface="Calibri"/>
                          <a:cs typeface="Times New Roman"/>
                        </a:rPr>
                        <a:t>1.</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Average triangle closure</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a:latin typeface="Times New Roman"/>
                          <a:ea typeface="Calibri"/>
                          <a:cs typeface="Times New Roman"/>
                        </a:rPr>
                        <a:t>Less than 1 second.</a:t>
                      </a:r>
                      <a:endParaRPr lang="en-US" sz="1600">
                        <a:latin typeface="Calibri"/>
                        <a:ea typeface="Calibri"/>
                        <a:cs typeface="Times New Roman"/>
                      </a:endParaRPr>
                    </a:p>
                  </a:txBody>
                  <a:tcPr marL="68580" marR="68580" marT="0" marB="0"/>
                </a:tc>
                <a:extLst>
                  <a:ext uri="{0D108BD9-81ED-4DB2-BD59-A6C34878D82A}">
                    <a16:rowId xmlns:a16="http://schemas.microsoft.com/office/drawing/2014/main" xmlns="" val="10001"/>
                  </a:ext>
                </a:extLst>
              </a:tr>
              <a:tr h="467153">
                <a:tc>
                  <a:txBody>
                    <a:bodyPr/>
                    <a:lstStyle/>
                    <a:p>
                      <a:pPr marL="0" marR="0" algn="ctr">
                        <a:lnSpc>
                          <a:spcPct val="107000"/>
                        </a:lnSpc>
                        <a:spcBef>
                          <a:spcPts val="0"/>
                        </a:spcBef>
                        <a:spcAft>
                          <a:spcPts val="0"/>
                        </a:spcAft>
                      </a:pPr>
                      <a:r>
                        <a:rPr lang="en-US" sz="1800" dirty="0">
                          <a:latin typeface="Times New Roman"/>
                          <a:ea typeface="Calibri"/>
                          <a:cs typeface="Times New Roman"/>
                        </a:rPr>
                        <a:t>2.</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Maximum triangle closure</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a:latin typeface="Times New Roman"/>
                          <a:ea typeface="Calibri"/>
                          <a:cs typeface="Times New Roman"/>
                        </a:rPr>
                        <a:t>Not more than 3 seconds.</a:t>
                      </a:r>
                      <a:endParaRPr lang="en-US" sz="1600">
                        <a:latin typeface="Calibri"/>
                        <a:ea typeface="Calibri"/>
                        <a:cs typeface="Times New Roman"/>
                      </a:endParaRPr>
                    </a:p>
                  </a:txBody>
                  <a:tcPr marL="68580" marR="68580" marT="0" marB="0"/>
                </a:tc>
                <a:extLst>
                  <a:ext uri="{0D108BD9-81ED-4DB2-BD59-A6C34878D82A}">
                    <a16:rowId xmlns:a16="http://schemas.microsoft.com/office/drawing/2014/main" xmlns="" val="10002"/>
                  </a:ext>
                </a:extLst>
              </a:tr>
              <a:tr h="467153">
                <a:tc>
                  <a:txBody>
                    <a:bodyPr/>
                    <a:lstStyle/>
                    <a:p>
                      <a:pPr marL="0" marR="0" algn="ctr">
                        <a:lnSpc>
                          <a:spcPct val="107000"/>
                        </a:lnSpc>
                        <a:spcBef>
                          <a:spcPts val="0"/>
                        </a:spcBef>
                        <a:spcAft>
                          <a:spcPts val="0"/>
                        </a:spcAft>
                      </a:pPr>
                      <a:r>
                        <a:rPr lang="en-US" sz="1800" dirty="0">
                          <a:latin typeface="Times New Roman"/>
                          <a:ea typeface="Calibri"/>
                          <a:cs typeface="Times New Roman"/>
                        </a:rPr>
                        <a:t>3.</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Length of the base line</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a:latin typeface="Times New Roman"/>
                          <a:ea typeface="Calibri"/>
                          <a:cs typeface="Times New Roman"/>
                        </a:rPr>
                        <a:t>5 to 15 kilometers.</a:t>
                      </a:r>
                      <a:endParaRPr lang="en-US" sz="1600">
                        <a:latin typeface="Calibri"/>
                        <a:ea typeface="Calibri"/>
                        <a:cs typeface="Times New Roman"/>
                      </a:endParaRPr>
                    </a:p>
                  </a:txBody>
                  <a:tcPr marL="68580" marR="68580" marT="0" marB="0"/>
                </a:tc>
                <a:extLst>
                  <a:ext uri="{0D108BD9-81ED-4DB2-BD59-A6C34878D82A}">
                    <a16:rowId xmlns:a16="http://schemas.microsoft.com/office/drawing/2014/main" xmlns="" val="10003"/>
                  </a:ext>
                </a:extLst>
              </a:tr>
              <a:tr h="493070">
                <a:tc>
                  <a:txBody>
                    <a:bodyPr/>
                    <a:lstStyle/>
                    <a:p>
                      <a:pPr marL="0" marR="0" algn="ctr">
                        <a:lnSpc>
                          <a:spcPct val="107000"/>
                        </a:lnSpc>
                        <a:spcBef>
                          <a:spcPts val="0"/>
                        </a:spcBef>
                        <a:spcAft>
                          <a:spcPts val="0"/>
                        </a:spcAft>
                      </a:pPr>
                      <a:r>
                        <a:rPr lang="en-US" sz="1800" dirty="0">
                          <a:latin typeface="Times New Roman"/>
                          <a:ea typeface="Calibri"/>
                          <a:cs typeface="Times New Roman"/>
                        </a:rPr>
                        <a:t>4.</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Length of the sides of the triangles</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a:latin typeface="Times New Roman"/>
                          <a:ea typeface="Calibri"/>
                          <a:cs typeface="Times New Roman"/>
                        </a:rPr>
                        <a:t>30 to 150 kilometers.</a:t>
                      </a:r>
                      <a:endParaRPr lang="en-US" sz="1600">
                        <a:latin typeface="Calibri"/>
                        <a:ea typeface="Calibri"/>
                        <a:cs typeface="Times New Roman"/>
                      </a:endParaRPr>
                    </a:p>
                  </a:txBody>
                  <a:tcPr marL="68580" marR="68580" marT="0" marB="0"/>
                </a:tc>
                <a:extLst>
                  <a:ext uri="{0D108BD9-81ED-4DB2-BD59-A6C34878D82A}">
                    <a16:rowId xmlns:a16="http://schemas.microsoft.com/office/drawing/2014/main" xmlns="" val="10004"/>
                  </a:ext>
                </a:extLst>
              </a:tr>
              <a:tr h="467153">
                <a:tc>
                  <a:txBody>
                    <a:bodyPr/>
                    <a:lstStyle/>
                    <a:p>
                      <a:pPr marL="0" marR="0" algn="ctr">
                        <a:lnSpc>
                          <a:spcPct val="107000"/>
                        </a:lnSpc>
                        <a:spcBef>
                          <a:spcPts val="0"/>
                        </a:spcBef>
                        <a:spcAft>
                          <a:spcPts val="0"/>
                        </a:spcAft>
                      </a:pPr>
                      <a:r>
                        <a:rPr lang="en-US" sz="1800" dirty="0">
                          <a:latin typeface="Times New Roman"/>
                          <a:ea typeface="Calibri"/>
                          <a:cs typeface="Times New Roman"/>
                        </a:rPr>
                        <a:t>5.</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Actual error of base</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a:latin typeface="Times New Roman"/>
                          <a:ea typeface="Calibri"/>
                          <a:cs typeface="Times New Roman"/>
                        </a:rPr>
                        <a:t>1 in 300000.</a:t>
                      </a:r>
                      <a:endParaRPr lang="en-US" sz="1600">
                        <a:latin typeface="Calibri"/>
                        <a:ea typeface="Calibri"/>
                        <a:cs typeface="Times New Roman"/>
                      </a:endParaRPr>
                    </a:p>
                  </a:txBody>
                  <a:tcPr marL="68580" marR="68580" marT="0" marB="0"/>
                </a:tc>
                <a:extLst>
                  <a:ext uri="{0D108BD9-81ED-4DB2-BD59-A6C34878D82A}">
                    <a16:rowId xmlns:a16="http://schemas.microsoft.com/office/drawing/2014/main" xmlns="" val="10005"/>
                  </a:ext>
                </a:extLst>
              </a:tr>
              <a:tr h="467153">
                <a:tc>
                  <a:txBody>
                    <a:bodyPr/>
                    <a:lstStyle/>
                    <a:p>
                      <a:pPr marL="0" marR="0" algn="ctr">
                        <a:lnSpc>
                          <a:spcPct val="107000"/>
                        </a:lnSpc>
                        <a:spcBef>
                          <a:spcPts val="0"/>
                        </a:spcBef>
                        <a:spcAft>
                          <a:spcPts val="0"/>
                        </a:spcAft>
                      </a:pPr>
                      <a:r>
                        <a:rPr lang="en-US" sz="1800">
                          <a:latin typeface="Times New Roman"/>
                          <a:ea typeface="Calibri"/>
                          <a:cs typeface="Times New Roman"/>
                        </a:rPr>
                        <a:t>6.</a:t>
                      </a:r>
                      <a:endParaRPr lang="en-US" sz="16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Probable error of base</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a:latin typeface="Times New Roman"/>
                          <a:ea typeface="Calibri"/>
                          <a:cs typeface="Times New Roman"/>
                        </a:rPr>
                        <a:t>1 in 1000000</a:t>
                      </a:r>
                      <a:endParaRPr lang="en-US" sz="1600">
                        <a:latin typeface="Calibri"/>
                        <a:ea typeface="Calibri"/>
                        <a:cs typeface="Times New Roman"/>
                      </a:endParaRPr>
                    </a:p>
                  </a:txBody>
                  <a:tcPr marL="68580" marR="68580" marT="0" marB="0"/>
                </a:tc>
                <a:extLst>
                  <a:ext uri="{0D108BD9-81ED-4DB2-BD59-A6C34878D82A}">
                    <a16:rowId xmlns:a16="http://schemas.microsoft.com/office/drawing/2014/main" xmlns="" val="10006"/>
                  </a:ext>
                </a:extLst>
              </a:tr>
              <a:tr h="493070">
                <a:tc>
                  <a:txBody>
                    <a:bodyPr/>
                    <a:lstStyle/>
                    <a:p>
                      <a:pPr marL="0" marR="0" algn="ctr">
                        <a:lnSpc>
                          <a:spcPct val="107000"/>
                        </a:lnSpc>
                        <a:spcBef>
                          <a:spcPts val="0"/>
                        </a:spcBef>
                        <a:spcAft>
                          <a:spcPts val="0"/>
                        </a:spcAft>
                      </a:pPr>
                      <a:r>
                        <a:rPr lang="en-US" sz="1800">
                          <a:latin typeface="Times New Roman"/>
                          <a:ea typeface="Calibri"/>
                          <a:cs typeface="Times New Roman"/>
                        </a:rPr>
                        <a:t>7.</a:t>
                      </a:r>
                      <a:endParaRPr lang="en-US" sz="16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Discrepancy between two measures of a section</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10mm </a:t>
                      </a:r>
                      <a:endParaRPr lang="en-US" sz="1600" dirty="0">
                        <a:latin typeface="Calibri"/>
                        <a:ea typeface="Calibri"/>
                        <a:cs typeface="Times New Roman"/>
                      </a:endParaRPr>
                    </a:p>
                  </a:txBody>
                  <a:tcPr marL="68580" marR="68580" marT="0" marB="0"/>
                </a:tc>
                <a:extLst>
                  <a:ext uri="{0D108BD9-81ED-4DB2-BD59-A6C34878D82A}">
                    <a16:rowId xmlns:a16="http://schemas.microsoft.com/office/drawing/2014/main" xmlns="" val="10007"/>
                  </a:ext>
                </a:extLst>
              </a:tr>
              <a:tr h="493070">
                <a:tc>
                  <a:txBody>
                    <a:bodyPr/>
                    <a:lstStyle/>
                    <a:p>
                      <a:pPr marL="0" marR="0" algn="ctr">
                        <a:lnSpc>
                          <a:spcPct val="107000"/>
                        </a:lnSpc>
                        <a:spcBef>
                          <a:spcPts val="0"/>
                        </a:spcBef>
                        <a:spcAft>
                          <a:spcPts val="0"/>
                        </a:spcAft>
                      </a:pPr>
                      <a:r>
                        <a:rPr lang="en-US" sz="1800">
                          <a:latin typeface="Times New Roman"/>
                          <a:ea typeface="Calibri"/>
                          <a:cs typeface="Times New Roman"/>
                        </a:rPr>
                        <a:t>8.</a:t>
                      </a:r>
                      <a:endParaRPr lang="en-US" sz="16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Probable error of the computed distance</a:t>
                      </a:r>
                      <a:endParaRPr lang="en-US" sz="16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1 in 60000 to 1 in 250000</a:t>
                      </a:r>
                      <a:endParaRPr lang="en-US" sz="1600" dirty="0">
                        <a:latin typeface="Calibri"/>
                        <a:ea typeface="Calibri"/>
                        <a:cs typeface="Times New Roman"/>
                      </a:endParaRPr>
                    </a:p>
                  </a:txBody>
                  <a:tcPr marL="68580" marR="68580" marT="0" marB="0"/>
                </a:tc>
                <a:extLst>
                  <a:ext uri="{0D108BD9-81ED-4DB2-BD59-A6C34878D82A}">
                    <a16:rowId xmlns:a16="http://schemas.microsoft.com/office/drawing/2014/main" xmlns="" val="10008"/>
                  </a:ext>
                </a:extLst>
              </a:tr>
              <a:tr h="493070">
                <a:tc>
                  <a:txBody>
                    <a:bodyPr/>
                    <a:lstStyle/>
                    <a:p>
                      <a:pPr marL="0" marR="0" algn="ctr">
                        <a:lnSpc>
                          <a:spcPct val="107000"/>
                        </a:lnSpc>
                        <a:spcBef>
                          <a:spcPts val="0"/>
                        </a:spcBef>
                        <a:spcAft>
                          <a:spcPts val="0"/>
                        </a:spcAft>
                      </a:pPr>
                      <a:r>
                        <a:rPr lang="en-US" sz="1800">
                          <a:latin typeface="Times New Roman"/>
                          <a:ea typeface="Calibri"/>
                          <a:cs typeface="Times New Roman"/>
                        </a:rPr>
                        <a:t>9.</a:t>
                      </a:r>
                      <a:endParaRPr lang="en-US" sz="16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a:latin typeface="Times New Roman"/>
                          <a:ea typeface="Calibri"/>
                          <a:cs typeface="Times New Roman"/>
                        </a:rPr>
                        <a:t>Probable error in astronomic azimuth </a:t>
                      </a:r>
                      <a:endParaRPr lang="en-US" sz="16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800" dirty="0">
                          <a:latin typeface="Times New Roman"/>
                          <a:ea typeface="Calibri"/>
                          <a:cs typeface="Times New Roman"/>
                        </a:rPr>
                        <a:t>0.5 seconds</a:t>
                      </a:r>
                      <a:endParaRPr lang="en-US" sz="1600" dirty="0">
                        <a:latin typeface="Calibri"/>
                        <a:ea typeface="Calibri"/>
                        <a:cs typeface="Times New Roman"/>
                      </a:endParaRPr>
                    </a:p>
                  </a:txBody>
                  <a:tcPr marL="68580" marR="68580" marT="0" marB="0"/>
                </a:tc>
                <a:extLst>
                  <a:ext uri="{0D108BD9-81ED-4DB2-BD59-A6C34878D82A}">
                    <a16:rowId xmlns:a16="http://schemas.microsoft.com/office/drawing/2014/main" xmlns="" val="10009"/>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0000"/>
                </a:solidFill>
              </a:rPr>
              <a:t>Second order or Secondary Triangulation</a:t>
            </a:r>
          </a:p>
        </p:txBody>
      </p:sp>
      <p:sp>
        <p:nvSpPr>
          <p:cNvPr id="3" name="Content Placeholder 2"/>
          <p:cNvSpPr>
            <a:spLocks noGrp="1"/>
          </p:cNvSpPr>
          <p:nvPr>
            <p:ph sz="quarter" idx="1"/>
          </p:nvPr>
        </p:nvSpPr>
        <p:spPr>
          <a:xfrm>
            <a:off x="457200" y="1600200"/>
            <a:ext cx="4724400" cy="4709160"/>
          </a:xfrm>
        </p:spPr>
        <p:txBody>
          <a:bodyPr>
            <a:normAutofit lnSpcReduction="10000"/>
          </a:bodyPr>
          <a:lstStyle/>
          <a:p>
            <a:pPr algn="just"/>
            <a:r>
              <a:rPr lang="en-US" dirty="0"/>
              <a:t>It consists of a number of points fixed within a framework of primary triangulation.</a:t>
            </a:r>
          </a:p>
          <a:p>
            <a:pPr algn="just"/>
            <a:r>
              <a:rPr lang="en-US" dirty="0"/>
              <a:t>The stations are fixed at close intervals so that the sizes of the triangle formed are smaller than the primary triangulation.</a:t>
            </a:r>
          </a:p>
          <a:p>
            <a:pPr algn="just"/>
            <a:r>
              <a:rPr lang="en-US" dirty="0"/>
              <a:t>The instruments and methods used are not of the same utmost refinement.</a:t>
            </a:r>
          </a:p>
        </p:txBody>
      </p:sp>
      <p:pic>
        <p:nvPicPr>
          <p:cNvPr id="20482" name="Picture 2" descr="First and second order triangulation networks where repeated angles are available. Stations without repeated angle observations do not contribute to the data set used in this study and are not shown here."/>
          <p:cNvPicPr>
            <a:picLocks noChangeAspect="1" noChangeArrowheads="1"/>
          </p:cNvPicPr>
          <p:nvPr/>
        </p:nvPicPr>
        <p:blipFill>
          <a:blip r:embed="rId2"/>
          <a:srcRect/>
          <a:stretch>
            <a:fillRect/>
          </a:stretch>
        </p:blipFill>
        <p:spPr bwMode="auto">
          <a:xfrm>
            <a:off x="5162550" y="1676400"/>
            <a:ext cx="3676650" cy="39624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152400"/>
            <a:ext cx="8382000" cy="6705600"/>
          </a:xfrm>
        </p:spPr>
        <p:txBody>
          <a:bodyPr/>
          <a:lstStyle/>
          <a:p>
            <a:r>
              <a:rPr lang="en-US" i="1" u="sng" dirty="0">
                <a:solidFill>
                  <a:srgbClr val="FF0000"/>
                </a:solidFill>
              </a:rPr>
              <a:t>The following are the general specifications of the secondary triangulations.</a:t>
            </a:r>
          </a:p>
          <a:p>
            <a:pPr>
              <a:buNone/>
            </a:pPr>
            <a:endParaRPr lang="en-US" dirty="0"/>
          </a:p>
        </p:txBody>
      </p:sp>
      <p:graphicFrame>
        <p:nvGraphicFramePr>
          <p:cNvPr id="5" name="Table 4"/>
          <p:cNvGraphicFramePr>
            <a:graphicFrameLocks noGrp="1"/>
          </p:cNvGraphicFramePr>
          <p:nvPr/>
        </p:nvGraphicFramePr>
        <p:xfrm>
          <a:off x="609600" y="1371600"/>
          <a:ext cx="7924800" cy="5061344"/>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xmlns="" val="20000"/>
                    </a:ext>
                  </a:extLst>
                </a:gridCol>
                <a:gridCol w="4140200">
                  <a:extLst>
                    <a:ext uri="{9D8B030D-6E8A-4147-A177-3AD203B41FA5}">
                      <a16:colId xmlns:a16="http://schemas.microsoft.com/office/drawing/2014/main" xmlns="" val="20001"/>
                    </a:ext>
                  </a:extLst>
                </a:gridCol>
                <a:gridCol w="2641600">
                  <a:extLst>
                    <a:ext uri="{9D8B030D-6E8A-4147-A177-3AD203B41FA5}">
                      <a16:colId xmlns:a16="http://schemas.microsoft.com/office/drawing/2014/main" xmlns="" val="20002"/>
                    </a:ext>
                  </a:extLst>
                </a:gridCol>
              </a:tblGrid>
              <a:tr h="467153">
                <a:tc>
                  <a:txBody>
                    <a:bodyPr/>
                    <a:lstStyle/>
                    <a:p>
                      <a:pPr marL="0" marR="0" algn="ctr">
                        <a:lnSpc>
                          <a:spcPct val="107000"/>
                        </a:lnSpc>
                        <a:spcBef>
                          <a:spcPts val="0"/>
                        </a:spcBef>
                        <a:spcAft>
                          <a:spcPts val="0"/>
                        </a:spcAft>
                      </a:pPr>
                      <a:r>
                        <a:rPr lang="en-US" sz="2000" b="1" dirty="0">
                          <a:solidFill>
                            <a:schemeClr val="bg1"/>
                          </a:solidFill>
                          <a:latin typeface="Times New Roman"/>
                          <a:ea typeface="Calibri"/>
                          <a:cs typeface="Times New Roman"/>
                        </a:rPr>
                        <a:t>Sl.No</a:t>
                      </a:r>
                      <a:endParaRPr lang="en-US" sz="1800" dirty="0">
                        <a:solidFill>
                          <a:schemeClr val="bg1"/>
                        </a:solidFill>
                        <a:latin typeface="Calibri"/>
                        <a:ea typeface="Calibri"/>
                        <a:cs typeface="Times New Roman"/>
                      </a:endParaRPr>
                    </a:p>
                  </a:txBody>
                  <a:tcPr marL="68580" marR="68580" marT="0" marB="0"/>
                </a:tc>
                <a:tc>
                  <a:txBody>
                    <a:bodyPr/>
                    <a:lstStyle/>
                    <a:p>
                      <a:pPr marL="0" marR="0" algn="ctr">
                        <a:lnSpc>
                          <a:spcPct val="107000"/>
                        </a:lnSpc>
                        <a:spcBef>
                          <a:spcPts val="0"/>
                        </a:spcBef>
                        <a:spcAft>
                          <a:spcPts val="0"/>
                        </a:spcAft>
                      </a:pPr>
                      <a:r>
                        <a:rPr lang="en-US" sz="2000" b="1" dirty="0">
                          <a:solidFill>
                            <a:schemeClr val="bg1"/>
                          </a:solidFill>
                          <a:latin typeface="Times New Roman"/>
                          <a:ea typeface="Calibri"/>
                          <a:cs typeface="Times New Roman"/>
                        </a:rPr>
                        <a:t>Particulars</a:t>
                      </a:r>
                      <a:endParaRPr lang="en-US" sz="1800" dirty="0">
                        <a:solidFill>
                          <a:schemeClr val="bg1"/>
                        </a:solidFill>
                        <a:latin typeface="Calibri"/>
                        <a:ea typeface="Calibri"/>
                        <a:cs typeface="Times New Roman"/>
                      </a:endParaRPr>
                    </a:p>
                  </a:txBody>
                  <a:tcPr marL="68580" marR="68580" marT="0" marB="0"/>
                </a:tc>
                <a:tc>
                  <a:txBody>
                    <a:bodyPr/>
                    <a:lstStyle/>
                    <a:p>
                      <a:pPr marL="0" marR="0" algn="ctr">
                        <a:lnSpc>
                          <a:spcPct val="107000"/>
                        </a:lnSpc>
                        <a:spcBef>
                          <a:spcPts val="0"/>
                        </a:spcBef>
                        <a:spcAft>
                          <a:spcPts val="0"/>
                        </a:spcAft>
                      </a:pPr>
                      <a:r>
                        <a:rPr lang="en-US" sz="2000" b="1" dirty="0">
                          <a:solidFill>
                            <a:schemeClr val="bg1"/>
                          </a:solidFill>
                          <a:latin typeface="Times New Roman"/>
                          <a:ea typeface="Calibri"/>
                          <a:cs typeface="Times New Roman"/>
                        </a:rPr>
                        <a:t>Specifications</a:t>
                      </a:r>
                      <a:endParaRPr lang="en-US" sz="1800" dirty="0">
                        <a:solidFill>
                          <a:schemeClr val="bg1"/>
                        </a:solidFill>
                        <a:latin typeface="Calibri"/>
                        <a:ea typeface="Calibri"/>
                        <a:cs typeface="Times New Roman"/>
                      </a:endParaRPr>
                    </a:p>
                  </a:txBody>
                  <a:tcPr marL="68580" marR="68580" marT="0" marB="0"/>
                </a:tc>
                <a:extLst>
                  <a:ext uri="{0D108BD9-81ED-4DB2-BD59-A6C34878D82A}">
                    <a16:rowId xmlns:a16="http://schemas.microsoft.com/office/drawing/2014/main" xmlns="" val="10000"/>
                  </a:ext>
                </a:extLst>
              </a:tr>
              <a:tr h="467153">
                <a:tc>
                  <a:txBody>
                    <a:bodyPr/>
                    <a:lstStyle/>
                    <a:p>
                      <a:pPr marL="0" marR="0" algn="ctr">
                        <a:lnSpc>
                          <a:spcPct val="107000"/>
                        </a:lnSpc>
                        <a:spcBef>
                          <a:spcPts val="0"/>
                        </a:spcBef>
                        <a:spcAft>
                          <a:spcPts val="0"/>
                        </a:spcAft>
                      </a:pPr>
                      <a:r>
                        <a:rPr lang="en-US" sz="2000" dirty="0">
                          <a:latin typeface="Times New Roman"/>
                          <a:ea typeface="Calibri"/>
                          <a:cs typeface="Times New Roman"/>
                        </a:rPr>
                        <a:t>1.</a:t>
                      </a:r>
                      <a:endParaRPr lang="en-US" sz="18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a:latin typeface="Times New Roman"/>
                          <a:ea typeface="Calibri"/>
                          <a:cs typeface="Times New Roman"/>
                        </a:rPr>
                        <a:t>Average triangle closure</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a:latin typeface="Times New Roman"/>
                          <a:ea typeface="Calibri"/>
                          <a:cs typeface="Times New Roman"/>
                        </a:rPr>
                        <a:t>3 seconds</a:t>
                      </a:r>
                      <a:endParaRPr lang="en-US" sz="1800">
                        <a:latin typeface="Calibri"/>
                        <a:ea typeface="Calibri"/>
                        <a:cs typeface="Times New Roman"/>
                      </a:endParaRPr>
                    </a:p>
                  </a:txBody>
                  <a:tcPr marL="68580" marR="68580" marT="0" marB="0"/>
                </a:tc>
                <a:extLst>
                  <a:ext uri="{0D108BD9-81ED-4DB2-BD59-A6C34878D82A}">
                    <a16:rowId xmlns:a16="http://schemas.microsoft.com/office/drawing/2014/main" xmlns="" val="10001"/>
                  </a:ext>
                </a:extLst>
              </a:tr>
              <a:tr h="467153">
                <a:tc>
                  <a:txBody>
                    <a:bodyPr/>
                    <a:lstStyle/>
                    <a:p>
                      <a:pPr marL="0" marR="0" algn="ctr">
                        <a:lnSpc>
                          <a:spcPct val="107000"/>
                        </a:lnSpc>
                        <a:spcBef>
                          <a:spcPts val="0"/>
                        </a:spcBef>
                        <a:spcAft>
                          <a:spcPts val="0"/>
                        </a:spcAft>
                      </a:pPr>
                      <a:r>
                        <a:rPr lang="en-US" sz="2000">
                          <a:latin typeface="Times New Roman"/>
                          <a:ea typeface="Calibri"/>
                          <a:cs typeface="Times New Roman"/>
                        </a:rPr>
                        <a:t>2.</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dirty="0">
                          <a:latin typeface="Times New Roman"/>
                          <a:ea typeface="Calibri"/>
                          <a:cs typeface="Times New Roman"/>
                        </a:rPr>
                        <a:t>Maximum triangle closure</a:t>
                      </a:r>
                      <a:endParaRPr lang="en-US" sz="18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a:latin typeface="Times New Roman"/>
                          <a:ea typeface="Calibri"/>
                          <a:cs typeface="Times New Roman"/>
                        </a:rPr>
                        <a:t>8 seconds</a:t>
                      </a:r>
                      <a:endParaRPr lang="en-US" sz="1800">
                        <a:latin typeface="Calibri"/>
                        <a:ea typeface="Calibri"/>
                        <a:cs typeface="Times New Roman"/>
                      </a:endParaRPr>
                    </a:p>
                  </a:txBody>
                  <a:tcPr marL="68580" marR="68580" marT="0" marB="0"/>
                </a:tc>
                <a:extLst>
                  <a:ext uri="{0D108BD9-81ED-4DB2-BD59-A6C34878D82A}">
                    <a16:rowId xmlns:a16="http://schemas.microsoft.com/office/drawing/2014/main" xmlns="" val="10002"/>
                  </a:ext>
                </a:extLst>
              </a:tr>
              <a:tr h="467153">
                <a:tc>
                  <a:txBody>
                    <a:bodyPr/>
                    <a:lstStyle/>
                    <a:p>
                      <a:pPr marL="0" marR="0" algn="ctr">
                        <a:lnSpc>
                          <a:spcPct val="107000"/>
                        </a:lnSpc>
                        <a:spcBef>
                          <a:spcPts val="0"/>
                        </a:spcBef>
                        <a:spcAft>
                          <a:spcPts val="0"/>
                        </a:spcAft>
                      </a:pPr>
                      <a:r>
                        <a:rPr lang="en-US" sz="2000">
                          <a:latin typeface="Times New Roman"/>
                          <a:ea typeface="Calibri"/>
                          <a:cs typeface="Times New Roman"/>
                        </a:rPr>
                        <a:t>3.</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dirty="0">
                          <a:latin typeface="Times New Roman"/>
                          <a:ea typeface="Calibri"/>
                          <a:cs typeface="Times New Roman"/>
                        </a:rPr>
                        <a:t>Length of the base line</a:t>
                      </a:r>
                      <a:endParaRPr lang="en-US" sz="18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a:latin typeface="Times New Roman"/>
                          <a:ea typeface="Calibri"/>
                          <a:cs typeface="Times New Roman"/>
                        </a:rPr>
                        <a:t>1.5 to 5 kilometers.</a:t>
                      </a:r>
                      <a:endParaRPr lang="en-US" sz="1800">
                        <a:latin typeface="Calibri"/>
                        <a:ea typeface="Calibri"/>
                        <a:cs typeface="Times New Roman"/>
                      </a:endParaRPr>
                    </a:p>
                  </a:txBody>
                  <a:tcPr marL="68580" marR="68580" marT="0" marB="0"/>
                </a:tc>
                <a:extLst>
                  <a:ext uri="{0D108BD9-81ED-4DB2-BD59-A6C34878D82A}">
                    <a16:rowId xmlns:a16="http://schemas.microsoft.com/office/drawing/2014/main" xmlns="" val="10003"/>
                  </a:ext>
                </a:extLst>
              </a:tr>
              <a:tr h="493070">
                <a:tc>
                  <a:txBody>
                    <a:bodyPr/>
                    <a:lstStyle/>
                    <a:p>
                      <a:pPr marL="0" marR="0" algn="ctr">
                        <a:lnSpc>
                          <a:spcPct val="107000"/>
                        </a:lnSpc>
                        <a:spcBef>
                          <a:spcPts val="0"/>
                        </a:spcBef>
                        <a:spcAft>
                          <a:spcPts val="0"/>
                        </a:spcAft>
                      </a:pPr>
                      <a:r>
                        <a:rPr lang="en-US" sz="2000">
                          <a:latin typeface="Times New Roman"/>
                          <a:ea typeface="Calibri"/>
                          <a:cs typeface="Times New Roman"/>
                        </a:rPr>
                        <a:t>4.</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dirty="0">
                          <a:latin typeface="Times New Roman"/>
                          <a:ea typeface="Calibri"/>
                          <a:cs typeface="Times New Roman"/>
                        </a:rPr>
                        <a:t>Length of the sides of the triangles</a:t>
                      </a:r>
                      <a:endParaRPr lang="en-US" sz="18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a:latin typeface="Times New Roman"/>
                          <a:ea typeface="Calibri"/>
                          <a:cs typeface="Times New Roman"/>
                        </a:rPr>
                        <a:t>8 to 65 kilometers.</a:t>
                      </a:r>
                      <a:endParaRPr lang="en-US" sz="1800">
                        <a:latin typeface="Calibri"/>
                        <a:ea typeface="Calibri"/>
                        <a:cs typeface="Times New Roman"/>
                      </a:endParaRPr>
                    </a:p>
                  </a:txBody>
                  <a:tcPr marL="68580" marR="68580" marT="0" marB="0"/>
                </a:tc>
                <a:extLst>
                  <a:ext uri="{0D108BD9-81ED-4DB2-BD59-A6C34878D82A}">
                    <a16:rowId xmlns:a16="http://schemas.microsoft.com/office/drawing/2014/main" xmlns="" val="10004"/>
                  </a:ext>
                </a:extLst>
              </a:tr>
              <a:tr h="467153">
                <a:tc>
                  <a:txBody>
                    <a:bodyPr/>
                    <a:lstStyle/>
                    <a:p>
                      <a:pPr marL="0" marR="0" algn="ctr">
                        <a:lnSpc>
                          <a:spcPct val="107000"/>
                        </a:lnSpc>
                        <a:spcBef>
                          <a:spcPts val="0"/>
                        </a:spcBef>
                        <a:spcAft>
                          <a:spcPts val="0"/>
                        </a:spcAft>
                      </a:pPr>
                      <a:r>
                        <a:rPr lang="en-US" sz="2000">
                          <a:latin typeface="Times New Roman"/>
                          <a:ea typeface="Calibri"/>
                          <a:cs typeface="Times New Roman"/>
                        </a:rPr>
                        <a:t>5.</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dirty="0">
                          <a:latin typeface="Times New Roman"/>
                          <a:ea typeface="Calibri"/>
                          <a:cs typeface="Times New Roman"/>
                        </a:rPr>
                        <a:t>Actual error of base</a:t>
                      </a:r>
                      <a:endParaRPr lang="en-US" sz="18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dirty="0">
                          <a:latin typeface="Times New Roman"/>
                          <a:ea typeface="Calibri"/>
                          <a:cs typeface="Times New Roman"/>
                        </a:rPr>
                        <a:t>1 in 150000.</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xmlns="" val="10005"/>
                  </a:ext>
                </a:extLst>
              </a:tr>
              <a:tr h="467153">
                <a:tc>
                  <a:txBody>
                    <a:bodyPr/>
                    <a:lstStyle/>
                    <a:p>
                      <a:pPr marL="0" marR="0" algn="ctr">
                        <a:lnSpc>
                          <a:spcPct val="107000"/>
                        </a:lnSpc>
                        <a:spcBef>
                          <a:spcPts val="0"/>
                        </a:spcBef>
                        <a:spcAft>
                          <a:spcPts val="0"/>
                        </a:spcAft>
                      </a:pPr>
                      <a:r>
                        <a:rPr lang="en-US" sz="2000">
                          <a:latin typeface="Times New Roman"/>
                          <a:ea typeface="Calibri"/>
                          <a:cs typeface="Times New Roman"/>
                        </a:rPr>
                        <a:t>6.</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dirty="0">
                          <a:latin typeface="Times New Roman"/>
                          <a:ea typeface="Calibri"/>
                          <a:cs typeface="Times New Roman"/>
                        </a:rPr>
                        <a:t>Probable error of base</a:t>
                      </a:r>
                      <a:endParaRPr lang="en-US" sz="18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a:latin typeface="Times New Roman"/>
                          <a:ea typeface="Calibri"/>
                          <a:cs typeface="Times New Roman"/>
                        </a:rPr>
                        <a:t>1 in 500000</a:t>
                      </a:r>
                      <a:endParaRPr lang="en-US" sz="1800">
                        <a:latin typeface="Calibri"/>
                        <a:ea typeface="Calibri"/>
                        <a:cs typeface="Times New Roman"/>
                      </a:endParaRPr>
                    </a:p>
                  </a:txBody>
                  <a:tcPr marL="68580" marR="68580" marT="0" marB="0"/>
                </a:tc>
                <a:extLst>
                  <a:ext uri="{0D108BD9-81ED-4DB2-BD59-A6C34878D82A}">
                    <a16:rowId xmlns:a16="http://schemas.microsoft.com/office/drawing/2014/main" xmlns="" val="10006"/>
                  </a:ext>
                </a:extLst>
              </a:tr>
              <a:tr h="493070">
                <a:tc>
                  <a:txBody>
                    <a:bodyPr/>
                    <a:lstStyle/>
                    <a:p>
                      <a:pPr marL="0" marR="0" algn="ctr">
                        <a:lnSpc>
                          <a:spcPct val="107000"/>
                        </a:lnSpc>
                        <a:spcBef>
                          <a:spcPts val="0"/>
                        </a:spcBef>
                        <a:spcAft>
                          <a:spcPts val="0"/>
                        </a:spcAft>
                      </a:pPr>
                      <a:r>
                        <a:rPr lang="en-US" sz="2000">
                          <a:latin typeface="Times New Roman"/>
                          <a:ea typeface="Calibri"/>
                          <a:cs typeface="Times New Roman"/>
                        </a:rPr>
                        <a:t>7.</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dirty="0">
                          <a:latin typeface="Times New Roman"/>
                          <a:ea typeface="Calibri"/>
                          <a:cs typeface="Times New Roman"/>
                        </a:rPr>
                        <a:t>Discrepancy between two measures of a section</a:t>
                      </a:r>
                      <a:endParaRPr lang="en-US" sz="1800" dirty="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dirty="0">
                          <a:latin typeface="Times New Roman"/>
                          <a:ea typeface="Calibri"/>
                          <a:cs typeface="Times New Roman"/>
                        </a:rPr>
                        <a:t>20mm </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xmlns="" val="10007"/>
                  </a:ext>
                </a:extLst>
              </a:tr>
              <a:tr h="493070">
                <a:tc>
                  <a:txBody>
                    <a:bodyPr/>
                    <a:lstStyle/>
                    <a:p>
                      <a:pPr marL="0" marR="0" algn="ctr">
                        <a:lnSpc>
                          <a:spcPct val="107000"/>
                        </a:lnSpc>
                        <a:spcBef>
                          <a:spcPts val="0"/>
                        </a:spcBef>
                        <a:spcAft>
                          <a:spcPts val="0"/>
                        </a:spcAft>
                      </a:pPr>
                      <a:r>
                        <a:rPr lang="en-US" sz="2000">
                          <a:latin typeface="Times New Roman"/>
                          <a:ea typeface="Calibri"/>
                          <a:cs typeface="Times New Roman"/>
                        </a:rPr>
                        <a:t>8.</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a:latin typeface="Times New Roman"/>
                          <a:ea typeface="Calibri"/>
                          <a:cs typeface="Times New Roman"/>
                        </a:rPr>
                        <a:t>Probable error of the computed distance</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dirty="0">
                          <a:latin typeface="Times New Roman"/>
                          <a:ea typeface="Calibri"/>
                          <a:cs typeface="Times New Roman"/>
                        </a:rPr>
                        <a:t>1 in 20000 to 1 in 50000</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xmlns="" val="10008"/>
                  </a:ext>
                </a:extLst>
              </a:tr>
              <a:tr h="493070">
                <a:tc>
                  <a:txBody>
                    <a:bodyPr/>
                    <a:lstStyle/>
                    <a:p>
                      <a:pPr marL="0" marR="0" algn="ctr">
                        <a:lnSpc>
                          <a:spcPct val="107000"/>
                        </a:lnSpc>
                        <a:spcBef>
                          <a:spcPts val="0"/>
                        </a:spcBef>
                        <a:spcAft>
                          <a:spcPts val="0"/>
                        </a:spcAft>
                      </a:pPr>
                      <a:r>
                        <a:rPr lang="en-US" sz="2000">
                          <a:latin typeface="Times New Roman"/>
                          <a:ea typeface="Calibri"/>
                          <a:cs typeface="Times New Roman"/>
                        </a:rPr>
                        <a:t>9.</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a:latin typeface="Times New Roman"/>
                          <a:ea typeface="Calibri"/>
                          <a:cs typeface="Times New Roman"/>
                        </a:rPr>
                        <a:t>Probable error in astronomic azimuth </a:t>
                      </a:r>
                      <a:endParaRPr lang="en-US" sz="1800">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2000" dirty="0">
                          <a:latin typeface="Times New Roman"/>
                          <a:ea typeface="Calibri"/>
                          <a:cs typeface="Times New Roman"/>
                        </a:rPr>
                        <a:t>2.0 seconds</a:t>
                      </a:r>
                      <a:endParaRPr lang="en-US" sz="1800" dirty="0">
                        <a:latin typeface="Calibri"/>
                        <a:ea typeface="Calibri"/>
                        <a:cs typeface="Times New Roman"/>
                      </a:endParaRPr>
                    </a:p>
                  </a:txBody>
                  <a:tcPr marL="68580" marR="68580" marT="0" marB="0"/>
                </a:tc>
                <a:extLst>
                  <a:ext uri="{0D108BD9-81ED-4DB2-BD59-A6C34878D82A}">
                    <a16:rowId xmlns:a16="http://schemas.microsoft.com/office/drawing/2014/main" xmlns="" val="10009"/>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0000"/>
                </a:solidFill>
              </a:rPr>
              <a:t>Third order or Tertiary triangulation</a:t>
            </a:r>
          </a:p>
        </p:txBody>
      </p:sp>
      <p:sp>
        <p:nvSpPr>
          <p:cNvPr id="3" name="Content Placeholder 2"/>
          <p:cNvSpPr>
            <a:spLocks noGrp="1"/>
          </p:cNvSpPr>
          <p:nvPr>
            <p:ph sz="quarter" idx="1"/>
          </p:nvPr>
        </p:nvSpPr>
        <p:spPr>
          <a:xfrm>
            <a:off x="457200" y="1600200"/>
            <a:ext cx="7772400" cy="4709160"/>
          </a:xfrm>
        </p:spPr>
        <p:txBody>
          <a:bodyPr>
            <a:normAutofit/>
          </a:bodyPr>
          <a:lstStyle/>
          <a:p>
            <a:pPr algn="just"/>
            <a:r>
              <a:rPr lang="en-US" dirty="0"/>
              <a:t>It consists of a number of points fixed within the framework of secondary triangulation, and forms the immediate control for detailed engineering and the other surveys.</a:t>
            </a:r>
          </a:p>
          <a:p>
            <a:pPr algn="just"/>
            <a:r>
              <a:rPr lang="en-US" dirty="0"/>
              <a:t>The size of the triangles is small and instrument with the moderate precision may be used.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Selection of triangulation stations</a:t>
            </a:r>
            <a:endParaRPr lang="en-US" dirty="0">
              <a:solidFill>
                <a:srgbClr val="FF0000"/>
              </a:solidFill>
            </a:endParaRPr>
          </a:p>
        </p:txBody>
      </p:sp>
      <p:sp>
        <p:nvSpPr>
          <p:cNvPr id="3" name="Content Placeholder 2"/>
          <p:cNvSpPr>
            <a:spLocks noGrp="1"/>
          </p:cNvSpPr>
          <p:nvPr>
            <p:ph sz="quarter" idx="1"/>
          </p:nvPr>
        </p:nvSpPr>
        <p:spPr>
          <a:xfrm>
            <a:off x="304800" y="1447800"/>
            <a:ext cx="8503920" cy="5105400"/>
          </a:xfrm>
        </p:spPr>
        <p:txBody>
          <a:bodyPr>
            <a:normAutofit fontScale="70000" lnSpcReduction="20000"/>
          </a:bodyPr>
          <a:lstStyle/>
          <a:p>
            <a:pPr lvl="0" algn="just"/>
            <a:r>
              <a:rPr lang="en-US" sz="3400" dirty="0"/>
              <a:t>The triangulation stations should be inter visible. For this purpose, they should be placed upon the most elevated ground so that long sights through undisturbed atmosphere may be secured.</a:t>
            </a:r>
          </a:p>
          <a:p>
            <a:pPr lvl="0" algn="just">
              <a:buNone/>
            </a:pPr>
            <a:endParaRPr lang="en-US" sz="3400" dirty="0"/>
          </a:p>
          <a:p>
            <a:pPr lvl="0" algn="just"/>
            <a:r>
              <a:rPr lang="en-US" sz="3400" dirty="0"/>
              <a:t> They should form well shaped triangles.  As far as possible, the triangles should neither be isosceles with base angles of about 56</a:t>
            </a:r>
            <a:r>
              <a:rPr lang="en-US" sz="3400" baseline="30000" dirty="0"/>
              <a:t>0 </a:t>
            </a:r>
            <a:r>
              <a:rPr lang="en-US" sz="3400" dirty="0"/>
              <a:t>or equilateral. In general, however no angle should be smaller than 30</a:t>
            </a:r>
            <a:r>
              <a:rPr lang="en-US" sz="3400" baseline="30000" dirty="0"/>
              <a:t>0</a:t>
            </a:r>
            <a:r>
              <a:rPr lang="en-US" sz="3400" dirty="0"/>
              <a:t> or greater than 120</a:t>
            </a:r>
            <a:r>
              <a:rPr lang="en-US" sz="3400" baseline="30000" dirty="0"/>
              <a:t>0</a:t>
            </a:r>
            <a:r>
              <a:rPr lang="en-US" sz="3400" dirty="0"/>
              <a:t>.</a:t>
            </a:r>
          </a:p>
          <a:p>
            <a:pPr lvl="0" algn="just">
              <a:buNone/>
            </a:pPr>
            <a:endParaRPr lang="en-US" sz="3400" dirty="0"/>
          </a:p>
          <a:p>
            <a:pPr lvl="0" algn="just"/>
            <a:r>
              <a:rPr lang="en-US" sz="3400" dirty="0"/>
              <a:t>The stations should be easily accessible, and should be such that supplies of food and water are easily available and camping ground or nearest suitable accommodation is available.</a:t>
            </a:r>
          </a:p>
          <a:p>
            <a:pPr lvl="0" algn="just">
              <a:buNone/>
            </a:pPr>
            <a:endParaRPr lang="en-US" sz="3400" dirty="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Selection of triangulation stations</a:t>
            </a:r>
            <a:endParaRPr lang="en-US" dirty="0"/>
          </a:p>
        </p:txBody>
      </p:sp>
      <p:sp>
        <p:nvSpPr>
          <p:cNvPr id="3" name="Content Placeholder 2"/>
          <p:cNvSpPr>
            <a:spLocks noGrp="1"/>
          </p:cNvSpPr>
          <p:nvPr>
            <p:ph sz="quarter" idx="1"/>
          </p:nvPr>
        </p:nvSpPr>
        <p:spPr/>
        <p:txBody>
          <a:bodyPr>
            <a:normAutofit fontScale="70000" lnSpcReduction="20000"/>
          </a:bodyPr>
          <a:lstStyle/>
          <a:p>
            <a:pPr lvl="0" algn="just"/>
            <a:r>
              <a:rPr lang="en-US" sz="2800" dirty="0"/>
              <a:t>They should be so selected that the length of sight is neither too small nor too large. Small length of sight will result in errors due to centering and bisection while large line of sight will make the signal too indistinct for accurate bisection.</a:t>
            </a:r>
          </a:p>
          <a:p>
            <a:pPr lvl="0" algn="just">
              <a:buNone/>
            </a:pPr>
            <a:endParaRPr lang="en-US" sz="2800" dirty="0"/>
          </a:p>
          <a:p>
            <a:pPr lvl="0" algn="just"/>
            <a:r>
              <a:rPr lang="en-US" sz="2800" dirty="0"/>
              <a:t>They should be in commanding situations, so as to serve as control of the subsidiary triangulations and for possible future extension of the principal system. The stations of the subsidiary triangulations should be such that they are useful for detail surveys.</a:t>
            </a:r>
          </a:p>
          <a:p>
            <a:pPr lvl="0" algn="just">
              <a:buNone/>
            </a:pPr>
            <a:endParaRPr lang="en-US" sz="2800" dirty="0"/>
          </a:p>
          <a:p>
            <a:pPr lvl="0" algn="just"/>
            <a:r>
              <a:rPr lang="en-US" sz="2800" dirty="0"/>
              <a:t>In heavily wooden country, the stations should be so located that the cost of clearing and cutting and of building towers is minimum.</a:t>
            </a:r>
          </a:p>
          <a:p>
            <a:pPr lvl="0" algn="just">
              <a:buNone/>
            </a:pPr>
            <a:endParaRPr lang="en-US" sz="2800" dirty="0"/>
          </a:p>
          <a:p>
            <a:pPr lvl="0" algn="just"/>
            <a:r>
              <a:rPr lang="en-US" sz="2800" dirty="0"/>
              <a:t>The stations should be situated so that lines of sight do not pass over towns, factories, furnaces neither etc. nor graze any obstructions, so that the effects of irregular atmospheric refraction are avoided.</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Selection of Base Lines</a:t>
            </a:r>
            <a:endParaRPr lang="en-US" dirty="0">
              <a:solidFill>
                <a:srgbClr val="FF0000"/>
              </a:solidFill>
            </a:endParaRPr>
          </a:p>
        </p:txBody>
      </p:sp>
      <p:sp>
        <p:nvSpPr>
          <p:cNvPr id="3" name="Content Placeholder 2"/>
          <p:cNvSpPr>
            <a:spLocks noGrp="1"/>
          </p:cNvSpPr>
          <p:nvPr>
            <p:ph sz="quarter" idx="1"/>
          </p:nvPr>
        </p:nvSpPr>
        <p:spPr>
          <a:xfrm>
            <a:off x="301752" y="1527048"/>
            <a:ext cx="8503920" cy="4873752"/>
          </a:xfrm>
        </p:spPr>
        <p:txBody>
          <a:bodyPr>
            <a:normAutofit fontScale="92500" lnSpcReduction="20000"/>
          </a:bodyPr>
          <a:lstStyle/>
          <a:p>
            <a:pPr lvl="0" algn="just"/>
            <a:r>
              <a:rPr lang="en-US" dirty="0"/>
              <a:t>The site should be fairly level. If, however, the ground is sloping, the slope should be uniform and gentle. Undulating ground should, if possible be avoided.</a:t>
            </a:r>
          </a:p>
          <a:p>
            <a:pPr lvl="0" algn="just"/>
            <a:r>
              <a:rPr lang="en-US" dirty="0"/>
              <a:t>The site should be free from obstructions throughout the whole of the length. The line clearing should be cheap in both labour and compensations.</a:t>
            </a:r>
          </a:p>
          <a:p>
            <a:pPr lvl="0" algn="just"/>
            <a:r>
              <a:rPr lang="en-US" dirty="0"/>
              <a:t>The extremities of the base should be intervisible at the ground level.</a:t>
            </a:r>
          </a:p>
          <a:p>
            <a:pPr lvl="0" algn="just"/>
            <a:r>
              <a:rPr lang="en-US" dirty="0"/>
              <a:t>The ground should be reasonably firm and smooth. Water gaps should be few, and if possible not wider than the length of the long wire or tape.</a:t>
            </a:r>
          </a:p>
          <a:p>
            <a:pPr algn="just"/>
            <a:r>
              <a:rPr lang="en-US" dirty="0"/>
              <a:t>The site should suit extension to primary triangulation. This is an important factor since the error in extension is likely to exceed the error in measurements.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dirty="0">
                <a:solidFill>
                  <a:srgbClr val="FF0000"/>
                </a:solidFill>
              </a:rPr>
              <a:t>Triangulation figures</a:t>
            </a:r>
            <a:endParaRPr lang="en-US" i="1" u="sng" dirty="0">
              <a:solidFill>
                <a:srgbClr val="FF0000"/>
              </a:solidFill>
            </a:endParaRPr>
          </a:p>
        </p:txBody>
      </p:sp>
      <p:sp>
        <p:nvSpPr>
          <p:cNvPr id="3" name="Content Placeholder 2"/>
          <p:cNvSpPr>
            <a:spLocks noGrp="1"/>
          </p:cNvSpPr>
          <p:nvPr>
            <p:ph sz="quarter" idx="1"/>
          </p:nvPr>
        </p:nvSpPr>
        <p:spPr>
          <a:xfrm>
            <a:off x="381000" y="1371600"/>
            <a:ext cx="4041648" cy="4572000"/>
          </a:xfrm>
        </p:spPr>
        <p:txBody>
          <a:bodyPr>
            <a:noAutofit/>
          </a:bodyPr>
          <a:lstStyle/>
          <a:p>
            <a:pPr algn="just"/>
            <a:r>
              <a:rPr lang="en-US" sz="1600" dirty="0"/>
              <a:t>It is defined as a group or system of triangles such that any figures has one side and only one, common to each of the preceding and the following figures.</a:t>
            </a:r>
          </a:p>
          <a:p>
            <a:pPr algn="just">
              <a:buNone/>
            </a:pPr>
            <a:r>
              <a:rPr lang="en-US" sz="1600" dirty="0"/>
              <a:t>	The following are the factors considered while selecting a particular figure:</a:t>
            </a:r>
          </a:p>
          <a:p>
            <a:pPr lvl="0" algn="just"/>
            <a:r>
              <a:rPr lang="en-US" sz="1600" dirty="0"/>
              <a:t>The figure should be such that the computations can be done through two independent routes.</a:t>
            </a:r>
          </a:p>
          <a:p>
            <a:pPr lvl="0" algn="just"/>
            <a:r>
              <a:rPr lang="en-US" sz="1600" dirty="0"/>
              <a:t>The figures should be such that at least one and preferably both routes should be well conditioned.</a:t>
            </a:r>
          </a:p>
          <a:p>
            <a:pPr lvl="0" algn="just"/>
            <a:r>
              <a:rPr lang="en-US" sz="1600" dirty="0"/>
              <a:t>All the lines in a figure should be of comparable length. Very long lines should be avoided.</a:t>
            </a:r>
          </a:p>
          <a:p>
            <a:pPr lvl="0" algn="just"/>
            <a:r>
              <a:rPr lang="en-US" sz="1600" dirty="0"/>
              <a:t>The figure should be such that least work may secure maximum progress.</a:t>
            </a:r>
          </a:p>
          <a:p>
            <a:pPr lvl="0" algn="just"/>
            <a:r>
              <a:rPr lang="en-US" sz="1600" dirty="0"/>
              <a:t>Complex figures should not involve more than about twelve conditions.</a:t>
            </a:r>
          </a:p>
          <a:p>
            <a:endParaRPr lang="en-US" sz="1600" dirty="0"/>
          </a:p>
        </p:txBody>
      </p:sp>
      <p:pic>
        <p:nvPicPr>
          <p:cNvPr id="22530" name="Picture 2" descr="Image result for triangulation figure"/>
          <p:cNvPicPr>
            <a:picLocks noChangeAspect="1" noChangeArrowheads="1"/>
          </p:cNvPicPr>
          <p:nvPr/>
        </p:nvPicPr>
        <p:blipFill>
          <a:blip r:embed="rId2"/>
          <a:srcRect/>
          <a:stretch>
            <a:fillRect/>
          </a:stretch>
        </p:blipFill>
        <p:spPr bwMode="auto">
          <a:xfrm>
            <a:off x="4648200" y="2514600"/>
            <a:ext cx="4267200" cy="29718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dirty="0">
                <a:solidFill>
                  <a:srgbClr val="FF0000"/>
                </a:solidFill>
              </a:rPr>
              <a:t>Triangulation figures</a:t>
            </a:r>
            <a:endParaRPr lang="en-US" dirty="0"/>
          </a:p>
        </p:txBody>
      </p:sp>
      <p:sp>
        <p:nvSpPr>
          <p:cNvPr id="3" name="Content Placeholder 2"/>
          <p:cNvSpPr>
            <a:spLocks noGrp="1"/>
          </p:cNvSpPr>
          <p:nvPr>
            <p:ph sz="quarter" idx="1"/>
          </p:nvPr>
        </p:nvSpPr>
        <p:spPr/>
        <p:txBody>
          <a:bodyPr/>
          <a:lstStyle/>
          <a:p>
            <a:pPr algn="just"/>
            <a:r>
              <a:rPr lang="en-US" dirty="0"/>
              <a:t>The following are the common figures or systems:</a:t>
            </a:r>
          </a:p>
          <a:p>
            <a:pPr lvl="0" algn="just"/>
            <a:r>
              <a:rPr lang="en-US" dirty="0"/>
              <a:t>Single chain of triangles.</a:t>
            </a:r>
          </a:p>
          <a:p>
            <a:pPr lvl="0" algn="just"/>
            <a:r>
              <a:rPr lang="en-US" dirty="0"/>
              <a:t>Double chain of triangles.</a:t>
            </a:r>
          </a:p>
          <a:p>
            <a:pPr lvl="0" algn="just"/>
            <a:r>
              <a:rPr lang="en-US" dirty="0"/>
              <a:t>Central point of figures.</a:t>
            </a:r>
          </a:p>
          <a:p>
            <a:pPr lvl="0" algn="just"/>
            <a:r>
              <a:rPr lang="en-US" dirty="0"/>
              <a:t>Quadrilaterals.</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Single chain of triangles</a:t>
            </a:r>
            <a:endParaRPr lang="en-US" dirty="0">
              <a:solidFill>
                <a:srgbClr val="FF0000"/>
              </a:solidFill>
            </a:endParaRPr>
          </a:p>
        </p:txBody>
      </p:sp>
      <p:sp>
        <p:nvSpPr>
          <p:cNvPr id="3" name="Content Placeholder 2"/>
          <p:cNvSpPr>
            <a:spLocks noGrp="1"/>
          </p:cNvSpPr>
          <p:nvPr>
            <p:ph sz="quarter" idx="1"/>
          </p:nvPr>
        </p:nvSpPr>
        <p:spPr>
          <a:xfrm>
            <a:off x="301752" y="1527048"/>
            <a:ext cx="4498848" cy="4572000"/>
          </a:xfrm>
        </p:spPr>
        <p:txBody>
          <a:bodyPr>
            <a:normAutofit fontScale="77500" lnSpcReduction="20000"/>
          </a:bodyPr>
          <a:lstStyle/>
          <a:p>
            <a:pPr algn="just"/>
            <a:r>
              <a:rPr lang="en-US" dirty="0"/>
              <a:t>It is used where a narrow strip of terrain is to be covered. </a:t>
            </a:r>
          </a:p>
          <a:p>
            <a:pPr algn="just"/>
            <a:r>
              <a:rPr lang="en-US" dirty="0"/>
              <a:t>Though the system is rapid and economical, it is not so accurate for primary work since the number of conditions to be fulfilled in the figure adjustment is relatively small. </a:t>
            </a:r>
          </a:p>
          <a:p>
            <a:pPr algn="just"/>
            <a:r>
              <a:rPr lang="en-US" dirty="0"/>
              <a:t>Also, it is not possible to carry the solution of triangles through the figures by two independent routes. </a:t>
            </a:r>
          </a:p>
          <a:p>
            <a:pPr algn="just"/>
            <a:r>
              <a:rPr lang="en-US" dirty="0"/>
              <a:t>If the accumulation of errors is not to be become excessive, base lines must be introduced frequently.</a:t>
            </a:r>
          </a:p>
          <a:p>
            <a:endParaRPr lang="en-US" dirty="0"/>
          </a:p>
        </p:txBody>
      </p:sp>
      <p:pic>
        <p:nvPicPr>
          <p:cNvPr id="40964" name="Picture 4" descr="Related image"/>
          <p:cNvPicPr>
            <a:picLocks noChangeAspect="1" noChangeArrowheads="1"/>
          </p:cNvPicPr>
          <p:nvPr/>
        </p:nvPicPr>
        <p:blipFill>
          <a:blip r:embed="rId2"/>
          <a:srcRect/>
          <a:stretch>
            <a:fillRect/>
          </a:stretch>
        </p:blipFill>
        <p:spPr bwMode="auto">
          <a:xfrm>
            <a:off x="5105400" y="2286000"/>
            <a:ext cx="3886200" cy="31242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Double chain of triangles</a:t>
            </a:r>
            <a:endParaRPr lang="en-US" dirty="0">
              <a:solidFill>
                <a:srgbClr val="FF0000"/>
              </a:solidFill>
            </a:endParaRPr>
          </a:p>
        </p:txBody>
      </p:sp>
      <p:pic>
        <p:nvPicPr>
          <p:cNvPr id="43010" name="Picture 2" descr="Image result for Double chain of triangulation"/>
          <p:cNvPicPr>
            <a:picLocks noChangeAspect="1" noChangeArrowheads="1"/>
          </p:cNvPicPr>
          <p:nvPr/>
        </p:nvPicPr>
        <p:blipFill>
          <a:blip r:embed="rId2"/>
          <a:srcRect/>
          <a:stretch>
            <a:fillRect/>
          </a:stretch>
        </p:blipFill>
        <p:spPr bwMode="auto">
          <a:xfrm>
            <a:off x="533400" y="2133600"/>
            <a:ext cx="8077200" cy="40386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Central point of figures</a:t>
            </a:r>
            <a:endParaRPr lang="en-US" dirty="0">
              <a:solidFill>
                <a:srgbClr val="FF0000"/>
              </a:solidFill>
            </a:endParaRPr>
          </a:p>
        </p:txBody>
      </p:sp>
      <p:sp>
        <p:nvSpPr>
          <p:cNvPr id="3" name="Content Placeholder 2"/>
          <p:cNvSpPr>
            <a:spLocks noGrp="1"/>
          </p:cNvSpPr>
          <p:nvPr>
            <p:ph sz="quarter" idx="1"/>
          </p:nvPr>
        </p:nvSpPr>
        <p:spPr>
          <a:xfrm>
            <a:off x="301752" y="1527048"/>
            <a:ext cx="5032248" cy="4572000"/>
          </a:xfrm>
        </p:spPr>
        <p:txBody>
          <a:bodyPr>
            <a:normAutofit fontScale="92500" lnSpcReduction="10000"/>
          </a:bodyPr>
          <a:lstStyle/>
          <a:p>
            <a:pPr algn="just"/>
            <a:r>
              <a:rPr lang="en-US" dirty="0"/>
              <a:t>It is used to cover area, and give very satisfactory results in flat country.</a:t>
            </a:r>
          </a:p>
          <a:p>
            <a:pPr algn="just"/>
            <a:r>
              <a:rPr lang="en-US" dirty="0"/>
              <a:t> The centered figures may be quadrilateral, pentagons, or hexagons with the central stations.</a:t>
            </a:r>
          </a:p>
          <a:p>
            <a:pPr algn="just"/>
            <a:r>
              <a:rPr lang="en-US" dirty="0"/>
              <a:t>The system provides the desired checks on the computations. </a:t>
            </a:r>
          </a:p>
          <a:p>
            <a:pPr algn="just"/>
            <a:r>
              <a:rPr lang="en-US" dirty="0"/>
              <a:t>The progress of work is slow due to more settings of the instrument.</a:t>
            </a:r>
          </a:p>
          <a:p>
            <a:endParaRPr lang="en-US" dirty="0"/>
          </a:p>
        </p:txBody>
      </p:sp>
      <p:pic>
        <p:nvPicPr>
          <p:cNvPr id="44034" name="Picture 2" descr="Image result for TRIANGULATION FIGURES- CENTRAL FIGURES"/>
          <p:cNvPicPr>
            <a:picLocks noChangeAspect="1" noChangeArrowheads="1"/>
          </p:cNvPicPr>
          <p:nvPr/>
        </p:nvPicPr>
        <p:blipFill>
          <a:blip r:embed="rId2"/>
          <a:srcRect/>
          <a:stretch>
            <a:fillRect/>
          </a:stretch>
        </p:blipFill>
        <p:spPr bwMode="auto">
          <a:xfrm>
            <a:off x="5334000" y="2971800"/>
            <a:ext cx="3705225" cy="1762126"/>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Quadrilaterals</a:t>
            </a:r>
            <a:endParaRPr lang="en-US" dirty="0">
              <a:solidFill>
                <a:srgbClr val="FF0000"/>
              </a:solidFill>
            </a:endParaRPr>
          </a:p>
        </p:txBody>
      </p:sp>
      <p:sp>
        <p:nvSpPr>
          <p:cNvPr id="3" name="Content Placeholder 2"/>
          <p:cNvSpPr>
            <a:spLocks noGrp="1"/>
          </p:cNvSpPr>
          <p:nvPr>
            <p:ph sz="quarter" idx="1"/>
          </p:nvPr>
        </p:nvSpPr>
        <p:spPr>
          <a:xfrm>
            <a:off x="301752" y="1527048"/>
            <a:ext cx="4498848" cy="4572000"/>
          </a:xfrm>
        </p:spPr>
        <p:txBody>
          <a:bodyPr>
            <a:normAutofit fontScale="92500" lnSpcReduction="20000"/>
          </a:bodyPr>
          <a:lstStyle/>
          <a:p>
            <a:pPr algn="just"/>
            <a:r>
              <a:rPr lang="en-US" dirty="0"/>
              <a:t>The quadrilateral with four corner stations and observed diagonal forms the best figures.</a:t>
            </a:r>
          </a:p>
          <a:p>
            <a:pPr algn="just"/>
            <a:r>
              <a:rPr lang="en-US" dirty="0"/>
              <a:t> They are best suited for hilly country. </a:t>
            </a:r>
          </a:p>
          <a:p>
            <a:pPr algn="just"/>
            <a:r>
              <a:rPr lang="en-US" dirty="0"/>
              <a:t>Since the computed lengths of the sides can be carried through the different systems by different combinations of sides and angles, the system is the most accurate.</a:t>
            </a:r>
          </a:p>
        </p:txBody>
      </p:sp>
      <p:pic>
        <p:nvPicPr>
          <p:cNvPr id="45058" name="Picture 2" descr="Image result for TRIANGULATION FIGURES- QUADRILATERALS"/>
          <p:cNvPicPr>
            <a:picLocks noChangeAspect="1" noChangeArrowheads="1"/>
          </p:cNvPicPr>
          <p:nvPr/>
        </p:nvPicPr>
        <p:blipFill>
          <a:blip r:embed="rId2"/>
          <a:srcRect/>
          <a:stretch>
            <a:fillRect/>
          </a:stretch>
        </p:blipFill>
        <p:spPr bwMode="auto">
          <a:xfrm>
            <a:off x="4800600" y="2743200"/>
            <a:ext cx="3924300" cy="204787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 Marking of Stations</a:t>
            </a:r>
            <a:endParaRPr lang="en-US" dirty="0">
              <a:solidFill>
                <a:srgbClr val="FF0000"/>
              </a:solidFill>
            </a:endParaRPr>
          </a:p>
        </p:txBody>
      </p:sp>
      <p:sp>
        <p:nvSpPr>
          <p:cNvPr id="3" name="Content Placeholder 2"/>
          <p:cNvSpPr>
            <a:spLocks noGrp="1"/>
          </p:cNvSpPr>
          <p:nvPr>
            <p:ph sz="quarter" idx="1"/>
          </p:nvPr>
        </p:nvSpPr>
        <p:spPr/>
        <p:txBody>
          <a:bodyPr>
            <a:normAutofit fontScale="92500" lnSpcReduction="20000"/>
          </a:bodyPr>
          <a:lstStyle/>
          <a:p>
            <a:pPr lvl="0" algn="just"/>
            <a:r>
              <a:rPr lang="en-US" dirty="0"/>
              <a:t>The mark should be distinctive and indestructible. Two marks should be provided one visible on the surface and the other buried vertically below. The mark may be set on firm rock, or on concrete monument.</a:t>
            </a:r>
          </a:p>
          <a:p>
            <a:pPr lvl="0" algn="just"/>
            <a:r>
              <a:rPr lang="en-US" dirty="0"/>
              <a:t>Two or three reference marks, similar in material and shape to the station mark, should be installed. The distance and bearings of these references marks from the station mark and from each other should be recorded on them.</a:t>
            </a:r>
          </a:p>
          <a:p>
            <a:pPr lvl="0" algn="just"/>
            <a:r>
              <a:rPr lang="en-US" dirty="0"/>
              <a:t>At each station where a tall signal tower is needed, an azimuth mark should be established at some distance away from the station mark. The azimuth mark should be of the same size and character as the reference mark.</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Reduction to the centre</a:t>
            </a:r>
            <a:endParaRPr lang="en-US" dirty="0">
              <a:solidFill>
                <a:srgbClr val="FF0000"/>
              </a:solidFill>
            </a:endParaRPr>
          </a:p>
        </p:txBody>
      </p:sp>
      <p:sp>
        <p:nvSpPr>
          <p:cNvPr id="3" name="Content Placeholder 2"/>
          <p:cNvSpPr>
            <a:spLocks noGrp="1"/>
          </p:cNvSpPr>
          <p:nvPr>
            <p:ph sz="quarter" idx="1"/>
          </p:nvPr>
        </p:nvSpPr>
        <p:spPr>
          <a:xfrm>
            <a:off x="228600" y="1371600"/>
            <a:ext cx="8382000" cy="5486400"/>
          </a:xfrm>
        </p:spPr>
        <p:txBody>
          <a:bodyPr>
            <a:normAutofit fontScale="77500" lnSpcReduction="20000"/>
          </a:bodyPr>
          <a:lstStyle/>
          <a:p>
            <a:pPr algn="just"/>
            <a:r>
              <a:rPr lang="en-US" sz="3300" dirty="0"/>
              <a:t>In order to secure well conditioned triangle or better visibility, objects such as church spires, towers etc. are sometimes selected as the triangulation station. When the observations are to be taken from a station, it is impossible to setup an instrument over it. In such case, a subsidiary station known as satellite station.</a:t>
            </a:r>
          </a:p>
          <a:p>
            <a:pPr algn="just"/>
            <a:r>
              <a:rPr lang="en-US" sz="3300" dirty="0"/>
              <a:t> This stations are  selected as near to the main station as possible and observations are taken to the other triangulation stations with the same precision as would have been used in the measurement of angles at the true station. These angles are later corrected and reduced to what they would have been if the true station was occupied. The operation of applying the corrections due to the eccentricity of the station is known as reduction of centre.</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USEFUL LINKS</a:t>
            </a:r>
            <a:endParaRPr lang="en-US" dirty="0"/>
          </a:p>
        </p:txBody>
      </p:sp>
      <p:sp>
        <p:nvSpPr>
          <p:cNvPr id="3" name="Content Placeholder 2"/>
          <p:cNvSpPr>
            <a:spLocks noGrp="1"/>
          </p:cNvSpPr>
          <p:nvPr>
            <p:ph sz="quarter" idx="1"/>
          </p:nvPr>
        </p:nvSpPr>
        <p:spPr/>
        <p:txBody>
          <a:bodyPr/>
          <a:lstStyle/>
          <a:p>
            <a:r>
              <a:rPr lang="en-US" dirty="0">
                <a:hlinkClick r:id="rId2"/>
              </a:rPr>
              <a:t>https://nptel.ac.in/courses/105/103/105103176/</a:t>
            </a:r>
          </a:p>
          <a:p>
            <a:r>
              <a:rPr lang="en-US" dirty="0" smtClean="0">
                <a:hlinkClick r:id="rId2"/>
              </a:rPr>
              <a:t>https</a:t>
            </a:r>
            <a:r>
              <a:rPr lang="en-US" dirty="0">
                <a:hlinkClick r:id="rId2"/>
              </a:rPr>
              <a:t>://</a:t>
            </a:r>
            <a:r>
              <a:rPr lang="en-US" dirty="0" smtClean="0">
                <a:hlinkClick r:id="rId2"/>
              </a:rPr>
              <a:t>www.youtube.com/watch?v=ApKw5qWqYF8</a:t>
            </a:r>
            <a:endParaRPr lang="en-US" dirty="0" smtClean="0"/>
          </a:p>
          <a:p>
            <a:r>
              <a:rPr lang="en-US" dirty="0">
                <a:hlinkClick r:id="rId3"/>
              </a:rPr>
              <a:t>https://</a:t>
            </a:r>
            <a:r>
              <a:rPr lang="en-US" dirty="0" smtClean="0">
                <a:hlinkClick r:id="rId3"/>
              </a:rPr>
              <a:t>www.youtube</a:t>
            </a:r>
            <a:r>
              <a:rPr lang="en-US" dirty="0" smtClean="0"/>
              <a:t>.com/watch?v=JlEBYoEI9Vo</a:t>
            </a:r>
            <a:endParaRPr lang="en-US" dirty="0"/>
          </a:p>
        </p:txBody>
      </p:sp>
    </p:spTree>
    <p:extLst>
      <p:ext uri="{BB962C8B-B14F-4D97-AF65-F5344CB8AC3E}">
        <p14:creationId xmlns:p14="http://schemas.microsoft.com/office/powerpoint/2010/main" val="182930794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122</TotalTime>
  <Words>1605</Words>
  <Application>Microsoft Office PowerPoint</Application>
  <PresentationFormat>On-screen Show (4:3)</PresentationFormat>
  <Paragraphs>160</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Civic</vt:lpstr>
      <vt:lpstr>PowerPoint Presentation</vt:lpstr>
      <vt:lpstr>Geodetic Surveying</vt:lpstr>
      <vt:lpstr>Triangulation</vt:lpstr>
      <vt:lpstr>Principles of the triangulation system</vt:lpstr>
      <vt:lpstr>Principles of the triangulation system</vt:lpstr>
      <vt:lpstr>Classification or order of triangulation system</vt:lpstr>
      <vt:lpstr>First order or Primary triangulation</vt:lpstr>
      <vt:lpstr>PowerPoint Presentation</vt:lpstr>
      <vt:lpstr>Second order or Secondary Triangulation</vt:lpstr>
      <vt:lpstr>PowerPoint Presentation</vt:lpstr>
      <vt:lpstr>Third order or Tertiary triangulation</vt:lpstr>
      <vt:lpstr>Selection of triangulation stations</vt:lpstr>
      <vt:lpstr>Selection of triangulation stations</vt:lpstr>
      <vt:lpstr>Selection of Base Lines</vt:lpstr>
      <vt:lpstr>Triangulation figures</vt:lpstr>
      <vt:lpstr>Triangulation figures</vt:lpstr>
      <vt:lpstr>Single chain of triangles</vt:lpstr>
      <vt:lpstr>Double chain of triangles</vt:lpstr>
      <vt:lpstr>Central point of figures</vt:lpstr>
      <vt:lpstr>Quadrilaterals</vt:lpstr>
      <vt:lpstr> Marking of Stations</vt:lpstr>
      <vt:lpstr>Reduction to the centre</vt:lpstr>
      <vt:lpstr>USEFUL LINKS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SURVEYING</dc:title>
  <dc:creator>THINKING</dc:creator>
  <cp:lastModifiedBy>Dell</cp:lastModifiedBy>
  <cp:revision>18</cp:revision>
  <dcterms:created xsi:type="dcterms:W3CDTF">2019-03-21T05:44:49Z</dcterms:created>
  <dcterms:modified xsi:type="dcterms:W3CDTF">2021-09-17T10:39:38Z</dcterms:modified>
</cp:coreProperties>
</file>