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9/17/2021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9/17/2021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9/17/2021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9/17/2021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9/17/2021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9/17/2021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9/17/2021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9/17/2021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9/17/2021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hyperlink" Target="https://nptel.ac.in/courses/105/105/105105166/"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0001" y="1266267"/>
            <a:ext cx="10572000" cy="2971051"/>
          </a:xfrm>
        </p:spPr>
        <p:txBody>
          <a:bodyPr/>
          <a:lstStyle/>
          <a:p>
            <a:r>
              <a:rPr lang="en-IN" dirty="0" smtClean="0"/>
              <a:t>ANALYSIS OF DETERMINATE STRUCTURES</a:t>
            </a:r>
            <a:endParaRPr lang="en-IN" dirty="0"/>
          </a:p>
        </p:txBody>
      </p:sp>
      <p:sp>
        <p:nvSpPr>
          <p:cNvPr id="3" name="Subtitle 2"/>
          <p:cNvSpPr>
            <a:spLocks noGrp="1"/>
          </p:cNvSpPr>
          <p:nvPr>
            <p:ph type="subTitle" idx="1"/>
          </p:nvPr>
        </p:nvSpPr>
        <p:spPr>
          <a:xfrm>
            <a:off x="810001" y="5280847"/>
            <a:ext cx="10572000" cy="950136"/>
          </a:xfrm>
        </p:spPr>
        <p:txBody>
          <a:bodyPr>
            <a:normAutofit fontScale="85000" lnSpcReduction="20000"/>
          </a:bodyPr>
          <a:lstStyle/>
          <a:p>
            <a:r>
              <a:rPr lang="en-IN" b="1" dirty="0" smtClean="0"/>
              <a:t>SUSHMA M</a:t>
            </a:r>
          </a:p>
          <a:p>
            <a:r>
              <a:rPr lang="en-IN" b="1" dirty="0" smtClean="0"/>
              <a:t>ASST. PROFESSOR, DEPT. OF CIVIL ENGINEERING</a:t>
            </a:r>
          </a:p>
          <a:p>
            <a:r>
              <a:rPr lang="en-IN" b="1" dirty="0" smtClean="0"/>
              <a:t>K S SCHOOL OF ENGINEERING &amp; MANAGEMENT</a:t>
            </a:r>
            <a:endParaRPr lang="en-IN" b="1" dirty="0"/>
          </a:p>
        </p:txBody>
      </p:sp>
      <p:pic>
        <p:nvPicPr>
          <p:cNvPr id="4" name="Picture 3"/>
          <p:cNvPicPr>
            <a:picLocks noChangeAspect="1"/>
          </p:cNvPicPr>
          <p:nvPr/>
        </p:nvPicPr>
        <p:blipFill>
          <a:blip r:embed="rId2"/>
          <a:stretch>
            <a:fillRect/>
          </a:stretch>
        </p:blipFill>
        <p:spPr>
          <a:xfrm>
            <a:off x="10191750" y="0"/>
            <a:ext cx="2000250" cy="2276475"/>
          </a:xfrm>
          <a:prstGeom prst="rect">
            <a:avLst/>
          </a:prstGeom>
        </p:spPr>
      </p:pic>
    </p:spTree>
    <p:extLst>
      <p:ext uri="{BB962C8B-B14F-4D97-AF65-F5344CB8AC3E}">
        <p14:creationId xmlns:p14="http://schemas.microsoft.com/office/powerpoint/2010/main" val="20136733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3589" y="770709"/>
            <a:ext cx="3161211" cy="369332"/>
          </a:xfrm>
          <a:prstGeom prst="rect">
            <a:avLst/>
          </a:prstGeom>
          <a:solidFill>
            <a:schemeClr val="tx2">
              <a:lumMod val="60000"/>
              <a:lumOff val="40000"/>
            </a:schemeClr>
          </a:solidFill>
        </p:spPr>
        <p:txBody>
          <a:bodyPr wrap="square" rtlCol="0">
            <a:spAutoFit/>
          </a:bodyPr>
          <a:lstStyle/>
          <a:p>
            <a:pPr algn="ctr"/>
            <a:r>
              <a:rPr lang="en-IN" b="1" dirty="0" smtClean="0"/>
              <a:t>ENGINEERING MECHANICS</a:t>
            </a:r>
            <a:endParaRPr lang="en-IN" b="1" dirty="0"/>
          </a:p>
        </p:txBody>
      </p:sp>
      <p:sp>
        <p:nvSpPr>
          <p:cNvPr id="3" name="Down Arrow 2"/>
          <p:cNvSpPr/>
          <p:nvPr/>
        </p:nvSpPr>
        <p:spPr>
          <a:xfrm>
            <a:off x="2390503" y="1306286"/>
            <a:ext cx="326571" cy="561703"/>
          </a:xfrm>
          <a:prstGeom prst="downArrow">
            <a:avLst/>
          </a:prstGeom>
          <a:solidFill>
            <a:schemeClr val="bg2">
              <a:lumMod val="25000"/>
              <a:lumOff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587829" y="2037806"/>
            <a:ext cx="4062548" cy="1754326"/>
          </a:xfrm>
          <a:prstGeom prst="rect">
            <a:avLst/>
          </a:prstGeom>
          <a:noFill/>
        </p:spPr>
        <p:txBody>
          <a:bodyPr wrap="square" rtlCol="0">
            <a:spAutoFit/>
          </a:bodyPr>
          <a:lstStyle/>
          <a:p>
            <a:pPr algn="just"/>
            <a:r>
              <a:rPr lang="en-IN" b="1" dirty="0" smtClean="0"/>
              <a:t>Treating the entire structure as a single rigid body and finding the reactions from supports is the first step in analysing a structure which is covered under “Engineering Mechanics”</a:t>
            </a:r>
            <a:endParaRPr lang="en-IN" b="1" dirty="0"/>
          </a:p>
        </p:txBody>
      </p:sp>
      <p:sp>
        <p:nvSpPr>
          <p:cNvPr id="5" name="TextBox 4"/>
          <p:cNvSpPr txBox="1"/>
          <p:nvPr/>
        </p:nvSpPr>
        <p:spPr>
          <a:xfrm>
            <a:off x="7236823" y="770709"/>
            <a:ext cx="3278777" cy="369332"/>
          </a:xfrm>
          <a:prstGeom prst="rect">
            <a:avLst/>
          </a:prstGeom>
          <a:solidFill>
            <a:schemeClr val="tx2">
              <a:lumMod val="40000"/>
              <a:lumOff val="60000"/>
            </a:schemeClr>
          </a:solidFill>
        </p:spPr>
        <p:txBody>
          <a:bodyPr wrap="square" rtlCol="0">
            <a:spAutoFit/>
          </a:bodyPr>
          <a:lstStyle/>
          <a:p>
            <a:pPr algn="ctr"/>
            <a:r>
              <a:rPr lang="en-IN" b="1" dirty="0" smtClean="0"/>
              <a:t>STRUCTURAL ANALYSIS</a:t>
            </a:r>
            <a:endParaRPr lang="en-IN" b="1" dirty="0"/>
          </a:p>
        </p:txBody>
      </p:sp>
      <p:sp>
        <p:nvSpPr>
          <p:cNvPr id="6" name="Down Arrow 5"/>
          <p:cNvSpPr/>
          <p:nvPr/>
        </p:nvSpPr>
        <p:spPr>
          <a:xfrm>
            <a:off x="8804366" y="1306286"/>
            <a:ext cx="326571" cy="561703"/>
          </a:xfrm>
          <a:prstGeom prst="down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6884126" y="2037806"/>
            <a:ext cx="4232365" cy="2308324"/>
          </a:xfrm>
          <a:prstGeom prst="rect">
            <a:avLst/>
          </a:prstGeom>
          <a:noFill/>
        </p:spPr>
        <p:txBody>
          <a:bodyPr wrap="square" rtlCol="0">
            <a:spAutoFit/>
          </a:bodyPr>
          <a:lstStyle/>
          <a:p>
            <a:pPr algn="just"/>
            <a:r>
              <a:rPr lang="en-IN" b="1" dirty="0" smtClean="0"/>
              <a:t>While transferring the loads acting on the structure, the members of the structure are subjected to internal forces like axial forces, shearing forces, bending and torsional moments. “Structural Analysis” deals with analysing these internal forces in the members of the structures</a:t>
            </a:r>
            <a:endParaRPr lang="en-IN" b="1" dirty="0"/>
          </a:p>
        </p:txBody>
      </p:sp>
      <p:sp>
        <p:nvSpPr>
          <p:cNvPr id="8" name="TextBox 7"/>
          <p:cNvSpPr txBox="1"/>
          <p:nvPr/>
        </p:nvSpPr>
        <p:spPr>
          <a:xfrm>
            <a:off x="1084217" y="4193177"/>
            <a:ext cx="3357154" cy="369332"/>
          </a:xfrm>
          <a:prstGeom prst="rect">
            <a:avLst/>
          </a:prstGeom>
          <a:solidFill>
            <a:schemeClr val="bg2">
              <a:lumMod val="50000"/>
              <a:lumOff val="50000"/>
            </a:schemeClr>
          </a:solidFill>
        </p:spPr>
        <p:txBody>
          <a:bodyPr wrap="square" rtlCol="0">
            <a:spAutoFit/>
          </a:bodyPr>
          <a:lstStyle/>
          <a:p>
            <a:pPr algn="ctr"/>
            <a:r>
              <a:rPr lang="en-IN" b="1" dirty="0" smtClean="0"/>
              <a:t>STRENGTH OF MATERIALS</a:t>
            </a:r>
            <a:endParaRPr lang="en-IN" b="1" dirty="0"/>
          </a:p>
        </p:txBody>
      </p:sp>
      <p:sp>
        <p:nvSpPr>
          <p:cNvPr id="9" name="TextBox 8"/>
          <p:cNvSpPr txBox="1"/>
          <p:nvPr/>
        </p:nvSpPr>
        <p:spPr>
          <a:xfrm>
            <a:off x="679269" y="4924697"/>
            <a:ext cx="4140925" cy="1200329"/>
          </a:xfrm>
          <a:prstGeom prst="rect">
            <a:avLst/>
          </a:prstGeom>
          <a:noFill/>
        </p:spPr>
        <p:txBody>
          <a:bodyPr wrap="square" rtlCol="0">
            <a:spAutoFit/>
          </a:bodyPr>
          <a:lstStyle/>
          <a:p>
            <a:pPr algn="just"/>
            <a:r>
              <a:rPr lang="en-IN" b="1" dirty="0" smtClean="0"/>
              <a:t>The behaviour of the materials of the structures subjected to different types of internal forces are covered under “Strength of Materials”</a:t>
            </a:r>
            <a:endParaRPr lang="en-IN" b="1" dirty="0"/>
          </a:p>
        </p:txBody>
      </p:sp>
    </p:spTree>
    <p:extLst>
      <p:ext uri="{BB962C8B-B14F-4D97-AF65-F5344CB8AC3E}">
        <p14:creationId xmlns:p14="http://schemas.microsoft.com/office/powerpoint/2010/main" val="7116054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1314" y="192566"/>
            <a:ext cx="6534674" cy="6478630"/>
          </a:xfrm>
          <a:prstGeom prst="rect">
            <a:avLst/>
          </a:prstGeom>
        </p:spPr>
      </p:pic>
    </p:spTree>
    <p:extLst>
      <p:ext uri="{BB962C8B-B14F-4D97-AF65-F5344CB8AC3E}">
        <p14:creationId xmlns:p14="http://schemas.microsoft.com/office/powerpoint/2010/main" val="2722526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9589" y="692331"/>
            <a:ext cx="5839097" cy="523220"/>
          </a:xfrm>
          <a:prstGeom prst="rect">
            <a:avLst/>
          </a:prstGeom>
          <a:solidFill>
            <a:schemeClr val="accent1">
              <a:lumMod val="75000"/>
            </a:schemeClr>
          </a:solidFill>
        </p:spPr>
        <p:txBody>
          <a:bodyPr wrap="square" rtlCol="0">
            <a:spAutoFit/>
          </a:bodyPr>
          <a:lstStyle/>
          <a:p>
            <a:pPr algn="ctr"/>
            <a:r>
              <a:rPr lang="en-IN" sz="2800" b="1" dirty="0" smtClean="0"/>
              <a:t>STRUCTURAL FORMS</a:t>
            </a:r>
            <a:endParaRPr lang="en-IN" sz="2800" b="1" dirty="0"/>
          </a:p>
        </p:txBody>
      </p:sp>
      <p:sp>
        <p:nvSpPr>
          <p:cNvPr id="3" name="Down Arrow 2"/>
          <p:cNvSpPr/>
          <p:nvPr/>
        </p:nvSpPr>
        <p:spPr>
          <a:xfrm>
            <a:off x="5956663" y="1410789"/>
            <a:ext cx="509451" cy="4833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5" name="Straight Connector 4"/>
          <p:cNvCxnSpPr/>
          <p:nvPr/>
        </p:nvCxnSpPr>
        <p:spPr>
          <a:xfrm>
            <a:off x="1841863" y="1894114"/>
            <a:ext cx="8569234" cy="13063"/>
          </a:xfrm>
          <a:prstGeom prst="line">
            <a:avLst/>
          </a:prstGeom>
        </p:spPr>
        <p:style>
          <a:lnRef idx="1">
            <a:schemeClr val="accent1"/>
          </a:lnRef>
          <a:fillRef idx="0">
            <a:schemeClr val="accent1"/>
          </a:fillRef>
          <a:effectRef idx="0">
            <a:schemeClr val="accent1"/>
          </a:effectRef>
          <a:fontRef idx="minor">
            <a:schemeClr val="tx1"/>
          </a:fontRef>
        </p:style>
      </p:cxnSp>
      <p:sp>
        <p:nvSpPr>
          <p:cNvPr id="6" name="Down Arrow 5"/>
          <p:cNvSpPr/>
          <p:nvPr/>
        </p:nvSpPr>
        <p:spPr>
          <a:xfrm>
            <a:off x="1724297" y="1894114"/>
            <a:ext cx="235132" cy="9797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862148" y="2991394"/>
            <a:ext cx="3043646" cy="646331"/>
          </a:xfrm>
          <a:prstGeom prst="rect">
            <a:avLst/>
          </a:prstGeom>
          <a:solidFill>
            <a:schemeClr val="accent1">
              <a:lumMod val="75000"/>
            </a:schemeClr>
          </a:solidFill>
        </p:spPr>
        <p:txBody>
          <a:bodyPr wrap="square" rtlCol="0">
            <a:spAutoFit/>
          </a:bodyPr>
          <a:lstStyle/>
          <a:p>
            <a:pPr algn="ctr"/>
            <a:r>
              <a:rPr lang="en-IN" b="1" u="sng" dirty="0" smtClean="0"/>
              <a:t>ONE- DIMENSIONAL ELEMENT</a:t>
            </a:r>
            <a:endParaRPr lang="en-IN" b="1" u="sng" dirty="0"/>
          </a:p>
        </p:txBody>
      </p:sp>
      <p:sp>
        <p:nvSpPr>
          <p:cNvPr id="8" name="Down Arrow 7"/>
          <p:cNvSpPr/>
          <p:nvPr/>
        </p:nvSpPr>
        <p:spPr>
          <a:xfrm>
            <a:off x="6084025" y="1893408"/>
            <a:ext cx="254726" cy="9666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4545873" y="2991393"/>
            <a:ext cx="3331029" cy="646331"/>
          </a:xfrm>
          <a:prstGeom prst="rect">
            <a:avLst/>
          </a:prstGeom>
          <a:solidFill>
            <a:schemeClr val="accent1">
              <a:lumMod val="75000"/>
            </a:schemeClr>
          </a:solidFill>
        </p:spPr>
        <p:txBody>
          <a:bodyPr wrap="square" rtlCol="0">
            <a:spAutoFit/>
          </a:bodyPr>
          <a:lstStyle/>
          <a:p>
            <a:pPr algn="ctr"/>
            <a:r>
              <a:rPr lang="en-IN" b="1" u="sng" dirty="0" smtClean="0"/>
              <a:t>TWO- DIMENSIONAL ELEMENTS</a:t>
            </a:r>
            <a:endParaRPr lang="en-IN" b="1" u="sng" dirty="0"/>
          </a:p>
        </p:txBody>
      </p:sp>
      <p:sp>
        <p:nvSpPr>
          <p:cNvPr id="10" name="Down Arrow 9"/>
          <p:cNvSpPr/>
          <p:nvPr/>
        </p:nvSpPr>
        <p:spPr>
          <a:xfrm>
            <a:off x="10246177" y="1907177"/>
            <a:ext cx="274320" cy="9666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p:cNvSpPr txBox="1"/>
          <p:nvPr/>
        </p:nvSpPr>
        <p:spPr>
          <a:xfrm>
            <a:off x="8238307" y="2991392"/>
            <a:ext cx="3331029" cy="646331"/>
          </a:xfrm>
          <a:prstGeom prst="rect">
            <a:avLst/>
          </a:prstGeom>
          <a:solidFill>
            <a:schemeClr val="accent1">
              <a:lumMod val="75000"/>
            </a:schemeClr>
          </a:solidFill>
        </p:spPr>
        <p:txBody>
          <a:bodyPr wrap="square" rtlCol="0">
            <a:spAutoFit/>
          </a:bodyPr>
          <a:lstStyle/>
          <a:p>
            <a:pPr algn="ctr"/>
            <a:r>
              <a:rPr lang="en-IN" b="1" u="sng" dirty="0" smtClean="0"/>
              <a:t>THREE- DIMENSIONAL ELEMENTS</a:t>
            </a:r>
            <a:endParaRPr lang="en-IN" b="1" u="sng" dirty="0"/>
          </a:p>
        </p:txBody>
      </p:sp>
    </p:spTree>
    <p:extLst>
      <p:ext uri="{BB962C8B-B14F-4D97-AF65-F5344CB8AC3E}">
        <p14:creationId xmlns:p14="http://schemas.microsoft.com/office/powerpoint/2010/main" val="13874411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ONE-DIMENSIONAL ELEMENTS </a:t>
            </a:r>
            <a:endParaRPr lang="en-IN" dirty="0"/>
          </a:p>
        </p:txBody>
      </p:sp>
      <p:sp>
        <p:nvSpPr>
          <p:cNvPr id="3" name="TextBox 2"/>
          <p:cNvSpPr txBox="1"/>
          <p:nvPr/>
        </p:nvSpPr>
        <p:spPr>
          <a:xfrm>
            <a:off x="810000" y="2220686"/>
            <a:ext cx="10571998" cy="1667059"/>
          </a:xfrm>
          <a:prstGeom prst="rect">
            <a:avLst/>
          </a:prstGeom>
          <a:noFill/>
        </p:spPr>
        <p:txBody>
          <a:bodyPr wrap="square" rtlCol="0">
            <a:spAutoFit/>
          </a:bodyPr>
          <a:lstStyle/>
          <a:p>
            <a:pPr marL="285750" indent="-285750" algn="just">
              <a:lnSpc>
                <a:spcPct val="200000"/>
              </a:lnSpc>
              <a:buFont typeface="Arial" panose="020B0604020202020204" pitchFamily="34" charset="0"/>
              <a:buChar char="•"/>
            </a:pPr>
            <a:r>
              <a:rPr lang="en-IN" dirty="0" smtClean="0"/>
              <a:t>In this type of structural element, the loads are acting along the length of the member. The length of such members is quite large in comparison with other dimensions.</a:t>
            </a:r>
          </a:p>
          <a:p>
            <a:pPr marL="285750" indent="-285750" algn="just">
              <a:lnSpc>
                <a:spcPct val="200000"/>
              </a:lnSpc>
              <a:buFont typeface="Arial" panose="020B0604020202020204" pitchFamily="34" charset="0"/>
              <a:buChar char="•"/>
            </a:pPr>
            <a:r>
              <a:rPr lang="en-IN" dirty="0" smtClean="0"/>
              <a:t>The bending takes place along the length in one direction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9573" y="4241404"/>
            <a:ext cx="3399353" cy="2263899"/>
          </a:xfrm>
          <a:prstGeom prst="rect">
            <a:avLst/>
          </a:prstGeom>
        </p:spPr>
      </p:pic>
    </p:spTree>
    <p:extLst>
      <p:ext uri="{BB962C8B-B14F-4D97-AF65-F5344CB8AC3E}">
        <p14:creationId xmlns:p14="http://schemas.microsoft.com/office/powerpoint/2010/main" val="3409227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TWO-DIMENSIONAL ELEMENTS</a:t>
            </a:r>
            <a:endParaRPr lang="en-IN" dirty="0"/>
          </a:p>
        </p:txBody>
      </p:sp>
      <p:sp>
        <p:nvSpPr>
          <p:cNvPr id="3" name="TextBox 2"/>
          <p:cNvSpPr txBox="1"/>
          <p:nvPr/>
        </p:nvSpPr>
        <p:spPr>
          <a:xfrm>
            <a:off x="864325" y="2233749"/>
            <a:ext cx="10463348" cy="1418786"/>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N" sz="2000" dirty="0" smtClean="0"/>
              <a:t>These elements are widely used in practice. These elements can bend in both directions (</a:t>
            </a:r>
            <a:r>
              <a:rPr lang="en-IN" sz="2000" dirty="0" err="1" smtClean="0"/>
              <a:t>i.e</a:t>
            </a:r>
            <a:r>
              <a:rPr lang="en-IN" sz="2000" dirty="0" smtClean="0"/>
              <a:t> length and breadth) </a:t>
            </a:r>
          </a:p>
          <a:p>
            <a:pPr marL="285750" indent="-285750" algn="just">
              <a:lnSpc>
                <a:spcPct val="150000"/>
              </a:lnSpc>
              <a:buFont typeface="Arial" panose="020B0604020202020204" pitchFamily="34" charset="0"/>
              <a:buChar char="•"/>
            </a:pPr>
            <a:r>
              <a:rPr lang="en-IN" sz="2000" dirty="0" smtClean="0"/>
              <a:t>The thickness of the element is small when compared to other dimensions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514" y="3834781"/>
            <a:ext cx="4440445" cy="2610905"/>
          </a:xfrm>
          <a:prstGeom prst="rect">
            <a:avLst/>
          </a:prstGeom>
        </p:spPr>
      </p:pic>
    </p:spTree>
    <p:extLst>
      <p:ext uri="{BB962C8B-B14F-4D97-AF65-F5344CB8AC3E}">
        <p14:creationId xmlns:p14="http://schemas.microsoft.com/office/powerpoint/2010/main" val="3534947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THREE-DIMENSIONAL ELEMENTS</a:t>
            </a:r>
            <a:endParaRPr lang="en-IN" dirty="0"/>
          </a:p>
        </p:txBody>
      </p:sp>
      <p:sp>
        <p:nvSpPr>
          <p:cNvPr id="3" name="TextBox 2"/>
          <p:cNvSpPr txBox="1"/>
          <p:nvPr/>
        </p:nvSpPr>
        <p:spPr>
          <a:xfrm>
            <a:off x="810000" y="2547257"/>
            <a:ext cx="9561909" cy="461665"/>
          </a:xfrm>
          <a:prstGeom prst="rect">
            <a:avLst/>
          </a:prstGeom>
          <a:noFill/>
        </p:spPr>
        <p:txBody>
          <a:bodyPr wrap="square" rtlCol="0">
            <a:spAutoFit/>
          </a:bodyPr>
          <a:lstStyle/>
          <a:p>
            <a:pPr algn="ctr"/>
            <a:r>
              <a:rPr lang="en-IN" sz="2400" dirty="0" smtClean="0"/>
              <a:t>Its deformations are with respect to three axes</a:t>
            </a:r>
            <a:endParaRPr lang="en-IN"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4572" y="3472083"/>
            <a:ext cx="4488089" cy="2944415"/>
          </a:xfrm>
          <a:prstGeom prst="rect">
            <a:avLst/>
          </a:prstGeom>
        </p:spPr>
      </p:pic>
    </p:spTree>
    <p:extLst>
      <p:ext uri="{BB962C8B-B14F-4D97-AF65-F5344CB8AC3E}">
        <p14:creationId xmlns:p14="http://schemas.microsoft.com/office/powerpoint/2010/main" val="713287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CONDITIONS OF EQUILIBRIUM</a:t>
            </a:r>
            <a:endParaRPr lang="en-IN" dirty="0"/>
          </a:p>
        </p:txBody>
      </p:sp>
      <p:sp>
        <p:nvSpPr>
          <p:cNvPr id="3" name="TextBox 2"/>
          <p:cNvSpPr txBox="1"/>
          <p:nvPr/>
        </p:nvSpPr>
        <p:spPr>
          <a:xfrm>
            <a:off x="810000" y="2011681"/>
            <a:ext cx="10541726" cy="2169825"/>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N" dirty="0" smtClean="0"/>
              <a:t>When taken an entire structure under consideration, the reactions from the support and the loads on the structure should be in static equilibrium</a:t>
            </a:r>
          </a:p>
          <a:p>
            <a:pPr marL="285750" indent="-285750" algn="just">
              <a:lnSpc>
                <a:spcPct val="150000"/>
              </a:lnSpc>
              <a:buFont typeface="Arial" panose="020B0604020202020204" pitchFamily="34" charset="0"/>
              <a:buChar char="•"/>
            </a:pPr>
            <a:r>
              <a:rPr lang="en-IN" dirty="0" smtClean="0"/>
              <a:t>The equations of static equilibrium are as follows:</a:t>
            </a:r>
          </a:p>
          <a:p>
            <a:pPr marL="285750" indent="-285750" algn="just">
              <a:lnSpc>
                <a:spcPct val="150000"/>
              </a:lnSpc>
              <a:buFont typeface="Wingdings" panose="05000000000000000000" pitchFamily="2" charset="2"/>
              <a:buChar char="Ø"/>
            </a:pPr>
            <a:r>
              <a:rPr lang="en-IN" dirty="0" smtClean="0"/>
              <a:t>The summation of all the forces along any axis is zero</a:t>
            </a:r>
          </a:p>
          <a:p>
            <a:pPr marL="285750" indent="-285750" algn="just">
              <a:lnSpc>
                <a:spcPct val="150000"/>
              </a:lnSpc>
              <a:buFont typeface="Wingdings" panose="05000000000000000000" pitchFamily="2" charset="2"/>
              <a:buChar char="Ø"/>
            </a:pPr>
            <a:r>
              <a:rPr lang="en-IN" dirty="0" smtClean="0"/>
              <a:t>The summation of all the moments about any axis is also zero</a:t>
            </a:r>
          </a:p>
        </p:txBody>
      </p:sp>
    </p:spTree>
    <p:extLst>
      <p:ext uri="{BB962C8B-B14F-4D97-AF65-F5344CB8AC3E}">
        <p14:creationId xmlns:p14="http://schemas.microsoft.com/office/powerpoint/2010/main" val="8474288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COMPATIBILITY CONDITIONS</a:t>
            </a:r>
            <a:endParaRPr lang="en-IN" dirty="0"/>
          </a:p>
        </p:txBody>
      </p:sp>
      <p:sp>
        <p:nvSpPr>
          <p:cNvPr id="3" name="TextBox 2"/>
          <p:cNvSpPr txBox="1"/>
          <p:nvPr/>
        </p:nvSpPr>
        <p:spPr>
          <a:xfrm>
            <a:off x="849086" y="2573383"/>
            <a:ext cx="10450285" cy="2862322"/>
          </a:xfrm>
          <a:prstGeom prst="rect">
            <a:avLst/>
          </a:prstGeom>
          <a:noFill/>
        </p:spPr>
        <p:txBody>
          <a:bodyPr wrap="square" rtlCol="0">
            <a:spAutoFit/>
          </a:bodyPr>
          <a:lstStyle/>
          <a:p>
            <a:pPr marL="285750" indent="-285750" algn="just">
              <a:lnSpc>
                <a:spcPct val="200000"/>
              </a:lnSpc>
              <a:buFont typeface="Arial" panose="020B0604020202020204" pitchFamily="34" charset="0"/>
              <a:buChar char="•"/>
            </a:pPr>
            <a:r>
              <a:rPr lang="en-IN" dirty="0" smtClean="0"/>
              <a:t>The members meeting at a joint will continue to meet at the same joint even after deformation takes place</a:t>
            </a:r>
          </a:p>
          <a:p>
            <a:pPr marL="285750" indent="-285750" algn="just">
              <a:lnSpc>
                <a:spcPct val="200000"/>
              </a:lnSpc>
              <a:buFont typeface="Arial" panose="020B0604020202020204" pitchFamily="34" charset="0"/>
              <a:buChar char="•"/>
            </a:pPr>
            <a:r>
              <a:rPr lang="en-IN" dirty="0" smtClean="0"/>
              <a:t>At rigid-joints, the angle between any two members remains the same even after deformation takes place. </a:t>
            </a:r>
          </a:p>
          <a:p>
            <a:pPr algn="ctr">
              <a:lnSpc>
                <a:spcPct val="200000"/>
              </a:lnSpc>
            </a:pPr>
            <a:r>
              <a:rPr lang="en-IN" dirty="0" smtClean="0"/>
              <a:t>The compatibility conditions will help in formulating additional equations</a:t>
            </a:r>
            <a:endParaRPr lang="en-IN" dirty="0"/>
          </a:p>
        </p:txBody>
      </p:sp>
    </p:spTree>
    <p:extLst>
      <p:ext uri="{BB962C8B-B14F-4D97-AF65-F5344CB8AC3E}">
        <p14:creationId xmlns:p14="http://schemas.microsoft.com/office/powerpoint/2010/main" val="10080064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LINEAR AND NON-LINEAR ANALYSIS</a:t>
            </a:r>
            <a:endParaRPr lang="en-IN" dirty="0"/>
          </a:p>
        </p:txBody>
      </p:sp>
      <p:sp>
        <p:nvSpPr>
          <p:cNvPr id="3" name="TextBox 2"/>
          <p:cNvSpPr txBox="1"/>
          <p:nvPr/>
        </p:nvSpPr>
        <p:spPr>
          <a:xfrm>
            <a:off x="810000" y="2416629"/>
            <a:ext cx="10685314" cy="646331"/>
          </a:xfrm>
          <a:prstGeom prst="rect">
            <a:avLst/>
          </a:prstGeom>
          <a:noFill/>
        </p:spPr>
        <p:txBody>
          <a:bodyPr wrap="square" rtlCol="0">
            <a:spAutoFit/>
          </a:bodyPr>
          <a:lstStyle/>
          <a:p>
            <a:r>
              <a:rPr lang="en-IN" dirty="0" smtClean="0"/>
              <a:t>A system is called a “Linear System” if its material has linear stress- strain relationship and a small deflection. </a:t>
            </a:r>
            <a:endParaRPr lang="en-IN" dirty="0"/>
          </a:p>
        </p:txBody>
      </p:sp>
      <p:sp>
        <p:nvSpPr>
          <p:cNvPr id="4" name="TextBox 3"/>
          <p:cNvSpPr txBox="1"/>
          <p:nvPr/>
        </p:nvSpPr>
        <p:spPr>
          <a:xfrm>
            <a:off x="810000" y="3461657"/>
            <a:ext cx="10737566" cy="923330"/>
          </a:xfrm>
          <a:prstGeom prst="rect">
            <a:avLst/>
          </a:prstGeom>
          <a:noFill/>
        </p:spPr>
        <p:txBody>
          <a:bodyPr wrap="square" rtlCol="0">
            <a:spAutoFit/>
          </a:bodyPr>
          <a:lstStyle/>
          <a:p>
            <a:r>
              <a:rPr lang="en-IN" dirty="0" smtClean="0"/>
              <a:t>A system will be treated as a non-linear system if its material does not have linear stress-strain relationship or its deformation is so large that a change of geometry cannot be neglected in the analysis</a:t>
            </a:r>
            <a:endParaRPr lang="en-IN" dirty="0"/>
          </a:p>
        </p:txBody>
      </p:sp>
      <p:sp>
        <p:nvSpPr>
          <p:cNvPr id="5" name="TextBox 4"/>
          <p:cNvSpPr txBox="1"/>
          <p:nvPr/>
        </p:nvSpPr>
        <p:spPr>
          <a:xfrm>
            <a:off x="810000" y="4781006"/>
            <a:ext cx="10685314" cy="923330"/>
          </a:xfrm>
          <a:prstGeom prst="rect">
            <a:avLst/>
          </a:prstGeom>
          <a:noFill/>
        </p:spPr>
        <p:txBody>
          <a:bodyPr wrap="square" rtlCol="0">
            <a:spAutoFit/>
          </a:bodyPr>
          <a:lstStyle/>
          <a:p>
            <a:r>
              <a:rPr lang="en-IN" dirty="0" smtClean="0"/>
              <a:t>If the non-linearity is due to stress-strain relationship, it is called material non-linearity and if the non-linearity is due to considerable changes in the geometry, it is called geometric non-linearity</a:t>
            </a:r>
            <a:endParaRPr lang="en-IN" dirty="0"/>
          </a:p>
        </p:txBody>
      </p:sp>
    </p:spTree>
    <p:extLst>
      <p:ext uri="{BB962C8B-B14F-4D97-AF65-F5344CB8AC3E}">
        <p14:creationId xmlns:p14="http://schemas.microsoft.com/office/powerpoint/2010/main" val="3463341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STATICALLY DETERMINATE AND INDETERMINATE STRUCTURES</a:t>
            </a:r>
            <a:endParaRPr lang="en-IN" dirty="0"/>
          </a:p>
        </p:txBody>
      </p:sp>
      <p:sp>
        <p:nvSpPr>
          <p:cNvPr id="3" name="TextBox 2"/>
          <p:cNvSpPr txBox="1"/>
          <p:nvPr/>
        </p:nvSpPr>
        <p:spPr>
          <a:xfrm>
            <a:off x="875211" y="2429691"/>
            <a:ext cx="10515600" cy="3329053"/>
          </a:xfrm>
          <a:prstGeom prst="rect">
            <a:avLst/>
          </a:prstGeom>
          <a:noFill/>
        </p:spPr>
        <p:txBody>
          <a:bodyPr wrap="square" rtlCol="0">
            <a:spAutoFit/>
          </a:bodyPr>
          <a:lstStyle/>
          <a:p>
            <a:pPr marL="285750" indent="-285750" algn="just">
              <a:lnSpc>
                <a:spcPct val="200000"/>
              </a:lnSpc>
              <a:buFont typeface="Arial" panose="020B0604020202020204" pitchFamily="34" charset="0"/>
              <a:buChar char="•"/>
            </a:pPr>
            <a:r>
              <a:rPr lang="en-IN" dirty="0" smtClean="0"/>
              <a:t>A Structural system which can be analysed by using equations of statically equilibrium only is called as “Statically Determinate Structure”</a:t>
            </a:r>
          </a:p>
          <a:p>
            <a:pPr marL="285750" indent="-285750" algn="just">
              <a:lnSpc>
                <a:spcPct val="200000"/>
              </a:lnSpc>
              <a:buFont typeface="Arial" panose="020B0604020202020204" pitchFamily="34" charset="0"/>
              <a:buChar char="•"/>
            </a:pPr>
            <a:r>
              <a:rPr lang="en-IN" dirty="0" smtClean="0"/>
              <a:t>A structure which cannot be analysed by using equations of equilibrium only is called a “Statically Indeterminate Structure”</a:t>
            </a:r>
          </a:p>
          <a:p>
            <a:pPr marL="285750" indent="-285750" algn="just">
              <a:lnSpc>
                <a:spcPct val="200000"/>
              </a:lnSpc>
              <a:buFont typeface="Arial" panose="020B0604020202020204" pitchFamily="34" charset="0"/>
              <a:buChar char="•"/>
            </a:pPr>
            <a:r>
              <a:rPr lang="en-IN" dirty="0" smtClean="0"/>
              <a:t>To analyse indeterminate structures, apart from using equations of equilibrium one has to determine the various deformations and make use of compatibility conditions</a:t>
            </a:r>
          </a:p>
        </p:txBody>
      </p:sp>
    </p:spTree>
    <p:extLst>
      <p:ext uri="{BB962C8B-B14F-4D97-AF65-F5344CB8AC3E}">
        <p14:creationId xmlns:p14="http://schemas.microsoft.com/office/powerpoint/2010/main" val="1283455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USEFUL LINKS</a:t>
            </a:r>
            <a:endParaRPr lang="en-IN" dirty="0"/>
          </a:p>
        </p:txBody>
      </p:sp>
      <p:sp>
        <p:nvSpPr>
          <p:cNvPr id="3" name="TextBox 2"/>
          <p:cNvSpPr txBox="1"/>
          <p:nvPr/>
        </p:nvSpPr>
        <p:spPr>
          <a:xfrm>
            <a:off x="810000" y="2538484"/>
            <a:ext cx="10340221" cy="646331"/>
          </a:xfrm>
          <a:prstGeom prst="rect">
            <a:avLst/>
          </a:prstGeom>
          <a:noFill/>
        </p:spPr>
        <p:txBody>
          <a:bodyPr wrap="square" rtlCol="0">
            <a:spAutoFit/>
          </a:bodyPr>
          <a:lstStyle/>
          <a:p>
            <a:pPr marL="285750" indent="-285750">
              <a:buFont typeface="Arial" panose="020B0604020202020204" pitchFamily="34" charset="0"/>
              <a:buChar char="•"/>
            </a:pPr>
            <a:r>
              <a:rPr lang="en-IN" dirty="0">
                <a:hlinkClick r:id="rId2"/>
              </a:rPr>
              <a:t>https://nptel.ac.in/courses/105/105/105105166</a:t>
            </a:r>
            <a:r>
              <a:rPr lang="en-IN" dirty="0" smtClean="0">
                <a:hlinkClick r:id="rId2"/>
              </a:rPr>
              <a:t>/</a:t>
            </a:r>
            <a:endParaRPr lang="en-IN" dirty="0" smtClean="0"/>
          </a:p>
          <a:p>
            <a:pPr marL="285750" indent="-285750">
              <a:buFont typeface="Arial" panose="020B0604020202020204" pitchFamily="34" charset="0"/>
              <a:buChar char="•"/>
            </a:pPr>
            <a:r>
              <a:rPr lang="en-IN" dirty="0"/>
              <a:t>https://www.youtube.com/watch?v=s4CN6aVKhPo&amp;ab_channel=nptelhrd</a:t>
            </a:r>
          </a:p>
        </p:txBody>
      </p:sp>
    </p:spTree>
    <p:extLst>
      <p:ext uri="{BB962C8B-B14F-4D97-AF65-F5344CB8AC3E}">
        <p14:creationId xmlns:p14="http://schemas.microsoft.com/office/powerpoint/2010/main" val="21860215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Quotable</Template>
  <TotalTime>177</TotalTime>
  <Words>510</Words>
  <Application>Microsoft Office PowerPoint</Application>
  <PresentationFormat>Widescreen</PresentationFormat>
  <Paragraphs>42</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Century Gothic</vt:lpstr>
      <vt:lpstr>Wingdings</vt:lpstr>
      <vt:lpstr>Wingdings 2</vt:lpstr>
      <vt:lpstr>Quotable</vt:lpstr>
      <vt:lpstr>ANALYSIS OF DETERMINATE STRUCTURES</vt:lpstr>
      <vt:lpstr>PowerPoint Presentation</vt:lpstr>
      <vt:lpstr>PowerPoint Presentation</vt:lpstr>
      <vt:lpstr>PowerPoint Presentation</vt:lpstr>
      <vt:lpstr>ONE-DIMENSIONAL ELEMENTS </vt:lpstr>
      <vt:lpstr>TWO-DIMENSIONAL ELEMENTS</vt:lpstr>
      <vt:lpstr>THREE-DIMENSIONAL ELEMENTS</vt:lpstr>
      <vt:lpstr>CONDITIONS OF EQUILIBRIUM</vt:lpstr>
      <vt:lpstr>COMPATIBILITY CONDITIONS</vt:lpstr>
      <vt:lpstr>LINEAR AND NON-LINEAR ANALYSIS</vt:lpstr>
      <vt:lpstr>STATICALLY DETERMINATE AND INDETERMINATE STRUCTURES</vt:lpstr>
      <vt:lpstr>USEFUL LINKS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DETERMINATE STRUCTURES</dc:title>
  <dc:creator>Sushma</dc:creator>
  <cp:lastModifiedBy>Sushma</cp:lastModifiedBy>
  <cp:revision>14</cp:revision>
  <dcterms:created xsi:type="dcterms:W3CDTF">2021-04-18T15:13:41Z</dcterms:created>
  <dcterms:modified xsi:type="dcterms:W3CDTF">2021-09-17T10:46:16Z</dcterms:modified>
</cp:coreProperties>
</file>