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65" r:id="rId2"/>
    <p:sldId id="366" r:id="rId3"/>
    <p:sldId id="367" r:id="rId4"/>
    <p:sldId id="368" r:id="rId5"/>
    <p:sldId id="369" r:id="rId6"/>
    <p:sldId id="370" r:id="rId7"/>
    <p:sldId id="374" r:id="rId8"/>
    <p:sldId id="375" r:id="rId9"/>
    <p:sldId id="371" r:id="rId10"/>
    <p:sldId id="37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FE266-8D24-41DE-8D2A-12B61F0A8A4E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70026-CA55-40AA-AA60-0800BEE415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93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91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6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73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45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27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54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5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0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38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4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92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1F7BD-E2E0-4D2A-A962-2B63750E56AF}" type="datetimeFigureOut">
              <a:rPr lang="en-US" smtClean="0"/>
              <a:pPr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50816-7991-4579-A36A-F9949C299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8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24150"/>
            <a:ext cx="7772400" cy="85725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100" b="1" dirty="0"/>
              <a:t>Department of MBA</a:t>
            </a:r>
            <a:br>
              <a:rPr lang="en-US" sz="3100" b="1" dirty="0"/>
            </a:br>
            <a:r>
              <a:rPr lang="en-US" sz="3100" b="1" dirty="0"/>
              <a:t>4</a:t>
            </a:r>
            <a:r>
              <a:rPr lang="en-US" sz="3100" b="1" baseline="30000" dirty="0"/>
              <a:t>th</a:t>
            </a:r>
            <a:r>
              <a:rPr lang="en-US" sz="3100" b="1" dirty="0"/>
              <a:t>  Semester </a:t>
            </a:r>
            <a:br>
              <a:rPr lang="en-US" sz="3100" b="1" dirty="0"/>
            </a:br>
            <a:r>
              <a:rPr lang="en-US" sz="3100" b="1" dirty="0"/>
              <a:t>Subject Name – Personal Growth and Interpersonal Effectiveness</a:t>
            </a:r>
            <a:br>
              <a:rPr lang="en-US" sz="3100" b="1" dirty="0"/>
            </a:br>
            <a:r>
              <a:rPr lang="en-US" sz="3100" b="1" dirty="0"/>
              <a:t>Subject Code - 20MBAHR402</a:t>
            </a:r>
            <a:br>
              <a:rPr lang="en-US" sz="3100" b="1" dirty="0"/>
            </a:br>
            <a:br>
              <a:rPr lang="en-US" sz="3100" b="1" dirty="0"/>
            </a:br>
            <a:r>
              <a:rPr lang="en-US" sz="2200" b="1" dirty="0"/>
              <a:t>Dr. Shekar H.S</a:t>
            </a:r>
            <a:br>
              <a:rPr lang="en-US" sz="2200" b="1" dirty="0"/>
            </a:br>
            <a:r>
              <a:rPr lang="en-US" sz="2200" b="1" dirty="0"/>
              <a:t>Professor and HOD</a:t>
            </a:r>
            <a:br>
              <a:rPr lang="en-IN" sz="2200" b="1" dirty="0"/>
            </a:br>
            <a:endParaRPr lang="en-US" sz="2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0668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Module-5</a:t>
            </a:r>
          </a:p>
          <a:p>
            <a:r>
              <a:rPr lang="en-US" b="1" dirty="0"/>
              <a:t>Interpersonal Needs and Personal Growth</a:t>
            </a:r>
          </a:p>
        </p:txBody>
      </p:sp>
      <p:pic>
        <p:nvPicPr>
          <p:cNvPr id="5" name="image1.jpg" descr="http://www.ksit.ac.in/imgs/logo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52400" y="228600"/>
            <a:ext cx="1066800" cy="1066800"/>
          </a:xfrm>
          <a:prstGeom prst="rect">
            <a:avLst/>
          </a:prstGeom>
          <a:ln/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524001" y="457200"/>
            <a:ext cx="6858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sto MT" pitchFamily="18" charset="0"/>
                <a:ea typeface="Times New Roman" pitchFamily="18" charset="0"/>
                <a:cs typeface="Arial" pitchFamily="34" charset="0"/>
              </a:rPr>
              <a:t>K.S. SCHOOL OF ENGINEERING AND MANAGEMENT, BENGALURU - 560109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sto MT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76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548BE-61EF-C55E-FC93-24E99792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INTERPERSONAL</a:t>
            </a:r>
            <a:r>
              <a:rPr lang="en-US" sz="1800" b="1" spc="1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RELATIONSHIPS</a:t>
            </a:r>
            <a:r>
              <a:rPr lang="en-US" sz="1800" b="1" spc="18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–</a:t>
            </a:r>
            <a:r>
              <a:rPr lang="en-US" sz="1800" b="1" spc="2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spc="20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 OVERVIEW</a:t>
            </a:r>
            <a:b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1A932-F632-8194-113A-246CCB1A8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William</a:t>
            </a:r>
            <a:r>
              <a:rPr lang="en-US" sz="1800" b="1" spc="-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Schultz</a:t>
            </a:r>
            <a:r>
              <a:rPr lang="en-US" sz="1800" b="1" spc="-7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has</a:t>
            </a:r>
            <a:r>
              <a:rPr lang="en-US" sz="1800" b="1" spc="-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identified</a:t>
            </a:r>
            <a:r>
              <a:rPr lang="en-US" sz="1800" b="1" spc="-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three</a:t>
            </a:r>
            <a:r>
              <a:rPr lang="en-US" sz="1800" b="1" spc="-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such</a:t>
            </a:r>
            <a:r>
              <a:rPr lang="en-US" sz="1800" b="1" spc="-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of</a:t>
            </a:r>
            <a:r>
              <a:rPr lang="en-US" sz="1800" b="1" spc="-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interpersonal</a:t>
            </a:r>
            <a:r>
              <a:rPr lang="en-US" sz="1800" b="1" spc="-6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relations</a:t>
            </a:r>
            <a:r>
              <a:rPr lang="en-US" sz="1800" b="1" spc="-7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needs.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54380" algn="l"/>
                <a:tab pos="755015" algn="l"/>
              </a:tabLs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Inclusion</a:t>
            </a:r>
            <a:r>
              <a:rPr lang="en-US" sz="1800" spc="-3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-</a:t>
            </a:r>
            <a:r>
              <a:rPr lang="en-US" sz="1800" spc="-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Inclusion</a:t>
            </a:r>
            <a:r>
              <a:rPr lang="en-US" sz="1800" spc="-1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is</a:t>
            </a:r>
            <a:r>
              <a:rPr lang="en-US" sz="1800" spc="-3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</a:t>
            </a:r>
            <a:r>
              <a:rPr lang="en-US" sz="1800" spc="-4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need</a:t>
            </a:r>
            <a:r>
              <a:rPr lang="en-US" sz="1800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</a:t>
            </a:r>
            <a:r>
              <a:rPr lang="en-US" sz="1800" spc="-3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establish</a:t>
            </a:r>
            <a:r>
              <a:rPr lang="en-US" sz="1800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identity</a:t>
            </a:r>
            <a:r>
              <a:rPr lang="en-US" sz="1800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with</a:t>
            </a:r>
            <a:r>
              <a:rPr lang="en-US" sz="1800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others.</a:t>
            </a: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54380" algn="l"/>
                <a:tab pos="755015" algn="l"/>
              </a:tabLst>
            </a:pP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54380" algn="l"/>
                <a:tab pos="755015" algn="l"/>
              </a:tabLs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Control</a:t>
            </a:r>
            <a:r>
              <a:rPr lang="en-US" sz="1800" spc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-</a:t>
            </a:r>
            <a:r>
              <a:rPr lang="en-US" sz="1800" spc="11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Control</a:t>
            </a:r>
            <a:r>
              <a:rPr lang="en-US" sz="1800" spc="9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is</a:t>
            </a:r>
            <a:r>
              <a:rPr lang="en-US" sz="1800" spc="9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</a:t>
            </a:r>
            <a:r>
              <a:rPr lang="en-US" sz="1800" spc="7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need</a:t>
            </a:r>
            <a:r>
              <a:rPr lang="en-US" sz="1800" spc="1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</a:t>
            </a:r>
            <a:r>
              <a:rPr lang="en-US" sz="1800" spc="9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exercise</a:t>
            </a:r>
            <a:r>
              <a:rPr lang="en-US" sz="1800" spc="9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leadership</a:t>
            </a:r>
            <a:r>
              <a:rPr lang="en-US" sz="1800" spc="1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and</a:t>
            </a:r>
            <a:r>
              <a:rPr lang="en-US" sz="1800" spc="1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prove</a:t>
            </a:r>
            <a:r>
              <a:rPr lang="en-US" sz="1800" spc="7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one's</a:t>
            </a:r>
            <a:r>
              <a:rPr lang="en-US" sz="1800" spc="9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abilities.</a:t>
            </a: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54380" algn="l"/>
                <a:tab pos="755015" algn="l"/>
              </a:tabLst>
            </a:pP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54380" algn="l"/>
                <a:tab pos="755015" algn="l"/>
              </a:tabLs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Affection</a:t>
            </a:r>
            <a:r>
              <a:rPr lang="en-US" sz="1800" spc="9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-</a:t>
            </a:r>
            <a:r>
              <a:rPr lang="en-US" sz="1800" spc="9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Affection</a:t>
            </a:r>
            <a:r>
              <a:rPr lang="en-US" sz="1800" spc="8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is</a:t>
            </a:r>
            <a:r>
              <a:rPr lang="en-US" sz="1800" spc="8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</a:t>
            </a:r>
            <a:r>
              <a:rPr lang="en-US" sz="1800" spc="5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need</a:t>
            </a:r>
            <a:r>
              <a:rPr lang="en-US" sz="1800" spc="8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</a:t>
            </a:r>
            <a:r>
              <a:rPr lang="en-US" sz="1800" spc="8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develop</a:t>
            </a:r>
            <a:r>
              <a:rPr lang="en-US" sz="1800" spc="8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relationships</a:t>
            </a:r>
            <a:r>
              <a:rPr lang="en-US" sz="1800" spc="8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with</a:t>
            </a:r>
            <a:r>
              <a:rPr lang="en-US" sz="1800" spc="8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people.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08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F1C75-55AB-9985-ED7F-8F9F21E6F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FIRO</a:t>
            </a:r>
            <a:r>
              <a:rPr lang="en-US" sz="4400" b="1" spc="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–</a:t>
            </a:r>
            <a:r>
              <a:rPr lang="en-US" sz="4400" b="1" spc="1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</a:t>
            </a:r>
            <a:br>
              <a:rPr lang="en-US" sz="4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727A6-51B2-06F4-7791-51762A545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54000" marR="884555" algn="just">
              <a:lnSpc>
                <a:spcPct val="102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Fundamental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Interpersonal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Relations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Orientation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(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FIRO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is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theory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of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interpersonal</a:t>
            </a:r>
            <a:r>
              <a:rPr lang="en-US" sz="1800" spc="15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relations,</a:t>
            </a:r>
            <a:r>
              <a:rPr lang="en-US" sz="1800" spc="1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introduced</a:t>
            </a:r>
            <a:r>
              <a:rPr lang="en-US" sz="1800" spc="13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by</a:t>
            </a:r>
            <a:r>
              <a:rPr lang="en-US" sz="1800" spc="15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William</a:t>
            </a:r>
            <a:r>
              <a:rPr lang="en-US" sz="1800" spc="14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Schultz</a:t>
            </a:r>
            <a:r>
              <a:rPr lang="en-US" sz="1800" spc="1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</a:t>
            </a:r>
            <a:r>
              <a:rPr lang="en-US" sz="1800" spc="16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1958.</a:t>
            </a:r>
            <a:r>
              <a:rPr lang="en-US" sz="1800" spc="16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 marL="254000" marR="884555" algn="just">
              <a:lnSpc>
                <a:spcPct val="102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</a:t>
            </a:r>
            <a:r>
              <a:rPr lang="en-US" sz="1800" spc="1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Theory</a:t>
            </a:r>
            <a:r>
              <a:rPr lang="en-US" sz="1800" spc="15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is</a:t>
            </a:r>
            <a:r>
              <a:rPr lang="en-US" sz="1800" spc="1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based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on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belief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that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when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people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get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together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group,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there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are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three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main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interpersonal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needs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they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are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looking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obtain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-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affection/openness,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control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and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inclusion.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 marL="254000" marR="884555" algn="just">
              <a:lnSpc>
                <a:spcPct val="102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Schultz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developed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measuring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instrument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that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contains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six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scales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of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nine-item</a:t>
            </a:r>
            <a:r>
              <a:rPr lang="en-US" sz="1800" spc="2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questions</a:t>
            </a:r>
            <a:r>
              <a:rPr lang="en-US" sz="1800" spc="23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that</a:t>
            </a:r>
            <a:r>
              <a:rPr lang="en-US" sz="1800" spc="2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he</a:t>
            </a:r>
            <a:r>
              <a:rPr lang="en-US" sz="1800" spc="24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called</a:t>
            </a:r>
            <a:r>
              <a:rPr lang="en-US" sz="1800" spc="24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FIRO-B.</a:t>
            </a:r>
            <a:r>
              <a:rPr lang="en-US" sz="1800" spc="23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 marL="254000" marR="884555" algn="just">
              <a:lnSpc>
                <a:spcPct val="102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This</a:t>
            </a:r>
            <a:r>
              <a:rPr lang="en-US" sz="1800" spc="23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technique</a:t>
            </a:r>
            <a:r>
              <a:rPr lang="en-US" sz="1800" spc="24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was</a:t>
            </a:r>
            <a:r>
              <a:rPr lang="en-US" sz="1800" spc="23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created</a:t>
            </a:r>
            <a:r>
              <a:rPr lang="en-US" sz="1800" spc="2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</a:t>
            </a:r>
            <a:r>
              <a:rPr lang="en-US" sz="1800" spc="2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measure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or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control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how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group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members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feel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when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it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comes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inclusion,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control,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and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affection/openness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or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able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get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feedback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from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people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group.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 marL="254000" marR="884555" algn="just">
              <a:lnSpc>
                <a:spcPct val="102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These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categories measure how much interaction a person wants in the areas of socializing,</a:t>
            </a:r>
            <a:r>
              <a:rPr lang="en-US" sz="18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leadership</a:t>
            </a:r>
            <a:r>
              <a:rPr lang="en-US" sz="1800" spc="6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and</a:t>
            </a:r>
            <a:r>
              <a:rPr lang="en-US" sz="1800" spc="6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responsibilities,</a:t>
            </a:r>
            <a:r>
              <a:rPr lang="en-US" sz="1800" spc="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and</a:t>
            </a:r>
            <a:r>
              <a:rPr lang="en-US" sz="1800" spc="9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more</a:t>
            </a:r>
            <a:r>
              <a:rPr lang="en-US" sz="1800" spc="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intimate</a:t>
            </a:r>
            <a:r>
              <a:rPr lang="en-US" sz="1800" spc="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personal</a:t>
            </a:r>
            <a:r>
              <a:rPr lang="en-US" sz="1800" spc="8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relations.</a:t>
            </a:r>
          </a:p>
          <a:p>
            <a:pPr marL="0" marR="0" indent="0">
              <a:spcBef>
                <a:spcPts val="3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692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5DE4E-9517-CB5A-B023-531836DF2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Video Link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A872B-F049-E69D-46E1-69B4E06FC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F0F0F"/>
                </a:solidFill>
                <a:effectLst/>
                <a:latin typeface="YouTube Sans"/>
              </a:rPr>
              <a:t>Personal Development | Powerful Jim </a:t>
            </a:r>
            <a:r>
              <a:rPr lang="en-US" b="1" i="0" dirty="0" err="1">
                <a:solidFill>
                  <a:srgbClr val="0F0F0F"/>
                </a:solidFill>
                <a:effectLst/>
                <a:latin typeface="YouTube Sans"/>
              </a:rPr>
              <a:t>Rohn</a:t>
            </a:r>
            <a:r>
              <a:rPr lang="en-US" b="1" i="0" dirty="0">
                <a:solidFill>
                  <a:srgbClr val="0F0F0F"/>
                </a:solidFill>
                <a:effectLst/>
                <a:latin typeface="YouTube Sans"/>
              </a:rPr>
              <a:t> Motivational Compilation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https://www.youtube.com/watch?v=mmU56vZs72A</a:t>
            </a:r>
          </a:p>
        </p:txBody>
      </p:sp>
    </p:spTree>
    <p:extLst>
      <p:ext uri="{BB962C8B-B14F-4D97-AF65-F5344CB8AC3E}">
        <p14:creationId xmlns:p14="http://schemas.microsoft.com/office/powerpoint/2010/main" val="214557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89D80-4433-A3AE-7A81-1C0EF21B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spc="-5" dirty="0">
                <a:solidFill>
                  <a:srgbClr val="1B1B1B"/>
                </a:solidFill>
                <a:latin typeface="DejaVu Sans"/>
                <a:cs typeface="DejaVu Sans"/>
              </a:rPr>
              <a:t>Students are advised to</a:t>
            </a:r>
            <a:r>
              <a:rPr lang="en-US" sz="2800" b="1" dirty="0">
                <a:solidFill>
                  <a:srgbClr val="1B1B1B"/>
                </a:solidFill>
                <a:latin typeface="DejaVu Sans"/>
                <a:cs typeface="DejaVu Sans"/>
              </a:rPr>
              <a:t> read the articles with </a:t>
            </a:r>
            <a:r>
              <a:rPr lang="en-US" sz="2800" b="1" spc="-5" dirty="0">
                <a:solidFill>
                  <a:srgbClr val="1B1B1B"/>
                </a:solidFill>
                <a:latin typeface="DejaVu Sans"/>
                <a:cs typeface="DejaVu Sans"/>
              </a:rPr>
              <a:t>the link</a:t>
            </a:r>
            <a:r>
              <a:rPr lang="en-US" sz="2800" b="1" spc="45" dirty="0">
                <a:solidFill>
                  <a:srgbClr val="1B1B1B"/>
                </a:solidFill>
                <a:latin typeface="DejaVu Sans"/>
                <a:cs typeface="DejaVu Sans"/>
              </a:rPr>
              <a:t> </a:t>
            </a:r>
            <a:r>
              <a:rPr lang="en-US" sz="2800" b="1" spc="-5" dirty="0">
                <a:solidFill>
                  <a:srgbClr val="1B1B1B"/>
                </a:solidFill>
                <a:latin typeface="DejaVu Sans"/>
                <a:cs typeface="DejaVu Sans"/>
              </a:rPr>
              <a:t>provided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3A3C0-1278-EE8F-6959-4E7EA66E1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Title : " Personality mapping: tool to understand interpersonal need and enhance performance "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https://www.researchgate.net/publication/318827059_Title_Personality_mappingtool_to_understand_interpersonal_need_and_enhance_performance</a:t>
            </a:r>
          </a:p>
        </p:txBody>
      </p:sp>
    </p:spTree>
    <p:extLst>
      <p:ext uri="{BB962C8B-B14F-4D97-AF65-F5344CB8AC3E}">
        <p14:creationId xmlns:p14="http://schemas.microsoft.com/office/powerpoint/2010/main" val="4105852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7A84B-CAFD-EE9D-12C7-48D0B322B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Types</a:t>
            </a:r>
            <a:r>
              <a:rPr lang="en-US" spc="-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and</a:t>
            </a:r>
            <a:r>
              <a:rPr lang="en-US" spc="-1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Sources</a:t>
            </a:r>
            <a:r>
              <a:rPr lang="en-US" spc="-5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of</a:t>
            </a:r>
            <a:r>
              <a:rPr lang="en-US" spc="-1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Conflict</a:t>
            </a:r>
            <a:endParaRPr lang="en-US" dirty="0"/>
          </a:p>
        </p:txBody>
      </p:sp>
      <p:pic>
        <p:nvPicPr>
          <p:cNvPr id="6" name="image30.png">
            <a:extLst>
              <a:ext uri="{FF2B5EF4-FFF2-40B4-BE49-F238E27FC236}">
                <a16:creationId xmlns:a16="http://schemas.microsoft.com/office/drawing/2014/main" id="{E0768372-EC11-381D-3A9E-5BFF2138A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47282"/>
            <a:ext cx="8229600" cy="363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72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5B221-DD26-047D-F9AC-06585F3A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PROCESS</a:t>
            </a:r>
            <a:r>
              <a:rPr lang="en-US" b="1" spc="4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b="1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OF</a:t>
            </a:r>
            <a:r>
              <a:rPr lang="en-US" b="1" spc="5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b="1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CONFLICT</a:t>
            </a:r>
            <a:endParaRPr lang="en-US" dirty="0"/>
          </a:p>
        </p:txBody>
      </p:sp>
      <p:pic>
        <p:nvPicPr>
          <p:cNvPr id="4" name="image31.png" descr="5 Stages of Conflict Process">
            <a:extLst>
              <a:ext uri="{FF2B5EF4-FFF2-40B4-BE49-F238E27FC236}">
                <a16:creationId xmlns:a16="http://schemas.microsoft.com/office/drawing/2014/main" id="{9635DC48-2ECE-346B-9ACB-055664BD4C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381" y="2048896"/>
            <a:ext cx="6095238" cy="3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36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221BE-B1B1-E001-E1F1-33D4FB013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Conflict  </a:t>
            </a:r>
            <a:r>
              <a:rPr lang="en-US" spc="8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Resolution  </a:t>
            </a:r>
            <a:r>
              <a:rPr lang="en-US" spc="10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/</a:t>
            </a:r>
            <a:r>
              <a:rPr lang="en-US" spc="64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Management  </a:t>
            </a:r>
            <a:r>
              <a:rPr lang="en-US" spc="9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Skills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8065B-0FDA-4173-8DF3-24AD7363C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spcBef>
                <a:spcPts val="60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Problem</a:t>
            </a:r>
            <a:r>
              <a:rPr lang="en-US" sz="1800" spc="-3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solving</a:t>
            </a:r>
            <a:r>
              <a:rPr lang="en-US" sz="1800" spc="-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skills</a:t>
            </a:r>
          </a:p>
          <a:p>
            <a:pPr marL="342900" marR="0" lvl="0" indent="-342900">
              <a:spcBef>
                <a:spcPts val="60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Interpersonal</a:t>
            </a:r>
            <a:r>
              <a:rPr lang="en-US" sz="1800" spc="1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skills</a:t>
            </a: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Skills</a:t>
            </a:r>
            <a:r>
              <a:rPr lang="en-US" sz="1800" spc="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of</a:t>
            </a:r>
            <a:r>
              <a:rPr lang="en-US" sz="1800" spc="3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Emotional</a:t>
            </a:r>
            <a:r>
              <a:rPr lang="en-US" sz="1800" spc="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Intelligence</a:t>
            </a: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0" lvl="0" indent="-342900">
              <a:spcBef>
                <a:spcPts val="30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Skills</a:t>
            </a:r>
            <a:r>
              <a:rPr lang="en-US" sz="1800" spc="1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of</a:t>
            </a:r>
            <a:r>
              <a:rPr lang="en-US" sz="1800" spc="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stress</a:t>
            </a:r>
            <a:r>
              <a:rPr lang="en-US" sz="1800" spc="1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management</a:t>
            </a:r>
          </a:p>
          <a:p>
            <a:pPr marL="342900" marR="0" lvl="0" indent="-342900">
              <a:spcBef>
                <a:spcPts val="30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r>
              <a:rPr lang="en-US" sz="18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Listening</a:t>
            </a:r>
            <a:r>
              <a:rPr lang="en-US" sz="1800" spc="-6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skills</a:t>
            </a: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0" lvl="0" indent="-342900">
              <a:spcBef>
                <a:spcPts val="30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Communication</a:t>
            </a:r>
            <a:r>
              <a:rPr lang="en-US" sz="1800" spc="1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skills</a:t>
            </a:r>
          </a:p>
          <a:p>
            <a:pPr marL="342900" marR="0" lvl="0" indent="-342900">
              <a:spcBef>
                <a:spcPts val="30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0" lvl="0" indent="-342900">
              <a:spcBef>
                <a:spcPts val="35"/>
              </a:spcBef>
              <a:spcAft>
                <a:spcPts val="0"/>
              </a:spcAft>
              <a:buSzPts val="1200"/>
              <a:buFont typeface="Cambria" panose="02040503050406030204" pitchFamily="18" charset="0"/>
              <a:buAutoNum type="arabicPeriod"/>
              <a:tabLst>
                <a:tab pos="711835" algn="l"/>
              </a:tabLst>
            </a:pP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Negotiation</a:t>
            </a:r>
            <a:r>
              <a:rPr lang="en-US" sz="1800" spc="3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skills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741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E2BF4-AB97-9E90-406D-A9E392EFE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The</a:t>
            </a:r>
            <a:r>
              <a:rPr lang="en-US" sz="3600" b="1" spc="8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four</a:t>
            </a:r>
            <a:r>
              <a:rPr lang="en-US" sz="3600" b="1" spc="8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step</a:t>
            </a:r>
            <a:r>
              <a:rPr lang="en-US" sz="3600" b="1" spc="95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commitment</a:t>
            </a:r>
            <a:r>
              <a:rPr lang="en-US" sz="3600" b="1" spc="7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honoring</a:t>
            </a:r>
            <a:r>
              <a:rPr lang="en-US" sz="3600" b="1" spc="9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process</a:t>
            </a:r>
            <a:r>
              <a:rPr lang="en-US" sz="3600" b="1" spc="8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is</a:t>
            </a:r>
            <a:r>
              <a:rPr lang="en-US" sz="3600" b="1" spc="8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as</a:t>
            </a:r>
            <a:r>
              <a:rPr lang="en-US" sz="3600" b="1" spc="8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600" b="1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follows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E7788-CF16-2F4A-91AB-2B5BC5E9F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Deliberately choosing your commitments</a:t>
            </a:r>
          </a:p>
          <a:p>
            <a:endParaRPr lang="en-US" sz="18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Making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strong,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inspired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decision</a:t>
            </a:r>
          </a:p>
          <a:p>
            <a:endParaRPr lang="en-US" sz="1800" b="1" dirty="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Understanding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downside</a:t>
            </a:r>
          </a:p>
          <a:p>
            <a:endParaRPr lang="en-US" sz="18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Raising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 probability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of following through all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 way</a:t>
            </a:r>
            <a:r>
              <a:rPr lang="en-US" sz="18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  success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45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06B343-8723-78EF-2C87-98A0059D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22860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54876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1790</TotalTime>
  <Words>396</Words>
  <Application>Microsoft Office PowerPoint</Application>
  <PresentationFormat>On-screen Show (4:3)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Calisto MT</vt:lpstr>
      <vt:lpstr>Cambria</vt:lpstr>
      <vt:lpstr>DejaVu Sans</vt:lpstr>
      <vt:lpstr>Roboto</vt:lpstr>
      <vt:lpstr>YouTube Sans</vt:lpstr>
      <vt:lpstr>Office Theme</vt:lpstr>
      <vt:lpstr> Department of MBA 4th  Semester  Subject Name – Personal Growth and Interpersonal Effectiveness Subject Code - 20MBAHR402  Dr. Shekar H.S Professor and HOD </vt:lpstr>
      <vt:lpstr>INTERPERSONAL RELATIONSHIPS – AN OVERVIEW </vt:lpstr>
      <vt:lpstr>FIRO – B </vt:lpstr>
      <vt:lpstr>Video Link </vt:lpstr>
      <vt:lpstr>Students are advised to read the articles with the link provided</vt:lpstr>
      <vt:lpstr>Types and Sources of Conflict</vt:lpstr>
      <vt:lpstr>PROCESS OF CONFLICT</vt:lpstr>
      <vt:lpstr>Conflict   Resolution   / Management   Skills</vt:lpstr>
      <vt:lpstr>The four step commitment honoring process is as follows</vt:lpstr>
      <vt:lpstr>THANK YOU</vt:lpstr>
    </vt:vector>
  </TitlesOfParts>
  <Company>K.S.SCHOOL OF ENGINEERING &amp; MANAGEMENT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4</dc:title>
  <dc:creator>kish</dc:creator>
  <cp:lastModifiedBy>mbacc</cp:lastModifiedBy>
  <cp:revision>293</cp:revision>
  <dcterms:created xsi:type="dcterms:W3CDTF">2015-11-19T03:37:55Z</dcterms:created>
  <dcterms:modified xsi:type="dcterms:W3CDTF">2022-11-22T03:40:11Z</dcterms:modified>
</cp:coreProperties>
</file>