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3" r:id="rId2"/>
    <p:sldId id="343" r:id="rId3"/>
    <p:sldId id="344" r:id="rId4"/>
    <p:sldId id="345" r:id="rId5"/>
    <p:sldId id="346" r:id="rId6"/>
    <p:sldId id="347" r:id="rId7"/>
    <p:sldId id="348" r:id="rId8"/>
    <p:sldId id="349" r:id="rId9"/>
    <p:sldId id="350" r:id="rId10"/>
    <p:sldId id="352" r:id="rId11"/>
    <p:sldId id="353" r:id="rId12"/>
    <p:sldId id="354" r:id="rId13"/>
    <p:sldId id="355" r:id="rId14"/>
    <p:sldId id="357" r:id="rId15"/>
    <p:sldId id="356" r:id="rId16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9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CFBF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64" y="0"/>
            <a:ext cx="2678768" cy="6857999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2933700" y="2171700"/>
            <a:ext cx="8770620" cy="0"/>
          </a:xfrm>
          <a:custGeom>
            <a:avLst/>
            <a:gdLst/>
            <a:ahLst/>
            <a:cxnLst/>
            <a:rect l="l" t="t" r="r" b="b"/>
            <a:pathLst>
              <a:path w="8770620">
                <a:moveTo>
                  <a:pt x="0" y="0"/>
                </a:moveTo>
                <a:lnTo>
                  <a:pt x="8770620" y="0"/>
                </a:lnTo>
              </a:path>
            </a:pathLst>
          </a:custGeom>
          <a:ln w="38100">
            <a:solidFill>
              <a:srgbClr val="454F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887726" y="582993"/>
            <a:ext cx="6416547" cy="701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CFBF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64" y="0"/>
            <a:ext cx="2678768" cy="6857999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2933700" y="2171700"/>
            <a:ext cx="8770620" cy="0"/>
          </a:xfrm>
          <a:custGeom>
            <a:avLst/>
            <a:gdLst/>
            <a:ahLst/>
            <a:cxnLst/>
            <a:rect l="l" t="t" r="r" b="b"/>
            <a:pathLst>
              <a:path w="8770620">
                <a:moveTo>
                  <a:pt x="0" y="0"/>
                </a:moveTo>
                <a:lnTo>
                  <a:pt x="8770620" y="0"/>
                </a:lnTo>
              </a:path>
            </a:pathLst>
          </a:custGeom>
          <a:ln w="38100">
            <a:solidFill>
              <a:srgbClr val="454F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50" b="1" i="0">
                <a:solidFill>
                  <a:srgbClr val="16222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162227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50" b="1" i="0">
                <a:solidFill>
                  <a:srgbClr val="16222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CFBF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64" y="0"/>
            <a:ext cx="2678768" cy="6857999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2933700" y="2171700"/>
            <a:ext cx="8770620" cy="0"/>
          </a:xfrm>
          <a:custGeom>
            <a:avLst/>
            <a:gdLst/>
            <a:ahLst/>
            <a:cxnLst/>
            <a:rect l="l" t="t" r="r" b="b"/>
            <a:pathLst>
              <a:path w="8770620">
                <a:moveTo>
                  <a:pt x="0" y="0"/>
                </a:moveTo>
                <a:lnTo>
                  <a:pt x="8770620" y="0"/>
                </a:lnTo>
              </a:path>
            </a:pathLst>
          </a:custGeom>
          <a:ln w="38100">
            <a:solidFill>
              <a:srgbClr val="454F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50" b="1" i="0">
                <a:solidFill>
                  <a:srgbClr val="16222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11/22/2022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CEDA1-12C8-40DB-A875-07E6330229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067924-2462-4C64-B4ED-7D23FA4055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A4E5A1-D9B0-4F02-BBE8-D732AD1E0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02AD2-A8DE-4D0E-B6F2-61CF7DB83A72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89B248-2AFA-4BF5-B960-0DEA801D0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3103AC-B52E-4D5B-8FA5-FEC497F40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BF20B-57AF-4251-B466-FE8F285DD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724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CFBF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64" y="0"/>
            <a:ext cx="2678768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9548" y="583311"/>
            <a:ext cx="10772902" cy="1242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50" b="1" i="0">
                <a:solidFill>
                  <a:srgbClr val="16222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40714" y="2450274"/>
            <a:ext cx="10910570" cy="35166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162227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414125" y="6398121"/>
            <a:ext cx="247650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" TargetMode="Externa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7321" y="4095750"/>
            <a:ext cx="11317357" cy="857250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sto MT" pitchFamily="18" charset="0"/>
                <a:ea typeface="Times New Roman" pitchFamily="18" charset="0"/>
                <a:cs typeface="Arial" pitchFamily="34" charset="0"/>
              </a:rPr>
              <a:t>K.S. SCHOOL OF ENGINEERING AND MANAGEMENT, BENGALURU - 560109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sto MT" pitchFamily="18" charset="0"/>
                <a:ea typeface="+mn-ea"/>
                <a:cs typeface="Arial" pitchFamily="34" charset="0"/>
              </a:rPr>
            </a:br>
            <a:br>
              <a:rPr lang="en-US" dirty="0"/>
            </a:br>
            <a:r>
              <a:rPr lang="en-US" sz="3100" b="1" dirty="0"/>
              <a:t>Department of MBA</a:t>
            </a:r>
            <a:br>
              <a:rPr lang="en-US" sz="3100" b="1" dirty="0"/>
            </a:br>
            <a:r>
              <a:rPr lang="en-US" sz="3100" dirty="0"/>
              <a:t>3RD</a:t>
            </a:r>
            <a:r>
              <a:rPr lang="en-US" sz="3100" b="1" dirty="0"/>
              <a:t> Semester </a:t>
            </a:r>
            <a:br>
              <a:rPr lang="en-US" sz="3100" b="1" dirty="0"/>
            </a:br>
            <a:r>
              <a:rPr lang="en-US" sz="3100" b="1" dirty="0"/>
              <a:t>Subject Name – TECHNOLOGY AND OPEREATIONAL STRATERGY</a:t>
            </a:r>
            <a:br>
              <a:rPr lang="en-US" sz="3100" b="1" dirty="0"/>
            </a:br>
            <a:r>
              <a:rPr lang="en-US" sz="3100" b="1" dirty="0"/>
              <a:t>Subject Code – 20MBA302</a:t>
            </a:r>
            <a:br>
              <a:rPr lang="en-US" sz="3100" b="1" dirty="0"/>
            </a:br>
            <a:br>
              <a:rPr lang="en-US" sz="3100" b="1" dirty="0"/>
            </a:br>
            <a:r>
              <a:rPr lang="en-US" sz="2200" b="1" dirty="0"/>
              <a:t>Miss. V.Vidyashree</a:t>
            </a:r>
            <a:br>
              <a:rPr lang="en-US" sz="2200" b="1" dirty="0"/>
            </a:br>
            <a:r>
              <a:rPr lang="en-US" sz="2200" b="1" dirty="0"/>
              <a:t>Assistant Professor</a:t>
            </a:r>
            <a:br>
              <a:rPr lang="en-IN" sz="2200" b="1" dirty="0"/>
            </a:br>
            <a:endParaRPr lang="en-US" sz="2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4953000"/>
            <a:ext cx="6400800" cy="1066800"/>
          </a:xfrm>
        </p:spPr>
        <p:txBody>
          <a:bodyPr>
            <a:normAutofit/>
          </a:bodyPr>
          <a:lstStyle/>
          <a:p>
            <a:r>
              <a:rPr lang="en-US" b="1" dirty="0"/>
              <a:t>Module-</a:t>
            </a:r>
            <a:r>
              <a:rPr lang="en-US" sz="2400" b="1" spc="10" dirty="0">
                <a:solidFill>
                  <a:srgbClr val="5A4723"/>
                </a:solidFill>
                <a:latin typeface="Times New Roman"/>
                <a:cs typeface="Times New Roman"/>
              </a:rPr>
              <a:t> 3</a:t>
            </a:r>
          </a:p>
          <a:p>
            <a:r>
              <a:rPr lang="en-US" sz="2400" b="1" spc="10" dirty="0">
                <a:solidFill>
                  <a:srgbClr val="5A4723"/>
                </a:solidFill>
                <a:latin typeface="Times New Roman"/>
                <a:cs typeface="Times New Roman"/>
              </a:rPr>
              <a:t>Lean </a:t>
            </a:r>
            <a:r>
              <a:rPr lang="en-US" sz="2400" b="1" spc="-1085" dirty="0">
                <a:solidFill>
                  <a:srgbClr val="5A4723"/>
                </a:solidFill>
                <a:latin typeface="Times New Roman"/>
                <a:cs typeface="Times New Roman"/>
              </a:rPr>
              <a:t> </a:t>
            </a:r>
            <a:r>
              <a:rPr lang="en-US" sz="2400" b="1" spc="10" dirty="0">
                <a:solidFill>
                  <a:srgbClr val="5A4723"/>
                </a:solidFill>
                <a:latin typeface="Times New Roman"/>
                <a:cs typeface="Times New Roman"/>
              </a:rPr>
              <a:t>Manufacturing</a:t>
            </a:r>
            <a:endParaRPr lang="en-US" b="1" dirty="0"/>
          </a:p>
        </p:txBody>
      </p:sp>
      <p:pic>
        <p:nvPicPr>
          <p:cNvPr id="5" name="image1.jpg" descr="http://www.ksit.ac.in/imgs/logo.jpg">
            <a:extLst>
              <a:ext uri="{FF2B5EF4-FFF2-40B4-BE49-F238E27FC236}">
                <a16:creationId xmlns:a16="http://schemas.microsoft.com/office/drawing/2014/main" id="{09740639-7B7D-ED24-53E5-DE0EEC5A8002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52400" y="228600"/>
            <a:ext cx="1066800" cy="106680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898415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37780" y="2840926"/>
            <a:ext cx="3816350" cy="136906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>
              <a:lnSpc>
                <a:spcPts val="5260"/>
              </a:lnSpc>
              <a:spcBef>
                <a:spcPts val="254"/>
              </a:spcBef>
            </a:pPr>
            <a:r>
              <a:rPr sz="4400" b="1" spc="-5" dirty="0">
                <a:solidFill>
                  <a:srgbClr val="5A4723"/>
                </a:solidFill>
                <a:latin typeface="Times New Roman"/>
                <a:cs typeface="Times New Roman"/>
              </a:rPr>
              <a:t>Module</a:t>
            </a:r>
            <a:r>
              <a:rPr sz="4400" b="1" spc="-25" dirty="0">
                <a:solidFill>
                  <a:srgbClr val="5A4723"/>
                </a:solidFill>
                <a:latin typeface="Times New Roman"/>
                <a:cs typeface="Times New Roman"/>
              </a:rPr>
              <a:t> </a:t>
            </a:r>
            <a:r>
              <a:rPr sz="4400" b="1" spc="25" dirty="0">
                <a:solidFill>
                  <a:srgbClr val="5A4723"/>
                </a:solidFill>
                <a:latin typeface="Times New Roman"/>
                <a:cs typeface="Times New Roman"/>
              </a:rPr>
              <a:t>-3</a:t>
            </a:r>
            <a:r>
              <a:rPr sz="4400" b="1" spc="-135" dirty="0">
                <a:solidFill>
                  <a:srgbClr val="5A4723"/>
                </a:solidFill>
                <a:latin typeface="Times New Roman"/>
                <a:cs typeface="Times New Roman"/>
              </a:rPr>
              <a:t> </a:t>
            </a:r>
            <a:r>
              <a:rPr sz="4400" b="1" spc="10" dirty="0">
                <a:solidFill>
                  <a:srgbClr val="5A4723"/>
                </a:solidFill>
                <a:latin typeface="Times New Roman"/>
                <a:cs typeface="Times New Roman"/>
              </a:rPr>
              <a:t>Lean </a:t>
            </a:r>
            <a:r>
              <a:rPr sz="4400" b="1" spc="-1085" dirty="0">
                <a:solidFill>
                  <a:srgbClr val="5A4723"/>
                </a:solidFill>
                <a:latin typeface="Times New Roman"/>
                <a:cs typeface="Times New Roman"/>
              </a:rPr>
              <a:t> </a:t>
            </a:r>
            <a:r>
              <a:rPr sz="4400" b="1" spc="10" dirty="0">
                <a:solidFill>
                  <a:srgbClr val="5A4723"/>
                </a:solidFill>
                <a:latin typeface="Times New Roman"/>
                <a:cs typeface="Times New Roman"/>
              </a:rPr>
              <a:t>Manufacturing</a:t>
            </a:r>
            <a:endParaRPr sz="4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553325" y="4572000"/>
            <a:ext cx="4151629" cy="0"/>
          </a:xfrm>
          <a:custGeom>
            <a:avLst/>
            <a:gdLst/>
            <a:ahLst/>
            <a:cxnLst/>
            <a:rect l="l" t="t" r="r" b="b"/>
            <a:pathLst>
              <a:path w="4151629">
                <a:moveTo>
                  <a:pt x="0" y="0"/>
                </a:moveTo>
                <a:lnTo>
                  <a:pt x="4151376" y="0"/>
                </a:lnTo>
              </a:path>
            </a:pathLst>
          </a:custGeom>
          <a:ln w="38100">
            <a:solidFill>
              <a:srgbClr val="454F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646112" y="760476"/>
            <a:ext cx="6271260" cy="2203450"/>
            <a:chOff x="646112" y="760476"/>
            <a:chExt cx="6271260" cy="2203450"/>
          </a:xfrm>
        </p:grpSpPr>
        <p:sp>
          <p:nvSpPr>
            <p:cNvPr id="5" name="object 5"/>
            <p:cNvSpPr/>
            <p:nvPr/>
          </p:nvSpPr>
          <p:spPr>
            <a:xfrm>
              <a:off x="652462" y="766826"/>
              <a:ext cx="6258560" cy="504825"/>
            </a:xfrm>
            <a:custGeom>
              <a:avLst/>
              <a:gdLst/>
              <a:ahLst/>
              <a:cxnLst/>
              <a:rect l="l" t="t" r="r" b="b"/>
              <a:pathLst>
                <a:path w="6258559" h="504825">
                  <a:moveTo>
                    <a:pt x="6173787" y="0"/>
                  </a:moveTo>
                  <a:lnTo>
                    <a:pt x="84137" y="0"/>
                  </a:lnTo>
                  <a:lnTo>
                    <a:pt x="51386" y="6600"/>
                  </a:lnTo>
                  <a:lnTo>
                    <a:pt x="24642" y="24606"/>
                  </a:lnTo>
                  <a:lnTo>
                    <a:pt x="6611" y="51327"/>
                  </a:lnTo>
                  <a:lnTo>
                    <a:pt x="0" y="84074"/>
                  </a:lnTo>
                  <a:lnTo>
                    <a:pt x="0" y="420624"/>
                  </a:lnTo>
                  <a:lnTo>
                    <a:pt x="6611" y="453389"/>
                  </a:lnTo>
                  <a:lnTo>
                    <a:pt x="24642" y="480155"/>
                  </a:lnTo>
                  <a:lnTo>
                    <a:pt x="51386" y="498205"/>
                  </a:lnTo>
                  <a:lnTo>
                    <a:pt x="84137" y="504825"/>
                  </a:lnTo>
                  <a:lnTo>
                    <a:pt x="6173787" y="504825"/>
                  </a:lnTo>
                  <a:lnTo>
                    <a:pt x="6206553" y="498205"/>
                  </a:lnTo>
                  <a:lnTo>
                    <a:pt x="6233318" y="480155"/>
                  </a:lnTo>
                  <a:lnTo>
                    <a:pt x="6251368" y="453389"/>
                  </a:lnTo>
                  <a:lnTo>
                    <a:pt x="6257988" y="420624"/>
                  </a:lnTo>
                  <a:lnTo>
                    <a:pt x="6257988" y="84074"/>
                  </a:lnTo>
                  <a:lnTo>
                    <a:pt x="6251368" y="51327"/>
                  </a:lnTo>
                  <a:lnTo>
                    <a:pt x="6233318" y="24606"/>
                  </a:lnTo>
                  <a:lnTo>
                    <a:pt x="6206553" y="6600"/>
                  </a:lnTo>
                  <a:lnTo>
                    <a:pt x="6173787" y="0"/>
                  </a:lnTo>
                  <a:close/>
                </a:path>
              </a:pathLst>
            </a:custGeom>
            <a:solidFill>
              <a:srgbClr val="7952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52462" y="766826"/>
              <a:ext cx="6258560" cy="504825"/>
            </a:xfrm>
            <a:custGeom>
              <a:avLst/>
              <a:gdLst/>
              <a:ahLst/>
              <a:cxnLst/>
              <a:rect l="l" t="t" r="r" b="b"/>
              <a:pathLst>
                <a:path w="6258559" h="504825">
                  <a:moveTo>
                    <a:pt x="0" y="84074"/>
                  </a:moveTo>
                  <a:lnTo>
                    <a:pt x="6611" y="51327"/>
                  </a:lnTo>
                  <a:lnTo>
                    <a:pt x="24642" y="24606"/>
                  </a:lnTo>
                  <a:lnTo>
                    <a:pt x="51386" y="6600"/>
                  </a:lnTo>
                  <a:lnTo>
                    <a:pt x="84137" y="0"/>
                  </a:lnTo>
                  <a:lnTo>
                    <a:pt x="6173787" y="0"/>
                  </a:lnTo>
                  <a:lnTo>
                    <a:pt x="6206553" y="6600"/>
                  </a:lnTo>
                  <a:lnTo>
                    <a:pt x="6233318" y="24606"/>
                  </a:lnTo>
                  <a:lnTo>
                    <a:pt x="6251368" y="51327"/>
                  </a:lnTo>
                  <a:lnTo>
                    <a:pt x="6257988" y="84074"/>
                  </a:lnTo>
                  <a:lnTo>
                    <a:pt x="6257988" y="420624"/>
                  </a:lnTo>
                  <a:lnTo>
                    <a:pt x="6251368" y="453389"/>
                  </a:lnTo>
                  <a:lnTo>
                    <a:pt x="6233318" y="480155"/>
                  </a:lnTo>
                  <a:lnTo>
                    <a:pt x="6206553" y="498205"/>
                  </a:lnTo>
                  <a:lnTo>
                    <a:pt x="6173787" y="504825"/>
                  </a:lnTo>
                  <a:lnTo>
                    <a:pt x="84137" y="504825"/>
                  </a:lnTo>
                  <a:lnTo>
                    <a:pt x="51386" y="498205"/>
                  </a:lnTo>
                  <a:lnTo>
                    <a:pt x="24642" y="480155"/>
                  </a:lnTo>
                  <a:lnTo>
                    <a:pt x="6611" y="453389"/>
                  </a:lnTo>
                  <a:lnTo>
                    <a:pt x="0" y="420624"/>
                  </a:lnTo>
                  <a:lnTo>
                    <a:pt x="0" y="8407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52462" y="1328801"/>
              <a:ext cx="6258560" cy="504825"/>
            </a:xfrm>
            <a:custGeom>
              <a:avLst/>
              <a:gdLst/>
              <a:ahLst/>
              <a:cxnLst/>
              <a:rect l="l" t="t" r="r" b="b"/>
              <a:pathLst>
                <a:path w="6258559" h="504825">
                  <a:moveTo>
                    <a:pt x="6173787" y="0"/>
                  </a:moveTo>
                  <a:lnTo>
                    <a:pt x="84137" y="0"/>
                  </a:lnTo>
                  <a:lnTo>
                    <a:pt x="51386" y="6600"/>
                  </a:lnTo>
                  <a:lnTo>
                    <a:pt x="24642" y="24606"/>
                  </a:lnTo>
                  <a:lnTo>
                    <a:pt x="6611" y="51327"/>
                  </a:lnTo>
                  <a:lnTo>
                    <a:pt x="0" y="84074"/>
                  </a:lnTo>
                  <a:lnTo>
                    <a:pt x="0" y="420624"/>
                  </a:lnTo>
                  <a:lnTo>
                    <a:pt x="6611" y="453389"/>
                  </a:lnTo>
                  <a:lnTo>
                    <a:pt x="24642" y="480155"/>
                  </a:lnTo>
                  <a:lnTo>
                    <a:pt x="51386" y="498205"/>
                  </a:lnTo>
                  <a:lnTo>
                    <a:pt x="84137" y="504825"/>
                  </a:lnTo>
                  <a:lnTo>
                    <a:pt x="6173787" y="504825"/>
                  </a:lnTo>
                  <a:lnTo>
                    <a:pt x="6206553" y="498205"/>
                  </a:lnTo>
                  <a:lnTo>
                    <a:pt x="6233318" y="480155"/>
                  </a:lnTo>
                  <a:lnTo>
                    <a:pt x="6251368" y="453389"/>
                  </a:lnTo>
                  <a:lnTo>
                    <a:pt x="6257988" y="420624"/>
                  </a:lnTo>
                  <a:lnTo>
                    <a:pt x="6257988" y="84074"/>
                  </a:lnTo>
                  <a:lnTo>
                    <a:pt x="6251368" y="51327"/>
                  </a:lnTo>
                  <a:lnTo>
                    <a:pt x="6233318" y="24606"/>
                  </a:lnTo>
                  <a:lnTo>
                    <a:pt x="6206553" y="6600"/>
                  </a:lnTo>
                  <a:lnTo>
                    <a:pt x="6173787" y="0"/>
                  </a:lnTo>
                  <a:close/>
                </a:path>
              </a:pathLst>
            </a:custGeom>
            <a:solidFill>
              <a:srgbClr val="7A4F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52462" y="1328801"/>
              <a:ext cx="6258560" cy="504825"/>
            </a:xfrm>
            <a:custGeom>
              <a:avLst/>
              <a:gdLst/>
              <a:ahLst/>
              <a:cxnLst/>
              <a:rect l="l" t="t" r="r" b="b"/>
              <a:pathLst>
                <a:path w="6258559" h="504825">
                  <a:moveTo>
                    <a:pt x="0" y="84074"/>
                  </a:moveTo>
                  <a:lnTo>
                    <a:pt x="6611" y="51327"/>
                  </a:lnTo>
                  <a:lnTo>
                    <a:pt x="24642" y="24606"/>
                  </a:lnTo>
                  <a:lnTo>
                    <a:pt x="51386" y="6600"/>
                  </a:lnTo>
                  <a:lnTo>
                    <a:pt x="84137" y="0"/>
                  </a:lnTo>
                  <a:lnTo>
                    <a:pt x="6173787" y="0"/>
                  </a:lnTo>
                  <a:lnTo>
                    <a:pt x="6206553" y="6600"/>
                  </a:lnTo>
                  <a:lnTo>
                    <a:pt x="6233318" y="24606"/>
                  </a:lnTo>
                  <a:lnTo>
                    <a:pt x="6251368" y="51327"/>
                  </a:lnTo>
                  <a:lnTo>
                    <a:pt x="6257988" y="84074"/>
                  </a:lnTo>
                  <a:lnTo>
                    <a:pt x="6257988" y="420624"/>
                  </a:lnTo>
                  <a:lnTo>
                    <a:pt x="6251368" y="453389"/>
                  </a:lnTo>
                  <a:lnTo>
                    <a:pt x="6233318" y="480155"/>
                  </a:lnTo>
                  <a:lnTo>
                    <a:pt x="6206553" y="498205"/>
                  </a:lnTo>
                  <a:lnTo>
                    <a:pt x="6173787" y="504825"/>
                  </a:lnTo>
                  <a:lnTo>
                    <a:pt x="84137" y="504825"/>
                  </a:lnTo>
                  <a:lnTo>
                    <a:pt x="51386" y="498205"/>
                  </a:lnTo>
                  <a:lnTo>
                    <a:pt x="24642" y="480155"/>
                  </a:lnTo>
                  <a:lnTo>
                    <a:pt x="6611" y="453389"/>
                  </a:lnTo>
                  <a:lnTo>
                    <a:pt x="0" y="420624"/>
                  </a:lnTo>
                  <a:lnTo>
                    <a:pt x="0" y="8407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52462" y="1890776"/>
              <a:ext cx="6258560" cy="504825"/>
            </a:xfrm>
            <a:custGeom>
              <a:avLst/>
              <a:gdLst/>
              <a:ahLst/>
              <a:cxnLst/>
              <a:rect l="l" t="t" r="r" b="b"/>
              <a:pathLst>
                <a:path w="6258559" h="504825">
                  <a:moveTo>
                    <a:pt x="6173787" y="0"/>
                  </a:moveTo>
                  <a:lnTo>
                    <a:pt x="84137" y="0"/>
                  </a:lnTo>
                  <a:lnTo>
                    <a:pt x="51386" y="6600"/>
                  </a:lnTo>
                  <a:lnTo>
                    <a:pt x="24642" y="24606"/>
                  </a:lnTo>
                  <a:lnTo>
                    <a:pt x="6611" y="51327"/>
                  </a:lnTo>
                  <a:lnTo>
                    <a:pt x="0" y="84074"/>
                  </a:lnTo>
                  <a:lnTo>
                    <a:pt x="0" y="420624"/>
                  </a:lnTo>
                  <a:lnTo>
                    <a:pt x="6611" y="453389"/>
                  </a:lnTo>
                  <a:lnTo>
                    <a:pt x="24642" y="480155"/>
                  </a:lnTo>
                  <a:lnTo>
                    <a:pt x="51386" y="498205"/>
                  </a:lnTo>
                  <a:lnTo>
                    <a:pt x="84137" y="504825"/>
                  </a:lnTo>
                  <a:lnTo>
                    <a:pt x="6173787" y="504825"/>
                  </a:lnTo>
                  <a:lnTo>
                    <a:pt x="6206553" y="498205"/>
                  </a:lnTo>
                  <a:lnTo>
                    <a:pt x="6233318" y="480155"/>
                  </a:lnTo>
                  <a:lnTo>
                    <a:pt x="6251368" y="453389"/>
                  </a:lnTo>
                  <a:lnTo>
                    <a:pt x="6257988" y="420624"/>
                  </a:lnTo>
                  <a:lnTo>
                    <a:pt x="6257988" y="84074"/>
                  </a:lnTo>
                  <a:lnTo>
                    <a:pt x="6251368" y="51327"/>
                  </a:lnTo>
                  <a:lnTo>
                    <a:pt x="6233318" y="24606"/>
                  </a:lnTo>
                  <a:lnTo>
                    <a:pt x="6206553" y="6600"/>
                  </a:lnTo>
                  <a:lnTo>
                    <a:pt x="6173787" y="0"/>
                  </a:lnTo>
                  <a:close/>
                </a:path>
              </a:pathLst>
            </a:custGeom>
            <a:solidFill>
              <a:srgbClr val="714B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52462" y="1890776"/>
              <a:ext cx="6258560" cy="504825"/>
            </a:xfrm>
            <a:custGeom>
              <a:avLst/>
              <a:gdLst/>
              <a:ahLst/>
              <a:cxnLst/>
              <a:rect l="l" t="t" r="r" b="b"/>
              <a:pathLst>
                <a:path w="6258559" h="504825">
                  <a:moveTo>
                    <a:pt x="0" y="84074"/>
                  </a:moveTo>
                  <a:lnTo>
                    <a:pt x="6611" y="51327"/>
                  </a:lnTo>
                  <a:lnTo>
                    <a:pt x="24642" y="24606"/>
                  </a:lnTo>
                  <a:lnTo>
                    <a:pt x="51386" y="6600"/>
                  </a:lnTo>
                  <a:lnTo>
                    <a:pt x="84137" y="0"/>
                  </a:lnTo>
                  <a:lnTo>
                    <a:pt x="6173787" y="0"/>
                  </a:lnTo>
                  <a:lnTo>
                    <a:pt x="6206553" y="6600"/>
                  </a:lnTo>
                  <a:lnTo>
                    <a:pt x="6233318" y="24606"/>
                  </a:lnTo>
                  <a:lnTo>
                    <a:pt x="6251368" y="51327"/>
                  </a:lnTo>
                  <a:lnTo>
                    <a:pt x="6257988" y="84074"/>
                  </a:lnTo>
                  <a:lnTo>
                    <a:pt x="6257988" y="420624"/>
                  </a:lnTo>
                  <a:lnTo>
                    <a:pt x="6251368" y="453389"/>
                  </a:lnTo>
                  <a:lnTo>
                    <a:pt x="6233318" y="480155"/>
                  </a:lnTo>
                  <a:lnTo>
                    <a:pt x="6206553" y="498205"/>
                  </a:lnTo>
                  <a:lnTo>
                    <a:pt x="6173787" y="504825"/>
                  </a:lnTo>
                  <a:lnTo>
                    <a:pt x="84137" y="504825"/>
                  </a:lnTo>
                  <a:lnTo>
                    <a:pt x="51386" y="498205"/>
                  </a:lnTo>
                  <a:lnTo>
                    <a:pt x="24642" y="480155"/>
                  </a:lnTo>
                  <a:lnTo>
                    <a:pt x="6611" y="453389"/>
                  </a:lnTo>
                  <a:lnTo>
                    <a:pt x="0" y="420624"/>
                  </a:lnTo>
                  <a:lnTo>
                    <a:pt x="0" y="8407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52462" y="2452751"/>
              <a:ext cx="6258560" cy="504825"/>
            </a:xfrm>
            <a:custGeom>
              <a:avLst/>
              <a:gdLst/>
              <a:ahLst/>
              <a:cxnLst/>
              <a:rect l="l" t="t" r="r" b="b"/>
              <a:pathLst>
                <a:path w="6258559" h="504825">
                  <a:moveTo>
                    <a:pt x="6173787" y="0"/>
                  </a:moveTo>
                  <a:lnTo>
                    <a:pt x="84137" y="0"/>
                  </a:lnTo>
                  <a:lnTo>
                    <a:pt x="51386" y="6600"/>
                  </a:lnTo>
                  <a:lnTo>
                    <a:pt x="24642" y="24606"/>
                  </a:lnTo>
                  <a:lnTo>
                    <a:pt x="6611" y="51327"/>
                  </a:lnTo>
                  <a:lnTo>
                    <a:pt x="0" y="84074"/>
                  </a:lnTo>
                  <a:lnTo>
                    <a:pt x="0" y="420624"/>
                  </a:lnTo>
                  <a:lnTo>
                    <a:pt x="6611" y="453389"/>
                  </a:lnTo>
                  <a:lnTo>
                    <a:pt x="24642" y="480155"/>
                  </a:lnTo>
                  <a:lnTo>
                    <a:pt x="51386" y="498205"/>
                  </a:lnTo>
                  <a:lnTo>
                    <a:pt x="84137" y="504825"/>
                  </a:lnTo>
                  <a:lnTo>
                    <a:pt x="6173787" y="504825"/>
                  </a:lnTo>
                  <a:lnTo>
                    <a:pt x="6206553" y="498205"/>
                  </a:lnTo>
                  <a:lnTo>
                    <a:pt x="6233318" y="480155"/>
                  </a:lnTo>
                  <a:lnTo>
                    <a:pt x="6251368" y="453389"/>
                  </a:lnTo>
                  <a:lnTo>
                    <a:pt x="6257988" y="420624"/>
                  </a:lnTo>
                  <a:lnTo>
                    <a:pt x="6257988" y="84074"/>
                  </a:lnTo>
                  <a:lnTo>
                    <a:pt x="6251368" y="51327"/>
                  </a:lnTo>
                  <a:lnTo>
                    <a:pt x="6233318" y="24606"/>
                  </a:lnTo>
                  <a:lnTo>
                    <a:pt x="6206553" y="6600"/>
                  </a:lnTo>
                  <a:lnTo>
                    <a:pt x="6173787" y="0"/>
                  </a:lnTo>
                  <a:close/>
                </a:path>
              </a:pathLst>
            </a:custGeom>
            <a:solidFill>
              <a:srgbClr val="6648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52462" y="2452751"/>
              <a:ext cx="6258560" cy="504825"/>
            </a:xfrm>
            <a:custGeom>
              <a:avLst/>
              <a:gdLst/>
              <a:ahLst/>
              <a:cxnLst/>
              <a:rect l="l" t="t" r="r" b="b"/>
              <a:pathLst>
                <a:path w="6258559" h="504825">
                  <a:moveTo>
                    <a:pt x="0" y="84074"/>
                  </a:moveTo>
                  <a:lnTo>
                    <a:pt x="6611" y="51327"/>
                  </a:lnTo>
                  <a:lnTo>
                    <a:pt x="24642" y="24606"/>
                  </a:lnTo>
                  <a:lnTo>
                    <a:pt x="51386" y="6600"/>
                  </a:lnTo>
                  <a:lnTo>
                    <a:pt x="84137" y="0"/>
                  </a:lnTo>
                  <a:lnTo>
                    <a:pt x="6173787" y="0"/>
                  </a:lnTo>
                  <a:lnTo>
                    <a:pt x="6206553" y="6600"/>
                  </a:lnTo>
                  <a:lnTo>
                    <a:pt x="6233318" y="24606"/>
                  </a:lnTo>
                  <a:lnTo>
                    <a:pt x="6251368" y="51327"/>
                  </a:lnTo>
                  <a:lnTo>
                    <a:pt x="6257988" y="84074"/>
                  </a:lnTo>
                  <a:lnTo>
                    <a:pt x="6257988" y="420624"/>
                  </a:lnTo>
                  <a:lnTo>
                    <a:pt x="6251368" y="453389"/>
                  </a:lnTo>
                  <a:lnTo>
                    <a:pt x="6233318" y="480155"/>
                  </a:lnTo>
                  <a:lnTo>
                    <a:pt x="6206553" y="498205"/>
                  </a:lnTo>
                  <a:lnTo>
                    <a:pt x="6173787" y="504825"/>
                  </a:lnTo>
                  <a:lnTo>
                    <a:pt x="84137" y="504825"/>
                  </a:lnTo>
                  <a:lnTo>
                    <a:pt x="51386" y="498205"/>
                  </a:lnTo>
                  <a:lnTo>
                    <a:pt x="24642" y="480155"/>
                  </a:lnTo>
                  <a:lnTo>
                    <a:pt x="6611" y="453389"/>
                  </a:lnTo>
                  <a:lnTo>
                    <a:pt x="0" y="420624"/>
                  </a:lnTo>
                  <a:lnTo>
                    <a:pt x="0" y="8407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35330" y="806386"/>
            <a:ext cx="3510279" cy="20408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100" spc="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100" spc="2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100" spc="1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100" spc="2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100" spc="-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21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5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100" spc="-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2100" spc="-3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100" spc="20" dirty="0">
                <a:solidFill>
                  <a:srgbClr val="FFFFFF"/>
                </a:solidFill>
                <a:latin typeface="Calibri"/>
                <a:cs typeface="Calibri"/>
              </a:rPr>
              <a:t>nu</a:t>
            </a:r>
            <a:r>
              <a:rPr sz="2100" spc="-4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2100" spc="-3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100" spc="1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100" spc="-3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100" spc="2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2100" spc="1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100" spc="-3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100" spc="2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100" spc="-1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;</a:t>
            </a:r>
            <a:endParaRPr sz="2100">
              <a:latin typeface="Calibri"/>
              <a:cs typeface="Calibri"/>
            </a:endParaRPr>
          </a:p>
          <a:p>
            <a:pPr marL="12700" marR="23495">
              <a:lnSpc>
                <a:spcPct val="176500"/>
              </a:lnSpc>
            </a:pP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meaning</a:t>
            </a:r>
            <a:r>
              <a:rPr sz="2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FFFFFF"/>
                </a:solidFill>
                <a:latin typeface="Calibri"/>
                <a:cs typeface="Calibri"/>
              </a:rPr>
              <a:t>lean</a:t>
            </a:r>
            <a:r>
              <a:rPr sz="21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manufacturing; </a:t>
            </a:r>
            <a:r>
              <a:rPr sz="2100" spc="-45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History </a:t>
            </a:r>
            <a:r>
              <a:rPr sz="2100" spc="5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Lean </a:t>
            </a: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Operations, 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 Types</a:t>
            </a:r>
            <a:r>
              <a:rPr sz="21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1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25" dirty="0">
                <a:solidFill>
                  <a:srgbClr val="FFFFFF"/>
                </a:solidFill>
                <a:latin typeface="Calibri"/>
                <a:cs typeface="Calibri"/>
              </a:rPr>
              <a:t>Waste,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46112" y="3017901"/>
            <a:ext cx="6271260" cy="517525"/>
            <a:chOff x="646112" y="3017901"/>
            <a:chExt cx="6271260" cy="517525"/>
          </a:xfrm>
        </p:grpSpPr>
        <p:sp>
          <p:nvSpPr>
            <p:cNvPr id="15" name="object 15"/>
            <p:cNvSpPr/>
            <p:nvPr/>
          </p:nvSpPr>
          <p:spPr>
            <a:xfrm>
              <a:off x="652462" y="3024251"/>
              <a:ext cx="6258560" cy="504825"/>
            </a:xfrm>
            <a:custGeom>
              <a:avLst/>
              <a:gdLst/>
              <a:ahLst/>
              <a:cxnLst/>
              <a:rect l="l" t="t" r="r" b="b"/>
              <a:pathLst>
                <a:path w="6258559" h="504825">
                  <a:moveTo>
                    <a:pt x="6173787" y="0"/>
                  </a:moveTo>
                  <a:lnTo>
                    <a:pt x="84137" y="0"/>
                  </a:lnTo>
                  <a:lnTo>
                    <a:pt x="51386" y="6600"/>
                  </a:lnTo>
                  <a:lnTo>
                    <a:pt x="24642" y="24606"/>
                  </a:lnTo>
                  <a:lnTo>
                    <a:pt x="6611" y="51327"/>
                  </a:lnTo>
                  <a:lnTo>
                    <a:pt x="0" y="84074"/>
                  </a:lnTo>
                  <a:lnTo>
                    <a:pt x="0" y="420624"/>
                  </a:lnTo>
                  <a:lnTo>
                    <a:pt x="6611" y="453389"/>
                  </a:lnTo>
                  <a:lnTo>
                    <a:pt x="24642" y="480155"/>
                  </a:lnTo>
                  <a:lnTo>
                    <a:pt x="51386" y="498205"/>
                  </a:lnTo>
                  <a:lnTo>
                    <a:pt x="84137" y="504825"/>
                  </a:lnTo>
                  <a:lnTo>
                    <a:pt x="6173787" y="504825"/>
                  </a:lnTo>
                  <a:lnTo>
                    <a:pt x="6206553" y="498205"/>
                  </a:lnTo>
                  <a:lnTo>
                    <a:pt x="6233318" y="480155"/>
                  </a:lnTo>
                  <a:lnTo>
                    <a:pt x="6251368" y="453389"/>
                  </a:lnTo>
                  <a:lnTo>
                    <a:pt x="6257988" y="420624"/>
                  </a:lnTo>
                  <a:lnTo>
                    <a:pt x="6257988" y="84074"/>
                  </a:lnTo>
                  <a:lnTo>
                    <a:pt x="6251368" y="51327"/>
                  </a:lnTo>
                  <a:lnTo>
                    <a:pt x="6233318" y="24606"/>
                  </a:lnTo>
                  <a:lnTo>
                    <a:pt x="6206553" y="6600"/>
                  </a:lnTo>
                  <a:lnTo>
                    <a:pt x="6173787" y="0"/>
                  </a:lnTo>
                  <a:close/>
                </a:path>
              </a:pathLst>
            </a:custGeom>
            <a:solidFill>
              <a:srgbClr val="5645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52462" y="3024251"/>
              <a:ext cx="6258560" cy="504825"/>
            </a:xfrm>
            <a:custGeom>
              <a:avLst/>
              <a:gdLst/>
              <a:ahLst/>
              <a:cxnLst/>
              <a:rect l="l" t="t" r="r" b="b"/>
              <a:pathLst>
                <a:path w="6258559" h="504825">
                  <a:moveTo>
                    <a:pt x="0" y="84074"/>
                  </a:moveTo>
                  <a:lnTo>
                    <a:pt x="6611" y="51327"/>
                  </a:lnTo>
                  <a:lnTo>
                    <a:pt x="24642" y="24606"/>
                  </a:lnTo>
                  <a:lnTo>
                    <a:pt x="51386" y="6600"/>
                  </a:lnTo>
                  <a:lnTo>
                    <a:pt x="84137" y="0"/>
                  </a:lnTo>
                  <a:lnTo>
                    <a:pt x="6173787" y="0"/>
                  </a:lnTo>
                  <a:lnTo>
                    <a:pt x="6206553" y="6600"/>
                  </a:lnTo>
                  <a:lnTo>
                    <a:pt x="6233318" y="24606"/>
                  </a:lnTo>
                  <a:lnTo>
                    <a:pt x="6251368" y="51327"/>
                  </a:lnTo>
                  <a:lnTo>
                    <a:pt x="6257988" y="84074"/>
                  </a:lnTo>
                  <a:lnTo>
                    <a:pt x="6257988" y="420624"/>
                  </a:lnTo>
                  <a:lnTo>
                    <a:pt x="6251368" y="453389"/>
                  </a:lnTo>
                  <a:lnTo>
                    <a:pt x="6233318" y="480155"/>
                  </a:lnTo>
                  <a:lnTo>
                    <a:pt x="6206553" y="498205"/>
                  </a:lnTo>
                  <a:lnTo>
                    <a:pt x="6173787" y="504825"/>
                  </a:lnTo>
                  <a:lnTo>
                    <a:pt x="84137" y="504825"/>
                  </a:lnTo>
                  <a:lnTo>
                    <a:pt x="51386" y="498205"/>
                  </a:lnTo>
                  <a:lnTo>
                    <a:pt x="24642" y="480155"/>
                  </a:lnTo>
                  <a:lnTo>
                    <a:pt x="6611" y="453389"/>
                  </a:lnTo>
                  <a:lnTo>
                    <a:pt x="0" y="420624"/>
                  </a:lnTo>
                  <a:lnTo>
                    <a:pt x="0" y="8407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35330" y="3066097"/>
            <a:ext cx="4450080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20" dirty="0">
                <a:solidFill>
                  <a:srgbClr val="FFFFFF"/>
                </a:solidFill>
                <a:latin typeface="Calibri"/>
                <a:cs typeface="Calibri"/>
              </a:rPr>
              <a:t>“</a:t>
            </a:r>
            <a:r>
              <a:rPr sz="2100" spc="-15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r>
              <a:rPr sz="2100" spc="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”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2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100" spc="1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100" spc="20" dirty="0">
                <a:solidFill>
                  <a:srgbClr val="FFFFFF"/>
                </a:solidFill>
                <a:latin typeface="Calibri"/>
                <a:cs typeface="Calibri"/>
              </a:rPr>
              <a:t>hn</a:t>
            </a:r>
            <a:r>
              <a:rPr sz="2100" spc="-3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100" spc="20" dirty="0">
                <a:solidFill>
                  <a:srgbClr val="FFFFFF"/>
                </a:solidFill>
                <a:latin typeface="Calibri"/>
                <a:cs typeface="Calibri"/>
              </a:rPr>
              <a:t>qu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100" spc="-1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21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2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100" spc="-35" dirty="0">
                <a:solidFill>
                  <a:srgbClr val="FFFFFF"/>
                </a:solidFill>
                <a:latin typeface="Calibri"/>
                <a:cs typeface="Calibri"/>
              </a:rPr>
              <a:t>li</a:t>
            </a:r>
            <a:r>
              <a:rPr sz="2100" spc="-3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2100" spc="-3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100" spc="2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100" spc="-30" dirty="0">
                <a:solidFill>
                  <a:srgbClr val="FFFFFF"/>
                </a:solidFill>
                <a:latin typeface="Calibri"/>
                <a:cs typeface="Calibri"/>
              </a:rPr>
              <a:t>at</a:t>
            </a:r>
            <a:r>
              <a:rPr sz="2100" spc="-3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100" spc="2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2100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3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100" spc="20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1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70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2100" spc="-3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100" spc="-2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e,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46112" y="3579876"/>
            <a:ext cx="6271260" cy="517525"/>
            <a:chOff x="646112" y="3579876"/>
            <a:chExt cx="6271260" cy="517525"/>
          </a:xfrm>
        </p:grpSpPr>
        <p:sp>
          <p:nvSpPr>
            <p:cNvPr id="19" name="object 19"/>
            <p:cNvSpPr/>
            <p:nvPr/>
          </p:nvSpPr>
          <p:spPr>
            <a:xfrm>
              <a:off x="652462" y="3586226"/>
              <a:ext cx="6258560" cy="504825"/>
            </a:xfrm>
            <a:custGeom>
              <a:avLst/>
              <a:gdLst/>
              <a:ahLst/>
              <a:cxnLst/>
              <a:rect l="l" t="t" r="r" b="b"/>
              <a:pathLst>
                <a:path w="6258559" h="504825">
                  <a:moveTo>
                    <a:pt x="6173787" y="0"/>
                  </a:moveTo>
                  <a:lnTo>
                    <a:pt x="84137" y="0"/>
                  </a:lnTo>
                  <a:lnTo>
                    <a:pt x="51386" y="6600"/>
                  </a:lnTo>
                  <a:lnTo>
                    <a:pt x="24642" y="24606"/>
                  </a:lnTo>
                  <a:lnTo>
                    <a:pt x="6611" y="51327"/>
                  </a:lnTo>
                  <a:lnTo>
                    <a:pt x="0" y="84074"/>
                  </a:lnTo>
                  <a:lnTo>
                    <a:pt x="0" y="420624"/>
                  </a:lnTo>
                  <a:lnTo>
                    <a:pt x="6611" y="453390"/>
                  </a:lnTo>
                  <a:lnTo>
                    <a:pt x="24642" y="480155"/>
                  </a:lnTo>
                  <a:lnTo>
                    <a:pt x="51386" y="498205"/>
                  </a:lnTo>
                  <a:lnTo>
                    <a:pt x="84137" y="504825"/>
                  </a:lnTo>
                  <a:lnTo>
                    <a:pt x="6173787" y="504825"/>
                  </a:lnTo>
                  <a:lnTo>
                    <a:pt x="6206553" y="498205"/>
                  </a:lnTo>
                  <a:lnTo>
                    <a:pt x="6233318" y="480155"/>
                  </a:lnTo>
                  <a:lnTo>
                    <a:pt x="6251368" y="453389"/>
                  </a:lnTo>
                  <a:lnTo>
                    <a:pt x="6257988" y="420624"/>
                  </a:lnTo>
                  <a:lnTo>
                    <a:pt x="6257988" y="84074"/>
                  </a:lnTo>
                  <a:lnTo>
                    <a:pt x="6251368" y="51327"/>
                  </a:lnTo>
                  <a:lnTo>
                    <a:pt x="6233318" y="24606"/>
                  </a:lnTo>
                  <a:lnTo>
                    <a:pt x="6206553" y="6600"/>
                  </a:lnTo>
                  <a:lnTo>
                    <a:pt x="6173787" y="0"/>
                  </a:lnTo>
                  <a:close/>
                </a:path>
              </a:pathLst>
            </a:custGeom>
            <a:solidFill>
              <a:srgbClr val="4342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52462" y="3586226"/>
              <a:ext cx="6258560" cy="504825"/>
            </a:xfrm>
            <a:custGeom>
              <a:avLst/>
              <a:gdLst/>
              <a:ahLst/>
              <a:cxnLst/>
              <a:rect l="l" t="t" r="r" b="b"/>
              <a:pathLst>
                <a:path w="6258559" h="504825">
                  <a:moveTo>
                    <a:pt x="0" y="84074"/>
                  </a:moveTo>
                  <a:lnTo>
                    <a:pt x="6611" y="51327"/>
                  </a:lnTo>
                  <a:lnTo>
                    <a:pt x="24642" y="24606"/>
                  </a:lnTo>
                  <a:lnTo>
                    <a:pt x="51386" y="6600"/>
                  </a:lnTo>
                  <a:lnTo>
                    <a:pt x="84137" y="0"/>
                  </a:lnTo>
                  <a:lnTo>
                    <a:pt x="6173787" y="0"/>
                  </a:lnTo>
                  <a:lnTo>
                    <a:pt x="6206553" y="6600"/>
                  </a:lnTo>
                  <a:lnTo>
                    <a:pt x="6233318" y="24606"/>
                  </a:lnTo>
                  <a:lnTo>
                    <a:pt x="6251368" y="51327"/>
                  </a:lnTo>
                  <a:lnTo>
                    <a:pt x="6257988" y="84074"/>
                  </a:lnTo>
                  <a:lnTo>
                    <a:pt x="6257988" y="420624"/>
                  </a:lnTo>
                  <a:lnTo>
                    <a:pt x="6251368" y="453389"/>
                  </a:lnTo>
                  <a:lnTo>
                    <a:pt x="6233318" y="480155"/>
                  </a:lnTo>
                  <a:lnTo>
                    <a:pt x="6206553" y="498205"/>
                  </a:lnTo>
                  <a:lnTo>
                    <a:pt x="6173787" y="504825"/>
                  </a:lnTo>
                  <a:lnTo>
                    <a:pt x="84137" y="504825"/>
                  </a:lnTo>
                  <a:lnTo>
                    <a:pt x="51386" y="498205"/>
                  </a:lnTo>
                  <a:lnTo>
                    <a:pt x="24642" y="480155"/>
                  </a:lnTo>
                  <a:lnTo>
                    <a:pt x="6611" y="453390"/>
                  </a:lnTo>
                  <a:lnTo>
                    <a:pt x="0" y="420624"/>
                  </a:lnTo>
                  <a:lnTo>
                    <a:pt x="0" y="8407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735330" y="3631247"/>
            <a:ext cx="4088129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Lean</a:t>
            </a:r>
            <a:r>
              <a:rPr sz="21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Operations</a:t>
            </a:r>
            <a:r>
              <a:rPr sz="21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2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1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service</a:t>
            </a:r>
            <a:r>
              <a:rPr sz="21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20" dirty="0">
                <a:solidFill>
                  <a:srgbClr val="FFFFFF"/>
                </a:solidFill>
                <a:latin typeface="Calibri"/>
                <a:cs typeface="Calibri"/>
              </a:rPr>
              <a:t>sector,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46112" y="4141851"/>
            <a:ext cx="6271260" cy="1079500"/>
            <a:chOff x="646112" y="4141851"/>
            <a:chExt cx="6271260" cy="1079500"/>
          </a:xfrm>
        </p:grpSpPr>
        <p:sp>
          <p:nvSpPr>
            <p:cNvPr id="23" name="object 23"/>
            <p:cNvSpPr/>
            <p:nvPr/>
          </p:nvSpPr>
          <p:spPr>
            <a:xfrm>
              <a:off x="652462" y="4148201"/>
              <a:ext cx="6258560" cy="504825"/>
            </a:xfrm>
            <a:custGeom>
              <a:avLst/>
              <a:gdLst/>
              <a:ahLst/>
              <a:cxnLst/>
              <a:rect l="l" t="t" r="r" b="b"/>
              <a:pathLst>
                <a:path w="6258559" h="504825">
                  <a:moveTo>
                    <a:pt x="6173787" y="0"/>
                  </a:moveTo>
                  <a:lnTo>
                    <a:pt x="84137" y="0"/>
                  </a:lnTo>
                  <a:lnTo>
                    <a:pt x="51386" y="6600"/>
                  </a:lnTo>
                  <a:lnTo>
                    <a:pt x="24642" y="24606"/>
                  </a:lnTo>
                  <a:lnTo>
                    <a:pt x="6611" y="51327"/>
                  </a:lnTo>
                  <a:lnTo>
                    <a:pt x="0" y="84074"/>
                  </a:lnTo>
                  <a:lnTo>
                    <a:pt x="0" y="420624"/>
                  </a:lnTo>
                  <a:lnTo>
                    <a:pt x="6611" y="453390"/>
                  </a:lnTo>
                  <a:lnTo>
                    <a:pt x="24642" y="480155"/>
                  </a:lnTo>
                  <a:lnTo>
                    <a:pt x="51386" y="498205"/>
                  </a:lnTo>
                  <a:lnTo>
                    <a:pt x="84137" y="504825"/>
                  </a:lnTo>
                  <a:lnTo>
                    <a:pt x="6173787" y="504825"/>
                  </a:lnTo>
                  <a:lnTo>
                    <a:pt x="6206553" y="498205"/>
                  </a:lnTo>
                  <a:lnTo>
                    <a:pt x="6233318" y="480155"/>
                  </a:lnTo>
                  <a:lnTo>
                    <a:pt x="6251368" y="453389"/>
                  </a:lnTo>
                  <a:lnTo>
                    <a:pt x="6257988" y="420624"/>
                  </a:lnTo>
                  <a:lnTo>
                    <a:pt x="6257988" y="84074"/>
                  </a:lnTo>
                  <a:lnTo>
                    <a:pt x="6251368" y="51327"/>
                  </a:lnTo>
                  <a:lnTo>
                    <a:pt x="6233318" y="24606"/>
                  </a:lnTo>
                  <a:lnTo>
                    <a:pt x="6206553" y="6600"/>
                  </a:lnTo>
                  <a:lnTo>
                    <a:pt x="6173787" y="0"/>
                  </a:lnTo>
                  <a:close/>
                </a:path>
              </a:pathLst>
            </a:custGeom>
            <a:solidFill>
              <a:srgbClr val="3E51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52462" y="4148201"/>
              <a:ext cx="6258560" cy="504825"/>
            </a:xfrm>
            <a:custGeom>
              <a:avLst/>
              <a:gdLst/>
              <a:ahLst/>
              <a:cxnLst/>
              <a:rect l="l" t="t" r="r" b="b"/>
              <a:pathLst>
                <a:path w="6258559" h="504825">
                  <a:moveTo>
                    <a:pt x="0" y="84074"/>
                  </a:moveTo>
                  <a:lnTo>
                    <a:pt x="6611" y="51327"/>
                  </a:lnTo>
                  <a:lnTo>
                    <a:pt x="24642" y="24606"/>
                  </a:lnTo>
                  <a:lnTo>
                    <a:pt x="51386" y="6600"/>
                  </a:lnTo>
                  <a:lnTo>
                    <a:pt x="84137" y="0"/>
                  </a:lnTo>
                  <a:lnTo>
                    <a:pt x="6173787" y="0"/>
                  </a:lnTo>
                  <a:lnTo>
                    <a:pt x="6206553" y="6600"/>
                  </a:lnTo>
                  <a:lnTo>
                    <a:pt x="6233318" y="24606"/>
                  </a:lnTo>
                  <a:lnTo>
                    <a:pt x="6251368" y="51327"/>
                  </a:lnTo>
                  <a:lnTo>
                    <a:pt x="6257988" y="84074"/>
                  </a:lnTo>
                  <a:lnTo>
                    <a:pt x="6257988" y="420624"/>
                  </a:lnTo>
                  <a:lnTo>
                    <a:pt x="6251368" y="453389"/>
                  </a:lnTo>
                  <a:lnTo>
                    <a:pt x="6233318" y="480155"/>
                  </a:lnTo>
                  <a:lnTo>
                    <a:pt x="6206553" y="498205"/>
                  </a:lnTo>
                  <a:lnTo>
                    <a:pt x="6173787" y="504825"/>
                  </a:lnTo>
                  <a:lnTo>
                    <a:pt x="84137" y="504825"/>
                  </a:lnTo>
                  <a:lnTo>
                    <a:pt x="51386" y="498205"/>
                  </a:lnTo>
                  <a:lnTo>
                    <a:pt x="24642" y="480155"/>
                  </a:lnTo>
                  <a:lnTo>
                    <a:pt x="6611" y="453390"/>
                  </a:lnTo>
                  <a:lnTo>
                    <a:pt x="0" y="420624"/>
                  </a:lnTo>
                  <a:lnTo>
                    <a:pt x="0" y="8407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52462" y="4710176"/>
              <a:ext cx="6258560" cy="504825"/>
            </a:xfrm>
            <a:custGeom>
              <a:avLst/>
              <a:gdLst/>
              <a:ahLst/>
              <a:cxnLst/>
              <a:rect l="l" t="t" r="r" b="b"/>
              <a:pathLst>
                <a:path w="6258559" h="504825">
                  <a:moveTo>
                    <a:pt x="6173787" y="0"/>
                  </a:moveTo>
                  <a:lnTo>
                    <a:pt x="84137" y="0"/>
                  </a:lnTo>
                  <a:lnTo>
                    <a:pt x="51386" y="6600"/>
                  </a:lnTo>
                  <a:lnTo>
                    <a:pt x="24642" y="24606"/>
                  </a:lnTo>
                  <a:lnTo>
                    <a:pt x="6611" y="51327"/>
                  </a:lnTo>
                  <a:lnTo>
                    <a:pt x="0" y="84074"/>
                  </a:lnTo>
                  <a:lnTo>
                    <a:pt x="0" y="420624"/>
                  </a:lnTo>
                  <a:lnTo>
                    <a:pt x="6611" y="453390"/>
                  </a:lnTo>
                  <a:lnTo>
                    <a:pt x="24642" y="480155"/>
                  </a:lnTo>
                  <a:lnTo>
                    <a:pt x="51386" y="498205"/>
                  </a:lnTo>
                  <a:lnTo>
                    <a:pt x="84137" y="504825"/>
                  </a:lnTo>
                  <a:lnTo>
                    <a:pt x="6173787" y="504825"/>
                  </a:lnTo>
                  <a:lnTo>
                    <a:pt x="6206553" y="498205"/>
                  </a:lnTo>
                  <a:lnTo>
                    <a:pt x="6233318" y="480155"/>
                  </a:lnTo>
                  <a:lnTo>
                    <a:pt x="6251368" y="453389"/>
                  </a:lnTo>
                  <a:lnTo>
                    <a:pt x="6257988" y="420624"/>
                  </a:lnTo>
                  <a:lnTo>
                    <a:pt x="6257988" y="84074"/>
                  </a:lnTo>
                  <a:lnTo>
                    <a:pt x="6251368" y="51327"/>
                  </a:lnTo>
                  <a:lnTo>
                    <a:pt x="6233318" y="24606"/>
                  </a:lnTo>
                  <a:lnTo>
                    <a:pt x="6206553" y="6600"/>
                  </a:lnTo>
                  <a:lnTo>
                    <a:pt x="6173787" y="0"/>
                  </a:lnTo>
                  <a:close/>
                </a:path>
              </a:pathLst>
            </a:custGeom>
            <a:solidFill>
              <a:srgbClr val="3A64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52462" y="4710176"/>
              <a:ext cx="6258560" cy="504825"/>
            </a:xfrm>
            <a:custGeom>
              <a:avLst/>
              <a:gdLst/>
              <a:ahLst/>
              <a:cxnLst/>
              <a:rect l="l" t="t" r="r" b="b"/>
              <a:pathLst>
                <a:path w="6258559" h="504825">
                  <a:moveTo>
                    <a:pt x="0" y="84074"/>
                  </a:moveTo>
                  <a:lnTo>
                    <a:pt x="6611" y="51327"/>
                  </a:lnTo>
                  <a:lnTo>
                    <a:pt x="24642" y="24606"/>
                  </a:lnTo>
                  <a:lnTo>
                    <a:pt x="51386" y="6600"/>
                  </a:lnTo>
                  <a:lnTo>
                    <a:pt x="84137" y="0"/>
                  </a:lnTo>
                  <a:lnTo>
                    <a:pt x="6173787" y="0"/>
                  </a:lnTo>
                  <a:lnTo>
                    <a:pt x="6206553" y="6600"/>
                  </a:lnTo>
                  <a:lnTo>
                    <a:pt x="6233318" y="24606"/>
                  </a:lnTo>
                  <a:lnTo>
                    <a:pt x="6251368" y="51327"/>
                  </a:lnTo>
                  <a:lnTo>
                    <a:pt x="6257988" y="84074"/>
                  </a:lnTo>
                  <a:lnTo>
                    <a:pt x="6257988" y="420624"/>
                  </a:lnTo>
                  <a:lnTo>
                    <a:pt x="6251368" y="453389"/>
                  </a:lnTo>
                  <a:lnTo>
                    <a:pt x="6233318" y="480155"/>
                  </a:lnTo>
                  <a:lnTo>
                    <a:pt x="6206553" y="498205"/>
                  </a:lnTo>
                  <a:lnTo>
                    <a:pt x="6173787" y="504825"/>
                  </a:lnTo>
                  <a:lnTo>
                    <a:pt x="84137" y="504825"/>
                  </a:lnTo>
                  <a:lnTo>
                    <a:pt x="51386" y="498205"/>
                  </a:lnTo>
                  <a:lnTo>
                    <a:pt x="24642" y="480155"/>
                  </a:lnTo>
                  <a:lnTo>
                    <a:pt x="6611" y="453390"/>
                  </a:lnTo>
                  <a:lnTo>
                    <a:pt x="0" y="420624"/>
                  </a:lnTo>
                  <a:lnTo>
                    <a:pt x="0" y="8407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646112" y="5275326"/>
            <a:ext cx="6271260" cy="517525"/>
            <a:chOff x="646112" y="5275326"/>
            <a:chExt cx="6271260" cy="517525"/>
          </a:xfrm>
        </p:grpSpPr>
        <p:sp>
          <p:nvSpPr>
            <p:cNvPr id="28" name="object 28"/>
            <p:cNvSpPr/>
            <p:nvPr/>
          </p:nvSpPr>
          <p:spPr>
            <a:xfrm>
              <a:off x="652462" y="5281676"/>
              <a:ext cx="6258560" cy="504825"/>
            </a:xfrm>
            <a:custGeom>
              <a:avLst/>
              <a:gdLst/>
              <a:ahLst/>
              <a:cxnLst/>
              <a:rect l="l" t="t" r="r" b="b"/>
              <a:pathLst>
                <a:path w="6258559" h="504825">
                  <a:moveTo>
                    <a:pt x="6173787" y="0"/>
                  </a:moveTo>
                  <a:lnTo>
                    <a:pt x="84137" y="0"/>
                  </a:lnTo>
                  <a:lnTo>
                    <a:pt x="51386" y="6600"/>
                  </a:lnTo>
                  <a:lnTo>
                    <a:pt x="24642" y="24606"/>
                  </a:lnTo>
                  <a:lnTo>
                    <a:pt x="6611" y="51327"/>
                  </a:lnTo>
                  <a:lnTo>
                    <a:pt x="0" y="84074"/>
                  </a:lnTo>
                  <a:lnTo>
                    <a:pt x="0" y="420624"/>
                  </a:lnTo>
                  <a:lnTo>
                    <a:pt x="6611" y="453374"/>
                  </a:lnTo>
                  <a:lnTo>
                    <a:pt x="24642" y="480118"/>
                  </a:lnTo>
                  <a:lnTo>
                    <a:pt x="51386" y="498149"/>
                  </a:lnTo>
                  <a:lnTo>
                    <a:pt x="84137" y="504761"/>
                  </a:lnTo>
                  <a:lnTo>
                    <a:pt x="6173787" y="504761"/>
                  </a:lnTo>
                  <a:lnTo>
                    <a:pt x="6206553" y="498149"/>
                  </a:lnTo>
                  <a:lnTo>
                    <a:pt x="6233318" y="480118"/>
                  </a:lnTo>
                  <a:lnTo>
                    <a:pt x="6251368" y="453374"/>
                  </a:lnTo>
                  <a:lnTo>
                    <a:pt x="6257988" y="420624"/>
                  </a:lnTo>
                  <a:lnTo>
                    <a:pt x="6257988" y="84074"/>
                  </a:lnTo>
                  <a:lnTo>
                    <a:pt x="6251368" y="51327"/>
                  </a:lnTo>
                  <a:lnTo>
                    <a:pt x="6233318" y="24606"/>
                  </a:lnTo>
                  <a:lnTo>
                    <a:pt x="6206553" y="6600"/>
                  </a:lnTo>
                  <a:lnTo>
                    <a:pt x="6173787" y="0"/>
                  </a:lnTo>
                  <a:close/>
                </a:path>
              </a:pathLst>
            </a:custGeom>
            <a:solidFill>
              <a:srgbClr val="387C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52462" y="5281676"/>
              <a:ext cx="6258560" cy="504825"/>
            </a:xfrm>
            <a:custGeom>
              <a:avLst/>
              <a:gdLst/>
              <a:ahLst/>
              <a:cxnLst/>
              <a:rect l="l" t="t" r="r" b="b"/>
              <a:pathLst>
                <a:path w="6258559" h="504825">
                  <a:moveTo>
                    <a:pt x="0" y="84074"/>
                  </a:moveTo>
                  <a:lnTo>
                    <a:pt x="6611" y="51327"/>
                  </a:lnTo>
                  <a:lnTo>
                    <a:pt x="24642" y="24606"/>
                  </a:lnTo>
                  <a:lnTo>
                    <a:pt x="51386" y="6600"/>
                  </a:lnTo>
                  <a:lnTo>
                    <a:pt x="84137" y="0"/>
                  </a:lnTo>
                  <a:lnTo>
                    <a:pt x="6173787" y="0"/>
                  </a:lnTo>
                  <a:lnTo>
                    <a:pt x="6206553" y="6600"/>
                  </a:lnTo>
                  <a:lnTo>
                    <a:pt x="6233318" y="24606"/>
                  </a:lnTo>
                  <a:lnTo>
                    <a:pt x="6251368" y="51327"/>
                  </a:lnTo>
                  <a:lnTo>
                    <a:pt x="6257988" y="84074"/>
                  </a:lnTo>
                  <a:lnTo>
                    <a:pt x="6257988" y="420624"/>
                  </a:lnTo>
                  <a:lnTo>
                    <a:pt x="6251368" y="453374"/>
                  </a:lnTo>
                  <a:lnTo>
                    <a:pt x="6233318" y="480118"/>
                  </a:lnTo>
                  <a:lnTo>
                    <a:pt x="6206553" y="498149"/>
                  </a:lnTo>
                  <a:lnTo>
                    <a:pt x="6173787" y="504761"/>
                  </a:lnTo>
                  <a:lnTo>
                    <a:pt x="84137" y="504761"/>
                  </a:lnTo>
                  <a:lnTo>
                    <a:pt x="51386" y="498149"/>
                  </a:lnTo>
                  <a:lnTo>
                    <a:pt x="24642" y="480118"/>
                  </a:lnTo>
                  <a:lnTo>
                    <a:pt x="6611" y="453374"/>
                  </a:lnTo>
                  <a:lnTo>
                    <a:pt x="0" y="420624"/>
                  </a:lnTo>
                  <a:lnTo>
                    <a:pt x="0" y="8407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735330" y="4196016"/>
            <a:ext cx="2104390" cy="1476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30" dirty="0">
                <a:solidFill>
                  <a:srgbClr val="FFFFFF"/>
                </a:solidFill>
                <a:latin typeface="Calibri"/>
                <a:cs typeface="Calibri"/>
              </a:rPr>
              <a:t>Role</a:t>
            </a:r>
            <a:r>
              <a:rPr sz="2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Leadership,</a:t>
            </a:r>
            <a:endParaRPr sz="2100">
              <a:latin typeface="Calibri"/>
              <a:cs typeface="Calibri"/>
            </a:endParaRPr>
          </a:p>
          <a:p>
            <a:pPr marL="12700" marR="299085">
              <a:lnSpc>
                <a:spcPts val="4450"/>
              </a:lnSpc>
              <a:spcBef>
                <a:spcPts val="270"/>
              </a:spcBef>
            </a:pP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Lean Operations </a:t>
            </a:r>
            <a:r>
              <a:rPr sz="2100" spc="-45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Just</a:t>
            </a:r>
            <a:r>
              <a:rPr sz="21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1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Time(JIT).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24000" y="573468"/>
            <a:ext cx="10060940" cy="67473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>
              <a:lnSpc>
                <a:spcPts val="5260"/>
              </a:lnSpc>
              <a:spcBef>
                <a:spcPts val="254"/>
              </a:spcBef>
            </a:pPr>
            <a:r>
              <a:rPr sz="4400" b="0" spc="5" dirty="0">
                <a:latin typeface="Times New Roman"/>
                <a:cs typeface="Times New Roman"/>
              </a:rPr>
              <a:t>Concept</a:t>
            </a:r>
            <a:r>
              <a:rPr sz="4400" b="0" spc="-120" dirty="0">
                <a:latin typeface="Times New Roman"/>
                <a:cs typeface="Times New Roman"/>
              </a:rPr>
              <a:t> </a:t>
            </a:r>
            <a:r>
              <a:rPr sz="4400" b="0" spc="-10" dirty="0">
                <a:latin typeface="Times New Roman"/>
                <a:cs typeface="Times New Roman"/>
              </a:rPr>
              <a:t>of</a:t>
            </a:r>
            <a:r>
              <a:rPr sz="4400" b="0" spc="5" dirty="0">
                <a:latin typeface="Times New Roman"/>
                <a:cs typeface="Times New Roman"/>
              </a:rPr>
              <a:t> </a:t>
            </a:r>
            <a:r>
              <a:rPr sz="4400" b="0" spc="-35" dirty="0">
                <a:latin typeface="Times New Roman"/>
                <a:cs typeface="Times New Roman"/>
              </a:rPr>
              <a:t>Lean </a:t>
            </a:r>
            <a:r>
              <a:rPr sz="4400" b="0" spc="-1085" dirty="0">
                <a:latin typeface="Times New Roman"/>
                <a:cs typeface="Times New Roman"/>
              </a:rPr>
              <a:t> </a:t>
            </a:r>
            <a:r>
              <a:rPr sz="4400" b="0" spc="5" dirty="0">
                <a:latin typeface="Times New Roman"/>
                <a:cs typeface="Times New Roman"/>
              </a:rPr>
              <a:t>Manufacturing</a:t>
            </a:r>
            <a:endParaRPr sz="4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9200" y="2450274"/>
            <a:ext cx="10365740" cy="1697516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336550" marR="5080" indent="-323850">
              <a:lnSpc>
                <a:spcPct val="111100"/>
              </a:lnSpc>
              <a:spcBef>
                <a:spcPts val="55"/>
              </a:spcBef>
              <a:tabLst>
                <a:tab pos="335915" algn="l"/>
              </a:tabLst>
            </a:pPr>
            <a:r>
              <a:rPr sz="2000" spc="10" dirty="0">
                <a:solidFill>
                  <a:srgbClr val="162227"/>
                </a:solidFill>
                <a:latin typeface="Corbel"/>
                <a:cs typeface="Corbel"/>
              </a:rPr>
              <a:t>–	</a:t>
            </a:r>
            <a:r>
              <a:rPr sz="2000" spc="-5" dirty="0">
                <a:solidFill>
                  <a:srgbClr val="162227"/>
                </a:solidFill>
                <a:latin typeface="Calibri"/>
                <a:cs typeface="Calibri"/>
              </a:rPr>
              <a:t>Lean </a:t>
            </a:r>
            <a:r>
              <a:rPr sz="2000" spc="10" dirty="0">
                <a:solidFill>
                  <a:srgbClr val="162227"/>
                </a:solidFill>
                <a:latin typeface="Calibri"/>
                <a:cs typeface="Calibri"/>
              </a:rPr>
              <a:t>management </a:t>
            </a:r>
            <a:r>
              <a:rPr sz="2000" dirty="0">
                <a:solidFill>
                  <a:srgbClr val="162227"/>
                </a:solidFill>
                <a:latin typeface="Calibri"/>
                <a:cs typeface="Calibri"/>
              </a:rPr>
              <a:t>is </a:t>
            </a:r>
            <a:r>
              <a:rPr sz="2000" spc="5" dirty="0">
                <a:solidFill>
                  <a:srgbClr val="162227"/>
                </a:solidFill>
                <a:latin typeface="Calibri"/>
                <a:cs typeface="Calibri"/>
              </a:rPr>
              <a:t>based </a:t>
            </a:r>
            <a:r>
              <a:rPr sz="2000" dirty="0">
                <a:solidFill>
                  <a:srgbClr val="162227"/>
                </a:solidFill>
                <a:latin typeface="Calibri"/>
                <a:cs typeface="Calibri"/>
              </a:rPr>
              <a:t>on the </a:t>
            </a:r>
            <a:r>
              <a:rPr sz="2000" spc="-30" dirty="0">
                <a:solidFill>
                  <a:srgbClr val="162227"/>
                </a:solidFill>
                <a:latin typeface="Calibri"/>
                <a:cs typeface="Calibri"/>
              </a:rPr>
              <a:t>Toyota </a:t>
            </a:r>
            <a:r>
              <a:rPr sz="2000" spc="-5" dirty="0">
                <a:solidFill>
                  <a:srgbClr val="162227"/>
                </a:solidFill>
                <a:latin typeface="Calibri"/>
                <a:cs typeface="Calibri"/>
              </a:rPr>
              <a:t>production </a:t>
            </a:r>
            <a:r>
              <a:rPr sz="2000" spc="10" dirty="0">
                <a:solidFill>
                  <a:srgbClr val="162227"/>
                </a:solidFill>
                <a:latin typeface="Calibri"/>
                <a:cs typeface="Calibri"/>
              </a:rPr>
              <a:t>system </a:t>
            </a:r>
            <a:r>
              <a:rPr sz="2000" spc="15" dirty="0">
                <a:solidFill>
                  <a:srgbClr val="162227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62227"/>
                </a:solidFill>
                <a:latin typeface="Calibri"/>
                <a:cs typeface="Calibri"/>
              </a:rPr>
              <a:t>which </a:t>
            </a:r>
            <a:r>
              <a:rPr sz="2000" dirty="0">
                <a:solidFill>
                  <a:srgbClr val="162227"/>
                </a:solidFill>
                <a:latin typeface="Calibri"/>
                <a:cs typeface="Calibri"/>
              </a:rPr>
              <a:t>was </a:t>
            </a:r>
            <a:r>
              <a:rPr sz="2000" spc="5" dirty="0">
                <a:solidFill>
                  <a:srgbClr val="162227"/>
                </a:solidFill>
                <a:latin typeface="Calibri"/>
                <a:cs typeface="Calibri"/>
              </a:rPr>
              <a:t>established </a:t>
            </a:r>
            <a:r>
              <a:rPr sz="2000" dirty="0">
                <a:solidFill>
                  <a:srgbClr val="162227"/>
                </a:solidFill>
                <a:latin typeface="Calibri"/>
                <a:cs typeface="Calibri"/>
              </a:rPr>
              <a:t>in the </a:t>
            </a:r>
            <a:r>
              <a:rPr sz="2000" spc="5" dirty="0">
                <a:solidFill>
                  <a:srgbClr val="162227"/>
                </a:solidFill>
                <a:latin typeface="Calibri"/>
                <a:cs typeface="Calibri"/>
              </a:rPr>
              <a:t>late </a:t>
            </a:r>
            <a:r>
              <a:rPr sz="2000" spc="25" dirty="0">
                <a:solidFill>
                  <a:srgbClr val="162227"/>
                </a:solidFill>
                <a:latin typeface="Calibri"/>
                <a:cs typeface="Calibri"/>
              </a:rPr>
              <a:t>1940s. </a:t>
            </a:r>
            <a:r>
              <a:rPr sz="2000" spc="-25" dirty="0">
                <a:solidFill>
                  <a:srgbClr val="162227"/>
                </a:solidFill>
                <a:latin typeface="Calibri"/>
                <a:cs typeface="Calibri"/>
              </a:rPr>
              <a:t>Toyota </a:t>
            </a:r>
            <a:r>
              <a:rPr sz="2000" dirty="0">
                <a:solidFill>
                  <a:srgbClr val="162227"/>
                </a:solidFill>
                <a:latin typeface="Calibri"/>
                <a:cs typeface="Calibri"/>
              </a:rPr>
              <a:t>put into </a:t>
            </a:r>
            <a:r>
              <a:rPr sz="2000" spc="-20" dirty="0">
                <a:solidFill>
                  <a:srgbClr val="162227"/>
                </a:solidFill>
                <a:latin typeface="Calibri"/>
                <a:cs typeface="Calibri"/>
              </a:rPr>
              <a:t>practice </a:t>
            </a:r>
            <a:r>
              <a:rPr sz="2000" spc="-15" dirty="0">
                <a:solidFill>
                  <a:srgbClr val="162227"/>
                </a:solidFill>
                <a:latin typeface="Calibri"/>
                <a:cs typeface="Calibri"/>
              </a:rPr>
              <a:t> </a:t>
            </a:r>
            <a:r>
              <a:rPr sz="2000" spc="5" dirty="0">
                <a:solidFill>
                  <a:srgbClr val="162227"/>
                </a:solidFill>
                <a:latin typeface="Calibri"/>
                <a:cs typeface="Calibri"/>
              </a:rPr>
              <a:t>the </a:t>
            </a:r>
            <a:r>
              <a:rPr sz="2000" spc="-5" dirty="0">
                <a:solidFill>
                  <a:srgbClr val="162227"/>
                </a:solidFill>
                <a:latin typeface="Calibri"/>
                <a:cs typeface="Calibri"/>
              </a:rPr>
              <a:t>five </a:t>
            </a:r>
            <a:r>
              <a:rPr sz="2000" spc="-10" dirty="0">
                <a:solidFill>
                  <a:srgbClr val="162227"/>
                </a:solidFill>
                <a:latin typeface="Calibri"/>
                <a:cs typeface="Calibri"/>
              </a:rPr>
              <a:t>principles </a:t>
            </a:r>
            <a:r>
              <a:rPr sz="2000" dirty="0">
                <a:solidFill>
                  <a:srgbClr val="162227"/>
                </a:solidFill>
                <a:latin typeface="Calibri"/>
                <a:cs typeface="Calibri"/>
              </a:rPr>
              <a:t>of </a:t>
            </a:r>
            <a:r>
              <a:rPr sz="2000" spc="-5" dirty="0">
                <a:solidFill>
                  <a:srgbClr val="162227"/>
                </a:solidFill>
                <a:latin typeface="Calibri"/>
                <a:cs typeface="Calibri"/>
              </a:rPr>
              <a:t>lean </a:t>
            </a:r>
            <a:r>
              <a:rPr sz="2000" spc="10" dirty="0">
                <a:solidFill>
                  <a:srgbClr val="162227"/>
                </a:solidFill>
                <a:latin typeface="Calibri"/>
                <a:cs typeface="Calibri"/>
              </a:rPr>
              <a:t>management </a:t>
            </a:r>
            <a:r>
              <a:rPr sz="2000" dirty="0">
                <a:solidFill>
                  <a:srgbClr val="162227"/>
                </a:solidFill>
                <a:latin typeface="Calibri"/>
                <a:cs typeface="Calibri"/>
              </a:rPr>
              <a:t>with the </a:t>
            </a:r>
            <a:r>
              <a:rPr sz="2000" spc="10" dirty="0">
                <a:solidFill>
                  <a:srgbClr val="162227"/>
                </a:solidFill>
                <a:latin typeface="Calibri"/>
                <a:cs typeface="Calibri"/>
              </a:rPr>
              <a:t>goal </a:t>
            </a:r>
            <a:r>
              <a:rPr sz="2000" spc="-5" dirty="0">
                <a:solidFill>
                  <a:srgbClr val="162227"/>
                </a:solidFill>
                <a:latin typeface="Calibri"/>
                <a:cs typeface="Calibri"/>
              </a:rPr>
              <a:t>being </a:t>
            </a:r>
            <a:r>
              <a:rPr sz="2000" spc="5" dirty="0">
                <a:solidFill>
                  <a:srgbClr val="162227"/>
                </a:solidFill>
                <a:latin typeface="Calibri"/>
                <a:cs typeface="Calibri"/>
              </a:rPr>
              <a:t>to </a:t>
            </a:r>
            <a:r>
              <a:rPr sz="2000" spc="10" dirty="0">
                <a:solidFill>
                  <a:srgbClr val="162227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62227"/>
                </a:solidFill>
                <a:latin typeface="Calibri"/>
                <a:cs typeface="Calibri"/>
              </a:rPr>
              <a:t>decrease</a:t>
            </a:r>
            <a:r>
              <a:rPr sz="2000" spc="40" dirty="0">
                <a:solidFill>
                  <a:srgbClr val="162227"/>
                </a:solidFill>
                <a:latin typeface="Calibri"/>
                <a:cs typeface="Calibri"/>
              </a:rPr>
              <a:t> </a:t>
            </a:r>
            <a:r>
              <a:rPr sz="2000" spc="5" dirty="0">
                <a:solidFill>
                  <a:srgbClr val="162227"/>
                </a:solidFill>
                <a:latin typeface="Calibri"/>
                <a:cs typeface="Calibri"/>
              </a:rPr>
              <a:t>the</a:t>
            </a:r>
            <a:r>
              <a:rPr sz="2000" spc="-45" dirty="0">
                <a:solidFill>
                  <a:srgbClr val="162227"/>
                </a:solidFill>
                <a:latin typeface="Calibri"/>
                <a:cs typeface="Calibri"/>
              </a:rPr>
              <a:t> </a:t>
            </a:r>
            <a:r>
              <a:rPr sz="2000" spc="10" dirty="0">
                <a:solidFill>
                  <a:srgbClr val="162227"/>
                </a:solidFill>
                <a:latin typeface="Calibri"/>
                <a:cs typeface="Calibri"/>
              </a:rPr>
              <a:t>amount</a:t>
            </a:r>
            <a:r>
              <a:rPr sz="2000" spc="-75" dirty="0">
                <a:solidFill>
                  <a:srgbClr val="162227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62227"/>
                </a:solidFill>
                <a:latin typeface="Calibri"/>
                <a:cs typeface="Calibri"/>
              </a:rPr>
              <a:t>of</a:t>
            </a:r>
            <a:r>
              <a:rPr sz="2000" spc="-25" dirty="0">
                <a:solidFill>
                  <a:srgbClr val="162227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62227"/>
                </a:solidFill>
                <a:latin typeface="Calibri"/>
                <a:cs typeface="Calibri"/>
              </a:rPr>
              <a:t>processes</a:t>
            </a:r>
            <a:r>
              <a:rPr sz="2000" spc="-45" dirty="0">
                <a:solidFill>
                  <a:srgbClr val="162227"/>
                </a:solidFill>
                <a:latin typeface="Calibri"/>
                <a:cs typeface="Calibri"/>
              </a:rPr>
              <a:t> </a:t>
            </a:r>
            <a:r>
              <a:rPr sz="2000" spc="5" dirty="0">
                <a:solidFill>
                  <a:srgbClr val="162227"/>
                </a:solidFill>
                <a:latin typeface="Calibri"/>
                <a:cs typeface="Calibri"/>
              </a:rPr>
              <a:t>that</a:t>
            </a:r>
            <a:r>
              <a:rPr sz="2000" dirty="0">
                <a:solidFill>
                  <a:srgbClr val="162227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62227"/>
                </a:solidFill>
                <a:latin typeface="Calibri"/>
                <a:cs typeface="Calibri"/>
              </a:rPr>
              <a:t>were</a:t>
            </a:r>
            <a:r>
              <a:rPr sz="2000" spc="-35" dirty="0">
                <a:solidFill>
                  <a:srgbClr val="162227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62227"/>
                </a:solidFill>
                <a:latin typeface="Calibri"/>
                <a:cs typeface="Calibri"/>
              </a:rPr>
              <a:t>not</a:t>
            </a:r>
            <a:r>
              <a:rPr sz="2000" spc="-10" dirty="0">
                <a:solidFill>
                  <a:srgbClr val="162227"/>
                </a:solidFill>
                <a:latin typeface="Calibri"/>
                <a:cs typeface="Calibri"/>
              </a:rPr>
              <a:t> producing</a:t>
            </a:r>
            <a:r>
              <a:rPr sz="2000" spc="20" dirty="0">
                <a:solidFill>
                  <a:srgbClr val="162227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62227"/>
                </a:solidFill>
                <a:latin typeface="Calibri"/>
                <a:cs typeface="Calibri"/>
              </a:rPr>
              <a:t>value; </a:t>
            </a:r>
            <a:r>
              <a:rPr sz="2000" spc="-434" dirty="0">
                <a:solidFill>
                  <a:srgbClr val="162227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62227"/>
                </a:solidFill>
                <a:latin typeface="Calibri"/>
                <a:cs typeface="Calibri"/>
              </a:rPr>
              <a:t>this became </a:t>
            </a:r>
            <a:r>
              <a:rPr sz="2000" spc="-5" dirty="0">
                <a:solidFill>
                  <a:srgbClr val="162227"/>
                </a:solidFill>
                <a:latin typeface="Calibri"/>
                <a:cs typeface="Calibri"/>
              </a:rPr>
              <a:t>known </a:t>
            </a:r>
            <a:r>
              <a:rPr sz="2000" spc="10" dirty="0">
                <a:solidFill>
                  <a:srgbClr val="162227"/>
                </a:solidFill>
                <a:latin typeface="Calibri"/>
                <a:cs typeface="Calibri"/>
              </a:rPr>
              <a:t>as </a:t>
            </a:r>
            <a:r>
              <a:rPr sz="2000" spc="5" dirty="0">
                <a:solidFill>
                  <a:srgbClr val="162227"/>
                </a:solidFill>
                <a:latin typeface="Calibri"/>
                <a:cs typeface="Calibri"/>
              </a:rPr>
              <a:t>the </a:t>
            </a:r>
            <a:r>
              <a:rPr sz="2000" spc="-30" dirty="0">
                <a:solidFill>
                  <a:srgbClr val="162227"/>
                </a:solidFill>
                <a:latin typeface="Calibri"/>
                <a:cs typeface="Calibri"/>
              </a:rPr>
              <a:t>Toyota </a:t>
            </a:r>
            <a:r>
              <a:rPr sz="2000" spc="-50" dirty="0">
                <a:solidFill>
                  <a:srgbClr val="162227"/>
                </a:solidFill>
                <a:latin typeface="Calibri"/>
                <a:cs typeface="Calibri"/>
              </a:rPr>
              <a:t>Way. </a:t>
            </a:r>
            <a:r>
              <a:rPr sz="2000" spc="20" dirty="0">
                <a:solidFill>
                  <a:srgbClr val="162227"/>
                </a:solidFill>
                <a:latin typeface="Calibri"/>
                <a:cs typeface="Calibri"/>
              </a:rPr>
              <a:t>By </a:t>
            </a:r>
            <a:r>
              <a:rPr sz="2000" dirty="0">
                <a:solidFill>
                  <a:srgbClr val="162227"/>
                </a:solidFill>
                <a:latin typeface="Calibri"/>
                <a:cs typeface="Calibri"/>
              </a:rPr>
              <a:t>implementing </a:t>
            </a:r>
            <a:r>
              <a:rPr sz="2000" spc="5" dirty="0">
                <a:solidFill>
                  <a:srgbClr val="162227"/>
                </a:solidFill>
                <a:latin typeface="Calibri"/>
                <a:cs typeface="Calibri"/>
              </a:rPr>
              <a:t>the </a:t>
            </a:r>
            <a:r>
              <a:rPr sz="2000" spc="-5" dirty="0">
                <a:solidFill>
                  <a:srgbClr val="162227"/>
                </a:solidFill>
                <a:latin typeface="Calibri"/>
                <a:cs typeface="Calibri"/>
              </a:rPr>
              <a:t>five </a:t>
            </a:r>
            <a:r>
              <a:rPr sz="2000" dirty="0">
                <a:solidFill>
                  <a:srgbClr val="162227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62227"/>
                </a:solidFill>
                <a:latin typeface="Calibri"/>
                <a:cs typeface="Calibri"/>
              </a:rPr>
              <a:t>principles, they </a:t>
            </a:r>
            <a:r>
              <a:rPr sz="2000" spc="-20" dirty="0">
                <a:solidFill>
                  <a:srgbClr val="162227"/>
                </a:solidFill>
                <a:latin typeface="Calibri"/>
                <a:cs typeface="Calibri"/>
              </a:rPr>
              <a:t>found </a:t>
            </a:r>
            <a:r>
              <a:rPr sz="2000" spc="5" dirty="0">
                <a:solidFill>
                  <a:srgbClr val="162227"/>
                </a:solidFill>
                <a:latin typeface="Calibri"/>
                <a:cs typeface="Calibri"/>
              </a:rPr>
              <a:t>that </a:t>
            </a:r>
            <a:r>
              <a:rPr sz="2000" dirty="0">
                <a:solidFill>
                  <a:srgbClr val="162227"/>
                </a:solidFill>
                <a:latin typeface="Calibri"/>
                <a:cs typeface="Calibri"/>
              </a:rPr>
              <a:t>significant improvements </a:t>
            </a:r>
            <a:r>
              <a:rPr sz="2000" spc="-10" dirty="0">
                <a:solidFill>
                  <a:srgbClr val="162227"/>
                </a:solidFill>
                <a:latin typeface="Calibri"/>
                <a:cs typeface="Calibri"/>
              </a:rPr>
              <a:t>were </a:t>
            </a:r>
            <a:r>
              <a:rPr sz="2000" spc="15" dirty="0">
                <a:solidFill>
                  <a:srgbClr val="162227"/>
                </a:solidFill>
                <a:latin typeface="Calibri"/>
                <a:cs typeface="Calibri"/>
              </a:rPr>
              <a:t>made </a:t>
            </a:r>
            <a:r>
              <a:rPr sz="2000" spc="20" dirty="0">
                <a:solidFill>
                  <a:srgbClr val="162227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62227"/>
                </a:solidFill>
                <a:latin typeface="Calibri"/>
                <a:cs typeface="Calibri"/>
              </a:rPr>
              <a:t>in</a:t>
            </a:r>
            <a:r>
              <a:rPr sz="2000" spc="-10" dirty="0">
                <a:solidFill>
                  <a:srgbClr val="162227"/>
                </a:solidFill>
                <a:latin typeface="Calibri"/>
                <a:cs typeface="Calibri"/>
              </a:rPr>
              <a:t> </a:t>
            </a:r>
            <a:r>
              <a:rPr sz="2000" spc="-30" dirty="0">
                <a:solidFill>
                  <a:srgbClr val="162227"/>
                </a:solidFill>
                <a:latin typeface="Calibri"/>
                <a:cs typeface="Calibri"/>
              </a:rPr>
              <a:t>efficiency,</a:t>
            </a:r>
            <a:r>
              <a:rPr sz="2000" spc="90" dirty="0">
                <a:solidFill>
                  <a:srgbClr val="162227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162227"/>
                </a:solidFill>
                <a:latin typeface="Calibri"/>
                <a:cs typeface="Calibri"/>
              </a:rPr>
              <a:t>productivity,</a:t>
            </a:r>
            <a:r>
              <a:rPr sz="2000" spc="95" dirty="0">
                <a:solidFill>
                  <a:srgbClr val="162227"/>
                </a:solidFill>
                <a:latin typeface="Calibri"/>
                <a:cs typeface="Calibri"/>
              </a:rPr>
              <a:t> </a:t>
            </a:r>
            <a:r>
              <a:rPr sz="2000" spc="5" dirty="0">
                <a:solidFill>
                  <a:srgbClr val="162227"/>
                </a:solidFill>
                <a:latin typeface="Calibri"/>
                <a:cs typeface="Calibri"/>
              </a:rPr>
              <a:t>cost</a:t>
            </a:r>
            <a:r>
              <a:rPr sz="2000" spc="-80" dirty="0">
                <a:solidFill>
                  <a:srgbClr val="162227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162227"/>
                </a:solidFill>
                <a:latin typeface="Calibri"/>
                <a:cs typeface="Calibri"/>
              </a:rPr>
              <a:t>efficiency</a:t>
            </a:r>
            <a:r>
              <a:rPr sz="2000" spc="135" dirty="0">
                <a:solidFill>
                  <a:srgbClr val="162227"/>
                </a:solidFill>
                <a:latin typeface="Calibri"/>
                <a:cs typeface="Calibri"/>
              </a:rPr>
              <a:t> </a:t>
            </a:r>
            <a:r>
              <a:rPr sz="2000" spc="5" dirty="0">
                <a:solidFill>
                  <a:srgbClr val="162227"/>
                </a:solidFill>
                <a:latin typeface="Calibri"/>
                <a:cs typeface="Calibri"/>
              </a:rPr>
              <a:t>and</a:t>
            </a:r>
            <a:r>
              <a:rPr sz="2000" spc="-90" dirty="0">
                <a:solidFill>
                  <a:srgbClr val="162227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62227"/>
                </a:solidFill>
                <a:latin typeface="Calibri"/>
                <a:cs typeface="Calibri"/>
              </a:rPr>
              <a:t>cycle</a:t>
            </a:r>
            <a:r>
              <a:rPr sz="2000" spc="45" dirty="0">
                <a:solidFill>
                  <a:srgbClr val="162227"/>
                </a:solidFill>
                <a:latin typeface="Calibri"/>
                <a:cs typeface="Calibri"/>
              </a:rPr>
              <a:t> </a:t>
            </a:r>
            <a:r>
              <a:rPr sz="2000" spc="5" dirty="0">
                <a:solidFill>
                  <a:srgbClr val="162227"/>
                </a:solidFill>
                <a:latin typeface="Calibri"/>
                <a:cs typeface="Calibri"/>
              </a:rPr>
              <a:t>time.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87726" y="582993"/>
            <a:ext cx="8474710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400" b="0" spc="25" dirty="0">
                <a:solidFill>
                  <a:srgbClr val="5A4723"/>
                </a:solidFill>
                <a:latin typeface="Cambria"/>
                <a:cs typeface="Cambria"/>
              </a:rPr>
              <a:t>5</a:t>
            </a:r>
            <a:r>
              <a:rPr sz="4400" b="0" spc="225" dirty="0">
                <a:solidFill>
                  <a:srgbClr val="5A4723"/>
                </a:solidFill>
                <a:latin typeface="Cambria"/>
                <a:cs typeface="Cambria"/>
              </a:rPr>
              <a:t> </a:t>
            </a:r>
            <a:r>
              <a:rPr sz="4400" b="0" spc="145" dirty="0">
                <a:solidFill>
                  <a:srgbClr val="5A4723"/>
                </a:solidFill>
                <a:latin typeface="Cambria"/>
                <a:cs typeface="Cambria"/>
              </a:rPr>
              <a:t>principles</a:t>
            </a:r>
            <a:r>
              <a:rPr sz="4400" b="0" spc="-30" dirty="0">
                <a:solidFill>
                  <a:srgbClr val="5A4723"/>
                </a:solidFill>
                <a:latin typeface="Cambria"/>
                <a:cs typeface="Cambria"/>
              </a:rPr>
              <a:t> </a:t>
            </a:r>
            <a:r>
              <a:rPr sz="4400" b="0" spc="25" dirty="0">
                <a:solidFill>
                  <a:srgbClr val="5A4723"/>
                </a:solidFill>
                <a:latin typeface="Cambria"/>
                <a:cs typeface="Cambria"/>
              </a:rPr>
              <a:t>of</a:t>
            </a:r>
            <a:r>
              <a:rPr sz="4400" b="0" spc="235" dirty="0">
                <a:solidFill>
                  <a:srgbClr val="5A4723"/>
                </a:solidFill>
                <a:latin typeface="Cambria"/>
                <a:cs typeface="Cambria"/>
              </a:rPr>
              <a:t> </a:t>
            </a:r>
            <a:r>
              <a:rPr sz="4400" b="0" spc="220" dirty="0">
                <a:solidFill>
                  <a:srgbClr val="5A4723"/>
                </a:solidFill>
                <a:latin typeface="Cambria"/>
                <a:cs typeface="Cambria"/>
              </a:rPr>
              <a:t>lean</a:t>
            </a:r>
            <a:r>
              <a:rPr sz="4400" b="0" spc="75" dirty="0">
                <a:solidFill>
                  <a:srgbClr val="5A4723"/>
                </a:solidFill>
                <a:latin typeface="Cambria"/>
                <a:cs typeface="Cambria"/>
              </a:rPr>
              <a:t> </a:t>
            </a:r>
            <a:r>
              <a:rPr sz="4400" b="0" spc="225" dirty="0">
                <a:solidFill>
                  <a:srgbClr val="5A4723"/>
                </a:solidFill>
                <a:latin typeface="Cambria"/>
                <a:cs typeface="Cambria"/>
              </a:rPr>
              <a:t>management</a:t>
            </a:r>
            <a:endParaRPr sz="44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14726" y="2450274"/>
            <a:ext cx="8602980" cy="358711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336550" marR="5080" indent="-324485">
              <a:lnSpc>
                <a:spcPct val="111100"/>
              </a:lnSpc>
              <a:spcBef>
                <a:spcPts val="55"/>
              </a:spcBef>
              <a:buFont typeface="Corbel"/>
              <a:buChar char="–"/>
              <a:tabLst>
                <a:tab pos="336550" algn="l"/>
                <a:tab pos="337185" algn="l"/>
              </a:tabLst>
            </a:pPr>
            <a:r>
              <a:rPr sz="2000" spc="-5" dirty="0">
                <a:solidFill>
                  <a:srgbClr val="5A4723"/>
                </a:solidFill>
                <a:latin typeface="Calibri"/>
                <a:cs typeface="Calibri"/>
              </a:rPr>
              <a:t>Lean </a:t>
            </a:r>
            <a:r>
              <a:rPr sz="2000" spc="10" dirty="0">
                <a:solidFill>
                  <a:srgbClr val="5A4723"/>
                </a:solidFill>
                <a:latin typeface="Calibri"/>
                <a:cs typeface="Calibri"/>
              </a:rPr>
              <a:t>management </a:t>
            </a:r>
            <a:r>
              <a:rPr sz="2000" spc="-15" dirty="0">
                <a:solidFill>
                  <a:srgbClr val="5A4723"/>
                </a:solidFill>
                <a:latin typeface="Calibri"/>
                <a:cs typeface="Calibri"/>
              </a:rPr>
              <a:t>incorporates </a:t>
            </a:r>
            <a:r>
              <a:rPr sz="2000" spc="-5" dirty="0">
                <a:solidFill>
                  <a:srgbClr val="5A4723"/>
                </a:solidFill>
                <a:latin typeface="Calibri"/>
                <a:cs typeface="Calibri"/>
              </a:rPr>
              <a:t>five </a:t>
            </a:r>
            <a:r>
              <a:rPr sz="2000" dirty="0">
                <a:solidFill>
                  <a:srgbClr val="5A4723"/>
                </a:solidFill>
                <a:latin typeface="Calibri"/>
                <a:cs typeface="Calibri"/>
              </a:rPr>
              <a:t>guiding </a:t>
            </a:r>
            <a:r>
              <a:rPr sz="2000" spc="-15" dirty="0">
                <a:solidFill>
                  <a:srgbClr val="5A4723"/>
                </a:solidFill>
                <a:latin typeface="Calibri"/>
                <a:cs typeface="Calibri"/>
              </a:rPr>
              <a:t>principles </a:t>
            </a:r>
            <a:r>
              <a:rPr sz="2000" spc="5" dirty="0">
                <a:solidFill>
                  <a:srgbClr val="5A4723"/>
                </a:solidFill>
                <a:latin typeface="Calibri"/>
                <a:cs typeface="Calibri"/>
              </a:rPr>
              <a:t>that </a:t>
            </a:r>
            <a:r>
              <a:rPr sz="2000" dirty="0">
                <a:solidFill>
                  <a:srgbClr val="5A4723"/>
                </a:solidFill>
                <a:latin typeface="Calibri"/>
                <a:cs typeface="Calibri"/>
              </a:rPr>
              <a:t>are </a:t>
            </a:r>
            <a:r>
              <a:rPr sz="2000" spc="5" dirty="0">
                <a:solidFill>
                  <a:srgbClr val="5A4723"/>
                </a:solidFill>
                <a:latin typeface="Calibri"/>
                <a:cs typeface="Calibri"/>
              </a:rPr>
              <a:t>used by </a:t>
            </a:r>
            <a:r>
              <a:rPr sz="2000" spc="10" dirty="0">
                <a:solidFill>
                  <a:srgbClr val="5A4723"/>
                </a:solidFill>
                <a:latin typeface="Calibri"/>
                <a:cs typeface="Calibri"/>
              </a:rPr>
              <a:t> </a:t>
            </a:r>
            <a:r>
              <a:rPr sz="2000" spc="5" dirty="0">
                <a:solidFill>
                  <a:srgbClr val="5A4723"/>
                </a:solidFill>
                <a:latin typeface="Calibri"/>
                <a:cs typeface="Calibri"/>
              </a:rPr>
              <a:t>managers</a:t>
            </a:r>
            <a:r>
              <a:rPr sz="2000" spc="-120" dirty="0">
                <a:solidFill>
                  <a:srgbClr val="5A4723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A4723"/>
                </a:solidFill>
                <a:latin typeface="Calibri"/>
                <a:cs typeface="Calibri"/>
              </a:rPr>
              <a:t>within</a:t>
            </a:r>
            <a:r>
              <a:rPr sz="2000" spc="-10" dirty="0">
                <a:solidFill>
                  <a:srgbClr val="5A4723"/>
                </a:solidFill>
                <a:latin typeface="Calibri"/>
                <a:cs typeface="Calibri"/>
              </a:rPr>
              <a:t> </a:t>
            </a:r>
            <a:r>
              <a:rPr sz="2000" spc="10" dirty="0">
                <a:solidFill>
                  <a:srgbClr val="5A4723"/>
                </a:solidFill>
                <a:latin typeface="Calibri"/>
                <a:cs typeface="Calibri"/>
              </a:rPr>
              <a:t>an</a:t>
            </a:r>
            <a:r>
              <a:rPr sz="2000" spc="-10" dirty="0">
                <a:solidFill>
                  <a:srgbClr val="5A4723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A4723"/>
                </a:solidFill>
                <a:latin typeface="Calibri"/>
                <a:cs typeface="Calibri"/>
              </a:rPr>
              <a:t>organization</a:t>
            </a:r>
            <a:r>
              <a:rPr sz="2000" spc="-160" dirty="0">
                <a:solidFill>
                  <a:srgbClr val="5A4723"/>
                </a:solidFill>
                <a:latin typeface="Calibri"/>
                <a:cs typeface="Calibri"/>
              </a:rPr>
              <a:t> </a:t>
            </a:r>
            <a:r>
              <a:rPr sz="2000" spc="10" dirty="0">
                <a:solidFill>
                  <a:srgbClr val="5A4723"/>
                </a:solidFill>
                <a:latin typeface="Calibri"/>
                <a:cs typeface="Calibri"/>
              </a:rPr>
              <a:t>as</a:t>
            </a:r>
            <a:r>
              <a:rPr sz="2000" spc="-40" dirty="0">
                <a:solidFill>
                  <a:srgbClr val="5A4723"/>
                </a:solidFill>
                <a:latin typeface="Calibri"/>
                <a:cs typeface="Calibri"/>
              </a:rPr>
              <a:t> </a:t>
            </a:r>
            <a:r>
              <a:rPr sz="2000" spc="5" dirty="0">
                <a:solidFill>
                  <a:srgbClr val="5A4723"/>
                </a:solidFill>
                <a:latin typeface="Calibri"/>
                <a:cs typeface="Calibri"/>
              </a:rPr>
              <a:t>the</a:t>
            </a:r>
            <a:r>
              <a:rPr sz="2000" spc="40" dirty="0">
                <a:solidFill>
                  <a:srgbClr val="5A4723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A4723"/>
                </a:solidFill>
                <a:latin typeface="Calibri"/>
                <a:cs typeface="Calibri"/>
              </a:rPr>
              <a:t>guidelines</a:t>
            </a:r>
            <a:r>
              <a:rPr sz="2000" spc="35" dirty="0">
                <a:solidFill>
                  <a:srgbClr val="5A4723"/>
                </a:solidFill>
                <a:latin typeface="Calibri"/>
                <a:cs typeface="Calibri"/>
              </a:rPr>
              <a:t> </a:t>
            </a:r>
            <a:r>
              <a:rPr sz="2000" spc="10" dirty="0">
                <a:solidFill>
                  <a:srgbClr val="5A4723"/>
                </a:solidFill>
                <a:latin typeface="Calibri"/>
                <a:cs typeface="Calibri"/>
              </a:rPr>
              <a:t>to</a:t>
            </a:r>
            <a:r>
              <a:rPr sz="2000" spc="-20" dirty="0">
                <a:solidFill>
                  <a:srgbClr val="5A4723"/>
                </a:solidFill>
                <a:latin typeface="Calibri"/>
                <a:cs typeface="Calibri"/>
              </a:rPr>
              <a:t> </a:t>
            </a:r>
            <a:r>
              <a:rPr sz="2000" spc="5" dirty="0">
                <a:solidFill>
                  <a:srgbClr val="5A4723"/>
                </a:solidFill>
                <a:latin typeface="Calibri"/>
                <a:cs typeface="Calibri"/>
              </a:rPr>
              <a:t>the</a:t>
            </a:r>
            <a:r>
              <a:rPr sz="2000" spc="-30" dirty="0">
                <a:solidFill>
                  <a:srgbClr val="5A4723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A4723"/>
                </a:solidFill>
                <a:latin typeface="Calibri"/>
                <a:cs typeface="Calibri"/>
              </a:rPr>
              <a:t>lean</a:t>
            </a:r>
            <a:r>
              <a:rPr sz="2000" spc="-10" dirty="0">
                <a:solidFill>
                  <a:srgbClr val="5A4723"/>
                </a:solidFill>
                <a:latin typeface="Calibri"/>
                <a:cs typeface="Calibri"/>
              </a:rPr>
              <a:t> methodology.</a:t>
            </a:r>
            <a:r>
              <a:rPr sz="2000" spc="-65" dirty="0">
                <a:solidFill>
                  <a:srgbClr val="5A4723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A4723"/>
                </a:solidFill>
                <a:latin typeface="Calibri"/>
                <a:cs typeface="Calibri"/>
              </a:rPr>
              <a:t>The </a:t>
            </a:r>
            <a:r>
              <a:rPr sz="2000" spc="-440" dirty="0">
                <a:solidFill>
                  <a:srgbClr val="5A4723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A4723"/>
                </a:solidFill>
                <a:latin typeface="Calibri"/>
                <a:cs typeface="Calibri"/>
              </a:rPr>
              <a:t>five</a:t>
            </a:r>
            <a:r>
              <a:rPr sz="2000" spc="-40" dirty="0">
                <a:solidFill>
                  <a:srgbClr val="5A4723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5A4723"/>
                </a:solidFill>
                <a:latin typeface="Calibri"/>
                <a:cs typeface="Calibri"/>
              </a:rPr>
              <a:t>principles</a:t>
            </a:r>
            <a:r>
              <a:rPr sz="2000" spc="100" dirty="0">
                <a:solidFill>
                  <a:srgbClr val="5A4723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A4723"/>
                </a:solidFill>
                <a:latin typeface="Calibri"/>
                <a:cs typeface="Calibri"/>
              </a:rPr>
              <a:t>are: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5A4723"/>
              </a:buClr>
              <a:buFont typeface="Corbel"/>
              <a:buChar char="–"/>
            </a:pP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5A4723"/>
              </a:buClr>
              <a:buFont typeface="Corbel"/>
              <a:buChar char="–"/>
            </a:pPr>
            <a:endParaRPr sz="1850">
              <a:latin typeface="Calibri"/>
              <a:cs typeface="Calibri"/>
            </a:endParaRPr>
          </a:p>
          <a:p>
            <a:pPr marL="651510" lvl="1" indent="-314960">
              <a:lnSpc>
                <a:spcPct val="100000"/>
              </a:lnSpc>
              <a:buFont typeface="Corbel"/>
              <a:buChar char="–"/>
              <a:tabLst>
                <a:tab pos="650875" algn="l"/>
                <a:tab pos="651510" algn="l"/>
              </a:tabLst>
            </a:pPr>
            <a:r>
              <a:rPr sz="1800" dirty="0">
                <a:solidFill>
                  <a:srgbClr val="5A4723"/>
                </a:solidFill>
                <a:latin typeface="Calibri"/>
                <a:cs typeface="Calibri"/>
              </a:rPr>
              <a:t>I</a:t>
            </a:r>
            <a:r>
              <a:rPr sz="1800" spc="20" dirty="0">
                <a:solidFill>
                  <a:srgbClr val="5A4723"/>
                </a:solidFill>
                <a:latin typeface="Calibri"/>
                <a:cs typeface="Calibri"/>
              </a:rPr>
              <a:t>d</a:t>
            </a:r>
            <a:r>
              <a:rPr sz="1800" dirty="0">
                <a:solidFill>
                  <a:srgbClr val="5A4723"/>
                </a:solidFill>
                <a:latin typeface="Calibri"/>
                <a:cs typeface="Calibri"/>
              </a:rPr>
              <a:t>e</a:t>
            </a:r>
            <a:r>
              <a:rPr sz="1800" spc="25" dirty="0">
                <a:solidFill>
                  <a:srgbClr val="5A4723"/>
                </a:solidFill>
                <a:latin typeface="Calibri"/>
                <a:cs typeface="Calibri"/>
              </a:rPr>
              <a:t>n</a:t>
            </a:r>
            <a:r>
              <a:rPr sz="1800" dirty="0">
                <a:solidFill>
                  <a:srgbClr val="5A4723"/>
                </a:solidFill>
                <a:latin typeface="Calibri"/>
                <a:cs typeface="Calibri"/>
              </a:rPr>
              <a:t>t</a:t>
            </a:r>
            <a:r>
              <a:rPr sz="1800" spc="30" dirty="0">
                <a:solidFill>
                  <a:srgbClr val="5A4723"/>
                </a:solidFill>
                <a:latin typeface="Calibri"/>
                <a:cs typeface="Calibri"/>
              </a:rPr>
              <a:t>i</a:t>
            </a:r>
            <a:r>
              <a:rPr sz="1800" spc="-30" dirty="0">
                <a:solidFill>
                  <a:srgbClr val="5A4723"/>
                </a:solidFill>
                <a:latin typeface="Calibri"/>
                <a:cs typeface="Calibri"/>
              </a:rPr>
              <a:t>f</a:t>
            </a:r>
            <a:r>
              <a:rPr sz="1800" dirty="0">
                <a:solidFill>
                  <a:srgbClr val="5A4723"/>
                </a:solidFill>
                <a:latin typeface="Calibri"/>
                <a:cs typeface="Calibri"/>
              </a:rPr>
              <a:t>y</a:t>
            </a:r>
            <a:r>
              <a:rPr sz="1800" spc="-100" dirty="0">
                <a:solidFill>
                  <a:srgbClr val="5A4723"/>
                </a:solidFill>
                <a:latin typeface="Calibri"/>
                <a:cs typeface="Calibri"/>
              </a:rPr>
              <a:t> </a:t>
            </a:r>
            <a:r>
              <a:rPr sz="1800" spc="5" dirty="0">
                <a:solidFill>
                  <a:srgbClr val="5A4723"/>
                </a:solidFill>
                <a:latin typeface="Calibri"/>
                <a:cs typeface="Calibri"/>
              </a:rPr>
              <a:t>v</a:t>
            </a:r>
            <a:r>
              <a:rPr sz="1800" spc="30" dirty="0">
                <a:solidFill>
                  <a:srgbClr val="5A4723"/>
                </a:solidFill>
                <a:latin typeface="Calibri"/>
                <a:cs typeface="Calibri"/>
              </a:rPr>
              <a:t>a</a:t>
            </a:r>
            <a:r>
              <a:rPr sz="1800" spc="35" dirty="0">
                <a:solidFill>
                  <a:srgbClr val="5A4723"/>
                </a:solidFill>
                <a:latin typeface="Calibri"/>
                <a:cs typeface="Calibri"/>
              </a:rPr>
              <a:t>l</a:t>
            </a:r>
            <a:r>
              <a:rPr sz="1800" spc="25" dirty="0">
                <a:solidFill>
                  <a:srgbClr val="5A4723"/>
                </a:solidFill>
                <a:latin typeface="Calibri"/>
                <a:cs typeface="Calibri"/>
              </a:rPr>
              <a:t>u</a:t>
            </a:r>
            <a:r>
              <a:rPr sz="1800" dirty="0">
                <a:solidFill>
                  <a:srgbClr val="5A4723"/>
                </a:solidFill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  <a:p>
            <a:pPr marL="651510" lvl="1" indent="-314960">
              <a:lnSpc>
                <a:spcPct val="100000"/>
              </a:lnSpc>
              <a:spcBef>
                <a:spcPts val="1145"/>
              </a:spcBef>
              <a:buFont typeface="Corbel"/>
              <a:buChar char="–"/>
              <a:tabLst>
                <a:tab pos="650875" algn="l"/>
                <a:tab pos="651510" algn="l"/>
              </a:tabLst>
            </a:pPr>
            <a:r>
              <a:rPr sz="1800" spc="-50" dirty="0">
                <a:solidFill>
                  <a:srgbClr val="5A4723"/>
                </a:solidFill>
                <a:latin typeface="Calibri"/>
                <a:cs typeface="Calibri"/>
              </a:rPr>
              <a:t>V</a:t>
            </a:r>
            <a:r>
              <a:rPr sz="1800" spc="35" dirty="0">
                <a:solidFill>
                  <a:srgbClr val="5A4723"/>
                </a:solidFill>
                <a:latin typeface="Calibri"/>
                <a:cs typeface="Calibri"/>
              </a:rPr>
              <a:t>al</a:t>
            </a:r>
            <a:r>
              <a:rPr sz="1800" spc="25" dirty="0">
                <a:solidFill>
                  <a:srgbClr val="5A4723"/>
                </a:solidFill>
                <a:latin typeface="Calibri"/>
                <a:cs typeface="Calibri"/>
              </a:rPr>
              <a:t>u</a:t>
            </a:r>
            <a:r>
              <a:rPr sz="1800" dirty="0">
                <a:solidFill>
                  <a:srgbClr val="5A4723"/>
                </a:solidFill>
                <a:latin typeface="Calibri"/>
                <a:cs typeface="Calibri"/>
              </a:rPr>
              <a:t>e</a:t>
            </a:r>
            <a:r>
              <a:rPr sz="1800" spc="-180" dirty="0">
                <a:solidFill>
                  <a:srgbClr val="5A4723"/>
                </a:solidFill>
                <a:latin typeface="Calibri"/>
                <a:cs typeface="Calibri"/>
              </a:rPr>
              <a:t> </a:t>
            </a:r>
            <a:r>
              <a:rPr sz="1800" spc="-30" dirty="0">
                <a:solidFill>
                  <a:srgbClr val="5A4723"/>
                </a:solidFill>
                <a:latin typeface="Calibri"/>
                <a:cs typeface="Calibri"/>
              </a:rPr>
              <a:t>s</a:t>
            </a:r>
            <a:r>
              <a:rPr sz="1800" dirty="0">
                <a:solidFill>
                  <a:srgbClr val="5A4723"/>
                </a:solidFill>
                <a:latin typeface="Calibri"/>
                <a:cs typeface="Calibri"/>
              </a:rPr>
              <a:t>t</a:t>
            </a:r>
            <a:r>
              <a:rPr sz="1800" spc="-35" dirty="0">
                <a:solidFill>
                  <a:srgbClr val="5A4723"/>
                </a:solidFill>
                <a:latin typeface="Calibri"/>
                <a:cs typeface="Calibri"/>
              </a:rPr>
              <a:t>r</a:t>
            </a:r>
            <a:r>
              <a:rPr sz="1800" dirty="0">
                <a:solidFill>
                  <a:srgbClr val="5A4723"/>
                </a:solidFill>
                <a:latin typeface="Calibri"/>
                <a:cs typeface="Calibri"/>
              </a:rPr>
              <a:t>e</a:t>
            </a:r>
            <a:r>
              <a:rPr sz="1800" spc="40" dirty="0">
                <a:solidFill>
                  <a:srgbClr val="5A4723"/>
                </a:solidFill>
                <a:latin typeface="Calibri"/>
                <a:cs typeface="Calibri"/>
              </a:rPr>
              <a:t>a</a:t>
            </a:r>
            <a:r>
              <a:rPr sz="1800" dirty="0">
                <a:solidFill>
                  <a:srgbClr val="5A4723"/>
                </a:solidFill>
                <a:latin typeface="Calibri"/>
                <a:cs typeface="Calibri"/>
              </a:rPr>
              <a:t>m</a:t>
            </a:r>
            <a:r>
              <a:rPr sz="1800" spc="25" dirty="0">
                <a:solidFill>
                  <a:srgbClr val="5A4723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5A4723"/>
                </a:solidFill>
                <a:latin typeface="Calibri"/>
                <a:cs typeface="Calibri"/>
              </a:rPr>
              <a:t>m</a:t>
            </a:r>
            <a:r>
              <a:rPr sz="1800" spc="35" dirty="0">
                <a:solidFill>
                  <a:srgbClr val="5A4723"/>
                </a:solidFill>
                <a:latin typeface="Calibri"/>
                <a:cs typeface="Calibri"/>
              </a:rPr>
              <a:t>a</a:t>
            </a:r>
            <a:r>
              <a:rPr sz="1800" spc="25" dirty="0">
                <a:solidFill>
                  <a:srgbClr val="5A4723"/>
                </a:solidFill>
                <a:latin typeface="Calibri"/>
                <a:cs typeface="Calibri"/>
              </a:rPr>
              <a:t>pp</a:t>
            </a:r>
            <a:r>
              <a:rPr sz="1800" spc="35" dirty="0">
                <a:solidFill>
                  <a:srgbClr val="5A4723"/>
                </a:solidFill>
                <a:latin typeface="Calibri"/>
                <a:cs typeface="Calibri"/>
              </a:rPr>
              <a:t>i</a:t>
            </a:r>
            <a:r>
              <a:rPr sz="1800" spc="25" dirty="0">
                <a:solidFill>
                  <a:srgbClr val="5A4723"/>
                </a:solidFill>
                <a:latin typeface="Calibri"/>
                <a:cs typeface="Calibri"/>
              </a:rPr>
              <a:t>n</a:t>
            </a:r>
            <a:r>
              <a:rPr sz="1800" dirty="0">
                <a:solidFill>
                  <a:srgbClr val="5A4723"/>
                </a:solidFill>
                <a:latin typeface="Calibri"/>
                <a:cs typeface="Calibri"/>
              </a:rPr>
              <a:t>g</a:t>
            </a:r>
            <a:endParaRPr sz="1800">
              <a:latin typeface="Calibri"/>
              <a:cs typeface="Calibri"/>
            </a:endParaRPr>
          </a:p>
          <a:p>
            <a:pPr marL="651510" lvl="1" indent="-314960">
              <a:lnSpc>
                <a:spcPct val="100000"/>
              </a:lnSpc>
              <a:spcBef>
                <a:spcPts val="1140"/>
              </a:spcBef>
              <a:buFont typeface="Corbel"/>
              <a:buChar char="–"/>
              <a:tabLst>
                <a:tab pos="650875" algn="l"/>
                <a:tab pos="651510" algn="l"/>
              </a:tabLst>
            </a:pPr>
            <a:r>
              <a:rPr sz="1800" spc="10" dirty="0">
                <a:solidFill>
                  <a:srgbClr val="5A4723"/>
                </a:solidFill>
                <a:latin typeface="Calibri"/>
                <a:cs typeface="Calibri"/>
              </a:rPr>
              <a:t>C</a:t>
            </a:r>
            <a:r>
              <a:rPr sz="1800" spc="-30" dirty="0">
                <a:solidFill>
                  <a:srgbClr val="5A4723"/>
                </a:solidFill>
                <a:latin typeface="Calibri"/>
                <a:cs typeface="Calibri"/>
              </a:rPr>
              <a:t>r</a:t>
            </a:r>
            <a:r>
              <a:rPr sz="1800" dirty="0">
                <a:solidFill>
                  <a:srgbClr val="5A4723"/>
                </a:solidFill>
                <a:latin typeface="Calibri"/>
                <a:cs typeface="Calibri"/>
              </a:rPr>
              <a:t>e</a:t>
            </a:r>
            <a:r>
              <a:rPr sz="1800" spc="35" dirty="0">
                <a:solidFill>
                  <a:srgbClr val="5A4723"/>
                </a:solidFill>
                <a:latin typeface="Calibri"/>
                <a:cs typeface="Calibri"/>
              </a:rPr>
              <a:t>a</a:t>
            </a:r>
            <a:r>
              <a:rPr sz="1800" dirty="0">
                <a:solidFill>
                  <a:srgbClr val="5A4723"/>
                </a:solidFill>
                <a:latin typeface="Calibri"/>
                <a:cs typeface="Calibri"/>
              </a:rPr>
              <a:t>te</a:t>
            </a:r>
            <a:r>
              <a:rPr sz="1800" spc="-110" dirty="0">
                <a:solidFill>
                  <a:srgbClr val="5A4723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A4723"/>
                </a:solidFill>
                <a:latin typeface="Calibri"/>
                <a:cs typeface="Calibri"/>
              </a:rPr>
              <a:t>a </a:t>
            </a:r>
            <a:r>
              <a:rPr sz="1800" spc="-15" dirty="0">
                <a:solidFill>
                  <a:srgbClr val="5A4723"/>
                </a:solidFill>
                <a:latin typeface="Calibri"/>
                <a:cs typeface="Calibri"/>
              </a:rPr>
              <a:t>c</a:t>
            </a:r>
            <a:r>
              <a:rPr sz="1800" spc="20" dirty="0">
                <a:solidFill>
                  <a:srgbClr val="5A4723"/>
                </a:solidFill>
                <a:latin typeface="Calibri"/>
                <a:cs typeface="Calibri"/>
              </a:rPr>
              <a:t>o</a:t>
            </a:r>
            <a:r>
              <a:rPr sz="1800" spc="25" dirty="0">
                <a:solidFill>
                  <a:srgbClr val="5A4723"/>
                </a:solidFill>
                <a:latin typeface="Calibri"/>
                <a:cs typeface="Calibri"/>
              </a:rPr>
              <a:t>n</a:t>
            </a:r>
            <a:r>
              <a:rPr sz="1800" dirty="0">
                <a:solidFill>
                  <a:srgbClr val="5A4723"/>
                </a:solidFill>
                <a:latin typeface="Calibri"/>
                <a:cs typeface="Calibri"/>
              </a:rPr>
              <a:t>t</a:t>
            </a:r>
            <a:r>
              <a:rPr sz="1800" spc="30" dirty="0">
                <a:solidFill>
                  <a:srgbClr val="5A4723"/>
                </a:solidFill>
                <a:latin typeface="Calibri"/>
                <a:cs typeface="Calibri"/>
              </a:rPr>
              <a:t>i</a:t>
            </a:r>
            <a:r>
              <a:rPr sz="1800" spc="25" dirty="0">
                <a:solidFill>
                  <a:srgbClr val="5A4723"/>
                </a:solidFill>
                <a:latin typeface="Calibri"/>
                <a:cs typeface="Calibri"/>
              </a:rPr>
              <a:t>nu</a:t>
            </a:r>
            <a:r>
              <a:rPr sz="1800" spc="20" dirty="0">
                <a:solidFill>
                  <a:srgbClr val="5A4723"/>
                </a:solidFill>
                <a:latin typeface="Calibri"/>
                <a:cs typeface="Calibri"/>
              </a:rPr>
              <a:t>o</a:t>
            </a:r>
            <a:r>
              <a:rPr sz="1800" spc="25" dirty="0">
                <a:solidFill>
                  <a:srgbClr val="5A4723"/>
                </a:solidFill>
                <a:latin typeface="Calibri"/>
                <a:cs typeface="Calibri"/>
              </a:rPr>
              <a:t>u</a:t>
            </a:r>
            <a:r>
              <a:rPr sz="1800" dirty="0">
                <a:solidFill>
                  <a:srgbClr val="5A4723"/>
                </a:solidFill>
                <a:latin typeface="Calibri"/>
                <a:cs typeface="Calibri"/>
              </a:rPr>
              <a:t>s</a:t>
            </a:r>
            <a:r>
              <a:rPr sz="1800" spc="-215" dirty="0">
                <a:solidFill>
                  <a:srgbClr val="5A4723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5A4723"/>
                </a:solidFill>
                <a:latin typeface="Calibri"/>
                <a:cs typeface="Calibri"/>
              </a:rPr>
              <a:t>w</a:t>
            </a:r>
            <a:r>
              <a:rPr sz="1800" spc="20" dirty="0">
                <a:solidFill>
                  <a:srgbClr val="5A4723"/>
                </a:solidFill>
                <a:latin typeface="Calibri"/>
                <a:cs typeface="Calibri"/>
              </a:rPr>
              <a:t>o</a:t>
            </a:r>
            <a:r>
              <a:rPr sz="1800" spc="-30" dirty="0">
                <a:solidFill>
                  <a:srgbClr val="5A4723"/>
                </a:solidFill>
                <a:latin typeface="Calibri"/>
                <a:cs typeface="Calibri"/>
              </a:rPr>
              <a:t>r</a:t>
            </a:r>
            <a:r>
              <a:rPr sz="1800" dirty="0">
                <a:solidFill>
                  <a:srgbClr val="5A4723"/>
                </a:solidFill>
                <a:latin typeface="Calibri"/>
                <a:cs typeface="Calibri"/>
              </a:rPr>
              <a:t>k</a:t>
            </a:r>
            <a:r>
              <a:rPr sz="1800" spc="-20" dirty="0">
                <a:solidFill>
                  <a:srgbClr val="5A4723"/>
                </a:solidFill>
                <a:latin typeface="Calibri"/>
                <a:cs typeface="Calibri"/>
              </a:rPr>
              <a:t>f</a:t>
            </a:r>
            <a:r>
              <a:rPr sz="1800" spc="35" dirty="0">
                <a:solidFill>
                  <a:srgbClr val="5A4723"/>
                </a:solidFill>
                <a:latin typeface="Calibri"/>
                <a:cs typeface="Calibri"/>
              </a:rPr>
              <a:t>l</a:t>
            </a:r>
            <a:r>
              <a:rPr sz="1800" spc="20" dirty="0">
                <a:solidFill>
                  <a:srgbClr val="5A4723"/>
                </a:solidFill>
                <a:latin typeface="Calibri"/>
                <a:cs typeface="Calibri"/>
              </a:rPr>
              <a:t>o</a:t>
            </a:r>
            <a:r>
              <a:rPr sz="1800" dirty="0">
                <a:solidFill>
                  <a:srgbClr val="5A4723"/>
                </a:solidFill>
                <a:latin typeface="Calibri"/>
                <a:cs typeface="Calibri"/>
              </a:rPr>
              <a:t>w</a:t>
            </a:r>
            <a:endParaRPr sz="1800">
              <a:latin typeface="Calibri"/>
              <a:cs typeface="Calibri"/>
            </a:endParaRPr>
          </a:p>
          <a:p>
            <a:pPr marL="651510" lvl="1" indent="-314960">
              <a:lnSpc>
                <a:spcPct val="100000"/>
              </a:lnSpc>
              <a:spcBef>
                <a:spcPts val="1145"/>
              </a:spcBef>
              <a:buFont typeface="Corbel"/>
              <a:buChar char="–"/>
              <a:tabLst>
                <a:tab pos="650875" algn="l"/>
                <a:tab pos="651510" algn="l"/>
              </a:tabLst>
            </a:pPr>
            <a:r>
              <a:rPr sz="1800" spc="15" dirty="0">
                <a:solidFill>
                  <a:srgbClr val="5A4723"/>
                </a:solidFill>
                <a:latin typeface="Calibri"/>
                <a:cs typeface="Calibri"/>
              </a:rPr>
              <a:t>E</a:t>
            </a:r>
            <a:r>
              <a:rPr sz="1800" spc="-35" dirty="0">
                <a:solidFill>
                  <a:srgbClr val="5A4723"/>
                </a:solidFill>
                <a:latin typeface="Calibri"/>
                <a:cs typeface="Calibri"/>
              </a:rPr>
              <a:t>s</a:t>
            </a:r>
            <a:r>
              <a:rPr sz="1800" dirty="0">
                <a:solidFill>
                  <a:srgbClr val="5A4723"/>
                </a:solidFill>
                <a:latin typeface="Calibri"/>
                <a:cs typeface="Calibri"/>
              </a:rPr>
              <a:t>t</a:t>
            </a:r>
            <a:r>
              <a:rPr sz="1800" spc="30" dirty="0">
                <a:solidFill>
                  <a:srgbClr val="5A4723"/>
                </a:solidFill>
                <a:latin typeface="Calibri"/>
                <a:cs typeface="Calibri"/>
              </a:rPr>
              <a:t>a</a:t>
            </a:r>
            <a:r>
              <a:rPr sz="1800" spc="25" dirty="0">
                <a:solidFill>
                  <a:srgbClr val="5A4723"/>
                </a:solidFill>
                <a:latin typeface="Calibri"/>
                <a:cs typeface="Calibri"/>
              </a:rPr>
              <a:t>b</a:t>
            </a:r>
            <a:r>
              <a:rPr sz="1800" spc="35" dirty="0">
                <a:solidFill>
                  <a:srgbClr val="5A4723"/>
                </a:solidFill>
                <a:latin typeface="Calibri"/>
                <a:cs typeface="Calibri"/>
              </a:rPr>
              <a:t>li</a:t>
            </a:r>
            <a:r>
              <a:rPr sz="1800" spc="-35" dirty="0">
                <a:solidFill>
                  <a:srgbClr val="5A4723"/>
                </a:solidFill>
                <a:latin typeface="Calibri"/>
                <a:cs typeface="Calibri"/>
              </a:rPr>
              <a:t>s</a:t>
            </a:r>
            <a:r>
              <a:rPr sz="1800" dirty="0">
                <a:solidFill>
                  <a:srgbClr val="5A4723"/>
                </a:solidFill>
                <a:latin typeface="Calibri"/>
                <a:cs typeface="Calibri"/>
              </a:rPr>
              <a:t>h</a:t>
            </a:r>
            <a:r>
              <a:rPr sz="1800" spc="-160" dirty="0">
                <a:solidFill>
                  <a:srgbClr val="5A4723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A4723"/>
                </a:solidFill>
                <a:latin typeface="Calibri"/>
                <a:cs typeface="Calibri"/>
              </a:rPr>
              <a:t>a </a:t>
            </a:r>
            <a:r>
              <a:rPr sz="1800" spc="25" dirty="0">
                <a:solidFill>
                  <a:srgbClr val="5A4723"/>
                </a:solidFill>
                <a:latin typeface="Calibri"/>
                <a:cs typeface="Calibri"/>
              </a:rPr>
              <a:t>pu</a:t>
            </a:r>
            <a:r>
              <a:rPr sz="1800" spc="35" dirty="0">
                <a:solidFill>
                  <a:srgbClr val="5A4723"/>
                </a:solidFill>
                <a:latin typeface="Calibri"/>
                <a:cs typeface="Calibri"/>
              </a:rPr>
              <a:t>l</a:t>
            </a:r>
            <a:r>
              <a:rPr sz="1800" dirty="0">
                <a:solidFill>
                  <a:srgbClr val="5A4723"/>
                </a:solidFill>
                <a:latin typeface="Calibri"/>
                <a:cs typeface="Calibri"/>
              </a:rPr>
              <a:t>l</a:t>
            </a:r>
            <a:r>
              <a:rPr sz="1800" spc="-75" dirty="0">
                <a:solidFill>
                  <a:srgbClr val="5A4723"/>
                </a:solidFill>
                <a:latin typeface="Calibri"/>
                <a:cs typeface="Calibri"/>
              </a:rPr>
              <a:t> </a:t>
            </a:r>
            <a:r>
              <a:rPr sz="1800" spc="-35" dirty="0">
                <a:solidFill>
                  <a:srgbClr val="5A4723"/>
                </a:solidFill>
                <a:latin typeface="Calibri"/>
                <a:cs typeface="Calibri"/>
              </a:rPr>
              <a:t>s</a:t>
            </a:r>
            <a:r>
              <a:rPr sz="1800" spc="5" dirty="0">
                <a:solidFill>
                  <a:srgbClr val="5A4723"/>
                </a:solidFill>
                <a:latin typeface="Calibri"/>
                <a:cs typeface="Calibri"/>
              </a:rPr>
              <a:t>y</a:t>
            </a:r>
            <a:r>
              <a:rPr sz="1800" spc="-35" dirty="0">
                <a:solidFill>
                  <a:srgbClr val="5A4723"/>
                </a:solidFill>
                <a:latin typeface="Calibri"/>
                <a:cs typeface="Calibri"/>
              </a:rPr>
              <a:t>s</a:t>
            </a:r>
            <a:r>
              <a:rPr sz="1800" dirty="0">
                <a:solidFill>
                  <a:srgbClr val="5A4723"/>
                </a:solidFill>
                <a:latin typeface="Calibri"/>
                <a:cs typeface="Calibri"/>
              </a:rPr>
              <a:t>tem</a:t>
            </a:r>
            <a:endParaRPr sz="1800">
              <a:latin typeface="Calibri"/>
              <a:cs typeface="Calibri"/>
            </a:endParaRPr>
          </a:p>
          <a:p>
            <a:pPr marL="651510" lvl="1" indent="-314960">
              <a:lnSpc>
                <a:spcPct val="100000"/>
              </a:lnSpc>
              <a:spcBef>
                <a:spcPts val="1145"/>
              </a:spcBef>
              <a:buFont typeface="Corbel"/>
              <a:buChar char="–"/>
              <a:tabLst>
                <a:tab pos="650875" algn="l"/>
                <a:tab pos="651510" algn="l"/>
              </a:tabLst>
            </a:pPr>
            <a:r>
              <a:rPr sz="1800" spc="-80" dirty="0">
                <a:solidFill>
                  <a:srgbClr val="5A4723"/>
                </a:solidFill>
                <a:latin typeface="Calibri"/>
                <a:cs typeface="Calibri"/>
              </a:rPr>
              <a:t>F</a:t>
            </a:r>
            <a:r>
              <a:rPr sz="1800" spc="30" dirty="0">
                <a:solidFill>
                  <a:srgbClr val="5A4723"/>
                </a:solidFill>
                <a:latin typeface="Calibri"/>
                <a:cs typeface="Calibri"/>
              </a:rPr>
              <a:t>a</a:t>
            </a:r>
            <a:r>
              <a:rPr sz="1800" spc="-15" dirty="0">
                <a:solidFill>
                  <a:srgbClr val="5A4723"/>
                </a:solidFill>
                <a:latin typeface="Calibri"/>
                <a:cs typeface="Calibri"/>
              </a:rPr>
              <a:t>c</a:t>
            </a:r>
            <a:r>
              <a:rPr sz="1800" spc="35" dirty="0">
                <a:solidFill>
                  <a:srgbClr val="5A4723"/>
                </a:solidFill>
                <a:latin typeface="Calibri"/>
                <a:cs typeface="Calibri"/>
              </a:rPr>
              <a:t>ili</a:t>
            </a:r>
            <a:r>
              <a:rPr sz="1800" dirty="0">
                <a:solidFill>
                  <a:srgbClr val="5A4723"/>
                </a:solidFill>
                <a:latin typeface="Calibri"/>
                <a:cs typeface="Calibri"/>
              </a:rPr>
              <a:t>t</a:t>
            </a:r>
            <a:r>
              <a:rPr sz="1800" spc="30" dirty="0">
                <a:solidFill>
                  <a:srgbClr val="5A4723"/>
                </a:solidFill>
                <a:latin typeface="Calibri"/>
                <a:cs typeface="Calibri"/>
              </a:rPr>
              <a:t>a</a:t>
            </a:r>
            <a:r>
              <a:rPr sz="1800" dirty="0">
                <a:solidFill>
                  <a:srgbClr val="5A4723"/>
                </a:solidFill>
                <a:latin typeface="Calibri"/>
                <a:cs typeface="Calibri"/>
              </a:rPr>
              <a:t>te</a:t>
            </a:r>
            <a:r>
              <a:rPr sz="1800" spc="-185" dirty="0">
                <a:solidFill>
                  <a:srgbClr val="5A4723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5A4723"/>
                </a:solidFill>
                <a:latin typeface="Calibri"/>
                <a:cs typeface="Calibri"/>
              </a:rPr>
              <a:t>c</a:t>
            </a:r>
            <a:r>
              <a:rPr sz="1800" spc="20" dirty="0">
                <a:solidFill>
                  <a:srgbClr val="5A4723"/>
                </a:solidFill>
                <a:latin typeface="Calibri"/>
                <a:cs typeface="Calibri"/>
              </a:rPr>
              <a:t>o</a:t>
            </a:r>
            <a:r>
              <a:rPr sz="1800" spc="25" dirty="0">
                <a:solidFill>
                  <a:srgbClr val="5A4723"/>
                </a:solidFill>
                <a:latin typeface="Calibri"/>
                <a:cs typeface="Calibri"/>
              </a:rPr>
              <a:t>n</a:t>
            </a:r>
            <a:r>
              <a:rPr sz="1800" dirty="0">
                <a:solidFill>
                  <a:srgbClr val="5A4723"/>
                </a:solidFill>
                <a:latin typeface="Calibri"/>
                <a:cs typeface="Calibri"/>
              </a:rPr>
              <a:t>t</a:t>
            </a:r>
            <a:r>
              <a:rPr sz="1800" spc="30" dirty="0">
                <a:solidFill>
                  <a:srgbClr val="5A4723"/>
                </a:solidFill>
                <a:latin typeface="Calibri"/>
                <a:cs typeface="Calibri"/>
              </a:rPr>
              <a:t>i</a:t>
            </a:r>
            <a:r>
              <a:rPr sz="1800" spc="25" dirty="0">
                <a:solidFill>
                  <a:srgbClr val="5A4723"/>
                </a:solidFill>
                <a:latin typeface="Calibri"/>
                <a:cs typeface="Calibri"/>
              </a:rPr>
              <a:t>nu</a:t>
            </a:r>
            <a:r>
              <a:rPr sz="1800" spc="20" dirty="0">
                <a:solidFill>
                  <a:srgbClr val="5A4723"/>
                </a:solidFill>
                <a:latin typeface="Calibri"/>
                <a:cs typeface="Calibri"/>
              </a:rPr>
              <a:t>o</a:t>
            </a:r>
            <a:r>
              <a:rPr sz="1800" spc="25" dirty="0">
                <a:solidFill>
                  <a:srgbClr val="5A4723"/>
                </a:solidFill>
                <a:latin typeface="Calibri"/>
                <a:cs typeface="Calibri"/>
              </a:rPr>
              <a:t>u</a:t>
            </a:r>
            <a:r>
              <a:rPr sz="1800" dirty="0">
                <a:solidFill>
                  <a:srgbClr val="5A4723"/>
                </a:solidFill>
                <a:latin typeface="Calibri"/>
                <a:cs typeface="Calibri"/>
              </a:rPr>
              <a:t>s</a:t>
            </a:r>
            <a:r>
              <a:rPr sz="1800" spc="-215" dirty="0">
                <a:solidFill>
                  <a:srgbClr val="5A4723"/>
                </a:solidFill>
                <a:latin typeface="Calibri"/>
                <a:cs typeface="Calibri"/>
              </a:rPr>
              <a:t> </a:t>
            </a:r>
            <a:r>
              <a:rPr sz="1800" spc="35" dirty="0">
                <a:solidFill>
                  <a:srgbClr val="5A4723"/>
                </a:solidFill>
                <a:latin typeface="Calibri"/>
                <a:cs typeface="Calibri"/>
              </a:rPr>
              <a:t>i</a:t>
            </a:r>
            <a:r>
              <a:rPr sz="1800" spc="-15" dirty="0">
                <a:solidFill>
                  <a:srgbClr val="5A4723"/>
                </a:solidFill>
                <a:latin typeface="Calibri"/>
                <a:cs typeface="Calibri"/>
              </a:rPr>
              <a:t>m</a:t>
            </a:r>
            <a:r>
              <a:rPr sz="1800" spc="25" dirty="0">
                <a:solidFill>
                  <a:srgbClr val="5A4723"/>
                </a:solidFill>
                <a:latin typeface="Calibri"/>
                <a:cs typeface="Calibri"/>
              </a:rPr>
              <a:t>p</a:t>
            </a:r>
            <a:r>
              <a:rPr sz="1800" spc="-30" dirty="0">
                <a:solidFill>
                  <a:srgbClr val="5A4723"/>
                </a:solidFill>
                <a:latin typeface="Calibri"/>
                <a:cs typeface="Calibri"/>
              </a:rPr>
              <a:t>r</a:t>
            </a:r>
            <a:r>
              <a:rPr sz="1800" spc="20" dirty="0">
                <a:solidFill>
                  <a:srgbClr val="5A4723"/>
                </a:solidFill>
                <a:latin typeface="Calibri"/>
                <a:cs typeface="Calibri"/>
              </a:rPr>
              <a:t>o</a:t>
            </a:r>
            <a:r>
              <a:rPr sz="1800" spc="5" dirty="0">
                <a:solidFill>
                  <a:srgbClr val="5A4723"/>
                </a:solidFill>
                <a:latin typeface="Calibri"/>
                <a:cs typeface="Calibri"/>
              </a:rPr>
              <a:t>v</a:t>
            </a:r>
            <a:r>
              <a:rPr sz="1800" dirty="0">
                <a:solidFill>
                  <a:srgbClr val="5A4723"/>
                </a:solidFill>
                <a:latin typeface="Calibri"/>
                <a:cs typeface="Calibri"/>
              </a:rPr>
              <a:t>e</a:t>
            </a:r>
            <a:r>
              <a:rPr sz="1800" spc="-15" dirty="0">
                <a:solidFill>
                  <a:srgbClr val="5A4723"/>
                </a:solidFill>
                <a:latin typeface="Calibri"/>
                <a:cs typeface="Calibri"/>
              </a:rPr>
              <a:t>m</a:t>
            </a:r>
            <a:r>
              <a:rPr sz="1800" dirty="0">
                <a:solidFill>
                  <a:srgbClr val="5A4723"/>
                </a:solidFill>
                <a:latin typeface="Calibri"/>
                <a:cs typeface="Calibri"/>
              </a:rPr>
              <a:t>e</a:t>
            </a:r>
            <a:r>
              <a:rPr sz="1800" spc="25" dirty="0">
                <a:solidFill>
                  <a:srgbClr val="5A4723"/>
                </a:solidFill>
                <a:latin typeface="Calibri"/>
                <a:cs typeface="Calibri"/>
              </a:rPr>
              <a:t>n</a:t>
            </a:r>
            <a:r>
              <a:rPr sz="1800" dirty="0">
                <a:solidFill>
                  <a:srgbClr val="5A4723"/>
                </a:solidFill>
                <a:latin typeface="Calibri"/>
                <a:cs typeface="Calibri"/>
              </a:rPr>
              <a:t>t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87726" y="573468"/>
            <a:ext cx="780732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400" spc="20" dirty="0">
                <a:solidFill>
                  <a:srgbClr val="313131"/>
                </a:solidFill>
              </a:rPr>
              <a:t>Benefits</a:t>
            </a:r>
            <a:r>
              <a:rPr sz="4400" spc="-175" dirty="0">
                <a:solidFill>
                  <a:srgbClr val="313131"/>
                </a:solidFill>
              </a:rPr>
              <a:t> </a:t>
            </a:r>
            <a:r>
              <a:rPr sz="4400" spc="15" dirty="0">
                <a:solidFill>
                  <a:srgbClr val="313131"/>
                </a:solidFill>
              </a:rPr>
              <a:t>of</a:t>
            </a:r>
            <a:r>
              <a:rPr sz="4400" spc="-95" dirty="0">
                <a:solidFill>
                  <a:srgbClr val="313131"/>
                </a:solidFill>
              </a:rPr>
              <a:t> </a:t>
            </a:r>
            <a:r>
              <a:rPr sz="4400" spc="10" dirty="0">
                <a:solidFill>
                  <a:srgbClr val="313131"/>
                </a:solidFill>
              </a:rPr>
              <a:t>lean</a:t>
            </a:r>
            <a:r>
              <a:rPr sz="4400" spc="-45" dirty="0">
                <a:solidFill>
                  <a:srgbClr val="313131"/>
                </a:solidFill>
              </a:rPr>
              <a:t> </a:t>
            </a:r>
            <a:r>
              <a:rPr sz="4400" spc="10" dirty="0">
                <a:solidFill>
                  <a:srgbClr val="313131"/>
                </a:solidFill>
              </a:rPr>
              <a:t>management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3014726" y="2455862"/>
            <a:ext cx="8594725" cy="311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550" marR="407034" indent="-324485">
              <a:lnSpc>
                <a:spcPct val="101200"/>
              </a:lnSpc>
              <a:spcBef>
                <a:spcPts val="100"/>
              </a:spcBef>
              <a:buFont typeface="Corbel"/>
              <a:buChar char="–"/>
              <a:tabLst>
                <a:tab pos="336550" algn="l"/>
                <a:tab pos="337185" algn="l"/>
              </a:tabLst>
            </a:pPr>
            <a:r>
              <a:rPr sz="1700" spc="25" dirty="0">
                <a:solidFill>
                  <a:srgbClr val="6C6C6C"/>
                </a:solidFill>
                <a:latin typeface="Arial MT"/>
                <a:cs typeface="Arial MT"/>
              </a:rPr>
              <a:t>Lean</a:t>
            </a:r>
            <a:r>
              <a:rPr sz="1700" spc="-85" dirty="0">
                <a:solidFill>
                  <a:srgbClr val="6C6C6C"/>
                </a:solidFill>
                <a:latin typeface="Arial MT"/>
                <a:cs typeface="Arial MT"/>
              </a:rPr>
              <a:t> </a:t>
            </a:r>
            <a:r>
              <a:rPr sz="1700" spc="-15" dirty="0">
                <a:solidFill>
                  <a:srgbClr val="6C6C6C"/>
                </a:solidFill>
                <a:latin typeface="Arial MT"/>
                <a:cs typeface="Arial MT"/>
              </a:rPr>
              <a:t>management</a:t>
            </a:r>
            <a:r>
              <a:rPr sz="1700" spc="170" dirty="0">
                <a:solidFill>
                  <a:srgbClr val="6C6C6C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6C6C6C"/>
                </a:solidFill>
                <a:latin typeface="Arial MT"/>
                <a:cs typeface="Arial MT"/>
              </a:rPr>
              <a:t>benefits</a:t>
            </a:r>
            <a:r>
              <a:rPr sz="1700" spc="10" dirty="0">
                <a:solidFill>
                  <a:srgbClr val="6C6C6C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6C6C6C"/>
                </a:solidFill>
                <a:latin typeface="Arial MT"/>
                <a:cs typeface="Arial MT"/>
              </a:rPr>
              <a:t>organizations</a:t>
            </a:r>
            <a:r>
              <a:rPr sz="1700" spc="10" dirty="0">
                <a:solidFill>
                  <a:srgbClr val="6C6C6C"/>
                </a:solidFill>
                <a:latin typeface="Arial MT"/>
                <a:cs typeface="Arial MT"/>
              </a:rPr>
              <a:t> </a:t>
            </a:r>
            <a:r>
              <a:rPr sz="1700" spc="-20" dirty="0">
                <a:solidFill>
                  <a:srgbClr val="6C6C6C"/>
                </a:solidFill>
                <a:latin typeface="Arial MT"/>
                <a:cs typeface="Arial MT"/>
              </a:rPr>
              <a:t>by</a:t>
            </a:r>
            <a:r>
              <a:rPr sz="1700" spc="85" dirty="0">
                <a:solidFill>
                  <a:srgbClr val="6C6C6C"/>
                </a:solidFill>
                <a:latin typeface="Arial MT"/>
                <a:cs typeface="Arial MT"/>
              </a:rPr>
              <a:t> </a:t>
            </a:r>
            <a:r>
              <a:rPr sz="1700" spc="10" dirty="0">
                <a:solidFill>
                  <a:srgbClr val="6C6C6C"/>
                </a:solidFill>
                <a:latin typeface="Arial MT"/>
                <a:cs typeface="Arial MT"/>
              </a:rPr>
              <a:t>focusing</a:t>
            </a:r>
            <a:r>
              <a:rPr sz="1700" spc="-85" dirty="0">
                <a:solidFill>
                  <a:srgbClr val="6C6C6C"/>
                </a:solidFill>
                <a:latin typeface="Arial MT"/>
                <a:cs typeface="Arial MT"/>
              </a:rPr>
              <a:t> </a:t>
            </a:r>
            <a:r>
              <a:rPr sz="1700" spc="20" dirty="0">
                <a:solidFill>
                  <a:srgbClr val="6C6C6C"/>
                </a:solidFill>
                <a:latin typeface="Arial MT"/>
                <a:cs typeface="Arial MT"/>
              </a:rPr>
              <a:t>on</a:t>
            </a:r>
            <a:r>
              <a:rPr sz="1700" spc="-85" dirty="0">
                <a:solidFill>
                  <a:srgbClr val="6C6C6C"/>
                </a:solidFill>
                <a:latin typeface="Arial MT"/>
                <a:cs typeface="Arial MT"/>
              </a:rPr>
              <a:t> </a:t>
            </a:r>
            <a:r>
              <a:rPr sz="1700" spc="-15" dirty="0">
                <a:solidFill>
                  <a:srgbClr val="6C6C6C"/>
                </a:solidFill>
                <a:latin typeface="Arial MT"/>
                <a:cs typeface="Arial MT"/>
              </a:rPr>
              <a:t>improving</a:t>
            </a:r>
            <a:r>
              <a:rPr sz="1700" spc="145" dirty="0">
                <a:solidFill>
                  <a:srgbClr val="6C6C6C"/>
                </a:solidFill>
                <a:latin typeface="Arial MT"/>
                <a:cs typeface="Arial MT"/>
              </a:rPr>
              <a:t> </a:t>
            </a:r>
            <a:r>
              <a:rPr sz="1700" spc="-15" dirty="0">
                <a:solidFill>
                  <a:srgbClr val="6C6C6C"/>
                </a:solidFill>
                <a:latin typeface="Arial MT"/>
                <a:cs typeface="Arial MT"/>
              </a:rPr>
              <a:t>all</a:t>
            </a:r>
            <a:r>
              <a:rPr sz="1700" spc="40" dirty="0">
                <a:solidFill>
                  <a:srgbClr val="6C6C6C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6C6C6C"/>
                </a:solidFill>
                <a:latin typeface="Arial MT"/>
                <a:cs typeface="Arial MT"/>
              </a:rPr>
              <a:t>parts</a:t>
            </a:r>
            <a:r>
              <a:rPr sz="1700" spc="10" dirty="0">
                <a:solidFill>
                  <a:srgbClr val="6C6C6C"/>
                </a:solidFill>
                <a:latin typeface="Arial MT"/>
                <a:cs typeface="Arial MT"/>
              </a:rPr>
              <a:t> </a:t>
            </a:r>
            <a:r>
              <a:rPr sz="1700" spc="15" dirty="0">
                <a:solidFill>
                  <a:srgbClr val="6C6C6C"/>
                </a:solidFill>
                <a:latin typeface="Arial MT"/>
                <a:cs typeface="Arial MT"/>
              </a:rPr>
              <a:t>of</a:t>
            </a:r>
            <a:r>
              <a:rPr sz="1700" spc="-55" dirty="0">
                <a:solidFill>
                  <a:srgbClr val="6C6C6C"/>
                </a:solidFill>
                <a:latin typeface="Arial MT"/>
                <a:cs typeface="Arial MT"/>
              </a:rPr>
              <a:t> </a:t>
            </a:r>
            <a:r>
              <a:rPr sz="1700" spc="-20" dirty="0">
                <a:solidFill>
                  <a:srgbClr val="6C6C6C"/>
                </a:solidFill>
                <a:latin typeface="Arial MT"/>
                <a:cs typeface="Arial MT"/>
              </a:rPr>
              <a:t>the </a:t>
            </a:r>
            <a:r>
              <a:rPr sz="1700" spc="-459" dirty="0">
                <a:solidFill>
                  <a:srgbClr val="6C6C6C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6C6C6C"/>
                </a:solidFill>
                <a:latin typeface="Arial MT"/>
                <a:cs typeface="Arial MT"/>
              </a:rPr>
              <a:t>work </a:t>
            </a:r>
            <a:r>
              <a:rPr sz="1700" spc="20" dirty="0">
                <a:solidFill>
                  <a:srgbClr val="6C6C6C"/>
                </a:solidFill>
                <a:latin typeface="Arial MT"/>
                <a:cs typeface="Arial MT"/>
              </a:rPr>
              <a:t>process </a:t>
            </a:r>
            <a:r>
              <a:rPr sz="1700" spc="-20" dirty="0">
                <a:solidFill>
                  <a:srgbClr val="6C6C6C"/>
                </a:solidFill>
                <a:latin typeface="Arial MT"/>
                <a:cs typeface="Arial MT"/>
              </a:rPr>
              <a:t>throughout</a:t>
            </a:r>
            <a:r>
              <a:rPr sz="1700" spc="-15" dirty="0">
                <a:solidFill>
                  <a:srgbClr val="6C6C6C"/>
                </a:solidFill>
                <a:latin typeface="Arial MT"/>
                <a:cs typeface="Arial MT"/>
              </a:rPr>
              <a:t> </a:t>
            </a:r>
            <a:r>
              <a:rPr sz="1700" spc="15" dirty="0">
                <a:solidFill>
                  <a:srgbClr val="6C6C6C"/>
                </a:solidFill>
                <a:latin typeface="Arial MT"/>
                <a:cs typeface="Arial MT"/>
              </a:rPr>
              <a:t>every </a:t>
            </a:r>
            <a:r>
              <a:rPr sz="1700" spc="-10" dirty="0">
                <a:solidFill>
                  <a:srgbClr val="6C6C6C"/>
                </a:solidFill>
                <a:latin typeface="Arial MT"/>
                <a:cs typeface="Arial MT"/>
              </a:rPr>
              <a:t>level </a:t>
            </a:r>
            <a:r>
              <a:rPr sz="1700" spc="15" dirty="0">
                <a:solidFill>
                  <a:srgbClr val="6C6C6C"/>
                </a:solidFill>
                <a:latin typeface="Arial MT"/>
                <a:cs typeface="Arial MT"/>
              </a:rPr>
              <a:t>of </a:t>
            </a:r>
            <a:r>
              <a:rPr sz="1700" spc="-20" dirty="0">
                <a:solidFill>
                  <a:srgbClr val="6C6C6C"/>
                </a:solidFill>
                <a:latin typeface="Arial MT"/>
                <a:cs typeface="Arial MT"/>
              </a:rPr>
              <a:t>the </a:t>
            </a:r>
            <a:r>
              <a:rPr sz="1700" spc="-10" dirty="0">
                <a:solidFill>
                  <a:srgbClr val="6C6C6C"/>
                </a:solidFill>
                <a:latin typeface="Arial MT"/>
                <a:cs typeface="Arial MT"/>
              </a:rPr>
              <a:t>company's hierarchy. </a:t>
            </a:r>
            <a:r>
              <a:rPr sz="1700" spc="-15" dirty="0">
                <a:solidFill>
                  <a:srgbClr val="6C6C6C"/>
                </a:solidFill>
                <a:latin typeface="Arial MT"/>
                <a:cs typeface="Arial MT"/>
              </a:rPr>
              <a:t>Specifically, </a:t>
            </a:r>
            <a:r>
              <a:rPr sz="1700" spc="-10" dirty="0">
                <a:solidFill>
                  <a:srgbClr val="6C6C6C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6C6C6C"/>
                </a:solidFill>
                <a:latin typeface="Arial MT"/>
                <a:cs typeface="Arial MT"/>
              </a:rPr>
              <a:t>managers</a:t>
            </a:r>
            <a:r>
              <a:rPr sz="1700" spc="10" dirty="0">
                <a:solidFill>
                  <a:srgbClr val="6C6C6C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6C6C6C"/>
                </a:solidFill>
                <a:latin typeface="Arial MT"/>
                <a:cs typeface="Arial MT"/>
              </a:rPr>
              <a:t>benefit</a:t>
            </a:r>
            <a:r>
              <a:rPr sz="1700" spc="20" dirty="0">
                <a:solidFill>
                  <a:srgbClr val="6C6C6C"/>
                </a:solidFill>
                <a:latin typeface="Arial MT"/>
                <a:cs typeface="Arial MT"/>
              </a:rPr>
              <a:t> </a:t>
            </a:r>
            <a:r>
              <a:rPr sz="1700" spc="30" dirty="0">
                <a:solidFill>
                  <a:srgbClr val="6C6C6C"/>
                </a:solidFill>
                <a:latin typeface="Arial MT"/>
                <a:cs typeface="Arial MT"/>
              </a:rPr>
              <a:t>from</a:t>
            </a:r>
            <a:r>
              <a:rPr sz="1700" spc="-110" dirty="0">
                <a:solidFill>
                  <a:srgbClr val="6C6C6C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6C6C6C"/>
                </a:solidFill>
                <a:latin typeface="Arial MT"/>
                <a:cs typeface="Arial MT"/>
              </a:rPr>
              <a:t>advantages</a:t>
            </a:r>
            <a:r>
              <a:rPr sz="1700" spc="85" dirty="0">
                <a:solidFill>
                  <a:srgbClr val="6C6C6C"/>
                </a:solidFill>
                <a:latin typeface="Arial MT"/>
                <a:cs typeface="Arial MT"/>
              </a:rPr>
              <a:t> </a:t>
            </a:r>
            <a:r>
              <a:rPr sz="1700" spc="15" dirty="0">
                <a:solidFill>
                  <a:srgbClr val="6C6C6C"/>
                </a:solidFill>
                <a:latin typeface="Arial MT"/>
                <a:cs typeface="Arial MT"/>
              </a:rPr>
              <a:t>such</a:t>
            </a:r>
            <a:r>
              <a:rPr sz="1700" spc="-85" dirty="0">
                <a:solidFill>
                  <a:srgbClr val="6C6C6C"/>
                </a:solidFill>
                <a:latin typeface="Arial MT"/>
                <a:cs typeface="Arial MT"/>
              </a:rPr>
              <a:t> </a:t>
            </a:r>
            <a:r>
              <a:rPr sz="1700" spc="25" dirty="0">
                <a:solidFill>
                  <a:srgbClr val="6C6C6C"/>
                </a:solidFill>
                <a:latin typeface="Arial MT"/>
                <a:cs typeface="Arial MT"/>
              </a:rPr>
              <a:t>as:</a:t>
            </a:r>
            <a:endParaRPr sz="1700">
              <a:latin typeface="Arial MT"/>
              <a:cs typeface="Arial MT"/>
            </a:endParaRPr>
          </a:p>
          <a:p>
            <a:pPr marL="651510" marR="209550" lvl="1" indent="-314960">
              <a:lnSpc>
                <a:spcPct val="100000"/>
              </a:lnSpc>
              <a:spcBef>
                <a:spcPts val="940"/>
              </a:spcBef>
              <a:buChar char="•"/>
              <a:tabLst>
                <a:tab pos="650875" algn="l"/>
                <a:tab pos="651510" algn="l"/>
              </a:tabLst>
            </a:pPr>
            <a:r>
              <a:rPr sz="1500" dirty="0">
                <a:solidFill>
                  <a:srgbClr val="666666"/>
                </a:solidFill>
                <a:latin typeface="Arial MT"/>
                <a:cs typeface="Arial MT"/>
              </a:rPr>
              <a:t>A</a:t>
            </a:r>
            <a:r>
              <a:rPr sz="1500" spc="-7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15" dirty="0">
                <a:solidFill>
                  <a:srgbClr val="666666"/>
                </a:solidFill>
                <a:latin typeface="Arial MT"/>
                <a:cs typeface="Arial MT"/>
              </a:rPr>
              <a:t>more</a:t>
            </a:r>
            <a:r>
              <a:rPr sz="1500" spc="2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30" dirty="0">
                <a:solidFill>
                  <a:srgbClr val="666666"/>
                </a:solidFill>
                <a:latin typeface="Arial MT"/>
                <a:cs typeface="Arial MT"/>
              </a:rPr>
              <a:t>intelligent</a:t>
            </a:r>
            <a:r>
              <a:rPr sz="1500" spc="29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30" dirty="0">
                <a:solidFill>
                  <a:srgbClr val="666666"/>
                </a:solidFill>
                <a:latin typeface="Arial MT"/>
                <a:cs typeface="Arial MT"/>
              </a:rPr>
              <a:t>business</a:t>
            </a:r>
            <a:r>
              <a:rPr sz="1500" spc="26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666666"/>
                </a:solidFill>
                <a:latin typeface="Arial MT"/>
                <a:cs typeface="Arial MT"/>
              </a:rPr>
              <a:t>process</a:t>
            </a:r>
            <a:r>
              <a:rPr sz="1500" spc="7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666666"/>
                </a:solidFill>
                <a:latin typeface="Arial MT"/>
                <a:cs typeface="Arial MT"/>
              </a:rPr>
              <a:t>-</a:t>
            </a:r>
            <a:r>
              <a:rPr sz="1500" spc="-9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40" dirty="0">
                <a:solidFill>
                  <a:srgbClr val="666666"/>
                </a:solidFill>
                <a:latin typeface="Arial MT"/>
                <a:cs typeface="Arial MT"/>
              </a:rPr>
              <a:t>The</a:t>
            </a:r>
            <a:r>
              <a:rPr sz="1500" spc="10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35" dirty="0">
                <a:solidFill>
                  <a:srgbClr val="666666"/>
                </a:solidFill>
                <a:latin typeface="Arial MT"/>
                <a:cs typeface="Arial MT"/>
              </a:rPr>
              <a:t>pull</a:t>
            </a:r>
            <a:r>
              <a:rPr sz="1500" spc="15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666666"/>
                </a:solidFill>
                <a:latin typeface="Arial MT"/>
                <a:cs typeface="Arial MT"/>
              </a:rPr>
              <a:t>system</a:t>
            </a:r>
            <a:r>
              <a:rPr sz="1500" spc="-1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25" dirty="0">
                <a:solidFill>
                  <a:srgbClr val="666666"/>
                </a:solidFill>
                <a:latin typeface="Arial MT"/>
                <a:cs typeface="Arial MT"/>
              </a:rPr>
              <a:t>ensures</a:t>
            </a:r>
            <a:r>
              <a:rPr sz="1500" spc="18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10" dirty="0">
                <a:solidFill>
                  <a:srgbClr val="666666"/>
                </a:solidFill>
                <a:latin typeface="Arial MT"/>
                <a:cs typeface="Arial MT"/>
              </a:rPr>
              <a:t>work</a:t>
            </a:r>
            <a:r>
              <a:rPr sz="1500" spc="-4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20" dirty="0">
                <a:solidFill>
                  <a:srgbClr val="666666"/>
                </a:solidFill>
                <a:latin typeface="Arial MT"/>
                <a:cs typeface="Arial MT"/>
              </a:rPr>
              <a:t>is</a:t>
            </a:r>
            <a:r>
              <a:rPr sz="1500" spc="3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35" dirty="0">
                <a:solidFill>
                  <a:srgbClr val="666666"/>
                </a:solidFill>
                <a:latin typeface="Arial MT"/>
                <a:cs typeface="Arial MT"/>
              </a:rPr>
              <a:t>only</a:t>
            </a:r>
            <a:r>
              <a:rPr sz="1500" spc="11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666666"/>
                </a:solidFill>
                <a:latin typeface="Arial MT"/>
                <a:cs typeface="Arial MT"/>
              </a:rPr>
              <a:t>carried</a:t>
            </a:r>
            <a:r>
              <a:rPr sz="1500" spc="2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35" dirty="0">
                <a:solidFill>
                  <a:srgbClr val="666666"/>
                </a:solidFill>
                <a:latin typeface="Arial MT"/>
                <a:cs typeface="Arial MT"/>
              </a:rPr>
              <a:t>out</a:t>
            </a:r>
            <a:r>
              <a:rPr sz="1500" spc="6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15" dirty="0">
                <a:solidFill>
                  <a:srgbClr val="666666"/>
                </a:solidFill>
                <a:latin typeface="Arial MT"/>
                <a:cs typeface="Arial MT"/>
              </a:rPr>
              <a:t>when </a:t>
            </a:r>
            <a:r>
              <a:rPr sz="1500" spc="-40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666666"/>
                </a:solidFill>
                <a:latin typeface="Arial MT"/>
                <a:cs typeface="Arial MT"/>
              </a:rPr>
              <a:t>there</a:t>
            </a:r>
            <a:r>
              <a:rPr sz="1500" spc="1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20" dirty="0">
                <a:solidFill>
                  <a:srgbClr val="666666"/>
                </a:solidFill>
                <a:latin typeface="Arial MT"/>
                <a:cs typeface="Arial MT"/>
              </a:rPr>
              <a:t>is</a:t>
            </a:r>
            <a:r>
              <a:rPr sz="1500" spc="3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666666"/>
                </a:solidFill>
                <a:latin typeface="Arial MT"/>
                <a:cs typeface="Arial MT"/>
              </a:rPr>
              <a:t>an</a:t>
            </a:r>
            <a:r>
              <a:rPr sz="1500" spc="2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15" dirty="0">
                <a:solidFill>
                  <a:srgbClr val="666666"/>
                </a:solidFill>
                <a:latin typeface="Arial MT"/>
                <a:cs typeface="Arial MT"/>
              </a:rPr>
              <a:t>actual</a:t>
            </a:r>
            <a:r>
              <a:rPr sz="1500" spc="7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30" dirty="0">
                <a:solidFill>
                  <a:srgbClr val="666666"/>
                </a:solidFill>
                <a:latin typeface="Arial MT"/>
                <a:cs typeface="Arial MT"/>
              </a:rPr>
              <a:t>demand</a:t>
            </a:r>
            <a:r>
              <a:rPr sz="1500" spc="17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35" dirty="0">
                <a:solidFill>
                  <a:srgbClr val="666666"/>
                </a:solidFill>
                <a:latin typeface="Arial MT"/>
                <a:cs typeface="Arial MT"/>
              </a:rPr>
              <a:t>and</a:t>
            </a:r>
            <a:r>
              <a:rPr sz="1500" spc="9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30" dirty="0">
                <a:solidFill>
                  <a:srgbClr val="666666"/>
                </a:solidFill>
                <a:latin typeface="Arial MT"/>
                <a:cs typeface="Arial MT"/>
              </a:rPr>
              <a:t>need</a:t>
            </a:r>
            <a:r>
              <a:rPr sz="1500" spc="9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66666"/>
                </a:solidFill>
                <a:latin typeface="Arial MT"/>
                <a:cs typeface="Arial MT"/>
              </a:rPr>
              <a:t>for</a:t>
            </a:r>
            <a:r>
              <a:rPr sz="1500" spc="-2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666666"/>
                </a:solidFill>
                <a:latin typeface="Arial MT"/>
                <a:cs typeface="Arial MT"/>
              </a:rPr>
              <a:t>it.</a:t>
            </a:r>
            <a:endParaRPr sz="1500">
              <a:latin typeface="Arial MT"/>
              <a:cs typeface="Arial MT"/>
            </a:endParaRPr>
          </a:p>
          <a:p>
            <a:pPr marL="651510" marR="551815" lvl="1" indent="-314960">
              <a:lnSpc>
                <a:spcPct val="100000"/>
              </a:lnSpc>
              <a:spcBef>
                <a:spcPts val="905"/>
              </a:spcBef>
              <a:buChar char="•"/>
              <a:tabLst>
                <a:tab pos="650875" algn="l"/>
                <a:tab pos="651510" algn="l"/>
              </a:tabLst>
            </a:pPr>
            <a:r>
              <a:rPr sz="1500" spc="-15" dirty="0">
                <a:solidFill>
                  <a:srgbClr val="666666"/>
                </a:solidFill>
                <a:latin typeface="Arial MT"/>
                <a:cs typeface="Arial MT"/>
              </a:rPr>
              <a:t>Improved </a:t>
            </a:r>
            <a:r>
              <a:rPr sz="1500" spc="-30" dirty="0">
                <a:solidFill>
                  <a:srgbClr val="666666"/>
                </a:solidFill>
                <a:latin typeface="Arial MT"/>
                <a:cs typeface="Arial MT"/>
              </a:rPr>
              <a:t>use </a:t>
            </a:r>
            <a:r>
              <a:rPr sz="1500" spc="-10" dirty="0">
                <a:solidFill>
                  <a:srgbClr val="666666"/>
                </a:solidFill>
                <a:latin typeface="Arial MT"/>
                <a:cs typeface="Arial MT"/>
              </a:rPr>
              <a:t>of resources </a:t>
            </a:r>
            <a:r>
              <a:rPr sz="1500" dirty="0">
                <a:solidFill>
                  <a:srgbClr val="666666"/>
                </a:solidFill>
                <a:latin typeface="Arial MT"/>
                <a:cs typeface="Arial MT"/>
              </a:rPr>
              <a:t>- </a:t>
            </a:r>
            <a:r>
              <a:rPr sz="1500" spc="-40" dirty="0">
                <a:solidFill>
                  <a:srgbClr val="666666"/>
                </a:solidFill>
                <a:latin typeface="Arial MT"/>
                <a:cs typeface="Arial MT"/>
              </a:rPr>
              <a:t>The </a:t>
            </a:r>
            <a:r>
              <a:rPr sz="1500" spc="-35" dirty="0">
                <a:solidFill>
                  <a:srgbClr val="666666"/>
                </a:solidFill>
                <a:latin typeface="Arial MT"/>
                <a:cs typeface="Arial MT"/>
              </a:rPr>
              <a:t>pull</a:t>
            </a:r>
            <a:r>
              <a:rPr sz="1500" spc="-3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666666"/>
                </a:solidFill>
                <a:latin typeface="Arial MT"/>
                <a:cs typeface="Arial MT"/>
              </a:rPr>
              <a:t>system </a:t>
            </a:r>
            <a:r>
              <a:rPr sz="1500" spc="-15" dirty="0">
                <a:solidFill>
                  <a:srgbClr val="666666"/>
                </a:solidFill>
                <a:latin typeface="Arial MT"/>
                <a:cs typeface="Arial MT"/>
              </a:rPr>
              <a:t>also </a:t>
            </a:r>
            <a:r>
              <a:rPr sz="1500" spc="-30" dirty="0">
                <a:solidFill>
                  <a:srgbClr val="666666"/>
                </a:solidFill>
                <a:latin typeface="Arial MT"/>
                <a:cs typeface="Arial MT"/>
              </a:rPr>
              <a:t>ensures</a:t>
            </a:r>
            <a:r>
              <a:rPr sz="1500" spc="-2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20" dirty="0">
                <a:solidFill>
                  <a:srgbClr val="666666"/>
                </a:solidFill>
                <a:latin typeface="Arial MT"/>
                <a:cs typeface="Arial MT"/>
              </a:rPr>
              <a:t>the </a:t>
            </a:r>
            <a:r>
              <a:rPr sz="1500" spc="-25" dirty="0">
                <a:solidFill>
                  <a:srgbClr val="666666"/>
                </a:solidFill>
                <a:latin typeface="Arial MT"/>
                <a:cs typeface="Arial MT"/>
              </a:rPr>
              <a:t>organization</a:t>
            </a:r>
            <a:r>
              <a:rPr sz="1500" spc="-20" dirty="0">
                <a:solidFill>
                  <a:srgbClr val="666666"/>
                </a:solidFill>
                <a:latin typeface="Arial MT"/>
                <a:cs typeface="Arial MT"/>
              </a:rPr>
              <a:t> is </a:t>
            </a:r>
            <a:r>
              <a:rPr sz="1500" spc="-35" dirty="0">
                <a:solidFill>
                  <a:srgbClr val="666666"/>
                </a:solidFill>
                <a:latin typeface="Arial MT"/>
                <a:cs typeface="Arial MT"/>
              </a:rPr>
              <a:t>only</a:t>
            </a:r>
            <a:r>
              <a:rPr sz="1500" spc="-3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45" dirty="0">
                <a:solidFill>
                  <a:srgbClr val="666666"/>
                </a:solidFill>
                <a:latin typeface="Arial MT"/>
                <a:cs typeface="Arial MT"/>
              </a:rPr>
              <a:t>using </a:t>
            </a:r>
            <a:r>
              <a:rPr sz="1500" spc="-40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666666"/>
                </a:solidFill>
                <a:latin typeface="Arial MT"/>
                <a:cs typeface="Arial MT"/>
              </a:rPr>
              <a:t>resources</a:t>
            </a:r>
            <a:r>
              <a:rPr sz="1500" spc="3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20" dirty="0">
                <a:solidFill>
                  <a:srgbClr val="666666"/>
                </a:solidFill>
                <a:latin typeface="Arial MT"/>
                <a:cs typeface="Arial MT"/>
              </a:rPr>
              <a:t>when</a:t>
            </a:r>
            <a:r>
              <a:rPr sz="1500" spc="10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20" dirty="0">
                <a:solidFill>
                  <a:srgbClr val="666666"/>
                </a:solidFill>
                <a:latin typeface="Arial MT"/>
                <a:cs typeface="Arial MT"/>
              </a:rPr>
              <a:t>they</a:t>
            </a:r>
            <a:r>
              <a:rPr sz="1500" spc="3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666666"/>
                </a:solidFill>
                <a:latin typeface="Arial MT"/>
                <a:cs typeface="Arial MT"/>
              </a:rPr>
              <a:t>are</a:t>
            </a:r>
            <a:r>
              <a:rPr sz="1500" spc="2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25" dirty="0">
                <a:solidFill>
                  <a:srgbClr val="666666"/>
                </a:solidFill>
                <a:latin typeface="Arial MT"/>
                <a:cs typeface="Arial MT"/>
              </a:rPr>
              <a:t>needed</a:t>
            </a:r>
            <a:r>
              <a:rPr sz="1500" spc="9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25" dirty="0">
                <a:solidFill>
                  <a:srgbClr val="666666"/>
                </a:solidFill>
                <a:latin typeface="Arial MT"/>
                <a:cs typeface="Arial MT"/>
              </a:rPr>
              <a:t>since</a:t>
            </a:r>
            <a:r>
              <a:rPr sz="1500" spc="17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20" dirty="0">
                <a:solidFill>
                  <a:srgbClr val="666666"/>
                </a:solidFill>
                <a:latin typeface="Arial MT"/>
                <a:cs typeface="Arial MT"/>
              </a:rPr>
              <a:t>it</a:t>
            </a:r>
            <a:r>
              <a:rPr sz="1500" spc="-1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666666"/>
                </a:solidFill>
                <a:latin typeface="Arial MT"/>
                <a:cs typeface="Arial MT"/>
              </a:rPr>
              <a:t>operates</a:t>
            </a:r>
            <a:r>
              <a:rPr sz="1500" spc="3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666666"/>
                </a:solidFill>
                <a:latin typeface="Arial MT"/>
                <a:cs typeface="Arial MT"/>
              </a:rPr>
              <a:t>based</a:t>
            </a:r>
            <a:r>
              <a:rPr sz="1500" spc="2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666666"/>
                </a:solidFill>
                <a:latin typeface="Arial MT"/>
                <a:cs typeface="Arial MT"/>
              </a:rPr>
              <a:t>on</a:t>
            </a:r>
            <a:r>
              <a:rPr sz="1500" spc="2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666666"/>
                </a:solidFill>
                <a:latin typeface="Arial MT"/>
                <a:cs typeface="Arial MT"/>
              </a:rPr>
              <a:t>real </a:t>
            </a:r>
            <a:r>
              <a:rPr sz="1500" spc="-20" dirty="0">
                <a:solidFill>
                  <a:srgbClr val="666666"/>
                </a:solidFill>
                <a:latin typeface="Arial MT"/>
                <a:cs typeface="Arial MT"/>
              </a:rPr>
              <a:t>customer</a:t>
            </a:r>
            <a:r>
              <a:rPr sz="1500" spc="6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30" dirty="0">
                <a:solidFill>
                  <a:srgbClr val="666666"/>
                </a:solidFill>
                <a:latin typeface="Arial MT"/>
                <a:cs typeface="Arial MT"/>
              </a:rPr>
              <a:t>demand.</a:t>
            </a:r>
            <a:endParaRPr sz="1500">
              <a:latin typeface="Arial MT"/>
              <a:cs typeface="Arial MT"/>
            </a:endParaRPr>
          </a:p>
          <a:p>
            <a:pPr marL="651510" marR="300990" lvl="1" indent="-314960">
              <a:lnSpc>
                <a:spcPct val="100000"/>
              </a:lnSpc>
              <a:spcBef>
                <a:spcPts val="985"/>
              </a:spcBef>
              <a:buChar char="•"/>
              <a:tabLst>
                <a:tab pos="650875" algn="l"/>
                <a:tab pos="651510" algn="l"/>
              </a:tabLst>
            </a:pPr>
            <a:r>
              <a:rPr sz="1500" spc="-15" dirty="0">
                <a:solidFill>
                  <a:srgbClr val="666666"/>
                </a:solidFill>
                <a:latin typeface="Arial MT"/>
                <a:cs typeface="Arial MT"/>
              </a:rPr>
              <a:t>Improved</a:t>
            </a:r>
            <a:r>
              <a:rPr sz="1500" spc="10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15" dirty="0">
                <a:solidFill>
                  <a:srgbClr val="666666"/>
                </a:solidFill>
                <a:latin typeface="Arial MT"/>
                <a:cs typeface="Arial MT"/>
              </a:rPr>
              <a:t>focus</a:t>
            </a:r>
            <a:r>
              <a:rPr sz="1500" spc="5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666666"/>
                </a:solidFill>
                <a:latin typeface="Arial MT"/>
                <a:cs typeface="Arial MT"/>
              </a:rPr>
              <a:t>-</a:t>
            </a:r>
            <a:r>
              <a:rPr sz="1500" spc="-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666666"/>
                </a:solidFill>
                <a:latin typeface="Arial MT"/>
                <a:cs typeface="Arial MT"/>
              </a:rPr>
              <a:t>Lean</a:t>
            </a:r>
            <a:r>
              <a:rPr sz="1500" spc="10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35" dirty="0">
                <a:solidFill>
                  <a:srgbClr val="666666"/>
                </a:solidFill>
                <a:latin typeface="Arial MT"/>
                <a:cs typeface="Arial MT"/>
              </a:rPr>
              <a:t>management</a:t>
            </a:r>
            <a:r>
              <a:rPr sz="1500" spc="30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666666"/>
                </a:solidFill>
                <a:latin typeface="Arial MT"/>
                <a:cs typeface="Arial MT"/>
              </a:rPr>
              <a:t>decreases</a:t>
            </a:r>
            <a:r>
              <a:rPr sz="1500" spc="4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20" dirty="0">
                <a:solidFill>
                  <a:srgbClr val="666666"/>
                </a:solidFill>
                <a:latin typeface="Arial MT"/>
                <a:cs typeface="Arial MT"/>
              </a:rPr>
              <a:t>the</a:t>
            </a:r>
            <a:r>
              <a:rPr sz="1500" spc="6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45" dirty="0">
                <a:solidFill>
                  <a:srgbClr val="666666"/>
                </a:solidFill>
                <a:latin typeface="Arial MT"/>
                <a:cs typeface="Arial MT"/>
              </a:rPr>
              <a:t>amount</a:t>
            </a:r>
            <a:r>
              <a:rPr sz="1500" spc="31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666666"/>
                </a:solidFill>
                <a:latin typeface="Arial MT"/>
                <a:cs typeface="Arial MT"/>
              </a:rPr>
              <a:t>of</a:t>
            </a:r>
            <a:r>
              <a:rPr sz="1500" spc="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666666"/>
                </a:solidFill>
                <a:latin typeface="Arial MT"/>
                <a:cs typeface="Arial MT"/>
              </a:rPr>
              <a:t>wasteful</a:t>
            </a:r>
            <a:r>
              <a:rPr sz="1500" spc="1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15" dirty="0">
                <a:solidFill>
                  <a:srgbClr val="666666"/>
                </a:solidFill>
                <a:latin typeface="Arial MT"/>
                <a:cs typeface="Arial MT"/>
              </a:rPr>
              <a:t>activities,</a:t>
            </a:r>
            <a:r>
              <a:rPr sz="1500" spc="15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666666"/>
                </a:solidFill>
                <a:latin typeface="Arial MT"/>
                <a:cs typeface="Arial MT"/>
              </a:rPr>
              <a:t>therefore </a:t>
            </a:r>
            <a:r>
              <a:rPr sz="1500" spc="-40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25" dirty="0">
                <a:solidFill>
                  <a:srgbClr val="666666"/>
                </a:solidFill>
                <a:latin typeface="Arial MT"/>
                <a:cs typeface="Arial MT"/>
              </a:rPr>
              <a:t>allowing</a:t>
            </a:r>
            <a:r>
              <a:rPr sz="1500" spc="17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20" dirty="0">
                <a:solidFill>
                  <a:srgbClr val="666666"/>
                </a:solidFill>
                <a:latin typeface="Arial MT"/>
                <a:cs typeface="Arial MT"/>
              </a:rPr>
              <a:t>the</a:t>
            </a:r>
            <a:r>
              <a:rPr sz="1500" spc="2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66666"/>
                </a:solidFill>
                <a:latin typeface="Arial MT"/>
                <a:cs typeface="Arial MT"/>
              </a:rPr>
              <a:t>workforce</a:t>
            </a:r>
            <a:r>
              <a:rPr sz="1500" spc="-5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15" dirty="0">
                <a:solidFill>
                  <a:srgbClr val="666666"/>
                </a:solidFill>
                <a:latin typeface="Arial MT"/>
                <a:cs typeface="Arial MT"/>
              </a:rPr>
              <a:t>to</a:t>
            </a:r>
            <a:r>
              <a:rPr sz="1500" spc="-5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20" dirty="0">
                <a:solidFill>
                  <a:srgbClr val="666666"/>
                </a:solidFill>
                <a:latin typeface="Arial MT"/>
                <a:cs typeface="Arial MT"/>
              </a:rPr>
              <a:t>increase</a:t>
            </a:r>
            <a:r>
              <a:rPr sz="1500" spc="10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25" dirty="0">
                <a:solidFill>
                  <a:srgbClr val="666666"/>
                </a:solidFill>
                <a:latin typeface="Arial MT"/>
                <a:cs typeface="Arial MT"/>
              </a:rPr>
              <a:t>their</a:t>
            </a:r>
            <a:r>
              <a:rPr sz="1500" spc="13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15" dirty="0">
                <a:solidFill>
                  <a:srgbClr val="666666"/>
                </a:solidFill>
                <a:latin typeface="Arial MT"/>
                <a:cs typeface="Arial MT"/>
              </a:rPr>
              <a:t>focus</a:t>
            </a:r>
            <a:r>
              <a:rPr sz="1500" spc="3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666666"/>
                </a:solidFill>
                <a:latin typeface="Arial MT"/>
                <a:cs typeface="Arial MT"/>
              </a:rPr>
              <a:t>on</a:t>
            </a:r>
            <a:r>
              <a:rPr sz="1500" spc="2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666666"/>
                </a:solidFill>
                <a:latin typeface="Arial MT"/>
                <a:cs typeface="Arial MT"/>
              </a:rPr>
              <a:t>tasks</a:t>
            </a:r>
            <a:r>
              <a:rPr sz="1500" spc="-4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20" dirty="0">
                <a:solidFill>
                  <a:srgbClr val="666666"/>
                </a:solidFill>
                <a:latin typeface="Arial MT"/>
                <a:cs typeface="Arial MT"/>
              </a:rPr>
              <a:t>that</a:t>
            </a:r>
            <a:r>
              <a:rPr sz="1500" spc="6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15" dirty="0">
                <a:solidFill>
                  <a:srgbClr val="666666"/>
                </a:solidFill>
                <a:latin typeface="Arial MT"/>
                <a:cs typeface="Arial MT"/>
              </a:rPr>
              <a:t>produce</a:t>
            </a:r>
            <a:r>
              <a:rPr sz="1500" spc="9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40" dirty="0">
                <a:solidFill>
                  <a:srgbClr val="666666"/>
                </a:solidFill>
                <a:latin typeface="Arial MT"/>
                <a:cs typeface="Arial MT"/>
              </a:rPr>
              <a:t>value.</a:t>
            </a:r>
            <a:endParaRPr sz="1500">
              <a:latin typeface="Arial MT"/>
              <a:cs typeface="Arial MT"/>
            </a:endParaRPr>
          </a:p>
          <a:p>
            <a:pPr marL="651510" marR="5080" lvl="1" indent="-314960">
              <a:lnSpc>
                <a:spcPct val="100000"/>
              </a:lnSpc>
              <a:spcBef>
                <a:spcPts val="905"/>
              </a:spcBef>
              <a:buChar char="•"/>
              <a:tabLst>
                <a:tab pos="650875" algn="l"/>
                <a:tab pos="651510" algn="l"/>
              </a:tabLst>
            </a:pPr>
            <a:r>
              <a:rPr sz="1500" spc="-40" dirty="0">
                <a:solidFill>
                  <a:srgbClr val="666666"/>
                </a:solidFill>
                <a:latin typeface="Arial MT"/>
                <a:cs typeface="Arial MT"/>
              </a:rPr>
              <a:t>Enhanced</a:t>
            </a:r>
            <a:r>
              <a:rPr sz="1500" spc="32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20" dirty="0">
                <a:solidFill>
                  <a:srgbClr val="666666"/>
                </a:solidFill>
                <a:latin typeface="Arial MT"/>
                <a:cs typeface="Arial MT"/>
              </a:rPr>
              <a:t>productivity</a:t>
            </a:r>
            <a:r>
              <a:rPr sz="1500" spc="18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35" dirty="0">
                <a:solidFill>
                  <a:srgbClr val="666666"/>
                </a:solidFill>
                <a:latin typeface="Arial MT"/>
                <a:cs typeface="Arial MT"/>
              </a:rPr>
              <a:t>and</a:t>
            </a:r>
            <a:r>
              <a:rPr sz="1500" spc="10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15" dirty="0">
                <a:solidFill>
                  <a:srgbClr val="666666"/>
                </a:solidFill>
                <a:latin typeface="Arial MT"/>
                <a:cs typeface="Arial MT"/>
              </a:rPr>
              <a:t>efficiency</a:t>
            </a:r>
            <a:r>
              <a:rPr sz="1500" spc="6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666666"/>
                </a:solidFill>
                <a:latin typeface="Arial MT"/>
                <a:cs typeface="Arial MT"/>
              </a:rPr>
              <a:t>-</a:t>
            </a:r>
            <a:r>
              <a:rPr sz="1500" spc="-2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15" dirty="0">
                <a:solidFill>
                  <a:srgbClr val="666666"/>
                </a:solidFill>
                <a:latin typeface="Arial MT"/>
                <a:cs typeface="Arial MT"/>
              </a:rPr>
              <a:t>Improved</a:t>
            </a:r>
            <a:r>
              <a:rPr sz="1500" spc="10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15" dirty="0">
                <a:solidFill>
                  <a:srgbClr val="666666"/>
                </a:solidFill>
                <a:latin typeface="Arial MT"/>
                <a:cs typeface="Arial MT"/>
              </a:rPr>
              <a:t>focus</a:t>
            </a:r>
            <a:r>
              <a:rPr sz="1500" spc="10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15" dirty="0">
                <a:solidFill>
                  <a:srgbClr val="666666"/>
                </a:solidFill>
                <a:latin typeface="Arial MT"/>
                <a:cs typeface="Arial MT"/>
              </a:rPr>
              <a:t>leads</a:t>
            </a:r>
            <a:r>
              <a:rPr sz="1500" spc="3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15" dirty="0">
                <a:solidFill>
                  <a:srgbClr val="666666"/>
                </a:solidFill>
                <a:latin typeface="Arial MT"/>
                <a:cs typeface="Arial MT"/>
              </a:rPr>
              <a:t>to</a:t>
            </a:r>
            <a:r>
              <a:rPr sz="1500" spc="-5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666666"/>
                </a:solidFill>
                <a:latin typeface="Arial MT"/>
                <a:cs typeface="Arial MT"/>
              </a:rPr>
              <a:t>a</a:t>
            </a:r>
            <a:r>
              <a:rPr sz="1500" spc="2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15" dirty="0">
                <a:solidFill>
                  <a:srgbClr val="666666"/>
                </a:solidFill>
                <a:latin typeface="Arial MT"/>
                <a:cs typeface="Arial MT"/>
              </a:rPr>
              <a:t>more</a:t>
            </a:r>
            <a:r>
              <a:rPr sz="1500" spc="2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20" dirty="0">
                <a:solidFill>
                  <a:srgbClr val="666666"/>
                </a:solidFill>
                <a:latin typeface="Arial MT"/>
                <a:cs typeface="Arial MT"/>
              </a:rPr>
              <a:t>productive</a:t>
            </a:r>
            <a:r>
              <a:rPr sz="1500" spc="17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35" dirty="0">
                <a:solidFill>
                  <a:srgbClr val="666666"/>
                </a:solidFill>
                <a:latin typeface="Arial MT"/>
                <a:cs typeface="Arial MT"/>
              </a:rPr>
              <a:t>and</a:t>
            </a:r>
            <a:r>
              <a:rPr sz="1500" spc="9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15" dirty="0">
                <a:solidFill>
                  <a:srgbClr val="666666"/>
                </a:solidFill>
                <a:latin typeface="Arial MT"/>
                <a:cs typeface="Arial MT"/>
              </a:rPr>
              <a:t>efficient </a:t>
            </a:r>
            <a:r>
              <a:rPr sz="1500" spc="-40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66666"/>
                </a:solidFill>
                <a:latin typeface="Arial MT"/>
                <a:cs typeface="Arial MT"/>
              </a:rPr>
              <a:t>workforce</a:t>
            </a:r>
            <a:r>
              <a:rPr sz="1500" spc="-13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25" dirty="0">
                <a:solidFill>
                  <a:srgbClr val="666666"/>
                </a:solidFill>
                <a:latin typeface="Arial MT"/>
                <a:cs typeface="Arial MT"/>
              </a:rPr>
              <a:t>since</a:t>
            </a:r>
            <a:r>
              <a:rPr sz="1500" spc="16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666666"/>
                </a:solidFill>
                <a:latin typeface="Arial MT"/>
                <a:cs typeface="Arial MT"/>
              </a:rPr>
              <a:t>attention</a:t>
            </a:r>
            <a:r>
              <a:rPr sz="1500" spc="2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20" dirty="0">
                <a:solidFill>
                  <a:srgbClr val="666666"/>
                </a:solidFill>
                <a:latin typeface="Arial MT"/>
                <a:cs typeface="Arial MT"/>
              </a:rPr>
              <a:t>is</a:t>
            </a:r>
            <a:r>
              <a:rPr sz="1500" spc="3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35" dirty="0">
                <a:solidFill>
                  <a:srgbClr val="666666"/>
                </a:solidFill>
                <a:latin typeface="Arial MT"/>
                <a:cs typeface="Arial MT"/>
              </a:rPr>
              <a:t>not</a:t>
            </a:r>
            <a:r>
              <a:rPr sz="1500" spc="6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30" dirty="0">
                <a:solidFill>
                  <a:srgbClr val="666666"/>
                </a:solidFill>
                <a:latin typeface="Arial MT"/>
                <a:cs typeface="Arial MT"/>
              </a:rPr>
              <a:t>given</a:t>
            </a:r>
            <a:r>
              <a:rPr sz="1500" spc="17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15" dirty="0">
                <a:solidFill>
                  <a:srgbClr val="666666"/>
                </a:solidFill>
                <a:latin typeface="Arial MT"/>
                <a:cs typeface="Arial MT"/>
              </a:rPr>
              <a:t>to</a:t>
            </a:r>
            <a:r>
              <a:rPr sz="1500" spc="-5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30" dirty="0">
                <a:solidFill>
                  <a:srgbClr val="666666"/>
                </a:solidFill>
                <a:latin typeface="Arial MT"/>
                <a:cs typeface="Arial MT"/>
              </a:rPr>
              <a:t>unnecessary</a:t>
            </a:r>
            <a:r>
              <a:rPr sz="1500" spc="254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500" spc="-15" dirty="0">
                <a:solidFill>
                  <a:srgbClr val="666666"/>
                </a:solidFill>
                <a:latin typeface="Arial MT"/>
                <a:cs typeface="Arial MT"/>
              </a:rPr>
              <a:t>activities.</a:t>
            </a:r>
            <a:endParaRPr sz="15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38525" y="447675"/>
            <a:ext cx="8086725" cy="55435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81350" y="95248"/>
            <a:ext cx="8867775" cy="6667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5025" y="1743075"/>
            <a:ext cx="9124950" cy="3581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12565" y="1207135"/>
            <a:ext cx="6513830" cy="276923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3030855">
              <a:lnSpc>
                <a:spcPct val="100800"/>
              </a:lnSpc>
              <a:spcBef>
                <a:spcPts val="70"/>
              </a:spcBef>
            </a:pPr>
            <a:r>
              <a:rPr sz="3600" b="1" spc="-25" dirty="0">
                <a:latin typeface="Calibri"/>
                <a:cs typeface="Calibri"/>
              </a:rPr>
              <a:t>HISTORY</a:t>
            </a:r>
            <a:r>
              <a:rPr sz="3600" b="1" spc="-85" dirty="0">
                <a:latin typeface="Calibri"/>
                <a:cs typeface="Calibri"/>
              </a:rPr>
              <a:t> </a:t>
            </a:r>
            <a:r>
              <a:rPr sz="3600" b="1" spc="-20" dirty="0">
                <a:latin typeface="Calibri"/>
                <a:cs typeface="Calibri"/>
              </a:rPr>
              <a:t>OF</a:t>
            </a:r>
            <a:r>
              <a:rPr sz="3600" b="1" spc="50" dirty="0">
                <a:latin typeface="Calibri"/>
                <a:cs typeface="Calibri"/>
              </a:rPr>
              <a:t> </a:t>
            </a:r>
            <a:r>
              <a:rPr sz="3600" b="1" spc="-35" dirty="0">
                <a:latin typeface="Calibri"/>
                <a:cs typeface="Calibri"/>
              </a:rPr>
              <a:t>LEAN </a:t>
            </a:r>
            <a:r>
              <a:rPr sz="3600" b="1" spc="-30" dirty="0">
                <a:latin typeface="Calibri"/>
                <a:cs typeface="Calibri"/>
              </a:rPr>
              <a:t> </a:t>
            </a:r>
            <a:r>
              <a:rPr sz="3600" b="1" spc="-5" dirty="0">
                <a:latin typeface="Calibri"/>
                <a:cs typeface="Calibri"/>
              </a:rPr>
              <a:t>MA</a:t>
            </a:r>
            <a:r>
              <a:rPr sz="3600" b="1" spc="10" dirty="0">
                <a:latin typeface="Calibri"/>
                <a:cs typeface="Calibri"/>
              </a:rPr>
              <a:t>N</a:t>
            </a:r>
            <a:r>
              <a:rPr sz="3600" b="1" spc="-30" dirty="0">
                <a:latin typeface="Calibri"/>
                <a:cs typeface="Calibri"/>
              </a:rPr>
              <a:t>U</a:t>
            </a:r>
            <a:r>
              <a:rPr sz="3600" b="1" spc="-235" dirty="0">
                <a:latin typeface="Calibri"/>
                <a:cs typeface="Calibri"/>
              </a:rPr>
              <a:t>F</a:t>
            </a:r>
            <a:r>
              <a:rPr sz="3600" b="1" spc="-85" dirty="0">
                <a:latin typeface="Calibri"/>
                <a:cs typeface="Calibri"/>
              </a:rPr>
              <a:t>A</a:t>
            </a:r>
            <a:r>
              <a:rPr sz="3600" b="1" spc="-35" dirty="0">
                <a:latin typeface="Calibri"/>
                <a:cs typeface="Calibri"/>
              </a:rPr>
              <a:t>C</a:t>
            </a:r>
            <a:r>
              <a:rPr sz="3600" b="1" spc="10" dirty="0">
                <a:latin typeface="Calibri"/>
                <a:cs typeface="Calibri"/>
              </a:rPr>
              <a:t>T</a:t>
            </a:r>
            <a:r>
              <a:rPr sz="3600" b="1" spc="-30" dirty="0">
                <a:latin typeface="Calibri"/>
                <a:cs typeface="Calibri"/>
              </a:rPr>
              <a:t>U</a:t>
            </a:r>
            <a:r>
              <a:rPr sz="3600" b="1" dirty="0">
                <a:latin typeface="Calibri"/>
                <a:cs typeface="Calibri"/>
              </a:rPr>
              <a:t>RI</a:t>
            </a:r>
            <a:r>
              <a:rPr sz="3600" b="1" spc="25" dirty="0">
                <a:latin typeface="Calibri"/>
                <a:cs typeface="Calibri"/>
              </a:rPr>
              <a:t>N</a:t>
            </a:r>
            <a:r>
              <a:rPr sz="3600" b="1" dirty="0">
                <a:latin typeface="Calibri"/>
                <a:cs typeface="Calibri"/>
              </a:rPr>
              <a:t>G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500">
              <a:latin typeface="Calibri"/>
              <a:cs typeface="Calibri"/>
            </a:endParaRPr>
          </a:p>
          <a:p>
            <a:pPr marL="12700">
              <a:lnSpc>
                <a:spcPts val="4300"/>
              </a:lnSpc>
            </a:pPr>
            <a:r>
              <a:rPr sz="3600" b="1" spc="-15" dirty="0">
                <a:latin typeface="Calibri"/>
                <a:cs typeface="Calibri"/>
              </a:rPr>
              <a:t>https://</a:t>
            </a:r>
            <a:r>
              <a:rPr sz="3600" b="1" spc="-15" dirty="0">
                <a:latin typeface="Calibri"/>
                <a:cs typeface="Calibri"/>
                <a:hlinkClick r:id="rId2"/>
              </a:rPr>
              <a:t>www.youtube.com/watch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ts val="4300"/>
              </a:lnSpc>
            </a:pPr>
            <a:r>
              <a:rPr sz="3600" b="1" spc="-25" dirty="0">
                <a:latin typeface="Calibri"/>
                <a:cs typeface="Calibri"/>
              </a:rPr>
              <a:t>?v=ejhYJ6sMMSY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33700" y="2171700"/>
            <a:ext cx="8770620" cy="0"/>
          </a:xfrm>
          <a:custGeom>
            <a:avLst/>
            <a:gdLst/>
            <a:ahLst/>
            <a:cxnLst/>
            <a:rect l="l" t="t" r="r" b="b"/>
            <a:pathLst>
              <a:path w="8770620">
                <a:moveTo>
                  <a:pt x="0" y="0"/>
                </a:moveTo>
                <a:lnTo>
                  <a:pt x="8770620" y="0"/>
                </a:lnTo>
              </a:path>
            </a:pathLst>
          </a:custGeom>
          <a:ln w="38100">
            <a:solidFill>
              <a:srgbClr val="454F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43225" y="0"/>
            <a:ext cx="9048750" cy="68579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41F2AA-C474-5B7A-113B-02649F231DC5}"/>
              </a:ext>
            </a:extLst>
          </p:cNvPr>
          <p:cNvSpPr txBox="1"/>
          <p:nvPr/>
        </p:nvSpPr>
        <p:spPr>
          <a:xfrm>
            <a:off x="495054" y="2156952"/>
            <a:ext cx="215099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https://www.lean.org/lexicon-terms/seven-wastes/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87726" y="554736"/>
            <a:ext cx="752284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400" spc="15" dirty="0">
                <a:solidFill>
                  <a:srgbClr val="1F1F1F"/>
                </a:solidFill>
                <a:latin typeface="Calibri"/>
                <a:cs typeface="Calibri"/>
              </a:rPr>
              <a:t>7</a:t>
            </a:r>
            <a:r>
              <a:rPr sz="4400" spc="-2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4400" spc="-45" dirty="0">
                <a:solidFill>
                  <a:srgbClr val="1F1F1F"/>
                </a:solidFill>
                <a:latin typeface="Calibri"/>
                <a:cs typeface="Calibri"/>
              </a:rPr>
              <a:t>Wastes</a:t>
            </a:r>
            <a:r>
              <a:rPr sz="440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4400" spc="20" dirty="0">
                <a:solidFill>
                  <a:srgbClr val="1F1F1F"/>
                </a:solidFill>
                <a:latin typeface="Calibri"/>
                <a:cs typeface="Calibri"/>
              </a:rPr>
              <a:t>of</a:t>
            </a:r>
            <a:r>
              <a:rPr sz="4400" spc="-9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4400" spc="15" dirty="0">
                <a:solidFill>
                  <a:srgbClr val="1F1F1F"/>
                </a:solidFill>
                <a:latin typeface="Calibri"/>
                <a:cs typeface="Calibri"/>
              </a:rPr>
              <a:t>Lean</a:t>
            </a:r>
            <a:r>
              <a:rPr sz="4400" spc="-9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4400" spc="10" dirty="0">
                <a:solidFill>
                  <a:srgbClr val="1F1F1F"/>
                </a:solidFill>
                <a:latin typeface="Calibri"/>
                <a:cs typeface="Calibri"/>
              </a:rPr>
              <a:t>Manufacturing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14726" y="2436812"/>
            <a:ext cx="8390890" cy="3373754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336550" marR="5080" indent="-324485">
              <a:lnSpc>
                <a:spcPts val="2100"/>
              </a:lnSpc>
              <a:spcBef>
                <a:spcPts val="295"/>
              </a:spcBef>
              <a:buFont typeface="Arial MT"/>
              <a:buChar char="•"/>
              <a:tabLst>
                <a:tab pos="336550" algn="l"/>
                <a:tab pos="337185" algn="l"/>
              </a:tabLst>
            </a:pPr>
            <a:r>
              <a:rPr sz="1850" b="1" spc="-15" dirty="0">
                <a:solidFill>
                  <a:srgbClr val="5F5F5F"/>
                </a:solidFill>
                <a:latin typeface="Calibri"/>
                <a:cs typeface="Calibri"/>
              </a:rPr>
              <a:t>Transportation</a:t>
            </a:r>
            <a:r>
              <a:rPr sz="1850" b="1" spc="29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10" dirty="0">
                <a:solidFill>
                  <a:srgbClr val="5F5F5F"/>
                </a:solidFill>
                <a:latin typeface="Calibri"/>
                <a:cs typeface="Calibri"/>
              </a:rPr>
              <a:t>–</a:t>
            </a:r>
            <a:r>
              <a:rPr sz="1850" spc="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15" dirty="0">
                <a:solidFill>
                  <a:srgbClr val="5F5F5F"/>
                </a:solidFill>
                <a:latin typeface="Calibri"/>
                <a:cs typeface="Calibri"/>
              </a:rPr>
              <a:t>in</a:t>
            </a:r>
            <a:r>
              <a:rPr sz="1850" spc="2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5" dirty="0">
                <a:solidFill>
                  <a:srgbClr val="5F5F5F"/>
                </a:solidFill>
                <a:latin typeface="Calibri"/>
                <a:cs typeface="Calibri"/>
              </a:rPr>
              <a:t>production,</a:t>
            </a:r>
            <a:r>
              <a:rPr sz="1850" spc="17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15" dirty="0">
                <a:solidFill>
                  <a:srgbClr val="5F5F5F"/>
                </a:solidFill>
                <a:latin typeface="Calibri"/>
                <a:cs typeface="Calibri"/>
              </a:rPr>
              <a:t>it</a:t>
            </a:r>
            <a:r>
              <a:rPr sz="1850" spc="1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15" dirty="0">
                <a:solidFill>
                  <a:srgbClr val="5F5F5F"/>
                </a:solidFill>
                <a:latin typeface="Calibri"/>
                <a:cs typeface="Calibri"/>
              </a:rPr>
              <a:t>may</a:t>
            </a:r>
            <a:r>
              <a:rPr sz="1850" spc="2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5" dirty="0">
                <a:solidFill>
                  <a:srgbClr val="5F5F5F"/>
                </a:solidFill>
                <a:latin typeface="Calibri"/>
                <a:cs typeface="Calibri"/>
              </a:rPr>
              <a:t>mean</a:t>
            </a:r>
            <a:r>
              <a:rPr sz="1850" spc="11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5" dirty="0">
                <a:solidFill>
                  <a:srgbClr val="5F5F5F"/>
                </a:solidFill>
                <a:latin typeface="Calibri"/>
                <a:cs typeface="Calibri"/>
              </a:rPr>
              <a:t>moving</a:t>
            </a:r>
            <a:r>
              <a:rPr sz="1850" spc="12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5" dirty="0">
                <a:solidFill>
                  <a:srgbClr val="5F5F5F"/>
                </a:solidFill>
                <a:latin typeface="Calibri"/>
                <a:cs typeface="Calibri"/>
              </a:rPr>
              <a:t>parts</a:t>
            </a:r>
            <a:r>
              <a:rPr sz="1850" spc="5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10" dirty="0">
                <a:solidFill>
                  <a:srgbClr val="5F5F5F"/>
                </a:solidFill>
                <a:latin typeface="Calibri"/>
                <a:cs typeface="Calibri"/>
              </a:rPr>
              <a:t>and</a:t>
            </a:r>
            <a:r>
              <a:rPr sz="1850" spc="2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10" dirty="0">
                <a:solidFill>
                  <a:srgbClr val="5F5F5F"/>
                </a:solidFill>
                <a:latin typeface="Calibri"/>
                <a:cs typeface="Calibri"/>
              </a:rPr>
              <a:t>materials</a:t>
            </a:r>
            <a:r>
              <a:rPr sz="1850" spc="5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20" dirty="0">
                <a:solidFill>
                  <a:srgbClr val="5F5F5F"/>
                </a:solidFill>
                <a:latin typeface="Calibri"/>
                <a:cs typeface="Calibri"/>
              </a:rPr>
              <a:t>from</a:t>
            </a:r>
            <a:r>
              <a:rPr sz="1850" spc="4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5" dirty="0">
                <a:solidFill>
                  <a:srgbClr val="5F5F5F"/>
                </a:solidFill>
                <a:latin typeface="Calibri"/>
                <a:cs typeface="Calibri"/>
              </a:rPr>
              <a:t>one </a:t>
            </a:r>
            <a:r>
              <a:rPr sz="1850" spc="-40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15" dirty="0">
                <a:solidFill>
                  <a:srgbClr val="5F5F5F"/>
                </a:solidFill>
                <a:latin typeface="Calibri"/>
                <a:cs typeface="Calibri"/>
              </a:rPr>
              <a:t>place</a:t>
            </a:r>
            <a:r>
              <a:rPr sz="1850" spc="-1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5F5F5F"/>
                </a:solidFill>
                <a:latin typeface="Calibri"/>
                <a:cs typeface="Calibri"/>
              </a:rPr>
              <a:t>to</a:t>
            </a:r>
            <a:r>
              <a:rPr sz="1850" spc="9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5F5F5F"/>
                </a:solidFill>
                <a:latin typeface="Calibri"/>
                <a:cs typeface="Calibri"/>
              </a:rPr>
              <a:t>another</a:t>
            </a:r>
            <a:endParaRPr sz="1850">
              <a:latin typeface="Calibri"/>
              <a:cs typeface="Calibri"/>
            </a:endParaRPr>
          </a:p>
          <a:p>
            <a:pPr marL="336550" marR="17780" indent="-324485">
              <a:lnSpc>
                <a:spcPts val="2100"/>
              </a:lnSpc>
              <a:spcBef>
                <a:spcPts val="830"/>
              </a:spcBef>
              <a:buFont typeface="Arial MT"/>
              <a:buChar char="•"/>
              <a:tabLst>
                <a:tab pos="336550" algn="l"/>
                <a:tab pos="337185" algn="l"/>
              </a:tabLst>
            </a:pPr>
            <a:r>
              <a:rPr sz="1850" b="1" spc="10" dirty="0">
                <a:solidFill>
                  <a:srgbClr val="5F5F5F"/>
                </a:solidFill>
                <a:latin typeface="Calibri"/>
                <a:cs typeface="Calibri"/>
              </a:rPr>
              <a:t>Inventory </a:t>
            </a:r>
            <a:r>
              <a:rPr sz="1850" spc="10" dirty="0">
                <a:solidFill>
                  <a:srgbClr val="5F5F5F"/>
                </a:solidFill>
                <a:latin typeface="Calibri"/>
                <a:cs typeface="Calibri"/>
              </a:rPr>
              <a:t>– </a:t>
            </a:r>
            <a:r>
              <a:rPr sz="1850" dirty="0">
                <a:solidFill>
                  <a:srgbClr val="5F5F5F"/>
                </a:solidFill>
                <a:latin typeface="Calibri"/>
                <a:cs typeface="Calibri"/>
              </a:rPr>
              <a:t>undelivered</a:t>
            </a:r>
            <a:r>
              <a:rPr sz="1850" spc="5" dirty="0">
                <a:solidFill>
                  <a:srgbClr val="5F5F5F"/>
                </a:solidFill>
                <a:latin typeface="Calibri"/>
                <a:cs typeface="Calibri"/>
              </a:rPr>
              <a:t> products </a:t>
            </a:r>
            <a:r>
              <a:rPr sz="1850" dirty="0">
                <a:solidFill>
                  <a:srgbClr val="5F5F5F"/>
                </a:solidFill>
                <a:latin typeface="Calibri"/>
                <a:cs typeface="Calibri"/>
              </a:rPr>
              <a:t>or </a:t>
            </a:r>
            <a:r>
              <a:rPr sz="1850" spc="5" dirty="0">
                <a:solidFill>
                  <a:srgbClr val="5F5F5F"/>
                </a:solidFill>
                <a:latin typeface="Calibri"/>
                <a:cs typeface="Calibri"/>
              </a:rPr>
              <a:t>parts. Overstocking with </a:t>
            </a:r>
            <a:r>
              <a:rPr sz="1850" dirty="0">
                <a:solidFill>
                  <a:srgbClr val="5F5F5F"/>
                </a:solidFill>
                <a:latin typeface="Calibri"/>
                <a:cs typeface="Calibri"/>
              </a:rPr>
              <a:t>equipment</a:t>
            </a:r>
            <a:r>
              <a:rPr sz="1850" spc="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5F5F5F"/>
                </a:solidFill>
                <a:latin typeface="Calibri"/>
                <a:cs typeface="Calibri"/>
              </a:rPr>
              <a:t>that </a:t>
            </a:r>
            <a:r>
              <a:rPr sz="1850" spc="15" dirty="0">
                <a:solidFill>
                  <a:srgbClr val="5F5F5F"/>
                </a:solidFill>
                <a:latin typeface="Calibri"/>
                <a:cs typeface="Calibri"/>
              </a:rPr>
              <a:t>may </a:t>
            </a:r>
            <a:r>
              <a:rPr sz="1850" spc="-40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5" dirty="0">
                <a:solidFill>
                  <a:srgbClr val="5F5F5F"/>
                </a:solidFill>
                <a:latin typeface="Calibri"/>
                <a:cs typeface="Calibri"/>
              </a:rPr>
              <a:t>be</a:t>
            </a:r>
            <a:r>
              <a:rPr sz="1850" spc="6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15" dirty="0">
                <a:solidFill>
                  <a:srgbClr val="5F5F5F"/>
                </a:solidFill>
                <a:latin typeface="Calibri"/>
                <a:cs typeface="Calibri"/>
              </a:rPr>
              <a:t>in</a:t>
            </a:r>
            <a:r>
              <a:rPr sz="1850" spc="-5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5F5F5F"/>
                </a:solidFill>
                <a:latin typeface="Calibri"/>
                <a:cs typeface="Calibri"/>
              </a:rPr>
              <a:t>need</a:t>
            </a:r>
            <a:r>
              <a:rPr sz="1850" spc="17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5" dirty="0">
                <a:solidFill>
                  <a:srgbClr val="5F5F5F"/>
                </a:solidFill>
                <a:latin typeface="Calibri"/>
                <a:cs typeface="Calibri"/>
              </a:rPr>
              <a:t>somewhere</a:t>
            </a:r>
            <a:r>
              <a:rPr sz="1850" spc="14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15" dirty="0">
                <a:solidFill>
                  <a:srgbClr val="5F5F5F"/>
                </a:solidFill>
                <a:latin typeface="Calibri"/>
                <a:cs typeface="Calibri"/>
              </a:rPr>
              <a:t>in</a:t>
            </a:r>
            <a:r>
              <a:rPr sz="1850" spc="2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5F5F5F"/>
                </a:solidFill>
                <a:latin typeface="Calibri"/>
                <a:cs typeface="Calibri"/>
              </a:rPr>
              <a:t>the</a:t>
            </a:r>
            <a:r>
              <a:rPr sz="1850" spc="7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10" dirty="0">
                <a:solidFill>
                  <a:srgbClr val="5F5F5F"/>
                </a:solidFill>
                <a:latin typeface="Calibri"/>
                <a:cs typeface="Calibri"/>
              </a:rPr>
              <a:t>future</a:t>
            </a:r>
            <a:endParaRPr sz="1850">
              <a:latin typeface="Calibri"/>
              <a:cs typeface="Calibri"/>
            </a:endParaRPr>
          </a:p>
          <a:p>
            <a:pPr marL="336550" indent="-324485">
              <a:lnSpc>
                <a:spcPct val="100000"/>
              </a:lnSpc>
              <a:spcBef>
                <a:spcPts val="740"/>
              </a:spcBef>
              <a:buFont typeface="Arial MT"/>
              <a:buChar char="•"/>
              <a:tabLst>
                <a:tab pos="336550" algn="l"/>
                <a:tab pos="337185" algn="l"/>
              </a:tabLst>
            </a:pPr>
            <a:r>
              <a:rPr sz="1850" b="1" dirty="0">
                <a:solidFill>
                  <a:srgbClr val="5F5F5F"/>
                </a:solidFill>
                <a:latin typeface="Calibri"/>
                <a:cs typeface="Calibri"/>
              </a:rPr>
              <a:t>Motion</a:t>
            </a:r>
            <a:r>
              <a:rPr sz="1850" b="1" spc="14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10" dirty="0">
                <a:solidFill>
                  <a:srgbClr val="5F5F5F"/>
                </a:solidFill>
                <a:latin typeface="Calibri"/>
                <a:cs typeface="Calibri"/>
              </a:rPr>
              <a:t>–</a:t>
            </a:r>
            <a:r>
              <a:rPr sz="185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5" dirty="0">
                <a:solidFill>
                  <a:srgbClr val="5F5F5F"/>
                </a:solidFill>
                <a:latin typeface="Calibri"/>
                <a:cs typeface="Calibri"/>
              </a:rPr>
              <a:t>unnecessary</a:t>
            </a:r>
            <a:r>
              <a:rPr sz="1850" spc="16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5F5F5F"/>
                </a:solidFill>
                <a:latin typeface="Calibri"/>
                <a:cs typeface="Calibri"/>
              </a:rPr>
              <a:t>movement</a:t>
            </a:r>
            <a:r>
              <a:rPr sz="1850" spc="22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5F5F5F"/>
                </a:solidFill>
                <a:latin typeface="Calibri"/>
                <a:cs typeface="Calibri"/>
              </a:rPr>
              <a:t>of</a:t>
            </a:r>
            <a:r>
              <a:rPr sz="1850" spc="-1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5F5F5F"/>
                </a:solidFill>
                <a:latin typeface="Calibri"/>
                <a:cs typeface="Calibri"/>
              </a:rPr>
              <a:t>employees</a:t>
            </a:r>
            <a:r>
              <a:rPr sz="1850" spc="19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5F5F5F"/>
                </a:solidFill>
                <a:latin typeface="Calibri"/>
                <a:cs typeface="Calibri"/>
              </a:rPr>
              <a:t>or</a:t>
            </a:r>
            <a:r>
              <a:rPr sz="1850" spc="4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10" dirty="0">
                <a:solidFill>
                  <a:srgbClr val="5F5F5F"/>
                </a:solidFill>
                <a:latin typeface="Calibri"/>
                <a:cs typeface="Calibri"/>
              </a:rPr>
              <a:t>machinery</a:t>
            </a:r>
            <a:endParaRPr sz="1850">
              <a:latin typeface="Calibri"/>
              <a:cs typeface="Calibri"/>
            </a:endParaRPr>
          </a:p>
          <a:p>
            <a:pPr marL="336550" indent="-324485">
              <a:lnSpc>
                <a:spcPct val="100000"/>
              </a:lnSpc>
              <a:spcBef>
                <a:spcPts val="710"/>
              </a:spcBef>
              <a:buFont typeface="Arial MT"/>
              <a:buChar char="•"/>
              <a:tabLst>
                <a:tab pos="336550" algn="l"/>
                <a:tab pos="337185" algn="l"/>
              </a:tabLst>
            </a:pPr>
            <a:r>
              <a:rPr sz="1850" b="1" spc="-5" dirty="0">
                <a:solidFill>
                  <a:srgbClr val="5F5F5F"/>
                </a:solidFill>
                <a:latin typeface="Calibri"/>
                <a:cs typeface="Calibri"/>
              </a:rPr>
              <a:t>Waiting</a:t>
            </a:r>
            <a:r>
              <a:rPr sz="1850" b="1" spc="10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10" dirty="0">
                <a:solidFill>
                  <a:srgbClr val="5F5F5F"/>
                </a:solidFill>
                <a:latin typeface="Calibri"/>
                <a:cs typeface="Calibri"/>
              </a:rPr>
              <a:t>–</a:t>
            </a:r>
            <a:r>
              <a:rPr sz="1850" spc="-1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10" dirty="0">
                <a:solidFill>
                  <a:srgbClr val="5F5F5F"/>
                </a:solidFill>
                <a:latin typeface="Calibri"/>
                <a:cs typeface="Calibri"/>
              </a:rPr>
              <a:t>waiting</a:t>
            </a:r>
            <a:r>
              <a:rPr sz="1850" spc="11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-15" dirty="0">
                <a:solidFill>
                  <a:srgbClr val="5F5F5F"/>
                </a:solidFill>
                <a:latin typeface="Calibri"/>
                <a:cs typeface="Calibri"/>
              </a:rPr>
              <a:t>for</a:t>
            </a:r>
            <a:r>
              <a:rPr sz="1850" spc="4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5F5F5F"/>
                </a:solidFill>
                <a:latin typeface="Calibri"/>
                <a:cs typeface="Calibri"/>
              </a:rPr>
              <a:t>goods</a:t>
            </a:r>
            <a:r>
              <a:rPr sz="1850" spc="3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5F5F5F"/>
                </a:solidFill>
                <a:latin typeface="Calibri"/>
                <a:cs typeface="Calibri"/>
              </a:rPr>
              <a:t>to</a:t>
            </a:r>
            <a:r>
              <a:rPr sz="1850" spc="5" dirty="0">
                <a:solidFill>
                  <a:srgbClr val="5F5F5F"/>
                </a:solidFill>
                <a:latin typeface="Calibri"/>
                <a:cs typeface="Calibri"/>
              </a:rPr>
              <a:t> be</a:t>
            </a:r>
            <a:r>
              <a:rPr sz="1850" spc="6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5F5F5F"/>
                </a:solidFill>
                <a:latin typeface="Calibri"/>
                <a:cs typeface="Calibri"/>
              </a:rPr>
              <a:t>delivered</a:t>
            </a:r>
            <a:endParaRPr sz="1850">
              <a:latin typeface="Calibri"/>
              <a:cs typeface="Calibri"/>
            </a:endParaRPr>
          </a:p>
          <a:p>
            <a:pPr marL="336550" indent="-324485">
              <a:lnSpc>
                <a:spcPct val="100000"/>
              </a:lnSpc>
              <a:spcBef>
                <a:spcPts val="785"/>
              </a:spcBef>
              <a:buFont typeface="Arial MT"/>
              <a:buChar char="•"/>
              <a:tabLst>
                <a:tab pos="336550" algn="l"/>
                <a:tab pos="337185" algn="l"/>
              </a:tabLst>
            </a:pPr>
            <a:r>
              <a:rPr sz="1850" b="1" dirty="0">
                <a:solidFill>
                  <a:srgbClr val="5F5F5F"/>
                </a:solidFill>
                <a:latin typeface="Calibri"/>
                <a:cs typeface="Calibri"/>
              </a:rPr>
              <a:t>Overproduction</a:t>
            </a:r>
            <a:r>
              <a:rPr sz="1850" b="1" spc="29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10" dirty="0">
                <a:solidFill>
                  <a:srgbClr val="5F5F5F"/>
                </a:solidFill>
                <a:latin typeface="Calibri"/>
                <a:cs typeface="Calibri"/>
              </a:rPr>
              <a:t>–</a:t>
            </a:r>
            <a:r>
              <a:rPr sz="185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5F5F5F"/>
                </a:solidFill>
                <a:latin typeface="Calibri"/>
                <a:cs typeface="Calibri"/>
              </a:rPr>
              <a:t>too</a:t>
            </a:r>
            <a:r>
              <a:rPr sz="1850" spc="8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10" dirty="0">
                <a:solidFill>
                  <a:srgbClr val="5F5F5F"/>
                </a:solidFill>
                <a:latin typeface="Calibri"/>
                <a:cs typeface="Calibri"/>
              </a:rPr>
              <a:t>many</a:t>
            </a:r>
            <a:r>
              <a:rPr sz="1850" dirty="0">
                <a:solidFill>
                  <a:srgbClr val="5F5F5F"/>
                </a:solidFill>
                <a:latin typeface="Calibri"/>
                <a:cs typeface="Calibri"/>
              </a:rPr>
              <a:t> items</a:t>
            </a:r>
            <a:r>
              <a:rPr sz="1850" spc="4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5" dirty="0">
                <a:solidFill>
                  <a:srgbClr val="5F5F5F"/>
                </a:solidFill>
                <a:latin typeface="Calibri"/>
                <a:cs typeface="Calibri"/>
              </a:rPr>
              <a:t>produced</a:t>
            </a:r>
            <a:r>
              <a:rPr sz="1850" spc="16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5F5F5F"/>
                </a:solidFill>
                <a:latin typeface="Calibri"/>
                <a:cs typeface="Calibri"/>
              </a:rPr>
              <a:t>“just </a:t>
            </a:r>
            <a:r>
              <a:rPr sz="1850" spc="15" dirty="0">
                <a:solidFill>
                  <a:srgbClr val="5F5F5F"/>
                </a:solidFill>
                <a:latin typeface="Calibri"/>
                <a:cs typeface="Calibri"/>
              </a:rPr>
              <a:t>in</a:t>
            </a:r>
            <a:r>
              <a:rPr sz="1850" spc="2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10" dirty="0">
                <a:solidFill>
                  <a:srgbClr val="5F5F5F"/>
                </a:solidFill>
                <a:latin typeface="Calibri"/>
                <a:cs typeface="Calibri"/>
              </a:rPr>
              <a:t>case”</a:t>
            </a:r>
            <a:endParaRPr sz="1850">
              <a:latin typeface="Calibri"/>
              <a:cs typeface="Calibri"/>
            </a:endParaRPr>
          </a:p>
          <a:p>
            <a:pPr marL="336550" indent="-324485">
              <a:lnSpc>
                <a:spcPts val="2125"/>
              </a:lnSpc>
              <a:spcBef>
                <a:spcPts val="780"/>
              </a:spcBef>
              <a:buFont typeface="Arial MT"/>
              <a:buChar char="•"/>
              <a:tabLst>
                <a:tab pos="336550" algn="l"/>
                <a:tab pos="337185" algn="l"/>
              </a:tabLst>
            </a:pPr>
            <a:r>
              <a:rPr sz="1850" b="1" spc="5" dirty="0">
                <a:solidFill>
                  <a:srgbClr val="5F5F5F"/>
                </a:solidFill>
                <a:latin typeface="Calibri"/>
                <a:cs typeface="Calibri"/>
              </a:rPr>
              <a:t>Over-processing</a:t>
            </a:r>
            <a:r>
              <a:rPr sz="1850" b="1" spc="20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10" dirty="0">
                <a:solidFill>
                  <a:srgbClr val="5F5F5F"/>
                </a:solidFill>
                <a:latin typeface="Calibri"/>
                <a:cs typeface="Calibri"/>
              </a:rPr>
              <a:t>–</a:t>
            </a:r>
            <a:r>
              <a:rPr sz="185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5F5F5F"/>
                </a:solidFill>
                <a:latin typeface="Calibri"/>
                <a:cs typeface="Calibri"/>
              </a:rPr>
              <a:t>Spending</a:t>
            </a:r>
            <a:r>
              <a:rPr sz="1850" spc="19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10" dirty="0">
                <a:solidFill>
                  <a:srgbClr val="5F5F5F"/>
                </a:solidFill>
                <a:latin typeface="Calibri"/>
                <a:cs typeface="Calibri"/>
              </a:rPr>
              <a:t>a</a:t>
            </a:r>
            <a:r>
              <a:rPr sz="1850" spc="3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5" dirty="0">
                <a:solidFill>
                  <a:srgbClr val="5F5F5F"/>
                </a:solidFill>
                <a:latin typeface="Calibri"/>
                <a:cs typeface="Calibri"/>
              </a:rPr>
              <a:t>lot</a:t>
            </a:r>
            <a:r>
              <a:rPr sz="1850" spc="7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5F5F5F"/>
                </a:solidFill>
                <a:latin typeface="Calibri"/>
                <a:cs typeface="Calibri"/>
              </a:rPr>
              <a:t>of</a:t>
            </a:r>
            <a:r>
              <a:rPr sz="1850" spc="-1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5" dirty="0">
                <a:solidFill>
                  <a:srgbClr val="5F5F5F"/>
                </a:solidFill>
                <a:latin typeface="Calibri"/>
                <a:cs typeface="Calibri"/>
              </a:rPr>
              <a:t>time</a:t>
            </a:r>
            <a:r>
              <a:rPr sz="1850" spc="7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5F5F5F"/>
                </a:solidFill>
                <a:latin typeface="Calibri"/>
                <a:cs typeface="Calibri"/>
              </a:rPr>
              <a:t>on</a:t>
            </a:r>
            <a:r>
              <a:rPr sz="1850" spc="2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10" dirty="0">
                <a:solidFill>
                  <a:srgbClr val="5F5F5F"/>
                </a:solidFill>
                <a:latin typeface="Calibri"/>
                <a:cs typeface="Calibri"/>
              </a:rPr>
              <a:t>a</a:t>
            </a:r>
            <a:r>
              <a:rPr sz="1850" spc="3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5" dirty="0">
                <a:solidFill>
                  <a:srgbClr val="5F5F5F"/>
                </a:solidFill>
                <a:latin typeface="Calibri"/>
                <a:cs typeface="Calibri"/>
              </a:rPr>
              <a:t>given</a:t>
            </a:r>
            <a:r>
              <a:rPr sz="1850" spc="9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5F5F5F"/>
                </a:solidFill>
                <a:latin typeface="Calibri"/>
                <a:cs typeface="Calibri"/>
              </a:rPr>
              <a:t>task.</a:t>
            </a:r>
            <a:r>
              <a:rPr sz="1850" spc="8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5F5F5F"/>
                </a:solidFill>
                <a:latin typeface="Calibri"/>
                <a:cs typeface="Calibri"/>
              </a:rPr>
              <a:t>Adding</a:t>
            </a:r>
            <a:r>
              <a:rPr sz="1850" spc="12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10" dirty="0">
                <a:solidFill>
                  <a:srgbClr val="5F5F5F"/>
                </a:solidFill>
                <a:latin typeface="Calibri"/>
                <a:cs typeface="Calibri"/>
              </a:rPr>
              <a:t>a</a:t>
            </a:r>
            <a:r>
              <a:rPr sz="1850" spc="3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5F5F5F"/>
                </a:solidFill>
                <a:latin typeface="Calibri"/>
                <a:cs typeface="Calibri"/>
              </a:rPr>
              <a:t>feature</a:t>
            </a:r>
            <a:r>
              <a:rPr sz="1850" spc="7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5F5F5F"/>
                </a:solidFill>
                <a:latin typeface="Calibri"/>
                <a:cs typeface="Calibri"/>
              </a:rPr>
              <a:t>that</a:t>
            </a:r>
            <a:endParaRPr sz="1850">
              <a:latin typeface="Calibri"/>
              <a:cs typeface="Calibri"/>
            </a:endParaRPr>
          </a:p>
          <a:p>
            <a:pPr marL="336550">
              <a:lnSpc>
                <a:spcPts val="2125"/>
              </a:lnSpc>
            </a:pPr>
            <a:r>
              <a:rPr sz="1850" dirty="0">
                <a:solidFill>
                  <a:srgbClr val="5F5F5F"/>
                </a:solidFill>
                <a:latin typeface="Calibri"/>
                <a:cs typeface="Calibri"/>
              </a:rPr>
              <a:t>doesn’t</a:t>
            </a:r>
            <a:r>
              <a:rPr sz="1850" spc="12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10" dirty="0">
                <a:solidFill>
                  <a:srgbClr val="5F5F5F"/>
                </a:solidFill>
                <a:latin typeface="Calibri"/>
                <a:cs typeface="Calibri"/>
              </a:rPr>
              <a:t>bring</a:t>
            </a:r>
            <a:r>
              <a:rPr sz="1850" spc="3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5" dirty="0">
                <a:solidFill>
                  <a:srgbClr val="5F5F5F"/>
                </a:solidFill>
                <a:latin typeface="Calibri"/>
                <a:cs typeface="Calibri"/>
              </a:rPr>
              <a:t>value</a:t>
            </a:r>
            <a:endParaRPr sz="1850">
              <a:latin typeface="Calibri"/>
              <a:cs typeface="Calibri"/>
            </a:endParaRPr>
          </a:p>
          <a:p>
            <a:pPr marL="336550" indent="-324485">
              <a:lnSpc>
                <a:spcPct val="100000"/>
              </a:lnSpc>
              <a:spcBef>
                <a:spcPts val="785"/>
              </a:spcBef>
              <a:buFont typeface="Arial MT"/>
              <a:buChar char="•"/>
              <a:tabLst>
                <a:tab pos="336550" algn="l"/>
                <a:tab pos="337185" algn="l"/>
              </a:tabLst>
            </a:pPr>
            <a:r>
              <a:rPr sz="1850" b="1" spc="20" dirty="0">
                <a:solidFill>
                  <a:srgbClr val="5F5F5F"/>
                </a:solidFill>
                <a:latin typeface="Calibri"/>
                <a:cs typeface="Calibri"/>
              </a:rPr>
              <a:t>Defects</a:t>
            </a:r>
            <a:r>
              <a:rPr sz="1850" b="1" spc="-4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10" dirty="0">
                <a:solidFill>
                  <a:srgbClr val="5F5F5F"/>
                </a:solidFill>
                <a:latin typeface="Calibri"/>
                <a:cs typeface="Calibri"/>
              </a:rPr>
              <a:t>–</a:t>
            </a:r>
            <a:r>
              <a:rPr sz="1850" spc="7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-15" dirty="0">
                <a:solidFill>
                  <a:srgbClr val="5F5F5F"/>
                </a:solidFill>
                <a:latin typeface="Calibri"/>
                <a:cs typeface="Calibri"/>
              </a:rPr>
              <a:t>broken</a:t>
            </a:r>
            <a:r>
              <a:rPr sz="1850" spc="9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5" dirty="0">
                <a:solidFill>
                  <a:srgbClr val="5F5F5F"/>
                </a:solidFill>
                <a:latin typeface="Calibri"/>
                <a:cs typeface="Calibri"/>
              </a:rPr>
              <a:t>parts</a:t>
            </a:r>
            <a:r>
              <a:rPr sz="1850" spc="4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5F5F5F"/>
                </a:solidFill>
                <a:latin typeface="Calibri"/>
                <a:cs typeface="Calibri"/>
              </a:rPr>
              <a:t>or</a:t>
            </a:r>
            <a:r>
              <a:rPr sz="1850" spc="4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5F5F5F"/>
                </a:solidFill>
                <a:latin typeface="Calibri"/>
                <a:cs typeface="Calibri"/>
              </a:rPr>
              <a:t>defective</a:t>
            </a:r>
            <a:r>
              <a:rPr sz="1850" spc="15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5" dirty="0">
                <a:solidFill>
                  <a:srgbClr val="5F5F5F"/>
                </a:solidFill>
                <a:latin typeface="Calibri"/>
                <a:cs typeface="Calibri"/>
              </a:rPr>
              <a:t>parts</a:t>
            </a:r>
            <a:r>
              <a:rPr sz="1850" spc="114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5F5F5F"/>
                </a:solidFill>
                <a:latin typeface="Calibri"/>
                <a:cs typeface="Calibri"/>
              </a:rPr>
              <a:t>that</a:t>
            </a:r>
            <a:r>
              <a:rPr sz="1850" spc="7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5F5F5F"/>
                </a:solidFill>
                <a:latin typeface="Calibri"/>
                <a:cs typeface="Calibri"/>
              </a:rPr>
              <a:t>need</a:t>
            </a:r>
            <a:r>
              <a:rPr sz="1850" spc="9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5F5F5F"/>
                </a:solidFill>
                <a:latin typeface="Calibri"/>
                <a:cs typeface="Calibri"/>
              </a:rPr>
              <a:t>to</a:t>
            </a:r>
            <a:r>
              <a:rPr sz="1850" spc="9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5" dirty="0">
                <a:solidFill>
                  <a:srgbClr val="5F5F5F"/>
                </a:solidFill>
                <a:latin typeface="Calibri"/>
                <a:cs typeface="Calibri"/>
              </a:rPr>
              <a:t>be</a:t>
            </a:r>
            <a:r>
              <a:rPr sz="1850" spc="-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5F5F5F"/>
                </a:solidFill>
                <a:latin typeface="Calibri"/>
                <a:cs typeface="Calibri"/>
              </a:rPr>
              <a:t>reworked</a:t>
            </a:r>
            <a:endParaRPr sz="1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87726" y="554736"/>
            <a:ext cx="8174990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400" spc="15" dirty="0">
                <a:solidFill>
                  <a:srgbClr val="1F1F1F"/>
                </a:solidFill>
                <a:latin typeface="Calibri"/>
                <a:cs typeface="Calibri"/>
              </a:rPr>
              <a:t>7</a:t>
            </a:r>
            <a:r>
              <a:rPr sz="4400" spc="-3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4400" spc="-45" dirty="0">
                <a:solidFill>
                  <a:srgbClr val="1F1F1F"/>
                </a:solidFill>
                <a:latin typeface="Calibri"/>
                <a:cs typeface="Calibri"/>
              </a:rPr>
              <a:t>Wastes</a:t>
            </a:r>
            <a:r>
              <a:rPr sz="4400" spc="-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4400" spc="-10" dirty="0">
                <a:solidFill>
                  <a:srgbClr val="1F1F1F"/>
                </a:solidFill>
                <a:latin typeface="Calibri"/>
                <a:cs typeface="Calibri"/>
              </a:rPr>
              <a:t>in</a:t>
            </a:r>
            <a:r>
              <a:rPr sz="4400" spc="-2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4400" spc="-5" dirty="0">
                <a:solidFill>
                  <a:srgbClr val="1F1F1F"/>
                </a:solidFill>
                <a:latin typeface="Calibri"/>
                <a:cs typeface="Calibri"/>
              </a:rPr>
              <a:t>Software</a:t>
            </a:r>
            <a:r>
              <a:rPr sz="4400" spc="-9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4400" spc="5" dirty="0">
                <a:solidFill>
                  <a:srgbClr val="1F1F1F"/>
                </a:solidFill>
                <a:latin typeface="Calibri"/>
                <a:cs typeface="Calibri"/>
              </a:rPr>
              <a:t>Development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14726" y="2450274"/>
            <a:ext cx="8213725" cy="34112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36550" marR="33020" indent="-324485">
              <a:lnSpc>
                <a:spcPct val="109500"/>
              </a:lnSpc>
              <a:spcBef>
                <a:spcPts val="90"/>
              </a:spcBef>
              <a:buFont typeface="Arial MT"/>
              <a:buChar char="•"/>
              <a:tabLst>
                <a:tab pos="336550" algn="l"/>
                <a:tab pos="337185" algn="l"/>
              </a:tabLst>
            </a:pPr>
            <a:r>
              <a:rPr sz="2000" b="1" spc="-5" dirty="0">
                <a:solidFill>
                  <a:srgbClr val="5F5F5F"/>
                </a:solidFill>
                <a:latin typeface="Calibri"/>
                <a:cs typeface="Calibri"/>
              </a:rPr>
              <a:t>Transportation</a:t>
            </a:r>
            <a:r>
              <a:rPr sz="2000" b="1" spc="-19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10" dirty="0">
                <a:solidFill>
                  <a:srgbClr val="5F5F5F"/>
                </a:solidFill>
                <a:latin typeface="Calibri"/>
                <a:cs typeface="Calibri"/>
              </a:rPr>
              <a:t>–</a:t>
            </a:r>
            <a:r>
              <a:rPr sz="2000" spc="5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F5F5F"/>
                </a:solidFill>
                <a:latin typeface="Calibri"/>
                <a:cs typeface="Calibri"/>
              </a:rPr>
              <a:t>switching</a:t>
            </a:r>
            <a:r>
              <a:rPr sz="2000" spc="-5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F5F5F"/>
                </a:solidFill>
                <a:latin typeface="Calibri"/>
                <a:cs typeface="Calibri"/>
              </a:rPr>
              <a:t>between </a:t>
            </a:r>
            <a:r>
              <a:rPr sz="2000" spc="10" dirty="0">
                <a:solidFill>
                  <a:srgbClr val="5F5F5F"/>
                </a:solidFill>
                <a:latin typeface="Calibri"/>
                <a:cs typeface="Calibri"/>
              </a:rPr>
              <a:t>tasks</a:t>
            </a:r>
            <a:r>
              <a:rPr sz="2000" spc="-4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F5F5F"/>
                </a:solidFill>
                <a:latin typeface="Calibri"/>
                <a:cs typeface="Calibri"/>
              </a:rPr>
              <a:t>too</a:t>
            </a:r>
            <a:r>
              <a:rPr sz="2000" spc="-1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F5F5F"/>
                </a:solidFill>
                <a:latin typeface="Calibri"/>
                <a:cs typeface="Calibri"/>
              </a:rPr>
              <a:t>often,</a:t>
            </a:r>
            <a:r>
              <a:rPr sz="2000" spc="-5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F5F5F"/>
                </a:solidFill>
                <a:latin typeface="Calibri"/>
                <a:cs typeface="Calibri"/>
              </a:rPr>
              <a:t>countless</a:t>
            </a:r>
            <a:r>
              <a:rPr sz="2000" spc="3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F5F5F"/>
                </a:solidFill>
                <a:latin typeface="Calibri"/>
                <a:cs typeface="Calibri"/>
              </a:rPr>
              <a:t>interruptions </a:t>
            </a:r>
            <a:r>
              <a:rPr sz="2000" spc="-44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F5F5F"/>
                </a:solidFill>
                <a:latin typeface="Calibri"/>
                <a:cs typeface="Calibri"/>
              </a:rPr>
              <a:t>from</a:t>
            </a:r>
            <a:r>
              <a:rPr sz="2000" spc="-5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F5F5F"/>
                </a:solidFill>
                <a:latin typeface="Calibri"/>
                <a:cs typeface="Calibri"/>
              </a:rPr>
              <a:t>colleagues.</a:t>
            </a:r>
            <a:endParaRPr sz="2000">
              <a:latin typeface="Calibri"/>
              <a:cs typeface="Calibri"/>
            </a:endParaRPr>
          </a:p>
          <a:p>
            <a:pPr marL="336550" indent="-324485">
              <a:lnSpc>
                <a:spcPct val="100000"/>
              </a:lnSpc>
              <a:spcBef>
                <a:spcPts val="1210"/>
              </a:spcBef>
              <a:buFont typeface="Arial MT"/>
              <a:buChar char="•"/>
              <a:tabLst>
                <a:tab pos="336550" algn="l"/>
                <a:tab pos="337185" algn="l"/>
              </a:tabLst>
            </a:pPr>
            <a:r>
              <a:rPr sz="2000" b="1" spc="-15" dirty="0">
                <a:solidFill>
                  <a:srgbClr val="5F5F5F"/>
                </a:solidFill>
                <a:latin typeface="Calibri"/>
                <a:cs typeface="Calibri"/>
              </a:rPr>
              <a:t>I</a:t>
            </a:r>
            <a:r>
              <a:rPr sz="2000" b="1" spc="-30" dirty="0">
                <a:solidFill>
                  <a:srgbClr val="5F5F5F"/>
                </a:solidFill>
                <a:latin typeface="Calibri"/>
                <a:cs typeface="Calibri"/>
              </a:rPr>
              <a:t>n</a:t>
            </a:r>
            <a:r>
              <a:rPr sz="2000" b="1" spc="25" dirty="0">
                <a:solidFill>
                  <a:srgbClr val="5F5F5F"/>
                </a:solidFill>
                <a:latin typeface="Calibri"/>
                <a:cs typeface="Calibri"/>
              </a:rPr>
              <a:t>v</a:t>
            </a:r>
            <a:r>
              <a:rPr sz="2000" b="1" spc="35" dirty="0">
                <a:solidFill>
                  <a:srgbClr val="5F5F5F"/>
                </a:solidFill>
                <a:latin typeface="Calibri"/>
                <a:cs typeface="Calibri"/>
              </a:rPr>
              <a:t>e</a:t>
            </a:r>
            <a:r>
              <a:rPr sz="2000" b="1" spc="-30" dirty="0">
                <a:solidFill>
                  <a:srgbClr val="5F5F5F"/>
                </a:solidFill>
                <a:latin typeface="Calibri"/>
                <a:cs typeface="Calibri"/>
              </a:rPr>
              <a:t>n</a:t>
            </a:r>
            <a:r>
              <a:rPr sz="2000" b="1" spc="-25" dirty="0">
                <a:solidFill>
                  <a:srgbClr val="5F5F5F"/>
                </a:solidFill>
                <a:latin typeface="Calibri"/>
                <a:cs typeface="Calibri"/>
              </a:rPr>
              <a:t>t</a:t>
            </a:r>
            <a:r>
              <a:rPr sz="2000" b="1" spc="45" dirty="0">
                <a:solidFill>
                  <a:srgbClr val="5F5F5F"/>
                </a:solidFill>
                <a:latin typeface="Calibri"/>
                <a:cs typeface="Calibri"/>
              </a:rPr>
              <a:t>o</a:t>
            </a:r>
            <a:r>
              <a:rPr sz="2000" b="1" spc="30" dirty="0">
                <a:solidFill>
                  <a:srgbClr val="5F5F5F"/>
                </a:solidFill>
                <a:latin typeface="Calibri"/>
                <a:cs typeface="Calibri"/>
              </a:rPr>
              <a:t>r</a:t>
            </a:r>
            <a:r>
              <a:rPr sz="2000" b="1" spc="10" dirty="0">
                <a:solidFill>
                  <a:srgbClr val="5F5F5F"/>
                </a:solidFill>
                <a:latin typeface="Calibri"/>
                <a:cs typeface="Calibri"/>
              </a:rPr>
              <a:t>y</a:t>
            </a:r>
            <a:r>
              <a:rPr sz="2000" b="1" spc="-13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10" dirty="0">
                <a:solidFill>
                  <a:srgbClr val="5F5F5F"/>
                </a:solidFill>
                <a:latin typeface="Calibri"/>
                <a:cs typeface="Calibri"/>
              </a:rPr>
              <a:t>–</a:t>
            </a:r>
            <a:r>
              <a:rPr sz="2000" spc="-4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F5F5F"/>
                </a:solidFill>
                <a:latin typeface="Calibri"/>
                <a:cs typeface="Calibri"/>
              </a:rPr>
              <a:t>und</a:t>
            </a:r>
            <a:r>
              <a:rPr sz="2000" spc="-25" dirty="0">
                <a:solidFill>
                  <a:srgbClr val="5F5F5F"/>
                </a:solidFill>
                <a:latin typeface="Calibri"/>
                <a:cs typeface="Calibri"/>
              </a:rPr>
              <a:t>e</a:t>
            </a:r>
            <a:r>
              <a:rPr sz="2000" spc="-15" dirty="0">
                <a:solidFill>
                  <a:srgbClr val="5F5F5F"/>
                </a:solidFill>
                <a:latin typeface="Calibri"/>
                <a:cs typeface="Calibri"/>
              </a:rPr>
              <a:t>li</a:t>
            </a:r>
            <a:r>
              <a:rPr sz="2000" spc="-5" dirty="0">
                <a:solidFill>
                  <a:srgbClr val="5F5F5F"/>
                </a:solidFill>
                <a:latin typeface="Calibri"/>
                <a:cs typeface="Calibri"/>
              </a:rPr>
              <a:t>v</a:t>
            </a:r>
            <a:r>
              <a:rPr sz="2000" spc="-25" dirty="0">
                <a:solidFill>
                  <a:srgbClr val="5F5F5F"/>
                </a:solidFill>
                <a:latin typeface="Calibri"/>
                <a:cs typeface="Calibri"/>
              </a:rPr>
              <a:t>ere</a:t>
            </a:r>
            <a:r>
              <a:rPr sz="2000" spc="10" dirty="0">
                <a:solidFill>
                  <a:srgbClr val="5F5F5F"/>
                </a:solidFill>
                <a:latin typeface="Calibri"/>
                <a:cs typeface="Calibri"/>
              </a:rPr>
              <a:t>d</a:t>
            </a:r>
            <a:r>
              <a:rPr sz="2000" spc="5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5F5F5F"/>
                </a:solidFill>
                <a:latin typeface="Calibri"/>
                <a:cs typeface="Calibri"/>
              </a:rPr>
              <a:t>c</a:t>
            </a:r>
            <a:r>
              <a:rPr sz="2000" spc="-10" dirty="0">
                <a:solidFill>
                  <a:srgbClr val="5F5F5F"/>
                </a:solidFill>
                <a:latin typeface="Calibri"/>
                <a:cs typeface="Calibri"/>
              </a:rPr>
              <a:t>o</a:t>
            </a:r>
            <a:r>
              <a:rPr sz="2000" spc="-5" dirty="0">
                <a:solidFill>
                  <a:srgbClr val="5F5F5F"/>
                </a:solidFill>
                <a:latin typeface="Calibri"/>
                <a:cs typeface="Calibri"/>
              </a:rPr>
              <a:t>d</a:t>
            </a:r>
            <a:r>
              <a:rPr sz="2000" spc="10" dirty="0">
                <a:solidFill>
                  <a:srgbClr val="5F5F5F"/>
                </a:solidFill>
                <a:latin typeface="Calibri"/>
                <a:cs typeface="Calibri"/>
              </a:rPr>
              <a:t>e</a:t>
            </a:r>
            <a:r>
              <a:rPr sz="2000" spc="-3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F5F5F"/>
                </a:solidFill>
                <a:latin typeface="Calibri"/>
                <a:cs typeface="Calibri"/>
              </a:rPr>
              <a:t>o</a:t>
            </a:r>
            <a:r>
              <a:rPr sz="2000" spc="5" dirty="0">
                <a:solidFill>
                  <a:srgbClr val="5F5F5F"/>
                </a:solidFill>
                <a:latin typeface="Calibri"/>
                <a:cs typeface="Calibri"/>
              </a:rPr>
              <a:t>r</a:t>
            </a:r>
            <a:r>
              <a:rPr sz="2000" spc="4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F5F5F"/>
                </a:solidFill>
                <a:latin typeface="Calibri"/>
                <a:cs typeface="Calibri"/>
              </a:rPr>
              <a:t>und</a:t>
            </a:r>
            <a:r>
              <a:rPr sz="2000" spc="-25" dirty="0">
                <a:solidFill>
                  <a:srgbClr val="5F5F5F"/>
                </a:solidFill>
                <a:latin typeface="Calibri"/>
                <a:cs typeface="Calibri"/>
              </a:rPr>
              <a:t>e</a:t>
            </a:r>
            <a:r>
              <a:rPr sz="2000" spc="-15" dirty="0">
                <a:solidFill>
                  <a:srgbClr val="5F5F5F"/>
                </a:solidFill>
                <a:latin typeface="Calibri"/>
                <a:cs typeface="Calibri"/>
              </a:rPr>
              <a:t>li</a:t>
            </a:r>
            <a:r>
              <a:rPr sz="2000" spc="-5" dirty="0">
                <a:solidFill>
                  <a:srgbClr val="5F5F5F"/>
                </a:solidFill>
                <a:latin typeface="Calibri"/>
                <a:cs typeface="Calibri"/>
              </a:rPr>
              <a:t>v</a:t>
            </a:r>
            <a:r>
              <a:rPr sz="2000" spc="-25" dirty="0">
                <a:solidFill>
                  <a:srgbClr val="5F5F5F"/>
                </a:solidFill>
                <a:latin typeface="Calibri"/>
                <a:cs typeface="Calibri"/>
              </a:rPr>
              <a:t>ere</a:t>
            </a:r>
            <a:r>
              <a:rPr sz="2000" spc="10" dirty="0">
                <a:solidFill>
                  <a:srgbClr val="5F5F5F"/>
                </a:solidFill>
                <a:latin typeface="Calibri"/>
                <a:cs typeface="Calibri"/>
              </a:rPr>
              <a:t>d</a:t>
            </a:r>
            <a:r>
              <a:rPr sz="2000" spc="5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-90" dirty="0">
                <a:solidFill>
                  <a:srgbClr val="5F5F5F"/>
                </a:solidFill>
                <a:latin typeface="Calibri"/>
                <a:cs typeface="Calibri"/>
              </a:rPr>
              <a:t>f</a:t>
            </a:r>
            <a:r>
              <a:rPr sz="2000" spc="-25" dirty="0">
                <a:solidFill>
                  <a:srgbClr val="5F5F5F"/>
                </a:solidFill>
                <a:latin typeface="Calibri"/>
                <a:cs typeface="Calibri"/>
              </a:rPr>
              <a:t>e</a:t>
            </a:r>
            <a:r>
              <a:rPr sz="2000" spc="10" dirty="0">
                <a:solidFill>
                  <a:srgbClr val="5F5F5F"/>
                </a:solidFill>
                <a:latin typeface="Calibri"/>
                <a:cs typeface="Calibri"/>
              </a:rPr>
              <a:t>at</a:t>
            </a:r>
            <a:r>
              <a:rPr sz="2000" spc="-5" dirty="0">
                <a:solidFill>
                  <a:srgbClr val="5F5F5F"/>
                </a:solidFill>
                <a:latin typeface="Calibri"/>
                <a:cs typeface="Calibri"/>
              </a:rPr>
              <a:t>u</a:t>
            </a:r>
            <a:r>
              <a:rPr sz="2000" spc="-25" dirty="0">
                <a:solidFill>
                  <a:srgbClr val="5F5F5F"/>
                </a:solidFill>
                <a:latin typeface="Calibri"/>
                <a:cs typeface="Calibri"/>
              </a:rPr>
              <a:t>re</a:t>
            </a:r>
            <a:r>
              <a:rPr sz="2000" spc="10" dirty="0">
                <a:solidFill>
                  <a:srgbClr val="5F5F5F"/>
                </a:solidFill>
                <a:latin typeface="Calibri"/>
                <a:cs typeface="Calibri"/>
              </a:rPr>
              <a:t>s</a:t>
            </a:r>
            <a:endParaRPr sz="2000">
              <a:latin typeface="Calibri"/>
              <a:cs typeface="Calibri"/>
            </a:endParaRPr>
          </a:p>
          <a:p>
            <a:pPr marL="336550" indent="-324485">
              <a:lnSpc>
                <a:spcPct val="100000"/>
              </a:lnSpc>
              <a:spcBef>
                <a:spcPts val="1125"/>
              </a:spcBef>
              <a:buFont typeface="Arial MT"/>
              <a:buChar char="•"/>
              <a:tabLst>
                <a:tab pos="336550" algn="l"/>
                <a:tab pos="337185" algn="l"/>
              </a:tabLst>
            </a:pPr>
            <a:r>
              <a:rPr sz="2000" b="1" spc="25" dirty="0">
                <a:solidFill>
                  <a:srgbClr val="5F5F5F"/>
                </a:solidFill>
                <a:latin typeface="Calibri"/>
                <a:cs typeface="Calibri"/>
              </a:rPr>
              <a:t>Motion</a:t>
            </a:r>
            <a:r>
              <a:rPr sz="2000" b="1" spc="-18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10" dirty="0">
                <a:solidFill>
                  <a:srgbClr val="5F5F5F"/>
                </a:solidFill>
                <a:latin typeface="Calibri"/>
                <a:cs typeface="Calibri"/>
              </a:rPr>
              <a:t>–</a:t>
            </a:r>
            <a:r>
              <a:rPr sz="2000" spc="-3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F5F5F"/>
                </a:solidFill>
                <a:latin typeface="Calibri"/>
                <a:cs typeface="Calibri"/>
              </a:rPr>
              <a:t>unnecessary</a:t>
            </a:r>
            <a:r>
              <a:rPr sz="2000" spc="5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F5F5F"/>
                </a:solidFill>
                <a:latin typeface="Calibri"/>
                <a:cs typeface="Calibri"/>
              </a:rPr>
              <a:t>meetings</a:t>
            </a:r>
            <a:r>
              <a:rPr sz="2000" spc="-4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F5F5F"/>
                </a:solidFill>
                <a:latin typeface="Calibri"/>
                <a:cs typeface="Calibri"/>
              </a:rPr>
              <a:t>or</a:t>
            </a:r>
            <a:r>
              <a:rPr sz="2000" spc="-3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5F5F5F"/>
                </a:solidFill>
                <a:latin typeface="Calibri"/>
                <a:cs typeface="Calibri"/>
              </a:rPr>
              <a:t>extra</a:t>
            </a:r>
            <a:r>
              <a:rPr sz="2000" spc="1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5F5F5F"/>
                </a:solidFill>
                <a:latin typeface="Calibri"/>
                <a:cs typeface="Calibri"/>
              </a:rPr>
              <a:t>effort</a:t>
            </a:r>
            <a:r>
              <a:rPr sz="2000" spc="7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10" dirty="0">
                <a:solidFill>
                  <a:srgbClr val="5F5F5F"/>
                </a:solidFill>
                <a:latin typeface="Calibri"/>
                <a:cs typeface="Calibri"/>
              </a:rPr>
              <a:t>to</a:t>
            </a:r>
            <a:r>
              <a:rPr sz="2000" spc="-2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F5F5F"/>
                </a:solidFill>
                <a:latin typeface="Calibri"/>
                <a:cs typeface="Calibri"/>
              </a:rPr>
              <a:t>find</a:t>
            </a:r>
            <a:r>
              <a:rPr sz="2000" spc="-1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F5F5F"/>
                </a:solidFill>
                <a:latin typeface="Calibri"/>
                <a:cs typeface="Calibri"/>
              </a:rPr>
              <a:t>information</a:t>
            </a:r>
            <a:endParaRPr sz="2000">
              <a:latin typeface="Calibri"/>
              <a:cs typeface="Calibri"/>
            </a:endParaRPr>
          </a:p>
          <a:p>
            <a:pPr marL="336550" indent="-324485">
              <a:lnSpc>
                <a:spcPct val="100000"/>
              </a:lnSpc>
              <a:spcBef>
                <a:spcPts val="1210"/>
              </a:spcBef>
              <a:buFont typeface="Arial MT"/>
              <a:buChar char="•"/>
              <a:tabLst>
                <a:tab pos="336550" algn="l"/>
                <a:tab pos="337185" algn="l"/>
              </a:tabLst>
            </a:pPr>
            <a:r>
              <a:rPr sz="2000" b="1" spc="-10" dirty="0">
                <a:solidFill>
                  <a:srgbClr val="5F5F5F"/>
                </a:solidFill>
                <a:latin typeface="Calibri"/>
                <a:cs typeface="Calibri"/>
              </a:rPr>
              <a:t>Waiting</a:t>
            </a:r>
            <a:r>
              <a:rPr sz="2000" b="1" spc="1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10" dirty="0">
                <a:solidFill>
                  <a:srgbClr val="5F5F5F"/>
                </a:solidFill>
                <a:latin typeface="Calibri"/>
                <a:cs typeface="Calibri"/>
              </a:rPr>
              <a:t>–</a:t>
            </a:r>
            <a:r>
              <a:rPr sz="2000" spc="-3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F5F5F"/>
                </a:solidFill>
                <a:latin typeface="Calibri"/>
                <a:cs typeface="Calibri"/>
              </a:rPr>
              <a:t>waiting</a:t>
            </a:r>
            <a:r>
              <a:rPr sz="2000" spc="-6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-30" dirty="0">
                <a:solidFill>
                  <a:srgbClr val="5F5F5F"/>
                </a:solidFill>
                <a:latin typeface="Calibri"/>
                <a:cs typeface="Calibri"/>
              </a:rPr>
              <a:t>for</a:t>
            </a:r>
            <a:r>
              <a:rPr sz="2000" spc="3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F5F5F"/>
                </a:solidFill>
                <a:latin typeface="Calibri"/>
                <a:cs typeface="Calibri"/>
              </a:rPr>
              <a:t>testing</a:t>
            </a:r>
            <a:r>
              <a:rPr sz="2000" spc="-6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10" dirty="0">
                <a:solidFill>
                  <a:srgbClr val="5F5F5F"/>
                </a:solidFill>
                <a:latin typeface="Calibri"/>
                <a:cs typeface="Calibri"/>
              </a:rPr>
              <a:t>to</a:t>
            </a:r>
            <a:r>
              <a:rPr sz="2000" spc="-2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F5F5F"/>
                </a:solidFill>
                <a:latin typeface="Calibri"/>
                <a:cs typeface="Calibri"/>
              </a:rPr>
              <a:t>complete,</a:t>
            </a:r>
            <a:r>
              <a:rPr sz="2000" spc="-6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F5F5F"/>
                </a:solidFill>
                <a:latin typeface="Calibri"/>
                <a:cs typeface="Calibri"/>
              </a:rPr>
              <a:t>waiting</a:t>
            </a:r>
            <a:r>
              <a:rPr sz="2000" spc="1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-30" dirty="0">
                <a:solidFill>
                  <a:srgbClr val="5F5F5F"/>
                </a:solidFill>
                <a:latin typeface="Calibri"/>
                <a:cs typeface="Calibri"/>
              </a:rPr>
              <a:t>for</a:t>
            </a:r>
            <a:r>
              <a:rPr sz="2000" spc="3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F5F5F"/>
                </a:solidFill>
                <a:latin typeface="Calibri"/>
                <a:cs typeface="Calibri"/>
              </a:rPr>
              <a:t>code</a:t>
            </a:r>
            <a:r>
              <a:rPr sz="2000" spc="-4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-35" dirty="0">
                <a:solidFill>
                  <a:srgbClr val="5F5F5F"/>
                </a:solidFill>
                <a:latin typeface="Calibri"/>
                <a:cs typeface="Calibri"/>
              </a:rPr>
              <a:t>review,</a:t>
            </a:r>
            <a:r>
              <a:rPr sz="2000" spc="2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5" dirty="0">
                <a:solidFill>
                  <a:srgbClr val="5F5F5F"/>
                </a:solidFill>
                <a:latin typeface="Calibri"/>
                <a:cs typeface="Calibri"/>
              </a:rPr>
              <a:t>and</a:t>
            </a:r>
            <a:r>
              <a:rPr sz="2000" spc="-2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25" dirty="0">
                <a:solidFill>
                  <a:srgbClr val="5F5F5F"/>
                </a:solidFill>
                <a:latin typeface="Calibri"/>
                <a:cs typeface="Calibri"/>
              </a:rPr>
              <a:t>so</a:t>
            </a:r>
            <a:r>
              <a:rPr sz="2000" spc="-10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F5F5F"/>
                </a:solidFill>
                <a:latin typeface="Calibri"/>
                <a:cs typeface="Calibri"/>
              </a:rPr>
              <a:t>on</a:t>
            </a:r>
            <a:endParaRPr sz="2000">
              <a:latin typeface="Calibri"/>
              <a:cs typeface="Calibri"/>
            </a:endParaRPr>
          </a:p>
          <a:p>
            <a:pPr marL="336550" indent="-324485">
              <a:lnSpc>
                <a:spcPct val="100000"/>
              </a:lnSpc>
              <a:spcBef>
                <a:spcPts val="1125"/>
              </a:spcBef>
              <a:buFont typeface="Arial MT"/>
              <a:buChar char="•"/>
              <a:tabLst>
                <a:tab pos="336550" algn="l"/>
                <a:tab pos="337185" algn="l"/>
              </a:tabLst>
            </a:pPr>
            <a:r>
              <a:rPr sz="2000" b="1" spc="10" dirty="0">
                <a:solidFill>
                  <a:srgbClr val="5F5F5F"/>
                </a:solidFill>
                <a:latin typeface="Calibri"/>
                <a:cs typeface="Calibri"/>
              </a:rPr>
              <a:t>Overproduction</a:t>
            </a:r>
            <a:r>
              <a:rPr sz="2000" b="1" spc="-19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10" dirty="0">
                <a:solidFill>
                  <a:srgbClr val="5F5F5F"/>
                </a:solidFill>
                <a:latin typeface="Calibri"/>
                <a:cs typeface="Calibri"/>
              </a:rPr>
              <a:t>–</a:t>
            </a:r>
            <a:r>
              <a:rPr sz="2000" spc="-3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F5F5F"/>
                </a:solidFill>
                <a:latin typeface="Calibri"/>
                <a:cs typeface="Calibri"/>
              </a:rPr>
              <a:t>producing</a:t>
            </a:r>
            <a:r>
              <a:rPr sz="2000" spc="2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5F5F5F"/>
                </a:solidFill>
                <a:latin typeface="Calibri"/>
                <a:cs typeface="Calibri"/>
              </a:rPr>
              <a:t>features</a:t>
            </a:r>
            <a:r>
              <a:rPr sz="2000" spc="3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5" dirty="0">
                <a:solidFill>
                  <a:srgbClr val="5F5F5F"/>
                </a:solidFill>
                <a:latin typeface="Calibri"/>
                <a:cs typeface="Calibri"/>
              </a:rPr>
              <a:t>that</a:t>
            </a:r>
            <a:r>
              <a:rPr sz="2000" spc="-7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F5F5F"/>
                </a:solidFill>
                <a:latin typeface="Calibri"/>
                <a:cs typeface="Calibri"/>
              </a:rPr>
              <a:t>nobody</a:t>
            </a:r>
            <a:r>
              <a:rPr sz="2000" spc="-1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F5F5F"/>
                </a:solidFill>
                <a:latin typeface="Calibri"/>
                <a:cs typeface="Calibri"/>
              </a:rPr>
              <a:t>is</a:t>
            </a:r>
            <a:r>
              <a:rPr sz="2000" spc="3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F5F5F"/>
                </a:solidFill>
                <a:latin typeface="Calibri"/>
                <a:cs typeface="Calibri"/>
              </a:rPr>
              <a:t>going</a:t>
            </a:r>
            <a:r>
              <a:rPr sz="2000" spc="-5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10" dirty="0">
                <a:solidFill>
                  <a:srgbClr val="5F5F5F"/>
                </a:solidFill>
                <a:latin typeface="Calibri"/>
                <a:cs typeface="Calibri"/>
              </a:rPr>
              <a:t>to</a:t>
            </a:r>
            <a:r>
              <a:rPr sz="2000" spc="-2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15" dirty="0">
                <a:solidFill>
                  <a:srgbClr val="5F5F5F"/>
                </a:solidFill>
                <a:latin typeface="Calibri"/>
                <a:cs typeface="Calibri"/>
              </a:rPr>
              <a:t>use</a:t>
            </a:r>
            <a:endParaRPr sz="2000">
              <a:latin typeface="Calibri"/>
              <a:cs typeface="Calibri"/>
            </a:endParaRPr>
          </a:p>
          <a:p>
            <a:pPr marL="336550" indent="-324485">
              <a:lnSpc>
                <a:spcPct val="100000"/>
              </a:lnSpc>
              <a:spcBef>
                <a:spcPts val="1205"/>
              </a:spcBef>
              <a:buFont typeface="Arial MT"/>
              <a:buChar char="•"/>
              <a:tabLst>
                <a:tab pos="336550" algn="l"/>
                <a:tab pos="337185" algn="l"/>
              </a:tabLst>
            </a:pPr>
            <a:r>
              <a:rPr sz="2000" b="1" spc="10" dirty="0">
                <a:solidFill>
                  <a:srgbClr val="5F5F5F"/>
                </a:solidFill>
                <a:latin typeface="Calibri"/>
                <a:cs typeface="Calibri"/>
              </a:rPr>
              <a:t>Over-processing</a:t>
            </a:r>
            <a:r>
              <a:rPr sz="2000" b="1" spc="-12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10" dirty="0">
                <a:solidFill>
                  <a:srgbClr val="5F5F5F"/>
                </a:solidFill>
                <a:latin typeface="Calibri"/>
                <a:cs typeface="Calibri"/>
              </a:rPr>
              <a:t>–</a:t>
            </a:r>
            <a:r>
              <a:rPr sz="2000" spc="-11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F5F5F"/>
                </a:solidFill>
                <a:latin typeface="Calibri"/>
                <a:cs typeface="Calibri"/>
              </a:rPr>
              <a:t>unnecessary</a:t>
            </a:r>
            <a:r>
              <a:rPr sz="2000" spc="6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F5F5F"/>
                </a:solidFill>
                <a:latin typeface="Calibri"/>
                <a:cs typeface="Calibri"/>
              </a:rPr>
              <a:t>complex</a:t>
            </a:r>
            <a:r>
              <a:rPr sz="2000" spc="-5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5" dirty="0">
                <a:solidFill>
                  <a:srgbClr val="5F5F5F"/>
                </a:solidFill>
                <a:latin typeface="Calibri"/>
                <a:cs typeface="Calibri"/>
              </a:rPr>
              <a:t>algorithms</a:t>
            </a:r>
            <a:r>
              <a:rPr sz="2000" spc="-12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F5F5F"/>
                </a:solidFill>
                <a:latin typeface="Calibri"/>
                <a:cs typeface="Calibri"/>
              </a:rPr>
              <a:t>solving</a:t>
            </a:r>
            <a:r>
              <a:rPr sz="2000" spc="2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10" dirty="0">
                <a:solidFill>
                  <a:srgbClr val="5F5F5F"/>
                </a:solidFill>
                <a:latin typeface="Calibri"/>
                <a:cs typeface="Calibri"/>
              </a:rPr>
              <a:t>simple</a:t>
            </a:r>
            <a:r>
              <a:rPr sz="2000" spc="-11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F5F5F"/>
                </a:solidFill>
                <a:latin typeface="Calibri"/>
                <a:cs typeface="Calibri"/>
              </a:rPr>
              <a:t>problems</a:t>
            </a:r>
            <a:endParaRPr sz="2000">
              <a:latin typeface="Calibri"/>
              <a:cs typeface="Calibri"/>
            </a:endParaRPr>
          </a:p>
          <a:p>
            <a:pPr marL="336550" indent="-324485">
              <a:lnSpc>
                <a:spcPct val="100000"/>
              </a:lnSpc>
              <a:spcBef>
                <a:spcPts val="1135"/>
              </a:spcBef>
              <a:buFont typeface="Arial MT"/>
              <a:buChar char="•"/>
              <a:tabLst>
                <a:tab pos="336550" algn="l"/>
                <a:tab pos="337185" algn="l"/>
              </a:tabLst>
            </a:pPr>
            <a:r>
              <a:rPr sz="2000" b="1" spc="10" dirty="0">
                <a:solidFill>
                  <a:srgbClr val="5F5F5F"/>
                </a:solidFill>
                <a:latin typeface="Calibri"/>
                <a:cs typeface="Calibri"/>
              </a:rPr>
              <a:t>D</a:t>
            </a:r>
            <a:r>
              <a:rPr sz="2000" b="1" spc="35" dirty="0">
                <a:solidFill>
                  <a:srgbClr val="5F5F5F"/>
                </a:solidFill>
                <a:latin typeface="Calibri"/>
                <a:cs typeface="Calibri"/>
              </a:rPr>
              <a:t>efe</a:t>
            </a:r>
            <a:r>
              <a:rPr sz="2000" b="1" spc="-15" dirty="0">
                <a:solidFill>
                  <a:srgbClr val="5F5F5F"/>
                </a:solidFill>
                <a:latin typeface="Calibri"/>
                <a:cs typeface="Calibri"/>
              </a:rPr>
              <a:t>c</a:t>
            </a:r>
            <a:r>
              <a:rPr sz="2000" b="1" spc="-25" dirty="0">
                <a:solidFill>
                  <a:srgbClr val="5F5F5F"/>
                </a:solidFill>
                <a:latin typeface="Calibri"/>
                <a:cs typeface="Calibri"/>
              </a:rPr>
              <a:t>t</a:t>
            </a:r>
            <a:r>
              <a:rPr sz="2000" b="1" spc="10" dirty="0">
                <a:solidFill>
                  <a:srgbClr val="5F5F5F"/>
                </a:solidFill>
                <a:latin typeface="Calibri"/>
                <a:cs typeface="Calibri"/>
              </a:rPr>
              <a:t>s</a:t>
            </a:r>
            <a:r>
              <a:rPr sz="2000" b="1" spc="-13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10" dirty="0">
                <a:solidFill>
                  <a:srgbClr val="5F5F5F"/>
                </a:solidFill>
                <a:latin typeface="Calibri"/>
                <a:cs typeface="Calibri"/>
              </a:rPr>
              <a:t>–</a:t>
            </a:r>
            <a:r>
              <a:rPr sz="2000" spc="-3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F5F5F"/>
                </a:solidFill>
                <a:latin typeface="Calibri"/>
                <a:cs typeface="Calibri"/>
              </a:rPr>
              <a:t>bu</a:t>
            </a:r>
            <a:r>
              <a:rPr sz="2000" spc="25" dirty="0">
                <a:solidFill>
                  <a:srgbClr val="5F5F5F"/>
                </a:solidFill>
                <a:latin typeface="Calibri"/>
                <a:cs typeface="Calibri"/>
              </a:rPr>
              <a:t>g</a:t>
            </a:r>
            <a:r>
              <a:rPr sz="2000" spc="10" dirty="0">
                <a:solidFill>
                  <a:srgbClr val="5F5F5F"/>
                </a:solidFill>
                <a:latin typeface="Calibri"/>
                <a:cs typeface="Calibri"/>
              </a:rPr>
              <a:t>s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87726" y="554736"/>
            <a:ext cx="519874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400" spc="15" dirty="0">
                <a:solidFill>
                  <a:srgbClr val="1F1F1F"/>
                </a:solidFill>
                <a:latin typeface="Calibri"/>
                <a:cs typeface="Calibri"/>
              </a:rPr>
              <a:t>7</a:t>
            </a:r>
            <a:r>
              <a:rPr sz="4400" spc="-3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4400" spc="-45" dirty="0">
                <a:solidFill>
                  <a:srgbClr val="1F1F1F"/>
                </a:solidFill>
                <a:latin typeface="Calibri"/>
                <a:cs typeface="Calibri"/>
              </a:rPr>
              <a:t>Wastes</a:t>
            </a:r>
            <a:r>
              <a:rPr sz="4400" spc="-10" dirty="0">
                <a:solidFill>
                  <a:srgbClr val="1F1F1F"/>
                </a:solidFill>
                <a:latin typeface="Calibri"/>
                <a:cs typeface="Calibri"/>
              </a:rPr>
              <a:t> in</a:t>
            </a:r>
            <a:r>
              <a:rPr sz="4400" spc="-2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4400" spc="-10" dirty="0">
                <a:solidFill>
                  <a:srgbClr val="1F1F1F"/>
                </a:solidFill>
                <a:latin typeface="Calibri"/>
                <a:cs typeface="Calibri"/>
              </a:rPr>
              <a:t>Marketing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14726" y="2347404"/>
            <a:ext cx="8606155" cy="342074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336550" indent="-324485">
              <a:lnSpc>
                <a:spcPct val="100000"/>
              </a:lnSpc>
              <a:spcBef>
                <a:spcPts val="830"/>
              </a:spcBef>
              <a:buFont typeface="Arial MT"/>
              <a:buChar char="•"/>
              <a:tabLst>
                <a:tab pos="336550" algn="l"/>
                <a:tab pos="337185" algn="l"/>
              </a:tabLst>
            </a:pPr>
            <a:r>
              <a:rPr sz="1700" b="1" spc="-15" dirty="0">
                <a:solidFill>
                  <a:srgbClr val="5F5F5F"/>
                </a:solidFill>
                <a:latin typeface="Calibri"/>
                <a:cs typeface="Calibri"/>
              </a:rPr>
              <a:t>Transportation</a:t>
            </a:r>
            <a:r>
              <a:rPr sz="1700" b="1" spc="-3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10" dirty="0">
                <a:solidFill>
                  <a:srgbClr val="5F5F5F"/>
                </a:solidFill>
                <a:latin typeface="Calibri"/>
                <a:cs typeface="Calibri"/>
              </a:rPr>
              <a:t>–</a:t>
            </a:r>
            <a:r>
              <a:rPr sz="1700" spc="-3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15" dirty="0">
                <a:solidFill>
                  <a:srgbClr val="5F5F5F"/>
                </a:solidFill>
                <a:latin typeface="Calibri"/>
                <a:cs typeface="Calibri"/>
              </a:rPr>
              <a:t>task</a:t>
            </a:r>
            <a:r>
              <a:rPr sz="1700" spc="-3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5F5F5F"/>
                </a:solidFill>
                <a:latin typeface="Calibri"/>
                <a:cs typeface="Calibri"/>
              </a:rPr>
              <a:t>switching,</a:t>
            </a:r>
            <a:r>
              <a:rPr sz="1700" spc="-13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5F5F5F"/>
                </a:solidFill>
                <a:latin typeface="Calibri"/>
                <a:cs typeface="Calibri"/>
              </a:rPr>
              <a:t>interruptions,</a:t>
            </a:r>
            <a:r>
              <a:rPr sz="1700" spc="-13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5F5F5F"/>
                </a:solidFill>
                <a:latin typeface="Calibri"/>
                <a:cs typeface="Calibri"/>
              </a:rPr>
              <a:t>unnecessary</a:t>
            </a:r>
            <a:r>
              <a:rPr sz="1700" spc="-3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5F5F5F"/>
                </a:solidFill>
                <a:latin typeface="Calibri"/>
                <a:cs typeface="Calibri"/>
              </a:rPr>
              <a:t>long</a:t>
            </a:r>
            <a:r>
              <a:rPr sz="1700" spc="1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-15" dirty="0">
                <a:solidFill>
                  <a:srgbClr val="5F5F5F"/>
                </a:solidFill>
                <a:latin typeface="Calibri"/>
                <a:cs typeface="Calibri"/>
              </a:rPr>
              <a:t>marketing</a:t>
            </a:r>
            <a:r>
              <a:rPr sz="1700" spc="1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5F5F5F"/>
                </a:solidFill>
                <a:latin typeface="Calibri"/>
                <a:cs typeface="Calibri"/>
              </a:rPr>
              <a:t>funnel</a:t>
            </a:r>
            <a:endParaRPr sz="1700">
              <a:latin typeface="Calibri"/>
              <a:cs typeface="Calibri"/>
            </a:endParaRPr>
          </a:p>
          <a:p>
            <a:pPr marL="336550" marR="234950" indent="-324485">
              <a:lnSpc>
                <a:spcPts val="1800"/>
              </a:lnSpc>
              <a:spcBef>
                <a:spcPts val="994"/>
              </a:spcBef>
              <a:buFont typeface="Arial MT"/>
              <a:buChar char="•"/>
              <a:tabLst>
                <a:tab pos="336550" algn="l"/>
                <a:tab pos="337185" algn="l"/>
              </a:tabLst>
            </a:pPr>
            <a:r>
              <a:rPr sz="1700" b="1" dirty="0">
                <a:solidFill>
                  <a:srgbClr val="5F5F5F"/>
                </a:solidFill>
                <a:latin typeface="Calibri"/>
                <a:cs typeface="Calibri"/>
              </a:rPr>
              <a:t>Inventory</a:t>
            </a:r>
            <a:r>
              <a:rPr sz="1700" b="1" spc="-15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10" dirty="0">
                <a:solidFill>
                  <a:srgbClr val="5F5F5F"/>
                </a:solidFill>
                <a:latin typeface="Calibri"/>
                <a:cs typeface="Calibri"/>
              </a:rPr>
              <a:t>–</a:t>
            </a:r>
            <a:r>
              <a:rPr sz="1700" spc="4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5F5F5F"/>
                </a:solidFill>
                <a:latin typeface="Calibri"/>
                <a:cs typeface="Calibri"/>
              </a:rPr>
              <a:t>fully-prepared</a:t>
            </a:r>
            <a:r>
              <a:rPr sz="1700" spc="-1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-15" dirty="0">
                <a:solidFill>
                  <a:srgbClr val="5F5F5F"/>
                </a:solidFill>
                <a:latin typeface="Calibri"/>
                <a:cs typeface="Calibri"/>
              </a:rPr>
              <a:t>marketing</a:t>
            </a:r>
            <a:r>
              <a:rPr sz="1700" spc="1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5" dirty="0">
                <a:solidFill>
                  <a:srgbClr val="5F5F5F"/>
                </a:solidFill>
                <a:latin typeface="Calibri"/>
                <a:cs typeface="Calibri"/>
              </a:rPr>
              <a:t>campaigns</a:t>
            </a:r>
            <a:r>
              <a:rPr sz="1700" spc="-16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5F5F5F"/>
                </a:solidFill>
                <a:latin typeface="Calibri"/>
                <a:cs typeface="Calibri"/>
              </a:rPr>
              <a:t>which</a:t>
            </a:r>
            <a:r>
              <a:rPr sz="1700" spc="-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10" dirty="0">
                <a:solidFill>
                  <a:srgbClr val="5F5F5F"/>
                </a:solidFill>
                <a:latin typeface="Calibri"/>
                <a:cs typeface="Calibri"/>
              </a:rPr>
              <a:t>stay</a:t>
            </a:r>
            <a:r>
              <a:rPr sz="1700" spc="-11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5F5F5F"/>
                </a:solidFill>
                <a:latin typeface="Calibri"/>
                <a:cs typeface="Calibri"/>
              </a:rPr>
              <a:t>unlaunched.</a:t>
            </a:r>
            <a:r>
              <a:rPr sz="1700" spc="-6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5F5F5F"/>
                </a:solidFill>
                <a:latin typeface="Calibri"/>
                <a:cs typeface="Calibri"/>
              </a:rPr>
              <a:t>Licensed</a:t>
            </a:r>
            <a:r>
              <a:rPr sz="1700" spc="-1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5F5F5F"/>
                </a:solidFill>
                <a:latin typeface="Calibri"/>
                <a:cs typeface="Calibri"/>
              </a:rPr>
              <a:t>tools</a:t>
            </a:r>
            <a:r>
              <a:rPr sz="1700" spc="-8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10" dirty="0">
                <a:solidFill>
                  <a:srgbClr val="5F5F5F"/>
                </a:solidFill>
                <a:latin typeface="Calibri"/>
                <a:cs typeface="Calibri"/>
              </a:rPr>
              <a:t>that </a:t>
            </a:r>
            <a:r>
              <a:rPr sz="1700" spc="-37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5" dirty="0">
                <a:solidFill>
                  <a:srgbClr val="5F5F5F"/>
                </a:solidFill>
                <a:latin typeface="Calibri"/>
                <a:cs typeface="Calibri"/>
              </a:rPr>
              <a:t>nobody</a:t>
            </a:r>
            <a:r>
              <a:rPr sz="1700" spc="-5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5F5F5F"/>
                </a:solidFill>
                <a:latin typeface="Calibri"/>
                <a:cs typeface="Calibri"/>
              </a:rPr>
              <a:t>uses</a:t>
            </a:r>
            <a:endParaRPr sz="1700">
              <a:latin typeface="Calibri"/>
              <a:cs typeface="Calibri"/>
            </a:endParaRPr>
          </a:p>
          <a:p>
            <a:pPr marL="336550" marR="311785" indent="-324485">
              <a:lnSpc>
                <a:spcPts val="1880"/>
              </a:lnSpc>
              <a:spcBef>
                <a:spcPts val="919"/>
              </a:spcBef>
              <a:buFont typeface="Arial MT"/>
              <a:buChar char="•"/>
              <a:tabLst>
                <a:tab pos="336550" algn="l"/>
                <a:tab pos="337185" algn="l"/>
              </a:tabLst>
            </a:pPr>
            <a:r>
              <a:rPr sz="1700" b="1" spc="5" dirty="0">
                <a:solidFill>
                  <a:srgbClr val="5F5F5F"/>
                </a:solidFill>
                <a:latin typeface="Calibri"/>
                <a:cs typeface="Calibri"/>
              </a:rPr>
              <a:t>Motion</a:t>
            </a:r>
            <a:r>
              <a:rPr sz="1700" b="1" spc="-3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10" dirty="0">
                <a:solidFill>
                  <a:srgbClr val="5F5F5F"/>
                </a:solidFill>
                <a:latin typeface="Calibri"/>
                <a:cs typeface="Calibri"/>
              </a:rPr>
              <a:t>–</a:t>
            </a:r>
            <a:r>
              <a:rPr sz="1700" spc="-3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5F5F5F"/>
                </a:solidFill>
                <a:latin typeface="Calibri"/>
                <a:cs typeface="Calibri"/>
              </a:rPr>
              <a:t>unnecessary</a:t>
            </a:r>
            <a:r>
              <a:rPr sz="1700" spc="-3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5F5F5F"/>
                </a:solidFill>
                <a:latin typeface="Calibri"/>
                <a:cs typeface="Calibri"/>
              </a:rPr>
              <a:t>meetings,</a:t>
            </a:r>
            <a:r>
              <a:rPr sz="1700" spc="2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5" dirty="0">
                <a:solidFill>
                  <a:srgbClr val="5F5F5F"/>
                </a:solidFill>
                <a:latin typeface="Calibri"/>
                <a:cs typeface="Calibri"/>
              </a:rPr>
              <a:t>extra</a:t>
            </a:r>
            <a:r>
              <a:rPr sz="1700" spc="-8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5F5F5F"/>
                </a:solidFill>
                <a:latin typeface="Calibri"/>
                <a:cs typeface="Calibri"/>
              </a:rPr>
              <a:t>effort</a:t>
            </a:r>
            <a:r>
              <a:rPr sz="1700" spc="-5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20" dirty="0">
                <a:solidFill>
                  <a:srgbClr val="5F5F5F"/>
                </a:solidFill>
                <a:latin typeface="Calibri"/>
                <a:cs typeface="Calibri"/>
              </a:rPr>
              <a:t>to</a:t>
            </a:r>
            <a:r>
              <a:rPr sz="1700" spc="-9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5F5F5F"/>
                </a:solidFill>
                <a:latin typeface="Calibri"/>
                <a:cs typeface="Calibri"/>
              </a:rPr>
              <a:t>find</a:t>
            </a:r>
            <a:r>
              <a:rPr sz="1700" spc="-1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5F5F5F"/>
                </a:solidFill>
                <a:latin typeface="Calibri"/>
                <a:cs typeface="Calibri"/>
              </a:rPr>
              <a:t>information,</a:t>
            </a:r>
            <a:r>
              <a:rPr sz="1700" spc="-6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5" dirty="0">
                <a:solidFill>
                  <a:srgbClr val="5F5F5F"/>
                </a:solidFill>
                <a:latin typeface="Calibri"/>
                <a:cs typeface="Calibri"/>
              </a:rPr>
              <a:t>attending</a:t>
            </a:r>
            <a:r>
              <a:rPr sz="1700" spc="-15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5F5F5F"/>
                </a:solidFill>
                <a:latin typeface="Calibri"/>
                <a:cs typeface="Calibri"/>
              </a:rPr>
              <a:t>events</a:t>
            </a:r>
            <a:r>
              <a:rPr sz="1700" dirty="0">
                <a:solidFill>
                  <a:srgbClr val="5F5F5F"/>
                </a:solidFill>
                <a:latin typeface="Calibri"/>
                <a:cs typeface="Calibri"/>
              </a:rPr>
              <a:t> without </a:t>
            </a:r>
            <a:r>
              <a:rPr sz="1700" spc="-37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5F5F5F"/>
                </a:solidFill>
                <a:latin typeface="Calibri"/>
                <a:cs typeface="Calibri"/>
              </a:rPr>
              <a:t>clear</a:t>
            </a:r>
            <a:r>
              <a:rPr sz="1700" spc="-2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5" dirty="0">
                <a:solidFill>
                  <a:srgbClr val="5F5F5F"/>
                </a:solidFill>
                <a:latin typeface="Calibri"/>
                <a:cs typeface="Calibri"/>
              </a:rPr>
              <a:t>agenda</a:t>
            </a:r>
            <a:endParaRPr sz="1700">
              <a:latin typeface="Calibri"/>
              <a:cs typeface="Calibri"/>
            </a:endParaRPr>
          </a:p>
          <a:p>
            <a:pPr marL="336550" indent="-324485">
              <a:lnSpc>
                <a:spcPct val="100000"/>
              </a:lnSpc>
              <a:spcBef>
                <a:spcPts val="700"/>
              </a:spcBef>
              <a:buFont typeface="Arial MT"/>
              <a:buChar char="•"/>
              <a:tabLst>
                <a:tab pos="336550" algn="l"/>
                <a:tab pos="337185" algn="l"/>
              </a:tabLst>
            </a:pPr>
            <a:r>
              <a:rPr sz="1700" b="1" spc="-45" dirty="0">
                <a:solidFill>
                  <a:srgbClr val="5F5F5F"/>
                </a:solidFill>
                <a:latin typeface="Calibri"/>
                <a:cs typeface="Calibri"/>
              </a:rPr>
              <a:t>W</a:t>
            </a:r>
            <a:r>
              <a:rPr sz="1700" b="1" spc="-20" dirty="0">
                <a:solidFill>
                  <a:srgbClr val="5F5F5F"/>
                </a:solidFill>
                <a:latin typeface="Calibri"/>
                <a:cs typeface="Calibri"/>
              </a:rPr>
              <a:t>a</a:t>
            </a:r>
            <a:r>
              <a:rPr sz="1700" b="1" spc="25" dirty="0">
                <a:solidFill>
                  <a:srgbClr val="5F5F5F"/>
                </a:solidFill>
                <a:latin typeface="Calibri"/>
                <a:cs typeface="Calibri"/>
              </a:rPr>
              <a:t>i</a:t>
            </a:r>
            <a:r>
              <a:rPr sz="1700" b="1" spc="5" dirty="0">
                <a:solidFill>
                  <a:srgbClr val="5F5F5F"/>
                </a:solidFill>
                <a:latin typeface="Calibri"/>
                <a:cs typeface="Calibri"/>
              </a:rPr>
              <a:t>t</a:t>
            </a:r>
            <a:r>
              <a:rPr sz="1700" b="1" spc="25" dirty="0">
                <a:solidFill>
                  <a:srgbClr val="5F5F5F"/>
                </a:solidFill>
                <a:latin typeface="Calibri"/>
                <a:cs typeface="Calibri"/>
              </a:rPr>
              <a:t>i</a:t>
            </a:r>
            <a:r>
              <a:rPr sz="1700" b="1" spc="-20" dirty="0">
                <a:solidFill>
                  <a:srgbClr val="5F5F5F"/>
                </a:solidFill>
                <a:latin typeface="Calibri"/>
                <a:cs typeface="Calibri"/>
              </a:rPr>
              <a:t>n</a:t>
            </a:r>
            <a:r>
              <a:rPr sz="1700" b="1" spc="10" dirty="0">
                <a:solidFill>
                  <a:srgbClr val="5F5F5F"/>
                </a:solidFill>
                <a:latin typeface="Calibri"/>
                <a:cs typeface="Calibri"/>
              </a:rPr>
              <a:t>g</a:t>
            </a:r>
            <a:r>
              <a:rPr sz="1700" b="1" spc="-8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10" dirty="0">
                <a:solidFill>
                  <a:srgbClr val="5F5F5F"/>
                </a:solidFill>
                <a:latin typeface="Calibri"/>
                <a:cs typeface="Calibri"/>
              </a:rPr>
              <a:t>–</a:t>
            </a:r>
            <a:r>
              <a:rPr sz="1700" spc="-4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-20" dirty="0">
                <a:solidFill>
                  <a:srgbClr val="5F5F5F"/>
                </a:solidFill>
                <a:latin typeface="Calibri"/>
                <a:cs typeface="Calibri"/>
              </a:rPr>
              <a:t>w</a:t>
            </a:r>
            <a:r>
              <a:rPr sz="1700" spc="10" dirty="0">
                <a:solidFill>
                  <a:srgbClr val="5F5F5F"/>
                </a:solidFill>
                <a:latin typeface="Calibri"/>
                <a:cs typeface="Calibri"/>
              </a:rPr>
              <a:t>a</a:t>
            </a:r>
            <a:r>
              <a:rPr sz="1700" spc="-15" dirty="0">
                <a:solidFill>
                  <a:srgbClr val="5F5F5F"/>
                </a:solidFill>
                <a:latin typeface="Calibri"/>
                <a:cs typeface="Calibri"/>
              </a:rPr>
              <a:t>i</a:t>
            </a:r>
            <a:r>
              <a:rPr sz="1700" spc="25" dirty="0">
                <a:solidFill>
                  <a:srgbClr val="5F5F5F"/>
                </a:solidFill>
                <a:latin typeface="Calibri"/>
                <a:cs typeface="Calibri"/>
              </a:rPr>
              <a:t>t</a:t>
            </a:r>
            <a:r>
              <a:rPr sz="1700" spc="-15" dirty="0">
                <a:solidFill>
                  <a:srgbClr val="5F5F5F"/>
                </a:solidFill>
                <a:latin typeface="Calibri"/>
                <a:cs typeface="Calibri"/>
              </a:rPr>
              <a:t>i</a:t>
            </a:r>
            <a:r>
              <a:rPr sz="1700" spc="5" dirty="0">
                <a:solidFill>
                  <a:srgbClr val="5F5F5F"/>
                </a:solidFill>
                <a:latin typeface="Calibri"/>
                <a:cs typeface="Calibri"/>
              </a:rPr>
              <a:t>n</a:t>
            </a:r>
            <a:r>
              <a:rPr sz="1700" spc="10" dirty="0">
                <a:solidFill>
                  <a:srgbClr val="5F5F5F"/>
                </a:solidFill>
                <a:latin typeface="Calibri"/>
                <a:cs typeface="Calibri"/>
              </a:rPr>
              <a:t>g</a:t>
            </a:r>
            <a:r>
              <a:rPr sz="1700" dirty="0">
                <a:solidFill>
                  <a:srgbClr val="5F5F5F"/>
                </a:solidFill>
                <a:latin typeface="Calibri"/>
                <a:cs typeface="Calibri"/>
              </a:rPr>
              <a:t> fo</a:t>
            </a:r>
            <a:r>
              <a:rPr sz="1700" spc="5" dirty="0">
                <a:solidFill>
                  <a:srgbClr val="5F5F5F"/>
                </a:solidFill>
                <a:latin typeface="Calibri"/>
                <a:cs typeface="Calibri"/>
              </a:rPr>
              <a:t>r</a:t>
            </a:r>
            <a:r>
              <a:rPr sz="1700" spc="-8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10" dirty="0">
                <a:solidFill>
                  <a:srgbClr val="5F5F5F"/>
                </a:solidFill>
                <a:latin typeface="Calibri"/>
                <a:cs typeface="Calibri"/>
              </a:rPr>
              <a:t>ap</a:t>
            </a:r>
            <a:r>
              <a:rPr sz="1700" dirty="0">
                <a:solidFill>
                  <a:srgbClr val="5F5F5F"/>
                </a:solidFill>
                <a:latin typeface="Calibri"/>
                <a:cs typeface="Calibri"/>
              </a:rPr>
              <a:t>p</a:t>
            </a:r>
            <a:r>
              <a:rPr sz="1700" spc="5" dirty="0">
                <a:solidFill>
                  <a:srgbClr val="5F5F5F"/>
                </a:solidFill>
                <a:latin typeface="Calibri"/>
                <a:cs typeface="Calibri"/>
              </a:rPr>
              <a:t>r</a:t>
            </a:r>
            <a:r>
              <a:rPr sz="1700" dirty="0">
                <a:solidFill>
                  <a:srgbClr val="5F5F5F"/>
                </a:solidFill>
                <a:latin typeface="Calibri"/>
                <a:cs typeface="Calibri"/>
              </a:rPr>
              <a:t>o</a:t>
            </a:r>
            <a:r>
              <a:rPr sz="1700" spc="-20" dirty="0">
                <a:solidFill>
                  <a:srgbClr val="5F5F5F"/>
                </a:solidFill>
                <a:latin typeface="Calibri"/>
                <a:cs typeface="Calibri"/>
              </a:rPr>
              <a:t>v</a:t>
            </a:r>
            <a:r>
              <a:rPr sz="1700" spc="5" dirty="0">
                <a:solidFill>
                  <a:srgbClr val="5F5F5F"/>
                </a:solidFill>
                <a:latin typeface="Calibri"/>
                <a:cs typeface="Calibri"/>
              </a:rPr>
              <a:t>al</a:t>
            </a:r>
            <a:r>
              <a:rPr sz="1700" spc="-10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5F5F5F"/>
                </a:solidFill>
                <a:latin typeface="Calibri"/>
                <a:cs typeface="Calibri"/>
              </a:rPr>
              <a:t>fro</a:t>
            </a:r>
            <a:r>
              <a:rPr sz="1700" spc="20" dirty="0">
                <a:solidFill>
                  <a:srgbClr val="5F5F5F"/>
                </a:solidFill>
                <a:latin typeface="Calibri"/>
                <a:cs typeface="Calibri"/>
              </a:rPr>
              <a:t>m</a:t>
            </a:r>
            <a:r>
              <a:rPr sz="1700" spc="-3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5" dirty="0">
                <a:solidFill>
                  <a:srgbClr val="5F5F5F"/>
                </a:solidFill>
                <a:latin typeface="Calibri"/>
                <a:cs typeface="Calibri"/>
              </a:rPr>
              <a:t>h</a:t>
            </a:r>
            <a:r>
              <a:rPr sz="1700" spc="-20" dirty="0">
                <a:solidFill>
                  <a:srgbClr val="5F5F5F"/>
                </a:solidFill>
                <a:latin typeface="Calibri"/>
                <a:cs typeface="Calibri"/>
              </a:rPr>
              <a:t>i</a:t>
            </a:r>
            <a:r>
              <a:rPr sz="1700" spc="20" dirty="0">
                <a:solidFill>
                  <a:srgbClr val="5F5F5F"/>
                </a:solidFill>
                <a:latin typeface="Calibri"/>
                <a:cs typeface="Calibri"/>
              </a:rPr>
              <a:t>g</a:t>
            </a:r>
            <a:r>
              <a:rPr sz="1700" spc="5" dirty="0">
                <a:solidFill>
                  <a:srgbClr val="5F5F5F"/>
                </a:solidFill>
                <a:latin typeface="Calibri"/>
                <a:cs typeface="Calibri"/>
              </a:rPr>
              <a:t>h</a:t>
            </a:r>
            <a:r>
              <a:rPr sz="1700" spc="-30" dirty="0">
                <a:solidFill>
                  <a:srgbClr val="5F5F5F"/>
                </a:solidFill>
                <a:latin typeface="Calibri"/>
                <a:cs typeface="Calibri"/>
              </a:rPr>
              <a:t>e</a:t>
            </a:r>
            <a:r>
              <a:rPr sz="1700" spc="5" dirty="0">
                <a:solidFill>
                  <a:srgbClr val="5F5F5F"/>
                </a:solidFill>
                <a:latin typeface="Calibri"/>
                <a:cs typeface="Calibri"/>
              </a:rPr>
              <a:t>r</a:t>
            </a:r>
            <a:r>
              <a:rPr sz="1700" spc="-10" dirty="0">
                <a:solidFill>
                  <a:srgbClr val="5F5F5F"/>
                </a:solidFill>
                <a:latin typeface="Calibri"/>
                <a:cs typeface="Calibri"/>
              </a:rPr>
              <a:t> m</a:t>
            </a:r>
            <a:r>
              <a:rPr sz="1700" spc="10" dirty="0">
                <a:solidFill>
                  <a:srgbClr val="5F5F5F"/>
                </a:solidFill>
                <a:latin typeface="Calibri"/>
                <a:cs typeface="Calibri"/>
              </a:rPr>
              <a:t>ana</a:t>
            </a:r>
            <a:r>
              <a:rPr sz="1700" spc="15" dirty="0">
                <a:solidFill>
                  <a:srgbClr val="5F5F5F"/>
                </a:solidFill>
                <a:latin typeface="Calibri"/>
                <a:cs typeface="Calibri"/>
              </a:rPr>
              <a:t>g</a:t>
            </a:r>
            <a:r>
              <a:rPr sz="1700" spc="-25" dirty="0">
                <a:solidFill>
                  <a:srgbClr val="5F5F5F"/>
                </a:solidFill>
                <a:latin typeface="Calibri"/>
                <a:cs typeface="Calibri"/>
              </a:rPr>
              <a:t>e</a:t>
            </a:r>
            <a:r>
              <a:rPr sz="1700" spc="-10" dirty="0">
                <a:solidFill>
                  <a:srgbClr val="5F5F5F"/>
                </a:solidFill>
                <a:latin typeface="Calibri"/>
                <a:cs typeface="Calibri"/>
              </a:rPr>
              <a:t>m</a:t>
            </a:r>
            <a:r>
              <a:rPr sz="1700" spc="-25" dirty="0">
                <a:solidFill>
                  <a:srgbClr val="5F5F5F"/>
                </a:solidFill>
                <a:latin typeface="Calibri"/>
                <a:cs typeface="Calibri"/>
              </a:rPr>
              <a:t>e</a:t>
            </a:r>
            <a:r>
              <a:rPr sz="1700" spc="5" dirty="0">
                <a:solidFill>
                  <a:srgbClr val="5F5F5F"/>
                </a:solidFill>
                <a:latin typeface="Calibri"/>
                <a:cs typeface="Calibri"/>
              </a:rPr>
              <a:t>nt</a:t>
            </a:r>
            <a:endParaRPr sz="1700">
              <a:latin typeface="Calibri"/>
              <a:cs typeface="Calibri"/>
            </a:endParaRPr>
          </a:p>
          <a:p>
            <a:pPr marL="336550" marR="5080" indent="-324485">
              <a:lnSpc>
                <a:spcPts val="1880"/>
              </a:lnSpc>
              <a:spcBef>
                <a:spcPts val="860"/>
              </a:spcBef>
              <a:buFont typeface="Arial MT"/>
              <a:buChar char="•"/>
              <a:tabLst>
                <a:tab pos="336550" algn="l"/>
                <a:tab pos="337185" algn="l"/>
              </a:tabLst>
            </a:pPr>
            <a:r>
              <a:rPr sz="1700" b="1" spc="5" dirty="0">
                <a:solidFill>
                  <a:srgbClr val="5F5F5F"/>
                </a:solidFill>
                <a:latin typeface="Calibri"/>
                <a:cs typeface="Calibri"/>
              </a:rPr>
              <a:t>Overproduction</a:t>
            </a:r>
            <a:r>
              <a:rPr sz="1700" b="1" spc="-18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10" dirty="0">
                <a:solidFill>
                  <a:srgbClr val="5F5F5F"/>
                </a:solidFill>
                <a:latin typeface="Calibri"/>
                <a:cs typeface="Calibri"/>
              </a:rPr>
              <a:t>–</a:t>
            </a:r>
            <a:r>
              <a:rPr sz="1700" spc="-3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5F5F5F"/>
                </a:solidFill>
                <a:latin typeface="Calibri"/>
                <a:cs typeface="Calibri"/>
              </a:rPr>
              <a:t>performing</a:t>
            </a:r>
            <a:r>
              <a:rPr sz="1700" spc="5" dirty="0">
                <a:solidFill>
                  <a:srgbClr val="5F5F5F"/>
                </a:solidFill>
                <a:latin typeface="Calibri"/>
                <a:cs typeface="Calibri"/>
              </a:rPr>
              <a:t> many</a:t>
            </a:r>
            <a:r>
              <a:rPr sz="1700" spc="-3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-15" dirty="0">
                <a:solidFill>
                  <a:srgbClr val="5F5F5F"/>
                </a:solidFill>
                <a:latin typeface="Calibri"/>
                <a:cs typeface="Calibri"/>
              </a:rPr>
              <a:t>different</a:t>
            </a:r>
            <a:r>
              <a:rPr sz="1700" spc="-6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5F5F5F"/>
                </a:solidFill>
                <a:latin typeface="Calibri"/>
                <a:cs typeface="Calibri"/>
              </a:rPr>
              <a:t>marketing</a:t>
            </a:r>
            <a:r>
              <a:rPr sz="1700" spc="7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5F5F5F"/>
                </a:solidFill>
                <a:latin typeface="Calibri"/>
                <a:cs typeface="Calibri"/>
              </a:rPr>
              <a:t>activities</a:t>
            </a:r>
            <a:r>
              <a:rPr sz="1700" spc="-8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5F5F5F"/>
                </a:solidFill>
                <a:latin typeface="Calibri"/>
                <a:cs typeface="Calibri"/>
              </a:rPr>
              <a:t>without</a:t>
            </a:r>
            <a:r>
              <a:rPr sz="1700" spc="2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5F5F5F"/>
                </a:solidFill>
                <a:latin typeface="Calibri"/>
                <a:cs typeface="Calibri"/>
              </a:rPr>
              <a:t>having</a:t>
            </a:r>
            <a:r>
              <a:rPr sz="1700" spc="-7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10" dirty="0">
                <a:solidFill>
                  <a:srgbClr val="5F5F5F"/>
                </a:solidFill>
                <a:latin typeface="Calibri"/>
                <a:cs typeface="Calibri"/>
              </a:rPr>
              <a:t>a</a:t>
            </a:r>
            <a:r>
              <a:rPr sz="1700" dirty="0">
                <a:solidFill>
                  <a:srgbClr val="5F5F5F"/>
                </a:solidFill>
                <a:latin typeface="Calibri"/>
                <a:cs typeface="Calibri"/>
              </a:rPr>
              <a:t> clear </a:t>
            </a:r>
            <a:r>
              <a:rPr sz="1700" spc="-10" dirty="0">
                <a:solidFill>
                  <a:srgbClr val="5F5F5F"/>
                </a:solidFill>
                <a:latin typeface="Calibri"/>
                <a:cs typeface="Calibri"/>
              </a:rPr>
              <a:t>vision </a:t>
            </a:r>
            <a:r>
              <a:rPr sz="1700" spc="-37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10" dirty="0">
                <a:solidFill>
                  <a:srgbClr val="5F5F5F"/>
                </a:solidFill>
                <a:latin typeface="Calibri"/>
                <a:cs typeface="Calibri"/>
              </a:rPr>
              <a:t>and</a:t>
            </a:r>
            <a:r>
              <a:rPr sz="1700" spc="-2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10" dirty="0">
                <a:solidFill>
                  <a:srgbClr val="5F5F5F"/>
                </a:solidFill>
                <a:latin typeface="Calibri"/>
                <a:cs typeface="Calibri"/>
              </a:rPr>
              <a:t>strategy</a:t>
            </a:r>
            <a:endParaRPr sz="1700">
              <a:latin typeface="Calibri"/>
              <a:cs typeface="Calibri"/>
            </a:endParaRPr>
          </a:p>
          <a:p>
            <a:pPr marL="336550" marR="689610" indent="-324485">
              <a:lnSpc>
                <a:spcPts val="1880"/>
              </a:lnSpc>
              <a:spcBef>
                <a:spcPts val="894"/>
              </a:spcBef>
              <a:buFont typeface="Arial MT"/>
              <a:buChar char="•"/>
              <a:tabLst>
                <a:tab pos="336550" algn="l"/>
                <a:tab pos="337185" algn="l"/>
              </a:tabLst>
            </a:pPr>
            <a:r>
              <a:rPr sz="1700" b="1" spc="10" dirty="0">
                <a:solidFill>
                  <a:srgbClr val="5F5F5F"/>
                </a:solidFill>
                <a:latin typeface="Calibri"/>
                <a:cs typeface="Calibri"/>
              </a:rPr>
              <a:t>Over-processing</a:t>
            </a:r>
            <a:r>
              <a:rPr sz="1700" b="1" spc="-6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10" dirty="0">
                <a:solidFill>
                  <a:srgbClr val="5F5F5F"/>
                </a:solidFill>
                <a:latin typeface="Calibri"/>
                <a:cs typeface="Calibri"/>
              </a:rPr>
              <a:t>–</a:t>
            </a:r>
            <a:r>
              <a:rPr sz="1700" spc="-19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5F5F5F"/>
                </a:solidFill>
                <a:latin typeface="Calibri"/>
                <a:cs typeface="Calibri"/>
              </a:rPr>
              <a:t>generating</a:t>
            </a:r>
            <a:r>
              <a:rPr sz="1700" spc="-15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5" dirty="0">
                <a:solidFill>
                  <a:srgbClr val="5F5F5F"/>
                </a:solidFill>
                <a:latin typeface="Calibri"/>
                <a:cs typeface="Calibri"/>
              </a:rPr>
              <a:t>countless</a:t>
            </a:r>
            <a:r>
              <a:rPr sz="1700" spc="-8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5F5F5F"/>
                </a:solidFill>
                <a:latin typeface="Calibri"/>
                <a:cs typeface="Calibri"/>
              </a:rPr>
              <a:t>marketing</a:t>
            </a:r>
            <a:r>
              <a:rPr sz="1700" spc="7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5" dirty="0">
                <a:solidFill>
                  <a:srgbClr val="5F5F5F"/>
                </a:solidFill>
                <a:latin typeface="Calibri"/>
                <a:cs typeface="Calibri"/>
              </a:rPr>
              <a:t>reports</a:t>
            </a:r>
            <a:r>
              <a:rPr sz="1700" spc="-8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-20" dirty="0">
                <a:solidFill>
                  <a:srgbClr val="5F5F5F"/>
                </a:solidFill>
                <a:latin typeface="Calibri"/>
                <a:cs typeface="Calibri"/>
              </a:rPr>
              <a:t>manually,</a:t>
            </a:r>
            <a:r>
              <a:rPr sz="1700" spc="1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5F5F5F"/>
                </a:solidFill>
                <a:latin typeface="Calibri"/>
                <a:cs typeface="Calibri"/>
              </a:rPr>
              <a:t>while</a:t>
            </a:r>
            <a:r>
              <a:rPr sz="1700" spc="4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5" dirty="0">
                <a:solidFill>
                  <a:srgbClr val="5F5F5F"/>
                </a:solidFill>
                <a:latin typeface="Calibri"/>
                <a:cs typeface="Calibri"/>
              </a:rPr>
              <a:t>they</a:t>
            </a:r>
            <a:r>
              <a:rPr sz="1700" spc="-3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15" dirty="0">
                <a:solidFill>
                  <a:srgbClr val="5F5F5F"/>
                </a:solidFill>
                <a:latin typeface="Calibri"/>
                <a:cs typeface="Calibri"/>
              </a:rPr>
              <a:t>can</a:t>
            </a:r>
            <a:r>
              <a:rPr sz="1700" spc="-8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5" dirty="0">
                <a:solidFill>
                  <a:srgbClr val="5F5F5F"/>
                </a:solidFill>
                <a:latin typeface="Calibri"/>
                <a:cs typeface="Calibri"/>
              </a:rPr>
              <a:t>be </a:t>
            </a:r>
            <a:r>
              <a:rPr sz="1700" spc="-37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5" dirty="0">
                <a:solidFill>
                  <a:srgbClr val="5F5F5F"/>
                </a:solidFill>
                <a:latin typeface="Calibri"/>
                <a:cs typeface="Calibri"/>
              </a:rPr>
              <a:t>automated</a:t>
            </a:r>
            <a:endParaRPr sz="1700">
              <a:latin typeface="Calibri"/>
              <a:cs typeface="Calibri"/>
            </a:endParaRPr>
          </a:p>
          <a:p>
            <a:pPr marL="336550" indent="-324485">
              <a:lnSpc>
                <a:spcPct val="100000"/>
              </a:lnSpc>
              <a:spcBef>
                <a:spcPts val="630"/>
              </a:spcBef>
              <a:buFont typeface="Arial MT"/>
              <a:buChar char="•"/>
              <a:tabLst>
                <a:tab pos="336550" algn="l"/>
                <a:tab pos="337185" algn="l"/>
              </a:tabLst>
            </a:pPr>
            <a:r>
              <a:rPr sz="1700" b="1" spc="25" dirty="0">
                <a:solidFill>
                  <a:srgbClr val="5F5F5F"/>
                </a:solidFill>
                <a:latin typeface="Calibri"/>
                <a:cs typeface="Calibri"/>
              </a:rPr>
              <a:t>Defects</a:t>
            </a:r>
            <a:r>
              <a:rPr sz="1700" b="1" spc="-17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10" dirty="0">
                <a:solidFill>
                  <a:srgbClr val="5F5F5F"/>
                </a:solidFill>
                <a:latin typeface="Calibri"/>
                <a:cs typeface="Calibri"/>
              </a:rPr>
              <a:t>–</a:t>
            </a:r>
            <a:r>
              <a:rPr sz="1700" spc="-4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5F5F5F"/>
                </a:solidFill>
                <a:latin typeface="Calibri"/>
                <a:cs typeface="Calibri"/>
              </a:rPr>
              <a:t>wrong</a:t>
            </a:r>
            <a:r>
              <a:rPr sz="1700" spc="-8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5" dirty="0">
                <a:solidFill>
                  <a:srgbClr val="5F5F5F"/>
                </a:solidFill>
                <a:latin typeface="Calibri"/>
                <a:cs typeface="Calibri"/>
              </a:rPr>
              <a:t>brand</a:t>
            </a:r>
            <a:r>
              <a:rPr sz="1700" spc="-9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5" dirty="0">
                <a:solidFill>
                  <a:srgbClr val="5F5F5F"/>
                </a:solidFill>
                <a:latin typeface="Calibri"/>
                <a:cs typeface="Calibri"/>
              </a:rPr>
              <a:t>communication,</a:t>
            </a:r>
            <a:r>
              <a:rPr sz="1700" spc="-150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5F5F5F"/>
                </a:solidFill>
                <a:latin typeface="Calibri"/>
                <a:cs typeface="Calibri"/>
              </a:rPr>
              <a:t>mistakenly</a:t>
            </a:r>
            <a:r>
              <a:rPr sz="1700" spc="3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5F5F5F"/>
                </a:solidFill>
                <a:latin typeface="Calibri"/>
                <a:cs typeface="Calibri"/>
              </a:rPr>
              <a:t>branded</a:t>
            </a:r>
            <a:r>
              <a:rPr sz="1700" spc="-95" dirty="0">
                <a:solidFill>
                  <a:srgbClr val="5F5F5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5F5F5F"/>
                </a:solidFill>
                <a:latin typeface="Calibri"/>
                <a:cs typeface="Calibri"/>
              </a:rPr>
              <a:t>materials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863C9-821C-3501-CED7-93F3D77E4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0" y="583311"/>
            <a:ext cx="8282050" cy="469359"/>
          </a:xfrm>
        </p:spPr>
        <p:txBody>
          <a:bodyPr/>
          <a:lstStyle/>
          <a:p>
            <a:r>
              <a:rPr lang="en-US" dirty="0"/>
              <a:t>5S – A VIDEO ON THE CONCEPT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878230-4902-FE2A-F5E8-53F6037EDD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0" y="2450274"/>
            <a:ext cx="7741284" cy="1207326"/>
          </a:xfrm>
        </p:spPr>
        <p:txBody>
          <a:bodyPr/>
          <a:lstStyle/>
          <a:p>
            <a:r>
              <a:rPr lang="en-US" dirty="0"/>
              <a:t>https://www.creativesafetysupply.com/content/education-research/5S/index.html</a:t>
            </a:r>
          </a:p>
        </p:txBody>
      </p:sp>
    </p:spTree>
    <p:extLst>
      <p:ext uri="{BB962C8B-B14F-4D97-AF65-F5344CB8AC3E}">
        <p14:creationId xmlns:p14="http://schemas.microsoft.com/office/powerpoint/2010/main" val="2141551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14349" y="514350"/>
              <a:ext cx="11163300" cy="5829300"/>
            </a:xfrm>
            <a:custGeom>
              <a:avLst/>
              <a:gdLst/>
              <a:ahLst/>
              <a:cxnLst/>
              <a:rect l="l" t="t" r="r" b="b"/>
              <a:pathLst>
                <a:path w="11163300" h="5829300">
                  <a:moveTo>
                    <a:pt x="10806684" y="0"/>
                  </a:moveTo>
                  <a:lnTo>
                    <a:pt x="356641" y="0"/>
                  </a:lnTo>
                  <a:lnTo>
                    <a:pt x="308247" y="3255"/>
                  </a:lnTo>
                  <a:lnTo>
                    <a:pt x="261833" y="12737"/>
                  </a:lnTo>
                  <a:lnTo>
                    <a:pt x="217821" y="28021"/>
                  </a:lnTo>
                  <a:lnTo>
                    <a:pt x="176639" y="48683"/>
                  </a:lnTo>
                  <a:lnTo>
                    <a:pt x="138709" y="74298"/>
                  </a:lnTo>
                  <a:lnTo>
                    <a:pt x="104459" y="104441"/>
                  </a:lnTo>
                  <a:lnTo>
                    <a:pt x="74311" y="138688"/>
                  </a:lnTo>
                  <a:lnTo>
                    <a:pt x="48692" y="176614"/>
                  </a:lnTo>
                  <a:lnTo>
                    <a:pt x="28027" y="217795"/>
                  </a:lnTo>
                  <a:lnTo>
                    <a:pt x="12739" y="261805"/>
                  </a:lnTo>
                  <a:lnTo>
                    <a:pt x="3255" y="308220"/>
                  </a:lnTo>
                  <a:lnTo>
                    <a:pt x="0" y="356615"/>
                  </a:lnTo>
                  <a:lnTo>
                    <a:pt x="0" y="5472658"/>
                  </a:lnTo>
                  <a:lnTo>
                    <a:pt x="3255" y="5521052"/>
                  </a:lnTo>
                  <a:lnTo>
                    <a:pt x="12739" y="5567466"/>
                  </a:lnTo>
                  <a:lnTo>
                    <a:pt x="28027" y="5611478"/>
                  </a:lnTo>
                  <a:lnTo>
                    <a:pt x="48692" y="5652660"/>
                  </a:lnTo>
                  <a:lnTo>
                    <a:pt x="74311" y="5690590"/>
                  </a:lnTo>
                  <a:lnTo>
                    <a:pt x="104459" y="5724840"/>
                  </a:lnTo>
                  <a:lnTo>
                    <a:pt x="138709" y="5754988"/>
                  </a:lnTo>
                  <a:lnTo>
                    <a:pt x="176639" y="5780607"/>
                  </a:lnTo>
                  <a:lnTo>
                    <a:pt x="217821" y="5801272"/>
                  </a:lnTo>
                  <a:lnTo>
                    <a:pt x="261833" y="5816560"/>
                  </a:lnTo>
                  <a:lnTo>
                    <a:pt x="308247" y="5826044"/>
                  </a:lnTo>
                  <a:lnTo>
                    <a:pt x="356641" y="5829300"/>
                  </a:lnTo>
                  <a:lnTo>
                    <a:pt x="10806684" y="5829300"/>
                  </a:lnTo>
                  <a:lnTo>
                    <a:pt x="10855079" y="5826044"/>
                  </a:lnTo>
                  <a:lnTo>
                    <a:pt x="10901494" y="5816560"/>
                  </a:lnTo>
                  <a:lnTo>
                    <a:pt x="10945504" y="5801272"/>
                  </a:lnTo>
                  <a:lnTo>
                    <a:pt x="10986685" y="5780607"/>
                  </a:lnTo>
                  <a:lnTo>
                    <a:pt x="11024611" y="5754988"/>
                  </a:lnTo>
                  <a:lnTo>
                    <a:pt x="11058858" y="5724840"/>
                  </a:lnTo>
                  <a:lnTo>
                    <a:pt x="11089001" y="5690590"/>
                  </a:lnTo>
                  <a:lnTo>
                    <a:pt x="11114616" y="5652660"/>
                  </a:lnTo>
                  <a:lnTo>
                    <a:pt x="11135278" y="5611478"/>
                  </a:lnTo>
                  <a:lnTo>
                    <a:pt x="11150562" y="5567466"/>
                  </a:lnTo>
                  <a:lnTo>
                    <a:pt x="11160044" y="5521052"/>
                  </a:lnTo>
                  <a:lnTo>
                    <a:pt x="11163300" y="5472658"/>
                  </a:lnTo>
                  <a:lnTo>
                    <a:pt x="11163300" y="356615"/>
                  </a:lnTo>
                  <a:lnTo>
                    <a:pt x="11160044" y="308220"/>
                  </a:lnTo>
                  <a:lnTo>
                    <a:pt x="11150562" y="261805"/>
                  </a:lnTo>
                  <a:lnTo>
                    <a:pt x="11135278" y="217795"/>
                  </a:lnTo>
                  <a:lnTo>
                    <a:pt x="11114616" y="176614"/>
                  </a:lnTo>
                  <a:lnTo>
                    <a:pt x="11089001" y="138688"/>
                  </a:lnTo>
                  <a:lnTo>
                    <a:pt x="11058858" y="104441"/>
                  </a:lnTo>
                  <a:lnTo>
                    <a:pt x="11024611" y="74298"/>
                  </a:lnTo>
                  <a:lnTo>
                    <a:pt x="10986685" y="48683"/>
                  </a:lnTo>
                  <a:lnTo>
                    <a:pt x="10945504" y="28021"/>
                  </a:lnTo>
                  <a:lnTo>
                    <a:pt x="10901494" y="12737"/>
                  </a:lnTo>
                  <a:lnTo>
                    <a:pt x="10855079" y="3255"/>
                  </a:lnTo>
                  <a:lnTo>
                    <a:pt x="10806684" y="0"/>
                  </a:lnTo>
                  <a:close/>
                </a:path>
              </a:pathLst>
            </a:custGeom>
            <a:solidFill>
              <a:srgbClr val="FCFB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85799" y="676275"/>
              <a:ext cx="10820400" cy="5505450"/>
            </a:xfrm>
            <a:custGeom>
              <a:avLst/>
              <a:gdLst/>
              <a:ahLst/>
              <a:cxnLst/>
              <a:rect l="l" t="t" r="r" b="b"/>
              <a:pathLst>
                <a:path w="10820400" h="5505450">
                  <a:moveTo>
                    <a:pt x="10558399" y="0"/>
                  </a:moveTo>
                  <a:lnTo>
                    <a:pt x="262064" y="0"/>
                  </a:lnTo>
                  <a:lnTo>
                    <a:pt x="214956" y="4222"/>
                  </a:lnTo>
                  <a:lnTo>
                    <a:pt x="170618" y="16396"/>
                  </a:lnTo>
                  <a:lnTo>
                    <a:pt x="129792" y="35781"/>
                  </a:lnTo>
                  <a:lnTo>
                    <a:pt x="93216" y="61634"/>
                  </a:lnTo>
                  <a:lnTo>
                    <a:pt x="61631" y="93216"/>
                  </a:lnTo>
                  <a:lnTo>
                    <a:pt x="35777" y="129784"/>
                  </a:lnTo>
                  <a:lnTo>
                    <a:pt x="16394" y="170598"/>
                  </a:lnTo>
                  <a:lnTo>
                    <a:pt x="4221" y="214918"/>
                  </a:lnTo>
                  <a:lnTo>
                    <a:pt x="0" y="262000"/>
                  </a:lnTo>
                  <a:lnTo>
                    <a:pt x="0" y="5243385"/>
                  </a:lnTo>
                  <a:lnTo>
                    <a:pt x="4221" y="5290490"/>
                  </a:lnTo>
                  <a:lnTo>
                    <a:pt x="16394" y="5334826"/>
                  </a:lnTo>
                  <a:lnTo>
                    <a:pt x="35777" y="5375652"/>
                  </a:lnTo>
                  <a:lnTo>
                    <a:pt x="61631" y="5412228"/>
                  </a:lnTo>
                  <a:lnTo>
                    <a:pt x="93216" y="5443814"/>
                  </a:lnTo>
                  <a:lnTo>
                    <a:pt x="129792" y="5469669"/>
                  </a:lnTo>
                  <a:lnTo>
                    <a:pt x="170618" y="5489054"/>
                  </a:lnTo>
                  <a:lnTo>
                    <a:pt x="214956" y="5501227"/>
                  </a:lnTo>
                  <a:lnTo>
                    <a:pt x="262064" y="5505450"/>
                  </a:lnTo>
                  <a:lnTo>
                    <a:pt x="10558399" y="5505450"/>
                  </a:lnTo>
                  <a:lnTo>
                    <a:pt x="10605481" y="5501227"/>
                  </a:lnTo>
                  <a:lnTo>
                    <a:pt x="10649801" y="5489054"/>
                  </a:lnTo>
                  <a:lnTo>
                    <a:pt x="10690615" y="5469669"/>
                  </a:lnTo>
                  <a:lnTo>
                    <a:pt x="10727183" y="5443814"/>
                  </a:lnTo>
                  <a:lnTo>
                    <a:pt x="10758765" y="5412228"/>
                  </a:lnTo>
                  <a:lnTo>
                    <a:pt x="10784618" y="5375652"/>
                  </a:lnTo>
                  <a:lnTo>
                    <a:pt x="10804003" y="5334826"/>
                  </a:lnTo>
                  <a:lnTo>
                    <a:pt x="10816177" y="5290490"/>
                  </a:lnTo>
                  <a:lnTo>
                    <a:pt x="10820400" y="5243385"/>
                  </a:lnTo>
                  <a:lnTo>
                    <a:pt x="10820400" y="262000"/>
                  </a:lnTo>
                  <a:lnTo>
                    <a:pt x="10816177" y="214918"/>
                  </a:lnTo>
                  <a:lnTo>
                    <a:pt x="10804003" y="170598"/>
                  </a:lnTo>
                  <a:lnTo>
                    <a:pt x="10784618" y="129784"/>
                  </a:lnTo>
                  <a:lnTo>
                    <a:pt x="10758765" y="93216"/>
                  </a:lnTo>
                  <a:lnTo>
                    <a:pt x="10727183" y="61634"/>
                  </a:lnTo>
                  <a:lnTo>
                    <a:pt x="10690615" y="35781"/>
                  </a:lnTo>
                  <a:lnTo>
                    <a:pt x="10649801" y="16396"/>
                  </a:lnTo>
                  <a:lnTo>
                    <a:pt x="10605481" y="4222"/>
                  </a:lnTo>
                  <a:lnTo>
                    <a:pt x="105583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85799" y="676275"/>
              <a:ext cx="10820400" cy="5505450"/>
            </a:xfrm>
            <a:custGeom>
              <a:avLst/>
              <a:gdLst/>
              <a:ahLst/>
              <a:cxnLst/>
              <a:rect l="l" t="t" r="r" b="b"/>
              <a:pathLst>
                <a:path w="10820400" h="5505450">
                  <a:moveTo>
                    <a:pt x="0" y="262000"/>
                  </a:moveTo>
                  <a:lnTo>
                    <a:pt x="4221" y="214918"/>
                  </a:lnTo>
                  <a:lnTo>
                    <a:pt x="16394" y="170598"/>
                  </a:lnTo>
                  <a:lnTo>
                    <a:pt x="35777" y="129784"/>
                  </a:lnTo>
                  <a:lnTo>
                    <a:pt x="61631" y="93216"/>
                  </a:lnTo>
                  <a:lnTo>
                    <a:pt x="93216" y="61634"/>
                  </a:lnTo>
                  <a:lnTo>
                    <a:pt x="129792" y="35781"/>
                  </a:lnTo>
                  <a:lnTo>
                    <a:pt x="170618" y="16396"/>
                  </a:lnTo>
                  <a:lnTo>
                    <a:pt x="214956" y="4222"/>
                  </a:lnTo>
                  <a:lnTo>
                    <a:pt x="262064" y="0"/>
                  </a:lnTo>
                  <a:lnTo>
                    <a:pt x="10558399" y="0"/>
                  </a:lnTo>
                  <a:lnTo>
                    <a:pt x="10605481" y="4222"/>
                  </a:lnTo>
                  <a:lnTo>
                    <a:pt x="10649801" y="16396"/>
                  </a:lnTo>
                  <a:lnTo>
                    <a:pt x="10690615" y="35781"/>
                  </a:lnTo>
                  <a:lnTo>
                    <a:pt x="10727183" y="61634"/>
                  </a:lnTo>
                  <a:lnTo>
                    <a:pt x="10758765" y="93216"/>
                  </a:lnTo>
                  <a:lnTo>
                    <a:pt x="10784618" y="129784"/>
                  </a:lnTo>
                  <a:lnTo>
                    <a:pt x="10804003" y="170598"/>
                  </a:lnTo>
                  <a:lnTo>
                    <a:pt x="10816177" y="214918"/>
                  </a:lnTo>
                  <a:lnTo>
                    <a:pt x="10820400" y="262000"/>
                  </a:lnTo>
                  <a:lnTo>
                    <a:pt x="10820400" y="5243385"/>
                  </a:lnTo>
                  <a:lnTo>
                    <a:pt x="10816177" y="5290490"/>
                  </a:lnTo>
                  <a:lnTo>
                    <a:pt x="10804003" y="5334826"/>
                  </a:lnTo>
                  <a:lnTo>
                    <a:pt x="10784618" y="5375652"/>
                  </a:lnTo>
                  <a:lnTo>
                    <a:pt x="10758765" y="5412228"/>
                  </a:lnTo>
                  <a:lnTo>
                    <a:pt x="10727183" y="5443814"/>
                  </a:lnTo>
                  <a:lnTo>
                    <a:pt x="10690615" y="5469669"/>
                  </a:lnTo>
                  <a:lnTo>
                    <a:pt x="10649801" y="5489054"/>
                  </a:lnTo>
                  <a:lnTo>
                    <a:pt x="10605481" y="5501227"/>
                  </a:lnTo>
                  <a:lnTo>
                    <a:pt x="10558399" y="5505450"/>
                  </a:lnTo>
                  <a:lnTo>
                    <a:pt x="262064" y="5505450"/>
                  </a:lnTo>
                  <a:lnTo>
                    <a:pt x="214956" y="5501227"/>
                  </a:lnTo>
                  <a:lnTo>
                    <a:pt x="170618" y="5489054"/>
                  </a:lnTo>
                  <a:lnTo>
                    <a:pt x="129792" y="5469669"/>
                  </a:lnTo>
                  <a:lnTo>
                    <a:pt x="93216" y="5443814"/>
                  </a:lnTo>
                  <a:lnTo>
                    <a:pt x="61631" y="5412228"/>
                  </a:lnTo>
                  <a:lnTo>
                    <a:pt x="35777" y="5375652"/>
                  </a:lnTo>
                  <a:lnTo>
                    <a:pt x="16394" y="5334826"/>
                  </a:lnTo>
                  <a:lnTo>
                    <a:pt x="4221" y="5290490"/>
                  </a:lnTo>
                  <a:lnTo>
                    <a:pt x="0" y="5243385"/>
                  </a:lnTo>
                  <a:lnTo>
                    <a:pt x="0" y="262000"/>
                  </a:lnTo>
                  <a:close/>
                </a:path>
              </a:pathLst>
            </a:custGeom>
            <a:ln w="76200">
              <a:solidFill>
                <a:srgbClr val="1622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6374" y="809625"/>
              <a:ext cx="9563100" cy="52387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690</Words>
  <Application>Microsoft Office PowerPoint</Application>
  <PresentationFormat>Widescreen</PresentationFormat>
  <Paragraphs>59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Arial MT</vt:lpstr>
      <vt:lpstr>Calibri</vt:lpstr>
      <vt:lpstr>Calisto MT</vt:lpstr>
      <vt:lpstr>Cambria</vt:lpstr>
      <vt:lpstr>Corbel</vt:lpstr>
      <vt:lpstr>Times New Roman</vt:lpstr>
      <vt:lpstr>Office Theme</vt:lpstr>
      <vt:lpstr>       K.S. SCHOOL OF ENGINEERING AND MANAGEMENT, BENGALURU - 560109  Department of MBA 3RD Semester  Subject Name – TECHNOLOGY AND OPEREATIONAL STRATERGY Subject Code – 20MBA302  Miss. V.Vidyashree Assistant Professor </vt:lpstr>
      <vt:lpstr>PowerPoint Presentation</vt:lpstr>
      <vt:lpstr>Concept of Lean  Manufacturing</vt:lpstr>
      <vt:lpstr>5 principles of lean management</vt:lpstr>
      <vt:lpstr>Benefits of lean management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7 Wastes of Lean Manufacturing</vt:lpstr>
      <vt:lpstr>7 Wastes in Software Development</vt:lpstr>
      <vt:lpstr>7 Wastes in Marketing</vt:lpstr>
      <vt:lpstr>5S – A VIDEO ON THE CONCEPT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Department of MBA 3RD Semester  Subject Name – TECHNOLOGY AND OPEREATIONAL STRATERGY Subject Code – 20MBA302  Miss. V.Vidyashree Assistant Professor </dc:title>
  <dc:creator>vijaya gangur</dc:creator>
  <cp:lastModifiedBy>mbacc</cp:lastModifiedBy>
  <cp:revision>2</cp:revision>
  <dcterms:created xsi:type="dcterms:W3CDTF">2022-11-12T05:44:55Z</dcterms:created>
  <dcterms:modified xsi:type="dcterms:W3CDTF">2022-11-22T04:05:17Z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2022-01-16T00:00:00Z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2022-11-12T00:00:00Z</vt:filetime>
  </property>
</Properties>
</file>