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2" r:id="rId4"/>
    <p:sldId id="263" r:id="rId5"/>
    <p:sldId id="351" r:id="rId6"/>
    <p:sldId id="361" r:id="rId7"/>
    <p:sldId id="269" r:id="rId8"/>
    <p:sldId id="282" r:id="rId9"/>
    <p:sldId id="362" r:id="rId10"/>
    <p:sldId id="284" r:id="rId11"/>
    <p:sldId id="285" r:id="rId12"/>
    <p:sldId id="363" r:id="rId13"/>
    <p:sldId id="34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3FE266-8D24-41DE-8D2A-12B61F0A8A4E}" type="datetimeFigureOut">
              <a:rPr lang="en-US" smtClean="0"/>
              <a:pPr/>
              <a:t>11/22/2022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470026-CA55-40AA-AA60-0800BEE415CB}" type="slidenum">
              <a:rPr lang="en-US" smtClean="0"/>
              <a:pPr/>
              <a:t>‹#›</a:t>
            </a:fld>
            <a:endParaRPr lang="en-US"/>
          </a:p>
        </p:txBody>
      </p:sp>
    </p:spTree>
    <p:extLst>
      <p:ext uri="{BB962C8B-B14F-4D97-AF65-F5344CB8AC3E}">
        <p14:creationId xmlns:p14="http://schemas.microsoft.com/office/powerpoint/2010/main" val="2029993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1403391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3623164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1959473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4083452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1340427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1518754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834759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3557906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3802338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317624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81F7BD-E2E0-4D2A-A962-2B63750E56AF}" type="datetimeFigureOut">
              <a:rPr lang="en-US" smtClean="0"/>
              <a:pPr/>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p14="http://schemas.microsoft.com/office/powerpoint/2010/main" val="2044592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81F7BD-E2E0-4D2A-A962-2B63750E56AF}" type="datetimeFigureOut">
              <a:rPr lang="en-US" smtClean="0"/>
              <a:pPr/>
              <a:t>11/22/2022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50816-7991-4579-A36A-F9949C299B5F}" type="slidenum">
              <a:rPr lang="en-US" smtClean="0"/>
              <a:pPr/>
              <a:t>‹#›</a:t>
            </a:fld>
            <a:endParaRPr lang="en-US"/>
          </a:p>
        </p:txBody>
      </p:sp>
    </p:spTree>
    <p:extLst>
      <p:ext uri="{BB962C8B-B14F-4D97-AF65-F5344CB8AC3E}">
        <p14:creationId xmlns:p14="http://schemas.microsoft.com/office/powerpoint/2010/main" val="136638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theclassroom.com/the-seven-parts-of-a-letter-12084087.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q5-B_FsXoy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24150"/>
            <a:ext cx="7772400" cy="857250"/>
          </a:xfrm>
        </p:spPr>
        <p:txBody>
          <a:bodyPr>
            <a:normAutofit fontScale="90000"/>
          </a:bodyPr>
          <a:lstStyle/>
          <a:p>
            <a:br>
              <a:rPr lang="en-US" dirty="0"/>
            </a:br>
            <a:r>
              <a:rPr lang="en-US" sz="3100" b="1" dirty="0"/>
              <a:t>Department of MBA</a:t>
            </a:r>
            <a:br>
              <a:rPr lang="en-US" sz="3100" b="1" dirty="0"/>
            </a:br>
            <a:r>
              <a:rPr lang="en-US" sz="3100" b="1" dirty="0"/>
              <a:t>1</a:t>
            </a:r>
            <a:r>
              <a:rPr lang="en-US" sz="3100" b="1" baseline="30000" dirty="0"/>
              <a:t>st</a:t>
            </a:r>
            <a:r>
              <a:rPr lang="en-US" sz="3100" b="1" dirty="0"/>
              <a:t> Semester </a:t>
            </a:r>
            <a:br>
              <a:rPr lang="en-US" sz="3100" b="1" dirty="0"/>
            </a:br>
            <a:r>
              <a:rPr lang="en-US" sz="3100" b="1" dirty="0"/>
              <a:t>Subject Name – Managerial Communication</a:t>
            </a:r>
            <a:br>
              <a:rPr lang="en-US" sz="3100" b="1" dirty="0"/>
            </a:br>
            <a:r>
              <a:rPr lang="en-US" sz="3100" b="1" dirty="0"/>
              <a:t>Subject Code - 20MBA16</a:t>
            </a:r>
            <a:br>
              <a:rPr lang="en-US" sz="3100" b="1" dirty="0"/>
            </a:br>
            <a:br>
              <a:rPr lang="en-US" sz="3100" b="1" dirty="0"/>
            </a:br>
            <a:r>
              <a:rPr lang="en-US" sz="2200" b="1" dirty="0"/>
              <a:t>Mr. Sreedhar .N</a:t>
            </a:r>
            <a:br>
              <a:rPr lang="en-US" sz="2200" b="1" dirty="0"/>
            </a:br>
            <a:r>
              <a:rPr lang="en-US" sz="2200" b="1" dirty="0"/>
              <a:t>Assistant Professor</a:t>
            </a:r>
            <a:br>
              <a:rPr lang="en-IN" sz="2200" b="1" dirty="0"/>
            </a:br>
            <a:endParaRPr lang="en-US" sz="2200" b="1" dirty="0"/>
          </a:p>
        </p:txBody>
      </p:sp>
      <p:sp>
        <p:nvSpPr>
          <p:cNvPr id="3" name="Subtitle 2"/>
          <p:cNvSpPr>
            <a:spLocks noGrp="1"/>
          </p:cNvSpPr>
          <p:nvPr>
            <p:ph type="subTitle" idx="1"/>
          </p:nvPr>
        </p:nvSpPr>
        <p:spPr>
          <a:xfrm>
            <a:off x="1371600" y="4953000"/>
            <a:ext cx="6400800" cy="1066800"/>
          </a:xfrm>
        </p:spPr>
        <p:txBody>
          <a:bodyPr>
            <a:normAutofit lnSpcReduction="10000"/>
          </a:bodyPr>
          <a:lstStyle/>
          <a:p>
            <a:r>
              <a:rPr lang="en-US" b="1" dirty="0"/>
              <a:t>Module-4</a:t>
            </a:r>
          </a:p>
          <a:p>
            <a:r>
              <a:rPr lang="en-US" b="1" dirty="0"/>
              <a:t>Business Letters and Reports</a:t>
            </a:r>
          </a:p>
        </p:txBody>
      </p:sp>
      <p:pic>
        <p:nvPicPr>
          <p:cNvPr id="5" name="image1.jpg" descr="http://www.ksit.ac.in/imgs/logo.jpg"/>
          <p:cNvPicPr/>
          <p:nvPr/>
        </p:nvPicPr>
        <p:blipFill>
          <a:blip r:embed="rId2"/>
          <a:srcRect/>
          <a:stretch>
            <a:fillRect/>
          </a:stretch>
        </p:blipFill>
        <p:spPr>
          <a:xfrm>
            <a:off x="152400" y="228600"/>
            <a:ext cx="1066800" cy="1066800"/>
          </a:xfrm>
          <a:prstGeom prst="rect">
            <a:avLst/>
          </a:prstGeom>
          <a:ln/>
        </p:spPr>
      </p:pic>
      <p:sp>
        <p:nvSpPr>
          <p:cNvPr id="307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23" name="Rectangle 3"/>
          <p:cNvSpPr>
            <a:spLocks noChangeArrowheads="1"/>
          </p:cNvSpPr>
          <p:nvPr/>
        </p:nvSpPr>
        <p:spPr bwMode="auto">
          <a:xfrm>
            <a:off x="1524001" y="457200"/>
            <a:ext cx="6858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Calisto MT" pitchFamily="18" charset="0"/>
                <a:ea typeface="Times New Roman" pitchFamily="18" charset="0"/>
                <a:cs typeface="Arial" pitchFamily="34" charset="0"/>
              </a:rPr>
              <a:t>K.S. SCHOOL OF ENGINEERING AND MANAGEMENT, BENGALURU - 560109</a:t>
            </a:r>
            <a:endParaRPr kumimoji="0" lang="en-US" sz="1600" b="0" i="0" u="none" strike="noStrike" cap="none" normalizeH="0" baseline="0" dirty="0">
              <a:ln>
                <a:noFill/>
              </a:ln>
              <a:solidFill>
                <a:schemeClr val="tx1"/>
              </a:solidFill>
              <a:effectLst/>
              <a:latin typeface="Calisto MT" pitchFamily="18" charset="0"/>
              <a:cs typeface="Arial" pitchFamily="34" charset="0"/>
            </a:endParaRPr>
          </a:p>
        </p:txBody>
      </p:sp>
    </p:spTree>
    <p:extLst>
      <p:ext uri="{BB962C8B-B14F-4D97-AF65-F5344CB8AC3E}">
        <p14:creationId xmlns:p14="http://schemas.microsoft.com/office/powerpoint/2010/main" val="898415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latin typeface="Times New Roman" pitchFamily="18" charset="0"/>
                <a:cs typeface="Times New Roman" pitchFamily="18" charset="0"/>
              </a:rPr>
              <a:t>Business letters </a:t>
            </a:r>
          </a:p>
        </p:txBody>
      </p:sp>
      <p:sp>
        <p:nvSpPr>
          <p:cNvPr id="3" name="Content Placeholder 2"/>
          <p:cNvSpPr>
            <a:spLocks noGrp="1"/>
          </p:cNvSpPr>
          <p:nvPr>
            <p:ph idx="1"/>
          </p:nvPr>
        </p:nvSpPr>
        <p:spPr>
          <a:xfrm>
            <a:off x="304800" y="1600200"/>
            <a:ext cx="8534400" cy="5029200"/>
          </a:xfrm>
        </p:spPr>
        <p:txBody>
          <a:bodyPr>
            <a:normAutofit/>
          </a:bodyPr>
          <a:lstStyle/>
          <a:p>
            <a:pPr algn="just">
              <a:lnSpc>
                <a:spcPct val="150000"/>
              </a:lnSpc>
            </a:pPr>
            <a:r>
              <a:rPr lang="en-US" sz="2400" dirty="0">
                <a:latin typeface="Times New Roman" pitchFamily="18" charset="0"/>
                <a:cs typeface="Times New Roman" pitchFamily="18" charset="0"/>
              </a:rPr>
              <a:t>Business Letters are also called Commercial Letters. </a:t>
            </a:r>
          </a:p>
          <a:p>
            <a:pPr algn="just">
              <a:lnSpc>
                <a:spcPct val="150000"/>
              </a:lnSpc>
            </a:pPr>
            <a:r>
              <a:rPr lang="en-US" sz="2400" dirty="0">
                <a:latin typeface="Times New Roman" pitchFamily="18" charset="0"/>
                <a:cs typeface="Times New Roman" pitchFamily="18" charset="0"/>
              </a:rPr>
              <a:t>It is the handwritten, typewritten, or printed.</a:t>
            </a:r>
          </a:p>
          <a:p>
            <a:pPr algn="just">
              <a:lnSpc>
                <a:spcPct val="150000"/>
              </a:lnSpc>
            </a:pPr>
            <a:r>
              <a:rPr lang="en-US" sz="2400" dirty="0">
                <a:latin typeface="Times New Roman" pitchFamily="18" charset="0"/>
                <a:cs typeface="Times New Roman" pitchFamily="18" charset="0"/>
              </a:rPr>
              <a:t>It is used for business correspondence.</a:t>
            </a:r>
          </a:p>
          <a:p>
            <a:pPr algn="just">
              <a:lnSpc>
                <a:spcPct val="150000"/>
              </a:lnSpc>
            </a:pPr>
            <a:r>
              <a:rPr lang="en-US" sz="2400" dirty="0">
                <a:latin typeface="Times New Roman" pitchFamily="18" charset="0"/>
                <a:cs typeface="Times New Roman" pitchFamily="18" charset="0"/>
              </a:rPr>
              <a:t>It is used to communicate with suppliers, customers, government departments, banks, insurance agencies, transporters, job-seekers and so on.</a:t>
            </a:r>
          </a:p>
          <a:p>
            <a:pPr algn="just">
              <a:lnSpc>
                <a:spcPct val="150000"/>
              </a:lnSpc>
            </a:pPr>
            <a:r>
              <a:rPr lang="en-US" sz="2400" dirty="0">
                <a:latin typeface="Times New Roman" pitchFamily="18" charset="0"/>
                <a:cs typeface="Times New Roman" pitchFamily="18" charset="0"/>
              </a:rPr>
              <a:t>It is unique piece of information </a:t>
            </a:r>
          </a:p>
        </p:txBody>
      </p:sp>
    </p:spTree>
    <p:extLst>
      <p:ext uri="{BB962C8B-B14F-4D97-AF65-F5344CB8AC3E}">
        <p14:creationId xmlns:p14="http://schemas.microsoft.com/office/powerpoint/2010/main" val="2584226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14400"/>
          </a:xfrm>
        </p:spPr>
        <p:txBody>
          <a:bodyPr>
            <a:normAutofit fontScale="90000"/>
          </a:bodyPr>
          <a:lstStyle/>
          <a:p>
            <a:r>
              <a:rPr lang="en-IN" altLang="en-US" b="1" dirty="0">
                <a:solidFill>
                  <a:srgbClr val="00B050"/>
                </a:solidFill>
                <a:latin typeface="Times New Roman" pitchFamily="18" charset="0"/>
              </a:rPr>
              <a:t>Basic principles</a:t>
            </a:r>
            <a:br>
              <a:rPr lang="en-IN" altLang="en-US" b="1" dirty="0">
                <a:latin typeface="Times New Roman" pitchFamily="18" charset="0"/>
              </a:rPr>
            </a:br>
            <a:endParaRPr lang="en-US" dirty="0"/>
          </a:p>
        </p:txBody>
      </p:sp>
      <p:sp>
        <p:nvSpPr>
          <p:cNvPr id="3" name="Content Placeholder 2"/>
          <p:cNvSpPr>
            <a:spLocks noGrp="1"/>
          </p:cNvSpPr>
          <p:nvPr>
            <p:ph idx="1"/>
          </p:nvPr>
        </p:nvSpPr>
        <p:spPr>
          <a:xfrm>
            <a:off x="457200" y="1600200"/>
            <a:ext cx="8229600" cy="4648200"/>
          </a:xfrm>
        </p:spPr>
        <p:txBody>
          <a:bodyPr>
            <a:normAutofit fontScale="85000" lnSpcReduction="20000"/>
          </a:bodyPr>
          <a:lstStyle/>
          <a:p>
            <a:pPr algn="just">
              <a:lnSpc>
                <a:spcPct val="130000"/>
              </a:lnSpc>
              <a:spcBef>
                <a:spcPct val="50000"/>
              </a:spcBef>
            </a:pPr>
            <a:r>
              <a:rPr lang="en-IN" altLang="en-US" u="sng" dirty="0">
                <a:latin typeface="Times New Roman" pitchFamily="18" charset="0"/>
                <a:cs typeface="Times New Roman" pitchFamily="18" charset="0"/>
              </a:rPr>
              <a:t>Give importance to readers </a:t>
            </a:r>
            <a:r>
              <a:rPr lang="en-IN" altLang="en-US" dirty="0">
                <a:latin typeface="Times New Roman" pitchFamily="18" charset="0"/>
                <a:cs typeface="Times New Roman" pitchFamily="18" charset="0"/>
              </a:rPr>
              <a:t>: reader’s background,    relationship, needs</a:t>
            </a:r>
          </a:p>
          <a:p>
            <a:pPr algn="just">
              <a:lnSpc>
                <a:spcPct val="130000"/>
              </a:lnSpc>
              <a:spcBef>
                <a:spcPct val="50000"/>
              </a:spcBef>
            </a:pPr>
            <a:r>
              <a:rPr lang="en-IN" altLang="en-US" u="sng" dirty="0">
                <a:latin typeface="Times New Roman" pitchFamily="18" charset="0"/>
                <a:cs typeface="Times New Roman" pitchFamily="18" charset="0"/>
              </a:rPr>
              <a:t>Keep to the point: </a:t>
            </a:r>
            <a:r>
              <a:rPr lang="en-IN" altLang="en-US" dirty="0">
                <a:latin typeface="Times New Roman" pitchFamily="18" charset="0"/>
                <a:cs typeface="Times New Roman" pitchFamily="18" charset="0"/>
              </a:rPr>
              <a:t>clarity of objectives, outline</a:t>
            </a:r>
          </a:p>
          <a:p>
            <a:pPr algn="just">
              <a:lnSpc>
                <a:spcPct val="130000"/>
              </a:lnSpc>
              <a:spcBef>
                <a:spcPct val="50000"/>
              </a:spcBef>
            </a:pPr>
            <a:r>
              <a:rPr lang="en-IN" altLang="en-US" u="sng" dirty="0">
                <a:latin typeface="Times New Roman" pitchFamily="18" charset="0"/>
                <a:cs typeface="Times New Roman" pitchFamily="18" charset="0"/>
              </a:rPr>
              <a:t>Set the right tone</a:t>
            </a:r>
            <a:r>
              <a:rPr lang="en-IN" altLang="en-US" dirty="0">
                <a:latin typeface="Times New Roman" pitchFamily="18" charset="0"/>
                <a:cs typeface="Times New Roman" pitchFamily="18" charset="0"/>
              </a:rPr>
              <a:t>: friendly &amp; efficient</a:t>
            </a:r>
          </a:p>
          <a:p>
            <a:pPr algn="just">
              <a:lnSpc>
                <a:spcPct val="130000"/>
              </a:lnSpc>
              <a:spcBef>
                <a:spcPct val="50000"/>
              </a:spcBef>
            </a:pPr>
            <a:r>
              <a:rPr lang="en-IN" altLang="en-US" u="sng" dirty="0">
                <a:latin typeface="Times New Roman" pitchFamily="18" charset="0"/>
                <a:cs typeface="Times New Roman" pitchFamily="18" charset="0"/>
              </a:rPr>
              <a:t>Write a strong opening </a:t>
            </a:r>
            <a:r>
              <a:rPr lang="en-IN" altLang="en-US" dirty="0">
                <a:latin typeface="Times New Roman" pitchFamily="18" charset="0"/>
                <a:cs typeface="Times New Roman" pitchFamily="18" charset="0"/>
              </a:rPr>
              <a:t>: gain attention, most    important information first, should stand out</a:t>
            </a:r>
          </a:p>
          <a:p>
            <a:pPr algn="just">
              <a:lnSpc>
                <a:spcPct val="130000"/>
              </a:lnSpc>
              <a:spcBef>
                <a:spcPct val="50000"/>
              </a:spcBef>
            </a:pPr>
            <a:r>
              <a:rPr lang="en-IN" altLang="en-US" u="sng" dirty="0">
                <a:latin typeface="Times New Roman" pitchFamily="18" charset="0"/>
                <a:cs typeface="Times New Roman" pitchFamily="18" charset="0"/>
              </a:rPr>
              <a:t>End emphatically </a:t>
            </a:r>
            <a:r>
              <a:rPr lang="en-IN" altLang="en-US" dirty="0">
                <a:latin typeface="Times New Roman" pitchFamily="18" charset="0"/>
                <a:cs typeface="Times New Roman" pitchFamily="18" charset="0"/>
              </a:rPr>
              <a:t>: polite and business-like note,    summarize key points</a:t>
            </a: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92060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503238"/>
          </a:xfrm>
        </p:spPr>
        <p:txBody>
          <a:bodyPr>
            <a:normAutofit fontScale="90000"/>
          </a:bodyPr>
          <a:lstStyle/>
          <a:p>
            <a:r>
              <a:rPr lang="en-IN" altLang="en-US" b="1" dirty="0">
                <a:solidFill>
                  <a:srgbClr val="00B050"/>
                </a:solidFill>
                <a:latin typeface="Times New Roman" pitchFamily="18" charset="0"/>
              </a:rPr>
              <a:t>Writing strategies</a:t>
            </a:r>
            <a:br>
              <a:rPr lang="en-IN" altLang="en-US" b="1" dirty="0">
                <a:solidFill>
                  <a:srgbClr val="00B050"/>
                </a:solidFill>
                <a:latin typeface="Times New Roman" pitchFamily="18" charset="0"/>
              </a:rPr>
            </a:br>
            <a:endParaRPr lang="en-US" dirty="0">
              <a:solidFill>
                <a:srgbClr val="00B050"/>
              </a:solidFill>
            </a:endParaRPr>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pPr algn="just">
              <a:lnSpc>
                <a:spcPct val="150000"/>
              </a:lnSpc>
              <a:spcBef>
                <a:spcPct val="50000"/>
              </a:spcBef>
            </a:pPr>
            <a:r>
              <a:rPr lang="en-IN" altLang="en-US" dirty="0">
                <a:latin typeface="Times New Roman" pitchFamily="18" charset="0"/>
                <a:cs typeface="Times New Roman" pitchFamily="18" charset="0"/>
              </a:rPr>
              <a:t>State the main business / purpose / subject</a:t>
            </a:r>
          </a:p>
          <a:p>
            <a:pPr algn="just">
              <a:lnSpc>
                <a:spcPct val="150000"/>
              </a:lnSpc>
              <a:spcBef>
                <a:spcPct val="50000"/>
              </a:spcBef>
            </a:pPr>
            <a:r>
              <a:rPr lang="en-IN" altLang="en-US" dirty="0">
                <a:latin typeface="Times New Roman" pitchFamily="18" charset="0"/>
                <a:cs typeface="Times New Roman" pitchFamily="18" charset="0"/>
              </a:rPr>
              <a:t>Keep paragraphs short</a:t>
            </a:r>
          </a:p>
          <a:p>
            <a:pPr algn="just">
              <a:lnSpc>
                <a:spcPct val="150000"/>
              </a:lnSpc>
              <a:spcBef>
                <a:spcPct val="50000"/>
              </a:spcBef>
            </a:pPr>
            <a:r>
              <a:rPr lang="en-IN" altLang="en-US" dirty="0">
                <a:latin typeface="Times New Roman" pitchFamily="18" charset="0"/>
                <a:cs typeface="Times New Roman" pitchFamily="18" charset="0"/>
              </a:rPr>
              <a:t>Provide topic indicators</a:t>
            </a:r>
          </a:p>
          <a:p>
            <a:pPr algn="just">
              <a:lnSpc>
                <a:spcPct val="150000"/>
              </a:lnSpc>
              <a:spcBef>
                <a:spcPct val="50000"/>
              </a:spcBef>
            </a:pPr>
            <a:r>
              <a:rPr lang="en-IN" altLang="en-US" dirty="0">
                <a:latin typeface="Times New Roman" pitchFamily="18" charset="0"/>
                <a:cs typeface="Times New Roman" pitchFamily="18" charset="0"/>
              </a:rPr>
              <a:t>Place important information strategically</a:t>
            </a:r>
          </a:p>
          <a:p>
            <a:pPr algn="just">
              <a:lnSpc>
                <a:spcPct val="150000"/>
              </a:lnSpc>
              <a:spcBef>
                <a:spcPct val="50000"/>
              </a:spcBef>
            </a:pPr>
            <a:r>
              <a:rPr lang="en-IN" altLang="en-US" dirty="0">
                <a:latin typeface="Times New Roman" pitchFamily="18" charset="0"/>
                <a:cs typeface="Times New Roman" pitchFamily="18" charset="0"/>
              </a:rPr>
              <a:t>Focus on recipient’s needs</a:t>
            </a:r>
          </a:p>
          <a:p>
            <a:pPr algn="just">
              <a:lnSpc>
                <a:spcPct val="150000"/>
              </a:lnSpc>
              <a:spcBef>
                <a:spcPct val="50000"/>
              </a:spcBef>
            </a:pPr>
            <a:r>
              <a:rPr lang="en-IN" altLang="en-US" dirty="0">
                <a:latin typeface="Times New Roman" pitchFamily="18" charset="0"/>
                <a:cs typeface="Times New Roman" pitchFamily="18" charset="0"/>
              </a:rPr>
              <a:t>Give an action ending whenever appropriate</a:t>
            </a: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93809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r>
              <a:rPr lang="en-IN" altLang="en-US" sz="3600" b="1" dirty="0">
                <a:solidFill>
                  <a:schemeClr val="hlink"/>
                </a:solidFill>
                <a:latin typeface="Times New Roman" pitchFamily="18" charset="0"/>
              </a:rPr>
              <a:t>Components/ELEMENT/STRUCTURE</a:t>
            </a:r>
            <a:br>
              <a:rPr lang="en-IN" altLang="en-US" b="1" dirty="0">
                <a:solidFill>
                  <a:schemeClr val="hlink"/>
                </a:solidFill>
                <a:latin typeface="Times New Roman" pitchFamily="18" charset="0"/>
              </a:rPr>
            </a:br>
            <a:endParaRPr lang="en-US" dirty="0"/>
          </a:p>
        </p:txBody>
      </p:sp>
      <p:sp>
        <p:nvSpPr>
          <p:cNvPr id="3" name="Content Placeholder 2"/>
          <p:cNvSpPr>
            <a:spLocks noGrp="1"/>
          </p:cNvSpPr>
          <p:nvPr>
            <p:ph idx="1"/>
          </p:nvPr>
        </p:nvSpPr>
        <p:spPr>
          <a:xfrm>
            <a:off x="533400" y="1143000"/>
            <a:ext cx="8458200" cy="5715000"/>
          </a:xfrm>
        </p:spPr>
        <p:txBody>
          <a:bodyPr>
            <a:noAutofit/>
          </a:bodyPr>
          <a:lstStyle/>
          <a:p>
            <a:pPr algn="just">
              <a:buNone/>
            </a:pPr>
            <a:r>
              <a:rPr lang="en-US" sz="1800" b="1" u="sng" dirty="0">
                <a:solidFill>
                  <a:srgbClr val="0070C0"/>
                </a:solidFill>
                <a:latin typeface="Times New Roman" pitchFamily="18" charset="0"/>
                <a:cs typeface="Times New Roman" pitchFamily="18" charset="0"/>
              </a:rPr>
              <a:t>1.HEADING</a:t>
            </a:r>
            <a:r>
              <a:rPr lang="en-US" sz="1800" dirty="0">
                <a:solidFill>
                  <a:srgbClr val="0070C0"/>
                </a:solidFill>
                <a:latin typeface="Times New Roman" pitchFamily="18" charset="0"/>
                <a:cs typeface="Times New Roman" pitchFamily="18" charset="0"/>
              </a:rPr>
              <a:t>: </a:t>
            </a:r>
            <a:r>
              <a:rPr lang="en-US" sz="1800" dirty="0">
                <a:latin typeface="Times New Roman" pitchFamily="18" charset="0"/>
                <a:cs typeface="Times New Roman" pitchFamily="18" charset="0"/>
              </a:rPr>
              <a:t>The sender name ,address and contact details can be typed.</a:t>
            </a:r>
          </a:p>
          <a:p>
            <a:pPr algn="just">
              <a:buNone/>
            </a:pPr>
            <a:endParaRPr lang="en-US" sz="1800" dirty="0">
              <a:latin typeface="Times New Roman" pitchFamily="18" charset="0"/>
              <a:cs typeface="Times New Roman" pitchFamily="18" charset="0"/>
            </a:endParaRPr>
          </a:p>
          <a:p>
            <a:pPr algn="just">
              <a:buNone/>
            </a:pPr>
            <a:r>
              <a:rPr lang="en-US" sz="1800" b="1" u="sng" dirty="0">
                <a:latin typeface="Times New Roman" pitchFamily="18" charset="0"/>
                <a:cs typeface="Times New Roman" pitchFamily="18" charset="0"/>
              </a:rPr>
              <a:t>2.DATE</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  Date, name of the month and year .never write letter without date it show the write careless.</a:t>
            </a:r>
          </a:p>
          <a:p>
            <a:pPr algn="just">
              <a:buNone/>
            </a:pPr>
            <a:r>
              <a:rPr lang="en-US" sz="1800" dirty="0" err="1">
                <a:latin typeface="Times New Roman" pitchFamily="18" charset="0"/>
                <a:cs typeface="Times New Roman" pitchFamily="18" charset="0"/>
              </a:rPr>
              <a:t>Eg</a:t>
            </a:r>
            <a:r>
              <a:rPr lang="en-US" sz="1800" dirty="0">
                <a:latin typeface="Times New Roman" pitchFamily="18" charset="0"/>
                <a:cs typeface="Times New Roman" pitchFamily="18" charset="0"/>
              </a:rPr>
              <a:t>: 23 NOVEMBER 2017 or 23</a:t>
            </a:r>
            <a:r>
              <a:rPr lang="en-US" sz="1800" baseline="30000" dirty="0">
                <a:latin typeface="Times New Roman" pitchFamily="18" charset="0"/>
                <a:cs typeface="Times New Roman" pitchFamily="18" charset="0"/>
              </a:rPr>
              <a:t>rd</a:t>
            </a:r>
            <a:r>
              <a:rPr lang="en-US" sz="1800" dirty="0">
                <a:latin typeface="Times New Roman" pitchFamily="18" charset="0"/>
                <a:cs typeface="Times New Roman" pitchFamily="18" charset="0"/>
              </a:rPr>
              <a:t> Nov 2017</a:t>
            </a:r>
          </a:p>
          <a:p>
            <a:pPr algn="just">
              <a:buNone/>
            </a:pPr>
            <a:r>
              <a:rPr lang="en-US" sz="1800" dirty="0">
                <a:latin typeface="Times New Roman" pitchFamily="18" charset="0"/>
                <a:cs typeface="Times New Roman" pitchFamily="18" charset="0"/>
              </a:rPr>
              <a:t> </a:t>
            </a:r>
          </a:p>
          <a:p>
            <a:pPr algn="just">
              <a:buNone/>
            </a:pPr>
            <a:r>
              <a:rPr lang="en-US" sz="1800" b="1" u="sng" dirty="0">
                <a:latin typeface="Times New Roman" pitchFamily="18" charset="0"/>
                <a:cs typeface="Times New Roman" pitchFamily="18" charset="0"/>
              </a:rPr>
              <a:t>3.INSIDE ADDRESS</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name of the firm or the individual  to whom the letter is written .if you don’t know the name begin with job title or departmental: (the sale manager ) .Use courtesy  titles like (Mr., </a:t>
            </a:r>
            <a:r>
              <a:rPr lang="en-US" sz="1800" dirty="0" err="1">
                <a:latin typeface="Times New Roman" pitchFamily="18" charset="0"/>
                <a:cs typeface="Times New Roman" pitchFamily="18" charset="0"/>
              </a:rPr>
              <a:t>Miss,Mrs,Dr,Prof</a:t>
            </a:r>
            <a:r>
              <a:rPr lang="en-US" sz="1800" dirty="0">
                <a:latin typeface="Times New Roman" pitchFamily="18" charset="0"/>
                <a:cs typeface="Times New Roman" pitchFamily="18" charset="0"/>
              </a:rPr>
              <a:t> etc)</a:t>
            </a:r>
          </a:p>
          <a:p>
            <a:pPr algn="just">
              <a:buNone/>
            </a:pPr>
            <a:endParaRPr lang="en-US" sz="1800" dirty="0">
              <a:latin typeface="Times New Roman" pitchFamily="18" charset="0"/>
              <a:cs typeface="Times New Roman" pitchFamily="18" charset="0"/>
            </a:endParaRPr>
          </a:p>
          <a:p>
            <a:pPr algn="just">
              <a:buNone/>
            </a:pPr>
            <a:r>
              <a:rPr lang="en-US" sz="1800" b="1" u="sng" dirty="0">
                <a:latin typeface="Times New Roman" pitchFamily="18" charset="0"/>
                <a:cs typeface="Times New Roman" pitchFamily="18" charset="0"/>
              </a:rPr>
              <a:t>4.SUBJECT :  </a:t>
            </a:r>
            <a:r>
              <a:rPr lang="en-US" sz="1800" dirty="0">
                <a:latin typeface="Times New Roman" pitchFamily="18" charset="0"/>
                <a:cs typeface="Times New Roman" pitchFamily="18" charset="0"/>
              </a:rPr>
              <a:t>it helps reader to immediately know what the letter is about..</a:t>
            </a:r>
          </a:p>
          <a:p>
            <a:pPr algn="just">
              <a:buNone/>
            </a:pPr>
            <a:endParaRPr lang="en-US" sz="1800" dirty="0">
              <a:latin typeface="Times New Roman" pitchFamily="18" charset="0"/>
              <a:cs typeface="Times New Roman" pitchFamily="18" charset="0"/>
            </a:endParaRPr>
          </a:p>
          <a:p>
            <a:pPr algn="just">
              <a:buNone/>
            </a:pPr>
            <a:r>
              <a:rPr lang="en-US" sz="1800" b="1" u="sng" dirty="0">
                <a:latin typeface="Times New Roman" pitchFamily="18" charset="0"/>
                <a:cs typeface="Times New Roman" pitchFamily="18" charset="0"/>
              </a:rPr>
              <a:t>5. SALUTATION </a:t>
            </a:r>
            <a:r>
              <a:rPr lang="en-US" sz="1800" dirty="0">
                <a:latin typeface="Times New Roman" pitchFamily="18" charset="0"/>
                <a:cs typeface="Times New Roman" pitchFamily="18" charset="0"/>
              </a:rPr>
              <a:t>:  complementary or greeting .it depends upon gender, position etc</a:t>
            </a:r>
          </a:p>
          <a:p>
            <a:pPr algn="just">
              <a:buNone/>
            </a:pPr>
            <a:r>
              <a:rPr lang="en-US" sz="1800" dirty="0" err="1">
                <a:latin typeface="Times New Roman" pitchFamily="18" charset="0"/>
                <a:cs typeface="Times New Roman" pitchFamily="18" charset="0"/>
              </a:rPr>
              <a:t>Eg</a:t>
            </a:r>
            <a:r>
              <a:rPr lang="en-US" sz="1800" dirty="0">
                <a:latin typeface="Times New Roman" pitchFamily="18" charset="0"/>
                <a:cs typeface="Times New Roman" pitchFamily="18" charset="0"/>
              </a:rPr>
              <a:t>: Dear Sir /Madam/ Dear Sales Manager</a:t>
            </a:r>
          </a:p>
          <a:p>
            <a:pPr algn="just">
              <a:buNone/>
            </a:pPr>
            <a:endParaRPr lang="en-US" sz="1800" dirty="0">
              <a:latin typeface="Times New Roman" pitchFamily="18" charset="0"/>
              <a:cs typeface="Times New Roman" pitchFamily="18" charset="0"/>
            </a:endParaRPr>
          </a:p>
          <a:p>
            <a:pPr algn="just">
              <a:buNone/>
            </a:pPr>
            <a:r>
              <a:rPr lang="en-US" sz="1800" b="1" u="sng" dirty="0">
                <a:latin typeface="Times New Roman" pitchFamily="18" charset="0"/>
                <a:cs typeface="Times New Roman" pitchFamily="18" charset="0"/>
              </a:rPr>
              <a:t>6.BODY OF THE LETTER</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begins two spaces below the  salutation contain introductory paragraph, middle paragraph ,closing paragraph</a:t>
            </a:r>
          </a:p>
          <a:p>
            <a:pPr algn="just">
              <a:buNone/>
            </a:pPr>
            <a:endParaRPr lang="en-US" sz="1800" dirty="0">
              <a:latin typeface="Times New Roman" pitchFamily="18" charset="0"/>
              <a:cs typeface="Times New Roman" pitchFamily="18" charset="0"/>
            </a:endParaRPr>
          </a:p>
          <a:p>
            <a:pPr algn="just">
              <a:buNone/>
            </a:pPr>
            <a:endParaRPr lang="en-US"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90600"/>
          </a:xfrm>
        </p:spPr>
        <p:txBody>
          <a:bodyPr>
            <a:normAutofit fontScale="90000"/>
          </a:bodyPr>
          <a:lstStyle/>
          <a:p>
            <a:br>
              <a:rPr lang="en-US" dirty="0"/>
            </a:br>
            <a:br>
              <a:rPr lang="en-US" dirty="0"/>
            </a:br>
            <a:r>
              <a:rPr lang="en-US" dirty="0"/>
              <a:t>-</a:t>
            </a:r>
            <a:r>
              <a:rPr lang="en-US" b="1" spc="-5" dirty="0">
                <a:solidFill>
                  <a:srgbClr val="1B1B1B"/>
                </a:solidFill>
                <a:latin typeface="DejaVu Sans"/>
                <a:cs typeface="DejaVu Sans"/>
              </a:rPr>
              <a:t>Students are advised to </a:t>
            </a:r>
            <a:r>
              <a:rPr lang="en-US" b="1" dirty="0">
                <a:solidFill>
                  <a:srgbClr val="1B1B1B"/>
                </a:solidFill>
                <a:latin typeface="DejaVu Sans"/>
                <a:cs typeface="DejaVu Sans"/>
              </a:rPr>
              <a:t>go through </a:t>
            </a:r>
            <a:r>
              <a:rPr lang="en-US" b="1" spc="-5" dirty="0">
                <a:solidFill>
                  <a:srgbClr val="1B1B1B"/>
                </a:solidFill>
                <a:latin typeface="DejaVu Sans"/>
                <a:cs typeface="DejaVu Sans"/>
              </a:rPr>
              <a:t>the link</a:t>
            </a:r>
            <a:r>
              <a:rPr lang="en-US" b="1" spc="45" dirty="0">
                <a:solidFill>
                  <a:srgbClr val="1B1B1B"/>
                </a:solidFill>
                <a:latin typeface="DejaVu Sans"/>
                <a:cs typeface="DejaVu Sans"/>
              </a:rPr>
              <a:t> </a:t>
            </a:r>
            <a:r>
              <a:rPr lang="en-US" b="1" spc="-5" dirty="0">
                <a:solidFill>
                  <a:srgbClr val="1B1B1B"/>
                </a:solidFill>
                <a:latin typeface="DejaVu Sans"/>
                <a:cs typeface="DejaVu Sans"/>
              </a:rPr>
              <a:t>provided.</a:t>
            </a:r>
            <a:br>
              <a:rPr lang="en-US" b="1" spc="-5" dirty="0">
                <a:solidFill>
                  <a:srgbClr val="1B1B1B"/>
                </a:solidFill>
                <a:latin typeface="DejaVu Sans"/>
                <a:cs typeface="DejaVu Sans"/>
              </a:rPr>
            </a:br>
            <a:br>
              <a:rPr lang="en-US" dirty="0">
                <a:latin typeface="DejaVu Sans"/>
                <a:cs typeface="DejaVu Sans"/>
              </a:rPr>
            </a:br>
            <a:endParaRPr lang="en-US" dirty="0"/>
          </a:p>
        </p:txBody>
      </p:sp>
      <p:sp>
        <p:nvSpPr>
          <p:cNvPr id="3" name="Content Placeholder 2"/>
          <p:cNvSpPr>
            <a:spLocks noGrp="1"/>
          </p:cNvSpPr>
          <p:nvPr>
            <p:ph idx="1"/>
          </p:nvPr>
        </p:nvSpPr>
        <p:spPr>
          <a:xfrm>
            <a:off x="0" y="2667000"/>
            <a:ext cx="8229600" cy="2743200"/>
          </a:xfrm>
        </p:spPr>
        <p:txBody>
          <a:bodyPr>
            <a:normAutofit fontScale="77500" lnSpcReduction="20000"/>
          </a:bodyPr>
          <a:lstStyle/>
          <a:p>
            <a:r>
              <a:rPr lang="en-US" dirty="0">
                <a:hlinkClick r:id="rId2"/>
              </a:rPr>
              <a:t>https://www.theclassroom.com/the-seven-parts-of-a-letter-12084087.html</a:t>
            </a:r>
            <a:endParaRPr lang="en-US" dirty="0"/>
          </a:p>
          <a:p>
            <a:endParaRPr lang="en-US" dirty="0"/>
          </a:p>
          <a:p>
            <a:r>
              <a:rPr lang="en-US" dirty="0"/>
              <a:t>Description : Alison </a:t>
            </a:r>
            <a:r>
              <a:rPr lang="en-US" dirty="0" err="1"/>
              <a:t>Datko</a:t>
            </a:r>
            <a:r>
              <a:rPr lang="en-US" dirty="0"/>
              <a:t> is a professional editor with experience as a journalist, writer and blogger. He has briefed about the components of the letter through the interactive session  in US  . This link is helpful to understand the depth of the topic at the international level.</a:t>
            </a:r>
          </a:p>
          <a:p>
            <a:endParaRPr lang="en-US" dirty="0"/>
          </a:p>
        </p:txBody>
      </p:sp>
      <p:sp>
        <p:nvSpPr>
          <p:cNvPr id="4" name="Rectangle 3"/>
          <p:cNvSpPr/>
          <p:nvPr/>
        </p:nvSpPr>
        <p:spPr>
          <a:xfrm>
            <a:off x="3480579" y="1981200"/>
            <a:ext cx="2182842" cy="369332"/>
          </a:xfrm>
          <a:prstGeom prst="rect">
            <a:avLst/>
          </a:prstGeom>
        </p:spPr>
        <p:txBody>
          <a:bodyPr wrap="square">
            <a:spAutoFit/>
          </a:bodyPr>
          <a:lstStyle/>
          <a:p>
            <a:r>
              <a:rPr lang="en-US" b="1" dirty="0"/>
              <a:t>Seven parts of Letter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r>
              <a:rPr lang="en-US" b="1" dirty="0"/>
              <a:t>Sales Letter to Current Client</a:t>
            </a:r>
            <a:br>
              <a:rPr lang="en-US" b="1" dirty="0"/>
            </a:br>
            <a:endParaRPr lang="en-US" dirty="0"/>
          </a:p>
        </p:txBody>
      </p:sp>
      <p:sp>
        <p:nvSpPr>
          <p:cNvPr id="3" name="Content Placeholder 2"/>
          <p:cNvSpPr>
            <a:spLocks noGrp="1"/>
          </p:cNvSpPr>
          <p:nvPr>
            <p:ph idx="1"/>
          </p:nvPr>
        </p:nvSpPr>
        <p:spPr>
          <a:xfrm>
            <a:off x="228600" y="1600200"/>
            <a:ext cx="8458200" cy="5257800"/>
          </a:xfrm>
        </p:spPr>
        <p:txBody>
          <a:bodyPr>
            <a:normAutofit fontScale="47500" lnSpcReduction="20000"/>
          </a:bodyPr>
          <a:lstStyle/>
          <a:p>
            <a:pPr marL="0" indent="0">
              <a:buNone/>
            </a:pPr>
            <a:r>
              <a:rPr lang="en-US" dirty="0">
                <a:latin typeface="Times New Roman" pitchFamily="18" charset="0"/>
                <a:cs typeface="Times New Roman" pitchFamily="18" charset="0"/>
              </a:rPr>
              <a:t>August 17</a:t>
            </a:r>
            <a:r>
              <a:rPr lang="en-US" baseline="30000" dirty="0">
                <a:latin typeface="Times New Roman" pitchFamily="18" charset="0"/>
                <a:cs typeface="Times New Roman" pitchFamily="18" charset="0"/>
              </a:rPr>
              <a:t>th</a:t>
            </a:r>
            <a:r>
              <a:rPr lang="en-US" dirty="0">
                <a:latin typeface="Times New Roman" pitchFamily="18" charset="0"/>
                <a:cs typeface="Times New Roman" pitchFamily="18" charset="0"/>
              </a:rPr>
              <a:t> 2010</a:t>
            </a:r>
          </a:p>
          <a:p>
            <a:pPr marL="0" indent="0">
              <a:buNone/>
            </a:pPr>
            <a:r>
              <a:rPr lang="en-US" dirty="0">
                <a:latin typeface="Times New Roman" pitchFamily="18" charset="0"/>
                <a:cs typeface="Times New Roman" pitchFamily="18" charset="0"/>
              </a:rPr>
              <a:t>MACRO Associates,</a:t>
            </a:r>
          </a:p>
          <a:p>
            <a:pPr marL="0" indent="0">
              <a:buNone/>
            </a:pPr>
            <a:r>
              <a:rPr lang="en-US" dirty="0">
                <a:latin typeface="Times New Roman" pitchFamily="18" charset="0"/>
                <a:cs typeface="Times New Roman" pitchFamily="18" charset="0"/>
              </a:rPr>
              <a:t>Texas,</a:t>
            </a:r>
          </a:p>
          <a:p>
            <a:pPr marL="0" indent="0">
              <a:buNone/>
            </a:pPr>
            <a:r>
              <a:rPr lang="en-US" dirty="0">
                <a:latin typeface="Times New Roman" pitchFamily="18" charset="0"/>
                <a:cs typeface="Times New Roman" pitchFamily="18" charset="0"/>
              </a:rPr>
              <a:t>Missouri.</a:t>
            </a: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Dear Sir,</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We are appreciating you for your service to this industry by regular purchase of Car tires from our Company in wholesale since last four years. We are thanking you for the confidence kept in our product and the continuous business support you have been giving us. It my believe that we both will never make any compromise in quality of the products and you will also not face problem regarding our on time delivery services. We are taking extra care for the quality of our product and we have set up new machine tools for the same. We are also giving training to our staff members so that we can serve you in more better way.</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We are expecting that your assistance will continue like this in future also. We promise you to continue with our quality, quantity and delivery time assurances.</a:t>
            </a:r>
          </a:p>
          <a:p>
            <a:pPr marL="0" indent="0" algn="just">
              <a:buNone/>
            </a:pPr>
            <a:r>
              <a:rPr lang="en-US" dirty="0">
                <a:latin typeface="Times New Roman" pitchFamily="18" charset="0"/>
                <a:cs typeface="Times New Roman" pitchFamily="18" charset="0"/>
              </a:rPr>
              <a:t>Once again wishing you all the success in all your future activities!</a:t>
            </a:r>
          </a:p>
          <a:p>
            <a:pPr marL="0" indent="0">
              <a:buNone/>
            </a:pP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Yours truly,</a:t>
            </a:r>
          </a:p>
          <a:p>
            <a:pPr marL="0" indent="0">
              <a:buNone/>
            </a:pPr>
            <a:r>
              <a:rPr lang="en-US" dirty="0">
                <a:latin typeface="Times New Roman" pitchFamily="18" charset="0"/>
                <a:cs typeface="Times New Roman" pitchFamily="18" charset="0"/>
              </a:rPr>
              <a:t>Mr. Charles John</a:t>
            </a:r>
          </a:p>
          <a:p>
            <a:pPr marL="0" indent="0">
              <a:buNone/>
            </a:pPr>
            <a:r>
              <a:rPr lang="en-US" dirty="0">
                <a:latin typeface="Times New Roman" pitchFamily="18" charset="0"/>
                <a:cs typeface="Times New Roman" pitchFamily="18" charset="0"/>
              </a:rPr>
              <a:t>Senior Sales Manager,</a:t>
            </a:r>
          </a:p>
          <a:p>
            <a:pPr marL="0" indent="0">
              <a:buNone/>
            </a:pPr>
            <a:r>
              <a:rPr lang="en-US" dirty="0">
                <a:latin typeface="Times New Roman" pitchFamily="18" charset="0"/>
                <a:cs typeface="Times New Roman" pitchFamily="18" charset="0"/>
              </a:rPr>
              <a:t>MRF Tires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929225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ltLang="en-US" b="1" dirty="0">
                <a:solidFill>
                  <a:schemeClr val="hlink"/>
                </a:solidFill>
                <a:latin typeface="Times New Roman" pitchFamily="18" charset="0"/>
              </a:rPr>
              <a:t>Business Reports- Definition</a:t>
            </a:r>
            <a:endParaRPr lang="en-US" dirty="0"/>
          </a:p>
        </p:txBody>
      </p:sp>
      <p:sp>
        <p:nvSpPr>
          <p:cNvPr id="3" name="Content Placeholder 2"/>
          <p:cNvSpPr>
            <a:spLocks noGrp="1"/>
          </p:cNvSpPr>
          <p:nvPr>
            <p:ph idx="1"/>
          </p:nvPr>
        </p:nvSpPr>
        <p:spPr>
          <a:xfrm>
            <a:off x="304800" y="1219200"/>
            <a:ext cx="8686800" cy="5638800"/>
          </a:xfrm>
        </p:spPr>
        <p:txBody>
          <a:bodyPr>
            <a:normAutofit/>
          </a:bodyPr>
          <a:lstStyle/>
          <a:p>
            <a:pPr>
              <a:lnSpc>
                <a:spcPct val="200000"/>
              </a:lnSpc>
              <a:spcBef>
                <a:spcPct val="50000"/>
              </a:spcBef>
              <a:buNone/>
            </a:pPr>
            <a:r>
              <a:rPr lang="en-IN" altLang="en-US" sz="1800" b="1" dirty="0">
                <a:latin typeface="Times New Roman" pitchFamily="18" charset="0"/>
                <a:cs typeface="Times New Roman" pitchFamily="18" charset="0"/>
              </a:rPr>
              <a:t>        Logical presentation of facts and information Orderly arrangement of some factual information Compilation of information that has been sought,  collected, organized and written to convey a specific   message.</a:t>
            </a:r>
          </a:p>
          <a:p>
            <a:endParaRPr lang="en-US" sz="1800" dirty="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a:p>
            <a:pPr>
              <a:lnSpc>
                <a:spcPct val="200000"/>
              </a:lnSpc>
              <a:spcBef>
                <a:spcPct val="50000"/>
              </a:spcBef>
              <a:buNone/>
            </a:pPr>
            <a:endParaRPr lang="en-IN" altLang="en-US" sz="1800" b="1" dirty="0">
              <a:latin typeface="Times New Roman" pitchFamily="18" charset="0"/>
              <a:cs typeface="Times New Roman" pitchFamily="18" charset="0"/>
            </a:endParaRPr>
          </a:p>
          <a:p>
            <a:pPr>
              <a:lnSpc>
                <a:spcPct val="200000"/>
              </a:lnSpc>
              <a:spcBef>
                <a:spcPct val="50000"/>
              </a:spcBef>
              <a:buNone/>
            </a:pPr>
            <a:endParaRPr lang="en-IN" altLang="en-US" sz="1800" b="1" dirty="0">
              <a:latin typeface="Times New Roman" pitchFamily="18" charset="0"/>
              <a:cs typeface="Times New Roman" pitchFamily="18" charset="0"/>
            </a:endParaRPr>
          </a:p>
          <a:p>
            <a:pPr>
              <a:lnSpc>
                <a:spcPct val="200000"/>
              </a:lnSpc>
              <a:spcBef>
                <a:spcPct val="50000"/>
              </a:spcBef>
              <a:buNone/>
            </a:pPr>
            <a:endParaRPr lang="en-IN" altLang="en-US" sz="1800" b="1"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8" name="Picture 3" descr="C:\Documents and Settings\arpitha\Desktop\5.jpg"/>
          <p:cNvPicPr>
            <a:picLocks noChangeAspect="1" noChangeArrowheads="1"/>
          </p:cNvPicPr>
          <p:nvPr/>
        </p:nvPicPr>
        <p:blipFill>
          <a:blip r:embed="rId2"/>
          <a:srcRect/>
          <a:stretch>
            <a:fillRect/>
          </a:stretch>
        </p:blipFill>
        <p:spPr bwMode="auto">
          <a:xfrm>
            <a:off x="304800" y="2971800"/>
            <a:ext cx="8534400" cy="3886200"/>
          </a:xfrm>
          <a:prstGeom prst="rect">
            <a:avLst/>
          </a:prstGeom>
          <a:noFill/>
        </p:spPr>
      </p:pic>
    </p:spTree>
    <p:extLst>
      <p:ext uri="{BB962C8B-B14F-4D97-AF65-F5344CB8AC3E}">
        <p14:creationId xmlns:p14="http://schemas.microsoft.com/office/powerpoint/2010/main" val="3800531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838200"/>
          </a:xfrm>
        </p:spPr>
        <p:txBody>
          <a:bodyPr>
            <a:normAutofit fontScale="90000"/>
          </a:bodyPr>
          <a:lstStyle/>
          <a:p>
            <a:r>
              <a:rPr lang="en-US" b="1" dirty="0"/>
              <a:t>Video Link </a:t>
            </a:r>
            <a:r>
              <a:rPr lang="en-US" dirty="0"/>
              <a:t>– Business Reports Structure </a:t>
            </a:r>
          </a:p>
        </p:txBody>
      </p:sp>
      <p:sp>
        <p:nvSpPr>
          <p:cNvPr id="3" name="Content Placeholder 2"/>
          <p:cNvSpPr>
            <a:spLocks noGrp="1"/>
          </p:cNvSpPr>
          <p:nvPr>
            <p:ph idx="1"/>
          </p:nvPr>
        </p:nvSpPr>
        <p:spPr>
          <a:xfrm>
            <a:off x="457200" y="2209800"/>
            <a:ext cx="8229600" cy="3916363"/>
          </a:xfrm>
        </p:spPr>
        <p:txBody>
          <a:bodyPr/>
          <a:lstStyle/>
          <a:p>
            <a:r>
              <a:rPr lang="en-US" dirty="0"/>
              <a:t>https://study.com/academy/lesson/writing-a-business-report-structure-examples.html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r>
              <a:rPr lang="en-IN" altLang="en-US" b="1" dirty="0">
                <a:solidFill>
                  <a:schemeClr val="hlink"/>
                </a:solidFill>
                <a:latin typeface="Times New Roman" pitchFamily="18" charset="0"/>
              </a:rPr>
              <a:t>Business Reports – Characteristics</a:t>
            </a:r>
            <a:br>
              <a:rPr lang="en-IN" altLang="en-US" b="1" dirty="0">
                <a:solidFill>
                  <a:schemeClr val="hlink"/>
                </a:solidFill>
                <a:latin typeface="Times New Roman" pitchFamily="18" charset="0"/>
              </a:rPr>
            </a:br>
            <a:endParaRPr lang="en-US" dirty="0"/>
          </a:p>
        </p:txBody>
      </p:sp>
      <p:sp>
        <p:nvSpPr>
          <p:cNvPr id="3" name="Content Placeholder 2"/>
          <p:cNvSpPr>
            <a:spLocks noGrp="1"/>
          </p:cNvSpPr>
          <p:nvPr>
            <p:ph idx="1"/>
          </p:nvPr>
        </p:nvSpPr>
        <p:spPr>
          <a:xfrm>
            <a:off x="457200" y="1600200"/>
            <a:ext cx="8229600" cy="5257800"/>
          </a:xfrm>
        </p:spPr>
        <p:txBody>
          <a:bodyPr>
            <a:noAutofit/>
          </a:bodyPr>
          <a:lstStyle/>
          <a:p>
            <a:pPr>
              <a:spcBef>
                <a:spcPct val="50000"/>
              </a:spcBef>
            </a:pPr>
            <a:r>
              <a:rPr lang="en-IN" altLang="en-US" sz="1800" b="1" dirty="0">
                <a:latin typeface="Times New Roman" pitchFamily="18" charset="0"/>
                <a:cs typeface="Times New Roman" pitchFamily="18" charset="0"/>
              </a:rPr>
              <a:t>Accuracy :     In Both Information And Writing : </a:t>
            </a:r>
          </a:p>
          <a:p>
            <a:pPr>
              <a:spcBef>
                <a:spcPct val="50000"/>
              </a:spcBef>
            </a:pPr>
            <a:r>
              <a:rPr lang="en-IN" altLang="en-US" sz="1800" b="1" dirty="0">
                <a:latin typeface="Times New Roman" pitchFamily="18" charset="0"/>
                <a:cs typeface="Times New Roman" pitchFamily="18" charset="0"/>
              </a:rPr>
              <a:t>Factual Information, Reliable Sources,  Accuracy In Reporting, Accuracy In Writing</a:t>
            </a:r>
          </a:p>
          <a:p>
            <a:pPr>
              <a:spcBef>
                <a:spcPct val="50000"/>
              </a:spcBef>
            </a:pPr>
            <a:r>
              <a:rPr lang="en-IN" altLang="en-US" sz="1800" b="1" dirty="0">
                <a:latin typeface="Times New Roman" pitchFamily="18" charset="0"/>
                <a:cs typeface="Times New Roman" pitchFamily="18" charset="0"/>
              </a:rPr>
              <a:t>Objectivity: Free From Personal Prejudices :</a:t>
            </a:r>
          </a:p>
          <a:p>
            <a:pPr>
              <a:spcBef>
                <a:spcPct val="50000"/>
              </a:spcBef>
            </a:pPr>
            <a:r>
              <a:rPr lang="en-IN" altLang="en-US" sz="1800" b="1" dirty="0">
                <a:latin typeface="Times New Roman" pitchFamily="18" charset="0"/>
                <a:cs typeface="Times New Roman" pitchFamily="18" charset="0"/>
              </a:rPr>
              <a:t> Distinguish Between Facts And Opinions.</a:t>
            </a:r>
          </a:p>
          <a:p>
            <a:pPr>
              <a:spcBef>
                <a:spcPct val="50000"/>
              </a:spcBef>
            </a:pPr>
            <a:r>
              <a:rPr lang="en-IN" altLang="en-US" sz="1800" b="1" dirty="0">
                <a:latin typeface="Times New Roman" pitchFamily="18" charset="0"/>
                <a:cs typeface="Times New Roman" pitchFamily="18" charset="0"/>
              </a:rPr>
              <a:t>Present Both Positive And Negative Information</a:t>
            </a:r>
          </a:p>
          <a:p>
            <a:r>
              <a:rPr lang="en-US" sz="1800" dirty="0">
                <a:latin typeface="Times New Roman" pitchFamily="18" charset="0"/>
                <a:cs typeface="Times New Roman" pitchFamily="18" charset="0"/>
              </a:rPr>
              <a:t>Simplicity</a:t>
            </a:r>
          </a:p>
          <a:p>
            <a:r>
              <a:rPr lang="en-US" sz="1800" dirty="0">
                <a:latin typeface="Times New Roman" pitchFamily="18" charset="0"/>
                <a:cs typeface="Times New Roman" pitchFamily="18" charset="0"/>
              </a:rPr>
              <a:t>Completeness</a:t>
            </a:r>
          </a:p>
          <a:p>
            <a:r>
              <a:rPr lang="en-US" sz="1800" dirty="0">
                <a:latin typeface="Times New Roman" pitchFamily="18" charset="0"/>
                <a:cs typeface="Times New Roman" pitchFamily="18" charset="0"/>
              </a:rPr>
              <a:t>Brevity</a:t>
            </a:r>
          </a:p>
          <a:p>
            <a:r>
              <a:rPr lang="en-US" sz="1800" dirty="0">
                <a:latin typeface="Times New Roman" pitchFamily="18" charset="0"/>
                <a:cs typeface="Times New Roman" pitchFamily="18" charset="0"/>
              </a:rPr>
              <a:t>Readability</a:t>
            </a:r>
          </a:p>
          <a:p>
            <a:r>
              <a:rPr lang="en-US" sz="1800" dirty="0">
                <a:latin typeface="Times New Roman" pitchFamily="18" charset="0"/>
                <a:cs typeface="Times New Roman" pitchFamily="18" charset="0"/>
              </a:rPr>
              <a:t>Logical Content</a:t>
            </a:r>
          </a:p>
        </p:txBody>
      </p:sp>
    </p:spTree>
    <p:extLst>
      <p:ext uri="{BB962C8B-B14F-4D97-AF65-F5344CB8AC3E}">
        <p14:creationId xmlns:p14="http://schemas.microsoft.com/office/powerpoint/2010/main" val="4138525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p:spPr>
        <p:txBody>
          <a:bodyPr>
            <a:normAutofit fontScale="90000"/>
          </a:bodyPr>
          <a:lstStyle/>
          <a:p>
            <a:r>
              <a:rPr lang="en-IN" altLang="en-US" b="1" dirty="0">
                <a:solidFill>
                  <a:schemeClr val="hlink"/>
                </a:solidFill>
                <a:latin typeface="Times New Roman" pitchFamily="18" charset="0"/>
              </a:rPr>
              <a:t>Business Reports – Writing Steps</a:t>
            </a:r>
            <a:br>
              <a:rPr lang="en-IN" altLang="en-US" b="1" dirty="0">
                <a:solidFill>
                  <a:schemeClr val="hlink"/>
                </a:solidFill>
                <a:latin typeface="Times New Roman" pitchFamily="18" charset="0"/>
              </a:rPr>
            </a:br>
            <a:endParaRPr lang="en-US" dirty="0"/>
          </a:p>
        </p:txBody>
      </p:sp>
      <p:sp>
        <p:nvSpPr>
          <p:cNvPr id="3" name="Content Placeholder 2"/>
          <p:cNvSpPr>
            <a:spLocks noGrp="1"/>
          </p:cNvSpPr>
          <p:nvPr>
            <p:ph idx="1"/>
          </p:nvPr>
        </p:nvSpPr>
        <p:spPr/>
        <p:txBody>
          <a:bodyPr>
            <a:normAutofit fontScale="85000" lnSpcReduction="20000"/>
          </a:bodyPr>
          <a:lstStyle/>
          <a:p>
            <a:pPr>
              <a:lnSpc>
                <a:spcPct val="150000"/>
              </a:lnSpc>
              <a:spcBef>
                <a:spcPct val="50000"/>
              </a:spcBef>
              <a:buBlip>
                <a:blip r:embed="rId2"/>
              </a:buBlip>
            </a:pPr>
            <a:r>
              <a:rPr lang="en-IN" altLang="en-US" dirty="0">
                <a:latin typeface="Times New Roman" pitchFamily="18" charset="0"/>
                <a:cs typeface="Times New Roman" pitchFamily="18" charset="0"/>
              </a:rPr>
              <a:t>Be Clear With Purpose And Scope</a:t>
            </a:r>
          </a:p>
          <a:p>
            <a:pPr>
              <a:lnSpc>
                <a:spcPct val="150000"/>
              </a:lnSpc>
              <a:spcBef>
                <a:spcPct val="50000"/>
              </a:spcBef>
              <a:buBlip>
                <a:blip r:embed="rId2"/>
              </a:buBlip>
            </a:pPr>
            <a:r>
              <a:rPr lang="en-IN" altLang="en-US" dirty="0">
                <a:latin typeface="Times New Roman" pitchFamily="18" charset="0"/>
                <a:cs typeface="Times New Roman" pitchFamily="18" charset="0"/>
              </a:rPr>
              <a:t>Determine Audience</a:t>
            </a:r>
          </a:p>
          <a:p>
            <a:pPr>
              <a:lnSpc>
                <a:spcPct val="150000"/>
              </a:lnSpc>
              <a:spcBef>
                <a:spcPct val="50000"/>
              </a:spcBef>
              <a:buBlip>
                <a:blip r:embed="rId2"/>
              </a:buBlip>
            </a:pPr>
            <a:r>
              <a:rPr lang="en-IN" altLang="en-US" dirty="0">
                <a:latin typeface="Times New Roman" pitchFamily="18" charset="0"/>
                <a:cs typeface="Times New Roman" pitchFamily="18" charset="0"/>
              </a:rPr>
              <a:t>Collect Information</a:t>
            </a:r>
          </a:p>
          <a:p>
            <a:pPr>
              <a:lnSpc>
                <a:spcPct val="150000"/>
              </a:lnSpc>
              <a:spcBef>
                <a:spcPct val="50000"/>
              </a:spcBef>
              <a:buBlip>
                <a:blip r:embed="rId2"/>
              </a:buBlip>
            </a:pPr>
            <a:r>
              <a:rPr lang="en-IN" altLang="en-US" dirty="0">
                <a:latin typeface="Times New Roman" pitchFamily="18" charset="0"/>
                <a:cs typeface="Times New Roman" pitchFamily="18" charset="0"/>
              </a:rPr>
              <a:t>Analyse Data</a:t>
            </a:r>
          </a:p>
          <a:p>
            <a:pPr>
              <a:lnSpc>
                <a:spcPct val="150000"/>
              </a:lnSpc>
              <a:spcBef>
                <a:spcPct val="50000"/>
              </a:spcBef>
              <a:buBlip>
                <a:blip r:embed="rId2"/>
              </a:buBlip>
            </a:pPr>
            <a:r>
              <a:rPr lang="en-IN" altLang="en-US" dirty="0">
                <a:latin typeface="Times New Roman" pitchFamily="18" charset="0"/>
                <a:cs typeface="Times New Roman" pitchFamily="18" charset="0"/>
              </a:rPr>
              <a:t>Identify Solutions/OUTLINE AN REPORT</a:t>
            </a:r>
          </a:p>
          <a:p>
            <a:pPr>
              <a:lnSpc>
                <a:spcPct val="150000"/>
              </a:lnSpc>
              <a:spcBef>
                <a:spcPct val="50000"/>
              </a:spcBef>
              <a:buBlip>
                <a:blip r:embed="rId2"/>
              </a:buBlip>
            </a:pPr>
            <a:r>
              <a:rPr lang="en-IN" altLang="en-US" dirty="0">
                <a:latin typeface="Times New Roman" pitchFamily="18" charset="0"/>
                <a:cs typeface="Times New Roman" pitchFamily="18" charset="0"/>
              </a:rPr>
              <a:t>Organize The Report</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3997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b="1" dirty="0"/>
              <a:t>Video link  on Effective Minutes of Meeting</a:t>
            </a:r>
          </a:p>
        </p:txBody>
      </p:sp>
      <p:sp>
        <p:nvSpPr>
          <p:cNvPr id="3" name="Content Placeholder 2"/>
          <p:cNvSpPr>
            <a:spLocks noGrp="1"/>
          </p:cNvSpPr>
          <p:nvPr>
            <p:ph idx="1"/>
          </p:nvPr>
        </p:nvSpPr>
        <p:spPr>
          <a:xfrm>
            <a:off x="609600" y="2133600"/>
            <a:ext cx="8229600" cy="3992563"/>
          </a:xfrm>
        </p:spPr>
        <p:txBody>
          <a:bodyPr>
            <a:normAutofit fontScale="92500"/>
          </a:bodyPr>
          <a:lstStyle/>
          <a:p>
            <a:r>
              <a:rPr lang="en-US" dirty="0">
                <a:hlinkClick r:id="rId2"/>
              </a:rPr>
              <a:t>https://www.youtube.com/watch?v=q5-B_FsXoyg</a:t>
            </a:r>
            <a:endParaRPr lang="en-US" dirty="0"/>
          </a:p>
          <a:p>
            <a:r>
              <a:rPr lang="en-US" b="1" dirty="0"/>
              <a:t>Description : This </a:t>
            </a:r>
            <a:r>
              <a:rPr lang="en-US" dirty="0"/>
              <a:t>link is helpful to learn how to take effective meeting notes in Microsoft OneNote .  how to note down action items and ownership, how to take notes by hand and how to share notes after the meeting. </a:t>
            </a:r>
            <a:br>
              <a:rPr lang="en-US" dirty="0"/>
            </a:br>
            <a:r>
              <a:rPr lang="en-US" dirty="0"/>
              <a:t>Here is an updated tutorial on taking effective meeting minutes with OneNote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6600" b="1" dirty="0"/>
              <a:t>Thank you </a:t>
            </a:r>
          </a:p>
        </p:txBody>
      </p:sp>
    </p:spTree>
    <p:extLst>
      <p:ext uri="{BB962C8B-B14F-4D97-AF65-F5344CB8AC3E}">
        <p14:creationId xmlns:p14="http://schemas.microsoft.com/office/powerpoint/2010/main" val="823173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1646</TotalTime>
  <Words>856</Words>
  <Application>Microsoft Office PowerPoint</Application>
  <PresentationFormat>On-screen Show (4:3)</PresentationFormat>
  <Paragraphs>91</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Calisto MT</vt:lpstr>
      <vt:lpstr>DejaVu Sans</vt:lpstr>
      <vt:lpstr>Times New Roman</vt:lpstr>
      <vt:lpstr>Office Theme</vt:lpstr>
      <vt:lpstr> Department of MBA 1st Semester  Subject Name – Managerial Communication Subject Code - 20MBA16  Mr. Sreedhar .N Assistant Professor </vt:lpstr>
      <vt:lpstr>Business letters </vt:lpstr>
      <vt:lpstr>Basic principles </vt:lpstr>
      <vt:lpstr>Writing strategies </vt:lpstr>
      <vt:lpstr>Components/ELEMENT/STRUCTURE </vt:lpstr>
      <vt:lpstr>  -Students are advised to go through the link provided.  </vt:lpstr>
      <vt:lpstr>Sales Letter to Current Client </vt:lpstr>
      <vt:lpstr>Business Reports- Definition</vt:lpstr>
      <vt:lpstr>Video Link – Business Reports Structure </vt:lpstr>
      <vt:lpstr>Business Reports – Characteristics </vt:lpstr>
      <vt:lpstr>Business Reports – Writing Steps </vt:lpstr>
      <vt:lpstr>Video link  on Effective Minutes of Meeting</vt:lpstr>
      <vt:lpstr>PowerPoint Presentation</vt:lpstr>
    </vt:vector>
  </TitlesOfParts>
  <Company>K.S.SCHOOL OF ENGINEERING &amp;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dc:title>
  <dc:creator>kish</dc:creator>
  <cp:lastModifiedBy>mbacc</cp:lastModifiedBy>
  <cp:revision>285</cp:revision>
  <dcterms:created xsi:type="dcterms:W3CDTF">2015-11-19T03:37:55Z</dcterms:created>
  <dcterms:modified xsi:type="dcterms:W3CDTF">2022-11-22T03:57:32Z</dcterms:modified>
</cp:coreProperties>
</file>